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83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6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4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95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91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2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4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7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4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50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2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C71EC6-210F-42DE-9C53-41977AD35B3D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45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8050088" cy="2448271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 «Страховое общество газовой промышленности» (АО «</a:t>
            </a:r>
            <a:r>
              <a:rPr lang="ru-RU" b="1" dirty="0">
                <a:effectLst/>
              </a:rPr>
              <a:t>СОГАЗ</a:t>
            </a:r>
            <a:r>
              <a:rPr lang="ru-RU" dirty="0">
                <a:effectLst/>
              </a:rPr>
              <a:t>»)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83079"/>
            <a:ext cx="646176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ИКМО 05-23</a:t>
            </a:r>
          </a:p>
          <a:p>
            <a:r>
              <a:rPr lang="ru-RU" dirty="0" smtClean="0"/>
              <a:t>Миронов Д.С.</a:t>
            </a:r>
            <a:endParaRPr lang="ru-RU" dirty="0"/>
          </a:p>
        </p:txBody>
      </p:sp>
      <p:pic>
        <p:nvPicPr>
          <p:cNvPr id="4" name="Picture 2" descr="АО «СОГАЗ»: финансовые показатели - топ 100 компаний - Коммерсантъ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37" y="4509120"/>
            <a:ext cx="3795663" cy="21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АО «</a:t>
            </a:r>
            <a:r>
              <a:rPr lang="ru-RU" b="1" dirty="0">
                <a:effectLst/>
              </a:rPr>
              <a:t>СОГАЗ</a:t>
            </a:r>
            <a:r>
              <a:rPr lang="ru-RU" dirty="0" smtClean="0">
                <a:effectLst/>
              </a:rPr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Вид деятельности: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>
                <a:effectLst/>
              </a:rPr>
              <a:t>услуги страхования для физических и юридических лиц</a:t>
            </a:r>
            <a:endParaRPr lang="ru-RU" dirty="0" smtClean="0"/>
          </a:p>
          <a:p>
            <a:r>
              <a:rPr lang="ru-RU" b="1" dirty="0">
                <a:effectLst/>
              </a:rPr>
              <a:t>Страхование имущества:</a:t>
            </a:r>
            <a:endParaRPr lang="ru-RU" dirty="0">
              <a:effectLst/>
            </a:endParaRPr>
          </a:p>
          <a:p>
            <a:pPr lvl="1"/>
            <a:r>
              <a:rPr lang="ru-RU" dirty="0">
                <a:effectLst/>
              </a:rPr>
              <a:t>Конструктивные элементы Стены, перекрытия, перегородки</a:t>
            </a:r>
          </a:p>
          <a:p>
            <a:pPr lvl="1"/>
            <a:r>
              <a:rPr lang="ru-RU" dirty="0">
                <a:effectLst/>
              </a:rPr>
              <a:t>Внутренняя отделка, системы коммуникаций и </a:t>
            </a:r>
            <a:r>
              <a:rPr lang="ru-RU" dirty="0" smtClean="0">
                <a:effectLst/>
              </a:rPr>
              <a:t>оборудование.</a:t>
            </a:r>
            <a:endParaRPr lang="ru-RU" dirty="0">
              <a:effectLst/>
            </a:endParaRPr>
          </a:p>
          <a:p>
            <a:pPr lvl="1"/>
            <a:r>
              <a:rPr lang="ru-RU" dirty="0">
                <a:effectLst/>
              </a:rPr>
              <a:t>Домашнее имущество Мебель, техника, одежда</a:t>
            </a:r>
          </a:p>
          <a:p>
            <a:pPr lvl="1"/>
            <a:r>
              <a:rPr lang="ru-RU" dirty="0">
                <a:effectLst/>
              </a:rPr>
              <a:t>Гражданская ответственность Гражданская ответственность перед третьими лицами при эксплуатации </a:t>
            </a:r>
            <a:r>
              <a:rPr lang="ru-RU" dirty="0" smtClean="0">
                <a:effectLst/>
              </a:rPr>
              <a:t>квартиры/апартаментов/</a:t>
            </a:r>
            <a:r>
              <a:rPr lang="ru-RU" dirty="0" err="1" smtClean="0">
                <a:effectLst/>
              </a:rPr>
              <a:t>таунхауса</a:t>
            </a:r>
            <a:endParaRPr lang="ru-RU" dirty="0" smtClean="0">
              <a:effectLst/>
            </a:endParaRPr>
          </a:p>
          <a:p>
            <a:r>
              <a:rPr lang="ru-RU" sz="2000" b="1" dirty="0" smtClean="0"/>
              <a:t>ДМС</a:t>
            </a:r>
            <a:r>
              <a:rPr lang="en-US" sz="2000" b="1" dirty="0" smtClean="0"/>
              <a:t>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lvl="1"/>
            <a:r>
              <a:rPr lang="ru-RU" dirty="0" smtClean="0">
                <a:effectLst/>
              </a:rPr>
              <a:t>поликлиническое </a:t>
            </a:r>
            <a:r>
              <a:rPr lang="ru-RU" dirty="0">
                <a:effectLst/>
              </a:rPr>
              <a:t>обслуживание</a:t>
            </a:r>
          </a:p>
          <a:p>
            <a:pPr lvl="1"/>
            <a:r>
              <a:rPr lang="ru-RU" dirty="0">
                <a:effectLst/>
              </a:rPr>
              <a:t>стоматология</a:t>
            </a:r>
          </a:p>
          <a:p>
            <a:pPr lvl="1"/>
            <a:r>
              <a:rPr lang="ru-RU" dirty="0">
                <a:effectLst/>
              </a:rPr>
              <a:t>скорая помощь и вызов врача на дом</a:t>
            </a:r>
          </a:p>
          <a:p>
            <a:pPr lvl="1"/>
            <a:r>
              <a:rPr lang="ru-RU" dirty="0">
                <a:effectLst/>
              </a:rPr>
              <a:t>экстренное и плановое стационарное обслуживание</a:t>
            </a:r>
          </a:p>
          <a:p>
            <a:pPr lvl="1"/>
            <a:r>
              <a:rPr lang="ru-RU" dirty="0">
                <a:effectLst/>
              </a:rPr>
              <a:t>дистанционные онлайн-консультации (телемедицина)</a:t>
            </a:r>
          </a:p>
          <a:p>
            <a:pPr marL="342900" lvl="1" indent="-306000">
              <a:buFont typeface="Wingdings 2" charset="2"/>
              <a:buChar char=""/>
            </a:pPr>
            <a:endParaRPr lang="ru-RU" sz="2000" b="1" dirty="0" smtClean="0"/>
          </a:p>
          <a:p>
            <a:pPr marL="342900" lvl="1" indent="-306000">
              <a:buFont typeface="Wingdings 2" charset="2"/>
              <a:buChar char=""/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72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Отраслевая </a:t>
            </a:r>
            <a:r>
              <a:rPr lang="ru-RU" dirty="0"/>
              <a:t>принадлежность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66297"/>
              </p:ext>
            </p:extLst>
          </p:nvPr>
        </p:nvGraphicFramePr>
        <p:xfrm>
          <a:off x="395536" y="1412785"/>
          <a:ext cx="8352927" cy="4642696"/>
        </p:xfrm>
        <a:graphic>
          <a:graphicData uri="http://schemas.openxmlformats.org/drawingml/2006/table">
            <a:tbl>
              <a:tblPr/>
              <a:tblGrid>
                <a:gridCol w="7266403">
                  <a:extLst>
                    <a:ext uri="{9D8B030D-6E8A-4147-A177-3AD203B41FA5}">
                      <a16:colId xmlns:a16="http://schemas.microsoft.com/office/drawing/2014/main" val="3183545589"/>
                    </a:ext>
                  </a:extLst>
                </a:gridCol>
                <a:gridCol w="1086524">
                  <a:extLst>
                    <a:ext uri="{9D8B030D-6E8A-4147-A177-3AD203B41FA5}">
                      <a16:colId xmlns:a16="http://schemas.microsoft.com/office/drawing/2014/main" val="1319254428"/>
                    </a:ext>
                  </a:extLst>
                </a:gridCol>
              </a:tblGrid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Вид страхования</a:t>
                      </a:r>
                      <a:endParaRPr lang="ru-RU" sz="10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Опыт работы с</a:t>
                      </a:r>
                      <a:endParaRPr lang="ru-RU" sz="100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44107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от несчастных случаев и болезней;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92916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медицинское страхование;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81837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средств наземного транспорта (за исключением средств железнодорожного транспорта);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343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средств железнодорожного транспорта;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19.09.1996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02868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средств воздушного транспорта;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7147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средств водного транспорта;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11992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грузов;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5217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сельскохозяйственное страхование (страхование урожая, сельскохозяйственных культур, многолетних насаждений, животных);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0267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имущества юридических лиц, за исключением транспортных средств и сельскохозяйственного страхования;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21779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имущества граждан, за исключением транспортных средств;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4493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владельцев автотранспортных средств;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98818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владельцев средств воздушного транспорта;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78910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владельцев средств водного транспорта;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5217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владельцев средств железнодорожного транспорта;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19.09.1996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06403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организаций, эксплуатирующих опасные объекты;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19.09.1996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95722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за причинение вреда вследствие недостатков товаров, работ, услуг;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08.10.2002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433329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за причинение вреда третьим лицам;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20132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гражданской ответственности за неисполнение или ненадлежащее исполнение обязательств по договору;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29504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предпринимательских рисков;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99549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страхование финансовых рисков;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04.02.1994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34063"/>
                  </a:ext>
                </a:extLst>
              </a:tr>
              <a:tr h="199019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иные виды страхования, предусмотренные федеральными законами о конкретных видах обязательного страхования.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06.02.2009</a:t>
                      </a:r>
                    </a:p>
                  </a:txBody>
                  <a:tcPr marL="26359" marR="26359" marT="13179" marB="1317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6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основной </a:t>
            </a:r>
            <a:r>
              <a:rPr lang="ru-RU" sz="3200" dirty="0" smtClean="0"/>
              <a:t>продукт</a:t>
            </a:r>
            <a:br>
              <a:rPr lang="ru-RU" sz="3200" dirty="0" smtClean="0"/>
            </a:br>
            <a:r>
              <a:rPr lang="ru-RU" sz="3200" b="1" dirty="0" smtClean="0">
                <a:solidFill>
                  <a:schemeClr val="tx1"/>
                </a:solidFill>
                <a:latin typeface="Google Sans"/>
              </a:rPr>
              <a:t>Что </a:t>
            </a:r>
            <a:r>
              <a:rPr lang="ru-RU" sz="3200" b="1" dirty="0">
                <a:solidFill>
                  <a:schemeClr val="tx1"/>
                </a:solidFill>
                <a:latin typeface="Google Sans"/>
              </a:rPr>
              <a:t>доступно по программе ДМС в </a:t>
            </a:r>
            <a:r>
              <a:rPr lang="ru-RU" sz="3200" b="1" dirty="0" err="1">
                <a:solidFill>
                  <a:schemeClr val="tx1"/>
                </a:solidFill>
                <a:latin typeface="Google Sans"/>
              </a:rPr>
              <a:t>СОГАЗе</a:t>
            </a:r>
            <a:endParaRPr lang="ru-RU" sz="3200" dirty="0">
              <a:solidFill>
                <a:schemeClr val="tx1"/>
              </a:solidFill>
              <a:latin typeface="Google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5346" y="1484784"/>
            <a:ext cx="72954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Google Sans"/>
              </a:rPr>
              <a:t>поликлиническое </a:t>
            </a:r>
            <a:r>
              <a:rPr lang="ru-RU" sz="1400" dirty="0">
                <a:latin typeface="Google Sans"/>
              </a:rPr>
              <a:t>обслуживание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стоматология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скорая помощь и вызов врача на дом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экстренное и плановое стационарное обслуживание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дистанционные онлайн-консультации (телемедицина)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онлайн-запись к врачу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возможность добавления клиники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Google Sans"/>
              </a:rPr>
              <a:t>электронная медкарта</a:t>
            </a:r>
            <a:endParaRPr lang="ru-RU" sz="1400" b="0" i="0" dirty="0">
              <a:effectLst/>
              <a:latin typeface="Google San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5519" y="332159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Google Sans"/>
              </a:rPr>
              <a:t>Что доступно по программе </a:t>
            </a:r>
            <a:r>
              <a:rPr lang="ru-RU" b="1" dirty="0" err="1" smtClean="0">
                <a:latin typeface="Google Sans"/>
              </a:rPr>
              <a:t>автокаско</a:t>
            </a:r>
            <a:r>
              <a:rPr lang="ru-RU" b="1" dirty="0">
                <a:latin typeface="Google Sans"/>
              </a:rPr>
              <a:t> в </a:t>
            </a:r>
            <a:r>
              <a:rPr lang="ru-RU" b="1" dirty="0" err="1" smtClean="0">
                <a:latin typeface="Google Sans"/>
              </a:rPr>
              <a:t>СОГАЗе</a:t>
            </a:r>
            <a:r>
              <a:rPr lang="en-US" b="1" dirty="0" smtClean="0">
                <a:latin typeface="Google Sans"/>
              </a:rPr>
              <a:t>:</a:t>
            </a:r>
            <a:endParaRPr lang="ru-RU" b="1" dirty="0" smtClean="0"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кража</a:t>
            </a:r>
            <a:r>
              <a:rPr lang="ru-RU" dirty="0">
                <a:latin typeface="Arial" panose="020B0604020202020204" pitchFamily="34" charset="0"/>
              </a:rPr>
              <a:t>, грабеж, разбой или угон застрахованного транспортного </a:t>
            </a:r>
            <a:r>
              <a:rPr lang="ru-RU" dirty="0" smtClean="0">
                <a:latin typeface="Arial" panose="020B0604020202020204" pitchFamily="34" charset="0"/>
              </a:rPr>
              <a:t>средства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дорожно-транспортное </a:t>
            </a:r>
            <a:r>
              <a:rPr lang="ru-RU" dirty="0">
                <a:latin typeface="Arial" panose="020B0604020202020204" pitchFamily="34" charset="0"/>
              </a:rPr>
              <a:t>происшествие (</a:t>
            </a:r>
            <a:r>
              <a:rPr lang="ru-RU" dirty="0" smtClean="0">
                <a:latin typeface="Arial" panose="020B0604020202020204" pitchFamily="34" charset="0"/>
              </a:rPr>
              <a:t>ДТП)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противоправные </a:t>
            </a:r>
            <a:r>
              <a:rPr lang="ru-RU" dirty="0">
                <a:latin typeface="Arial" panose="020B0604020202020204" pitchFamily="34" charset="0"/>
              </a:rPr>
              <a:t>(умышленные, неосторожные) действия третьих </a:t>
            </a:r>
            <a:r>
              <a:rPr lang="ru-RU" dirty="0" smtClean="0">
                <a:latin typeface="Arial" panose="020B0604020202020204" pitchFamily="34" charset="0"/>
              </a:rPr>
              <a:t>лиц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пожар</a:t>
            </a:r>
            <a:r>
              <a:rPr lang="ru-RU" dirty="0">
                <a:latin typeface="Arial" panose="020B0604020202020204" pitchFamily="34" charset="0"/>
              </a:rPr>
              <a:t>, возгорание, </a:t>
            </a:r>
            <a:r>
              <a:rPr lang="ru-RU" dirty="0" smtClean="0">
                <a:latin typeface="Arial" panose="020B0604020202020204" pitchFamily="34" charset="0"/>
              </a:rPr>
              <a:t>взрыв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просадка </a:t>
            </a:r>
            <a:r>
              <a:rPr lang="ru-RU" dirty="0">
                <a:latin typeface="Arial" panose="020B0604020202020204" pitchFamily="34" charset="0"/>
              </a:rPr>
              <a:t>грунта, провал дорог или мостов, обвал </a:t>
            </a:r>
            <a:r>
              <a:rPr lang="ru-RU" dirty="0" smtClean="0">
                <a:latin typeface="Arial" panose="020B0604020202020204" pitchFamily="34" charset="0"/>
              </a:rPr>
              <a:t>тоннелей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стихийные </a:t>
            </a:r>
            <a:r>
              <a:rPr lang="ru-RU" dirty="0">
                <a:latin typeface="Arial" panose="020B0604020202020204" pitchFamily="34" charset="0"/>
              </a:rPr>
              <a:t>бедствия и опасные природные </a:t>
            </a:r>
            <a:r>
              <a:rPr lang="ru-RU" dirty="0" smtClean="0">
                <a:latin typeface="Arial" panose="020B0604020202020204" pitchFamily="34" charset="0"/>
              </a:rPr>
              <a:t>явления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</a:rPr>
              <a:t>падения </a:t>
            </a:r>
            <a:r>
              <a:rPr lang="ru-RU" dirty="0">
                <a:latin typeface="Arial" panose="020B0604020202020204" pitchFamily="34" charset="0"/>
              </a:rPr>
              <a:t>на транспортное средство каких-либо инородных предметов.</a:t>
            </a:r>
            <a:endParaRPr lang="ru-R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1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Спонсорская деятельность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56"/>
            <a:ext cx="7620000" cy="3979912"/>
          </a:xfrm>
        </p:spPr>
        <p:txBody>
          <a:bodyPr/>
          <a:lstStyle/>
          <a:p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Согаз</a:t>
            </a:r>
            <a:r>
              <a:rPr lang="ru-RU" dirty="0">
                <a:effectLst/>
              </a:rPr>
              <a:t>» — официальный партнёр и страховщик чемпионата Континентальной хоккейной </a:t>
            </a:r>
            <a:r>
              <a:rPr lang="ru-RU" dirty="0" smtClean="0">
                <a:effectLst/>
              </a:rPr>
              <a:t>лиги, </a:t>
            </a:r>
            <a:r>
              <a:rPr lang="ru-RU" dirty="0">
                <a:effectLst/>
              </a:rPr>
              <a:t>титульный спонсор чемпионата России по футболу 2011—2014 годов, а также официальный партнёр Универсиады-2013 в </a:t>
            </a:r>
            <a:r>
              <a:rPr lang="ru-RU" dirty="0" smtClean="0">
                <a:effectLst/>
              </a:rPr>
              <a:t>Казани.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68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40</TotalTime>
  <Words>250</Words>
  <Application>Microsoft Office PowerPoint</Application>
  <PresentationFormat>Экран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Calisto MT</vt:lpstr>
      <vt:lpstr>Google Sans</vt:lpstr>
      <vt:lpstr>Trebuchet MS</vt:lpstr>
      <vt:lpstr>Wingdings 2</vt:lpstr>
      <vt:lpstr>Сланец</vt:lpstr>
      <vt:lpstr> «Страховое общество газовой промышленности» (АО «СОГАЗ»)</vt:lpstr>
      <vt:lpstr>АО «СОГАЗ»</vt:lpstr>
      <vt:lpstr>Отраслевая принадлежность</vt:lpstr>
      <vt:lpstr>основной продукт Что доступно по программе ДМС в СОГАЗе</vt:lpstr>
      <vt:lpstr>Спонсорская деятельность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Институт электронных управляющих машин имени И.С.Брука</dc:title>
  <dc:creator>Anton S. Valyagin</dc:creator>
  <cp:lastModifiedBy>Admin</cp:lastModifiedBy>
  <cp:revision>9</cp:revision>
  <dcterms:created xsi:type="dcterms:W3CDTF">2024-03-21T13:17:02Z</dcterms:created>
  <dcterms:modified xsi:type="dcterms:W3CDTF">2024-04-14T20:22:13Z</dcterms:modified>
</cp:coreProperties>
</file>