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704" r:id="rId2"/>
    <p:sldId id="696" r:id="rId3"/>
    <p:sldId id="707" r:id="rId4"/>
    <p:sldId id="711" r:id="rId5"/>
    <p:sldId id="713" r:id="rId6"/>
    <p:sldId id="712" r:id="rId7"/>
    <p:sldId id="709" r:id="rId8"/>
    <p:sldId id="717" r:id="rId9"/>
    <p:sldId id="716" r:id="rId10"/>
    <p:sldId id="710" r:id="rId11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C6D9E7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37" d="100"/>
          <a:sy n="37" d="100"/>
        </p:scale>
        <p:origin x="114" y="1122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28.12.2023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8CCBB-81F9-477D-A072-57A81C27A3A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8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369" y="1251568"/>
            <a:ext cx="16585883" cy="588086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3192" spc="-82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938" y="7347647"/>
            <a:ext cx="16585883" cy="18848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958" cap="all" spc="330" baseline="0">
                <a:solidFill>
                  <a:schemeClr val="tx2"/>
                </a:solidFill>
                <a:latin typeface="+mj-lt"/>
              </a:defRPr>
            </a:lvl1pPr>
            <a:lvl2pPr marL="753923" indent="0" algn="ctr">
              <a:buNone/>
              <a:defRPr sz="3958"/>
            </a:lvl2pPr>
            <a:lvl3pPr marL="1507846" indent="0" algn="ctr">
              <a:buNone/>
              <a:defRPr sz="3958"/>
            </a:lvl3pPr>
            <a:lvl4pPr marL="2261768" indent="0" algn="ctr">
              <a:buNone/>
              <a:defRPr sz="3298"/>
            </a:lvl4pPr>
            <a:lvl5pPr marL="3015691" indent="0" algn="ctr">
              <a:buNone/>
              <a:defRPr sz="3298"/>
            </a:lvl5pPr>
            <a:lvl6pPr marL="3769614" indent="0" algn="ctr">
              <a:buNone/>
              <a:defRPr sz="3298"/>
            </a:lvl6pPr>
            <a:lvl7pPr marL="4523537" indent="0" algn="ctr">
              <a:buNone/>
              <a:defRPr sz="3298"/>
            </a:lvl7pPr>
            <a:lvl8pPr marL="5277460" indent="0" algn="ctr">
              <a:buNone/>
              <a:defRPr sz="3298"/>
            </a:lvl8pPr>
            <a:lvl9pPr marL="6031382" indent="0" algn="ctr">
              <a:buNone/>
              <a:defRPr sz="329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991378" y="7162588"/>
            <a:ext cx="162843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16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50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84000"/>
            <a:ext cx="4334947" cy="949441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84000"/>
            <a:ext cx="12753538" cy="949441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4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4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369" y="1251568"/>
            <a:ext cx="16585883" cy="588086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3192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7343538"/>
            <a:ext cx="16585883" cy="18848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958" cap="all" spc="330" baseline="0">
                <a:solidFill>
                  <a:schemeClr val="tx2"/>
                </a:solidFill>
                <a:latin typeface="+mj-lt"/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991378" y="7162588"/>
            <a:ext cx="162843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8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9367" y="3043752"/>
            <a:ext cx="8142161" cy="66348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53091" y="3043754"/>
            <a:ext cx="8142161" cy="66348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3044276"/>
            <a:ext cx="8142161" cy="12141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98" b="0" cap="all" baseline="0">
                <a:solidFill>
                  <a:schemeClr val="tx2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9369" y="4258460"/>
            <a:ext cx="8142161" cy="55709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091" y="3044276"/>
            <a:ext cx="8142161" cy="121418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298" b="0" cap="all" baseline="0">
                <a:solidFill>
                  <a:schemeClr val="tx2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53091" y="4258460"/>
            <a:ext cx="8142161" cy="55709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81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9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6" y="10555393"/>
            <a:ext cx="20098865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5" y="10445756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0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" y="0"/>
            <a:ext cx="6679586" cy="1130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661909" y="0"/>
            <a:ext cx="105547" cy="11309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04" y="980142"/>
            <a:ext cx="5277326" cy="3769783"/>
          </a:xfrm>
        </p:spPr>
        <p:txBody>
          <a:bodyPr anchor="b">
            <a:normAutofit/>
          </a:bodyPr>
          <a:lstStyle>
            <a:lvl1pPr>
              <a:defRPr sz="5936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990" y="1206331"/>
            <a:ext cx="10705433" cy="867050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3904" y="4825323"/>
            <a:ext cx="5277326" cy="557242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74">
                <a:solidFill>
                  <a:srgbClr val="FFFFFF"/>
                </a:solidFill>
              </a:defRPr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610" y="10652665"/>
            <a:ext cx="4317814" cy="602118"/>
          </a:xfrm>
        </p:spPr>
        <p:txBody>
          <a:bodyPr/>
          <a:lstStyle>
            <a:lvl1pPr algn="l">
              <a:defRPr/>
            </a:lvl1pPr>
          </a:lstStyle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15989" y="10652665"/>
            <a:ext cx="7664688" cy="60211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8167864"/>
            <a:ext cx="20098865" cy="3141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" y="8105324"/>
            <a:ext cx="20098865" cy="105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369" y="8368919"/>
            <a:ext cx="16676351" cy="1357122"/>
          </a:xfrm>
        </p:spPr>
        <p:txBody>
          <a:bodyPr lIns="91440" tIns="0" rIns="91440" bIns="0" anchor="b">
            <a:noAutofit/>
          </a:bodyPr>
          <a:lstStyle>
            <a:lvl1pPr>
              <a:defRPr sz="5936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" y="0"/>
            <a:ext cx="20104075" cy="810532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5277">
                <a:solidFill>
                  <a:schemeClr val="bg1"/>
                </a:solidFill>
              </a:defRPr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9369" y="9741118"/>
            <a:ext cx="16676351" cy="98014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89"/>
              </a:spcAft>
              <a:buNone/>
              <a:defRPr sz="2474">
                <a:solidFill>
                  <a:srgbClr val="FFFFFF"/>
                </a:solidFill>
              </a:defRPr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0555393"/>
            <a:ext cx="20104100" cy="7539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0445756"/>
            <a:ext cx="20104102" cy="1088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9369" y="472630"/>
            <a:ext cx="16585883" cy="2392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369" y="3043752"/>
            <a:ext cx="16585883" cy="663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9370" y="10652665"/>
            <a:ext cx="4076672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4">
                <a:solidFill>
                  <a:srgbClr val="FFFFFF"/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28.12.2023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8365" y="10652665"/>
            <a:ext cx="795260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4" cap="all" baseline="0">
                <a:solidFill>
                  <a:srgbClr val="FFFFFF"/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25443" y="10652665"/>
            <a:ext cx="2163475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rgbClr val="FFFFFF"/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68084" y="2865835"/>
            <a:ext cx="1643510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45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507846" rtl="0" eaLnBrk="1" latinLnBrk="0" hangingPunct="1">
        <a:lnSpc>
          <a:spcPct val="85000"/>
        </a:lnSpc>
        <a:spcBef>
          <a:spcPct val="0"/>
        </a:spcBef>
        <a:buNone/>
        <a:defRPr sz="7915" kern="1200" spc="-82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50785" indent="-150785" algn="l" defTabSz="1507846" rtl="0" eaLnBrk="1" latinLnBrk="0" hangingPunct="1">
        <a:lnSpc>
          <a:spcPct val="90000"/>
        </a:lnSpc>
        <a:spcBef>
          <a:spcPts val="1979"/>
        </a:spcBef>
        <a:spcAft>
          <a:spcPts val="33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3295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34864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6433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38003" indent="-301569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39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1437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4735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803300" indent="-376961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Calibri" pitchFamily="34" charset="0"/>
        <a:buChar char="◦"/>
        <a:defRPr sz="23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4101119" y="295268"/>
            <a:ext cx="11213295" cy="830878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pPr algn="ctr"/>
            <a:r>
              <a:rPr lang="ru-RU" sz="2400" b="1" dirty="0"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 b="1" dirty="0"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latin typeface="IBM Plex Mono" panose="020B0509050203000203"/>
              </a:rPr>
              <a:t> </a:t>
            </a:r>
            <a:r>
              <a:rPr lang="ru-RU" sz="2400" b="1" dirty="0"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5669166" y="1539875"/>
            <a:ext cx="8077200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3900" b="1" dirty="0">
                <a:latin typeface="Montserrat SemiBold" pitchFamily="2" charset="77"/>
                <a:cs typeface="Times New Roman" panose="02020603050405020304" pitchFamily="18" charset="0"/>
              </a:rPr>
              <a:t>РТУ МИРЭА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FBCD9-3BD6-A741-A384-524E49E7FAD6}"/>
              </a:ext>
            </a:extLst>
          </p:cNvPr>
          <p:cNvSpPr/>
          <p:nvPr/>
        </p:nvSpPr>
        <p:spPr>
          <a:xfrm>
            <a:off x="2847484" y="2682875"/>
            <a:ext cx="13720564" cy="304686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lvl="1" algn="ctr"/>
            <a:r>
              <a:rPr lang="ru-RU" sz="9600" dirty="0">
                <a:latin typeface="IBM Plex Mono" panose="020B0509050203000203"/>
              </a:rPr>
              <a:t>Создание системы для OLAP – кубов</a:t>
            </a: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222250" y="9921875"/>
            <a:ext cx="7040421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РТУ МИРЭА, Институт информационных технологий 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3734585" y="3444875"/>
            <a:ext cx="12420600" cy="958781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r>
              <a:rPr lang="ru-RU" sz="6100" b="1" dirty="0" smtClean="0">
                <a:latin typeface="Montserrat SemiBold" pitchFamily="2" charset="77"/>
                <a:cs typeface="Times New Roman" panose="02020603050405020304" pitchFamily="18" charset="0"/>
              </a:rPr>
              <a:t>ЗА </a:t>
            </a:r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ВНИМАНИЕ!</a:t>
            </a:r>
            <a:r>
              <a:rPr lang="en-US" sz="6100" b="1" dirty="0"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209928DF-4EEE-874F-9C08-28FDC66F39D5}"/>
              </a:ext>
            </a:extLst>
          </p:cNvPr>
          <p:cNvSpPr/>
          <p:nvPr/>
        </p:nvSpPr>
        <p:spPr>
          <a:xfrm>
            <a:off x="1365250" y="8169275"/>
            <a:ext cx="2369335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smtClean="0">
                <a:latin typeface="IBM Plex Mono" panose="020B0509050203000203"/>
              </a:rPr>
              <a:t>Миронов Д.С.</a:t>
            </a:r>
            <a:endParaRPr lang="ru-RU" sz="2400" b="1" dirty="0">
              <a:latin typeface="IBM Plex Mono" panose="020B0509050203000203"/>
            </a:endParaRPr>
          </a:p>
        </p:txBody>
      </p:sp>
      <p:sp>
        <p:nvSpPr>
          <p:cNvPr id="4" name="Прямоугольник 12">
            <a:extLst>
              <a:ext uri="{FF2B5EF4-FFF2-40B4-BE49-F238E27FC236}">
                <a16:creationId xmlns:a16="http://schemas.microsoft.com/office/drawing/2014/main" id="{3E01D232-F225-3349-8F7D-9EB59C258FBD}"/>
              </a:ext>
            </a:extLst>
          </p:cNvPr>
          <p:cNvSpPr/>
          <p:nvPr/>
        </p:nvSpPr>
        <p:spPr>
          <a:xfrm>
            <a:off x="1365250" y="9007475"/>
            <a:ext cx="7546329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latin typeface="IBM Plex Mono" panose="020B0509050203000203"/>
              </a:rPr>
              <a:t>РТУ МИРЭА, Институт информационных технологий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7545557" y="549275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182861" y="2149475"/>
            <a:ext cx="17449792" cy="5478304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Необходимость компаниям </a:t>
            </a:r>
            <a:r>
              <a:rPr lang="ru-RU" sz="2800" dirty="0">
                <a:latin typeface="IBM Plex Mono" panose="020B0509050203000203"/>
              </a:rPr>
              <a:t>быстро внедрять аналитику и принимать решения на основе </a:t>
            </a:r>
            <a:r>
              <a:rPr lang="ru-RU" sz="2800" dirty="0" err="1" smtClean="0">
                <a:latin typeface="IBM Plex Mono" panose="020B0509050203000203"/>
              </a:rPr>
              <a:t>данных,в</a:t>
            </a:r>
            <a:r>
              <a:rPr lang="ru-RU" sz="2800" dirty="0" smtClean="0">
                <a:latin typeface="IBM Plex Mono" panose="020B0509050203000203"/>
              </a:rPr>
              <a:t> </a:t>
            </a:r>
            <a:r>
              <a:rPr lang="ru-RU" sz="2800" dirty="0">
                <a:latin typeface="IBM Plex Mono" panose="020B0509050203000203"/>
              </a:rPr>
              <a:t>том числе анализ сценарное моделирования финансового результата компании с помощью тесно интегрированных моделей финансового и инвестиционного </a:t>
            </a:r>
            <a:r>
              <a:rPr lang="ru-RU" sz="2800" dirty="0" smtClean="0">
                <a:latin typeface="IBM Plex Mono" panose="020B0509050203000203"/>
              </a:rPr>
              <a:t>планирования.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Аналитическая обработка данных в реальном времени.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Системы OLAP предоставляют интерактивный и удобный интерфейс для оперативной отчетности и анализа. Аналитики могут быстро анализировать данные, применять фильтры и создавать собственные отчеты, не полагаясь на навыки ИТ или программирования. </a:t>
            </a:r>
            <a:endParaRPr lang="ru-RU" sz="2800" dirty="0" smtClean="0">
              <a:latin typeface="IBM Plex Mono" panose="020B0509050203000203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Организациям </a:t>
            </a:r>
            <a:r>
              <a:rPr lang="ru-RU" sz="2800" dirty="0">
                <a:latin typeface="IBM Plex Mono" panose="020B0509050203000203"/>
              </a:rPr>
              <a:t>эффективно обрабатывать огромные объемы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Хранение данных </a:t>
            </a:r>
            <a:r>
              <a:rPr lang="ru-RU" sz="2800" dirty="0">
                <a:latin typeface="IBM Plex Mono" panose="020B0509050203000203"/>
              </a:rPr>
              <a:t>в предварительно агрегированной форме, что делает их эффективными для анализа больших наборов </a:t>
            </a:r>
            <a:r>
              <a:rPr lang="ru-RU" sz="2800" dirty="0" smtClean="0">
                <a:latin typeface="IBM Plex Mono" panose="020B0509050203000203"/>
              </a:rPr>
              <a:t>данных.</a:t>
            </a:r>
            <a:endParaRPr lang="ru-RU" sz="22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2927358" y="320675"/>
            <a:ext cx="14020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Г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ипотезы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решения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предполагаемой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задачи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1692275"/>
            <a:ext cx="17449792" cy="6016913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 pitchFamily="49" charset="-52"/>
              </a:rPr>
              <a:t>Создание своей системы для формирование </a:t>
            </a:r>
            <a:r>
              <a:rPr lang="en-US" sz="2800" dirty="0" smtClean="0">
                <a:latin typeface="IBM Plex Mono" panose="020B0509050203000203" pitchFamily="49" charset="-52"/>
              </a:rPr>
              <a:t>OLAP</a:t>
            </a:r>
            <a:r>
              <a:rPr lang="ru-RU" sz="2800" dirty="0" smtClean="0">
                <a:latin typeface="IBM Plex Mono" panose="020B0509050203000203" pitchFamily="49" charset="-52"/>
              </a:rPr>
              <a:t>-кубов с формой хранения в виде индексов каждого из полученных значений. </a:t>
            </a:r>
            <a:endParaRPr lang="ru-RU" sz="2800" dirty="0">
              <a:latin typeface="IBM Plex Mono" panose="020B0509050203000203" pitchFamily="49" charset="-52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 pitchFamily="49" charset="-52"/>
              </a:rPr>
              <a:t>Технологический подход:</a:t>
            </a:r>
            <a:endParaRPr lang="ru-RU" sz="2800" b="1" dirty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Использования для хранения данных куба в </a:t>
            </a:r>
            <a:r>
              <a:rPr lang="ru-RU" sz="2800" dirty="0" err="1">
                <a:latin typeface="IBM Plex Mono" panose="020B0509050203000203" pitchFamily="49" charset="-52"/>
              </a:rPr>
              <a:t>posgres</a:t>
            </a:r>
            <a:r>
              <a:rPr lang="ru-RU" sz="2800" dirty="0">
                <a:latin typeface="IBM Plex Mono" panose="020B0509050203000203" pitchFamily="49" charset="-52"/>
              </a:rPr>
              <a:t> </a:t>
            </a:r>
            <a:r>
              <a:rPr lang="ru-RU" sz="2800" dirty="0" err="1">
                <a:latin typeface="IBM Plex Mono" panose="020B0509050203000203" pitchFamily="49" charset="-52"/>
              </a:rPr>
              <a:t>sql</a:t>
            </a:r>
            <a:r>
              <a:rPr lang="ru-RU" sz="2800" dirty="0">
                <a:latin typeface="IBM Plex Mono" panose="020B0509050203000203" pitchFamily="49" charset="-52"/>
              </a:rPr>
              <a:t> всей информации об </a:t>
            </a:r>
            <a:r>
              <a:rPr lang="ru-RU" sz="2800" dirty="0" smtClean="0">
                <a:latin typeface="IBM Plex Mono" panose="020B0509050203000203" pitchFamily="49" charset="-52"/>
              </a:rPr>
              <a:t>измерениях </a:t>
            </a:r>
            <a:r>
              <a:rPr lang="ru-RU" sz="2800" dirty="0">
                <a:latin typeface="IBM Plex Mono" panose="020B0509050203000203" pitchFamily="49" charset="-52"/>
              </a:rPr>
              <a:t>куба в одной сложной координате ( отображение n-мерного пространства на прямую) позволяет получать любые </a:t>
            </a:r>
            <a:r>
              <a:rPr lang="ru-RU" sz="2800" dirty="0" smtClean="0">
                <a:latin typeface="IBM Plex Mono" panose="020B0509050203000203" pitchFamily="49" charset="-52"/>
              </a:rPr>
              <a:t>срезы (</a:t>
            </a:r>
            <a:r>
              <a:rPr lang="ru-RU" sz="2800" dirty="0">
                <a:latin typeface="IBM Plex Mono" panose="020B0509050203000203" pitchFamily="49" charset="-52"/>
              </a:rPr>
              <a:t>даже состоящие из объединения ортогональных плоскостей) за минимально время – время одного </a:t>
            </a:r>
            <a:r>
              <a:rPr lang="ru-RU" sz="2800" dirty="0" smtClean="0">
                <a:latin typeface="IBM Plex Mono" panose="020B0509050203000203" pitchFamily="49" charset="-52"/>
              </a:rPr>
              <a:t>запроса получения (</a:t>
            </a:r>
            <a:r>
              <a:rPr lang="en-US" sz="2800" dirty="0" smtClean="0">
                <a:latin typeface="IBM Plex Mono" panose="020B0509050203000203" pitchFamily="49" charset="-52"/>
              </a:rPr>
              <a:t>select</a:t>
            </a:r>
            <a:r>
              <a:rPr lang="ru-RU" sz="2800" dirty="0" smtClean="0">
                <a:latin typeface="IBM Plex Mono" panose="020B0509050203000203" pitchFamily="49" charset="-52"/>
              </a:rPr>
              <a:t>).</a:t>
            </a:r>
            <a:endParaRPr lang="en-US" sz="2800" dirty="0" smtClean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 pitchFamily="49" charset="-52"/>
              </a:rPr>
              <a:t>Использование </a:t>
            </a:r>
            <a:r>
              <a:rPr lang="ru-RU" sz="2800" dirty="0">
                <a:latin typeface="IBM Plex Mono" panose="020B0509050203000203" pitchFamily="49" charset="-52"/>
              </a:rPr>
              <a:t>библиотеки </a:t>
            </a:r>
            <a:r>
              <a:rPr lang="ru-RU" sz="2800" dirty="0" err="1">
                <a:latin typeface="IBM Plex Mono" panose="020B0509050203000203" pitchFamily="49" charset="-52"/>
              </a:rPr>
              <a:t>pandas</a:t>
            </a:r>
            <a:r>
              <a:rPr lang="ru-RU" sz="2800" dirty="0">
                <a:latin typeface="IBM Plex Mono" panose="020B0509050203000203" pitchFamily="49" charset="-52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 pitchFamily="49" charset="-52"/>
              </a:rPr>
              <a:t>.</a:t>
            </a:r>
            <a:endParaRPr lang="ru-RU" sz="28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00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9B6B9A-82FB-49E7-8102-C3D671186959}"/>
              </a:ext>
            </a:extLst>
          </p:cNvPr>
          <p:cNvSpPr/>
          <p:nvPr/>
        </p:nvSpPr>
        <p:spPr>
          <a:xfrm>
            <a:off x="984250" y="801479"/>
            <a:ext cx="192786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Скорость расчетов и получения</a:t>
            </a:r>
            <a:r>
              <a:rPr lang="en-US" sz="2800" b="1" dirty="0" smtClean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расчет больших объемов данных за короткий срок.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получения данных в агрегированном виде за скорость запроса в базу данных.</a:t>
            </a: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Функциональная доработка и техническая поддержка: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</a:t>
            </a:r>
            <a:r>
              <a:rPr lang="ru-RU" sz="2800" dirty="0">
                <a:latin typeface="IBM Plex Mono" panose="020B0509050203000203"/>
              </a:rPr>
              <a:t>добавления функционала для </a:t>
            </a:r>
            <a:r>
              <a:rPr lang="ru-RU" sz="2800" dirty="0" smtClean="0">
                <a:latin typeface="IBM Plex Mono" panose="020B0509050203000203"/>
              </a:rPr>
              <a:t>специализированных организаций.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Обеспечение постоянной технической поддержки и </a:t>
            </a:r>
            <a:r>
              <a:rPr lang="ru-RU" sz="2800" dirty="0" smtClean="0">
                <a:latin typeface="IBM Plex Mono" panose="020B0509050203000203"/>
              </a:rPr>
              <a:t>обновлений.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Внедрение системы обратной связи для оперативного реагирования на отзывы и запросы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7028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3968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1768475"/>
            <a:ext cx="17449792" cy="655552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Разработка платформы</a:t>
            </a:r>
            <a:r>
              <a:rPr lang="en-US" sz="2800" b="1" dirty="0" smtClean="0">
                <a:latin typeface="IBM Plex Mono" panose="020B0509050203000203"/>
              </a:rPr>
              <a:t>: </a:t>
            </a:r>
            <a:r>
              <a:rPr lang="ru-RU" sz="2800" dirty="0" smtClean="0">
                <a:latin typeface="IBM Plex Mono" panose="020B0509050203000203"/>
              </a:rPr>
              <a:t>Для разработки платформы необходимо подготовить визуальную часть, в которой будут отображены агрегированные данные полученные из базы данных, для этого будет использоваться </a:t>
            </a:r>
            <a:r>
              <a:rPr lang="ru-RU" sz="2800" dirty="0" err="1" smtClean="0">
                <a:latin typeface="IBM Plex Mono" panose="020B0509050203000203"/>
              </a:rPr>
              <a:t>фреймворк</a:t>
            </a:r>
            <a:r>
              <a:rPr lang="ru-RU" sz="2800" dirty="0" smtClean="0">
                <a:latin typeface="IBM Plex Mono" panose="020B0509050203000203"/>
              </a:rPr>
              <a:t> языка </a:t>
            </a:r>
            <a:r>
              <a:rPr lang="en-US" sz="2800" dirty="0" smtClean="0">
                <a:latin typeface="IBM Plex Mono" panose="020B0509050203000203"/>
              </a:rPr>
              <a:t>JavaScript, React</a:t>
            </a:r>
            <a:r>
              <a:rPr lang="ru-RU" sz="2800" dirty="0" smtClean="0">
                <a:latin typeface="IBM Plex Mono" panose="020B0509050203000203"/>
              </a:rPr>
              <a:t>, для расчетов был выбран язык программирования </a:t>
            </a:r>
            <a:r>
              <a:rPr lang="en-US" sz="2800" dirty="0" smtClean="0">
                <a:latin typeface="IBM Plex Mono" panose="020B0509050203000203"/>
              </a:rPr>
              <a:t>Python </a:t>
            </a:r>
            <a:r>
              <a:rPr lang="ru-RU" sz="2800" dirty="0" smtClean="0">
                <a:latin typeface="IBM Plex Mono" panose="020B0509050203000203"/>
              </a:rPr>
              <a:t>использование </a:t>
            </a:r>
            <a:r>
              <a:rPr lang="ru-RU" sz="2800" dirty="0">
                <a:latin typeface="IBM Plex Mono" panose="020B0509050203000203"/>
              </a:rPr>
              <a:t>библиотеки </a:t>
            </a:r>
            <a:r>
              <a:rPr lang="ru-RU" sz="2800" dirty="0" err="1">
                <a:latin typeface="IBM Plex Mono" panose="020B0509050203000203"/>
              </a:rPr>
              <a:t>pandas</a:t>
            </a:r>
            <a:r>
              <a:rPr lang="ru-RU" sz="2800" dirty="0">
                <a:latin typeface="IBM Plex Mono" panose="020B0509050203000203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/>
              </a:rPr>
              <a:t>. В качестве базы данных был выбран </a:t>
            </a:r>
            <a:r>
              <a:rPr lang="en-US" sz="2800" dirty="0" smtClean="0">
                <a:latin typeface="IBM Plex Mono" panose="020B0509050203000203"/>
              </a:rPr>
              <a:t>PostgreSQL.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Способ хранения агрегированных данных</a:t>
            </a:r>
            <a:r>
              <a:rPr lang="en-US" sz="2800" dirty="0" smtClean="0">
                <a:latin typeface="IBM Plex Mono" panose="020B0509050203000203"/>
              </a:rPr>
              <a:t>: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/>
              </a:rPr>
              <a:t>Для хранения каждого из значений сформированного куба необходимо составлять индекс. Данный индекс будет хранить в себе информацию о том к какому измерению, к каким данным и к какому уровню иерархии </a:t>
            </a:r>
            <a:r>
              <a:rPr lang="ru-RU" sz="2800" dirty="0">
                <a:latin typeface="IBM Plex Mono" panose="020B0509050203000203"/>
              </a:rPr>
              <a:t>в измерении он относится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>
              <a:lnSpc>
                <a:spcPct val="125000"/>
              </a:lnSpc>
            </a:pPr>
            <a:endParaRPr lang="ru-RU" sz="28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40442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2444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Преимущества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8" y="1844675"/>
            <a:ext cx="17449792" cy="6016913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Кубы OLAP представляют собой предварительно агрегированные структуры данных. Они хранят обобщенные данные, что повышает производительность запросов по сравнению с запросом необработанных данных транзакций. Пользователи могут разрезать, детализировать и сводить данные за считанные секунды, даже при работе с большими наборами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Благодаря </a:t>
            </a:r>
            <a:r>
              <a:rPr lang="ru-RU" sz="2800" dirty="0">
                <a:latin typeface="IBM Plex Mono" panose="020B0509050203000203"/>
              </a:rPr>
              <a:t>правильной индексации и оптимизированному выполнению запросов кубы OLAP могут обеспечить высокую производительность даже при работе с огромными наборами данных, что делает их пригодными для аналитики на уровне </a:t>
            </a:r>
            <a:r>
              <a:rPr lang="ru-RU" sz="2800" dirty="0" smtClean="0">
                <a:latin typeface="IBM Plex Mono" panose="020B0509050203000203"/>
              </a:rPr>
              <a:t>предприятия.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Кубы </a:t>
            </a:r>
            <a:r>
              <a:rPr lang="ru-RU" sz="2800" dirty="0">
                <a:latin typeface="IBM Plex Mono" panose="020B0509050203000203"/>
              </a:rPr>
              <a:t>OLAP </a:t>
            </a:r>
            <a:r>
              <a:rPr lang="ru-RU" sz="2800" dirty="0" smtClean="0">
                <a:latin typeface="IBM Plex Mono" panose="020B0509050203000203"/>
              </a:rPr>
              <a:t>обеспечат </a:t>
            </a:r>
            <a:r>
              <a:rPr lang="ru-RU" sz="2800" dirty="0">
                <a:latin typeface="IBM Plex Mono" panose="020B0509050203000203"/>
              </a:rPr>
              <a:t>согласованность отчетов и анализа. Поскольку кубы построены на основе определенной модели данных, все пользователи, обращающиеся к кубу, получают согласованные результаты. Это гарантирует, что лица, принимающие решения во всей организации, имеют общее понимание данных, что приводит к улучшению сотрудничества 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6415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4337050" y="329320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Перспектива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коммерциализации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441450" y="1713056"/>
            <a:ext cx="17678400" cy="120020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Актуальность проекта </a:t>
            </a:r>
            <a:r>
              <a:rPr lang="ru-RU" sz="2400" dirty="0" smtClean="0">
                <a:latin typeface="IBM Plex Mono" panose="020B0509050203000203" pitchFamily="49" charset="-52"/>
              </a:rPr>
              <a:t>в более быстром формировании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 и способе его представления</a:t>
            </a:r>
            <a:endParaRPr lang="en-US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Переход на свою платформу и ее поддержки.</a:t>
            </a:r>
            <a:endParaRPr lang="ru-RU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22A188-6591-421C-9DB6-58105113C29E}"/>
              </a:ext>
            </a:extLst>
          </p:cNvPr>
          <p:cNvSpPr/>
          <p:nvPr/>
        </p:nvSpPr>
        <p:spPr>
          <a:xfrm>
            <a:off x="1472223" y="4799061"/>
            <a:ext cx="100520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Разработка и последующая продажа различным организациям</a:t>
            </a:r>
            <a:endParaRPr lang="en-US" sz="2400" dirty="0">
              <a:latin typeface="IBM Plex Mono" panose="020B0509050203000203" pitchFamily="49" charset="-5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80A88EA-4175-4F41-95FF-AECFAFFA45A7}"/>
              </a:ext>
            </a:extLst>
          </p:cNvPr>
          <p:cNvSpPr txBox="1"/>
          <p:nvPr/>
        </p:nvSpPr>
        <p:spPr>
          <a:xfrm>
            <a:off x="4334608" y="3621421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План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монетизации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8F1FA76-6D22-44E3-891A-FD915A388AC3}"/>
              </a:ext>
            </a:extLst>
          </p:cNvPr>
          <p:cNvSpPr txBox="1"/>
          <p:nvPr/>
        </p:nvSpPr>
        <p:spPr>
          <a:xfrm>
            <a:off x="4334608" y="6264275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роста</a:t>
            </a:r>
            <a:r>
              <a:rPr lang="ru-RU" sz="4700" b="1" dirty="0" smtClean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9EC826-DEBA-4F6E-99D8-6D05F8AFC4EF}"/>
              </a:ext>
            </a:extLst>
          </p:cNvPr>
          <p:cNvSpPr/>
          <p:nvPr/>
        </p:nvSpPr>
        <p:spPr>
          <a:xfrm>
            <a:off x="1212858" y="7995772"/>
            <a:ext cx="14173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добавлять специальные функции с сборку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доработки под нужды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использовать платные подписки при использовании специальных доработок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250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DEB0C3A-EB54-4C69-BB15-3B893F3BC1D6}"/>
              </a:ext>
            </a:extLst>
          </p:cNvPr>
          <p:cNvSpPr/>
          <p:nvPr/>
        </p:nvSpPr>
        <p:spPr>
          <a:xfrm>
            <a:off x="47180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Смета расходов для </a:t>
            </a:r>
            <a:r>
              <a:rPr lang="en-US" sz="4800" b="1" dirty="0">
                <a:latin typeface="Montserrat SemiBold"/>
                <a:cs typeface="Times New Roman" panose="02020603050405020304" pitchFamily="18" charset="0"/>
              </a:rPr>
              <a:t>MVP </a:t>
            </a:r>
            <a:endParaRPr lang="ru-RU" sz="4800" b="1" dirty="0"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7820-BBBD-4A33-9E6D-5377F2E64D2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5E96D9-5D0A-46A1-B338-B7048C81EBDE}"/>
              </a:ext>
            </a:extLst>
          </p:cNvPr>
          <p:cNvSpPr/>
          <p:nvPr/>
        </p:nvSpPr>
        <p:spPr>
          <a:xfrm>
            <a:off x="908050" y="1767538"/>
            <a:ext cx="18669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1.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Подготовка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1.1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frontend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JavaScript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1.2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backend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Python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(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200000 руб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.)</a:t>
            </a:r>
            <a:endParaRPr lang="en-US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1.3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Поиск </a:t>
            </a:r>
            <a:r>
              <a:rPr lang="ru-RU" sz="2800" dirty="0">
                <a:latin typeface="IBM Plex Mono" panose="020B0509050203000203" pitchFamily="49" charset="-52"/>
              </a:rPr>
              <a:t>с</a:t>
            </a:r>
            <a:r>
              <a:rPr lang="ru-RU" sz="2800" dirty="0" smtClean="0">
                <a:latin typeface="IBM Plex Mono" panose="020B0509050203000203" pitchFamily="49" charset="-52"/>
              </a:rPr>
              <a:t>истемного аналитика (100000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</a:rPr>
              <a:t>	1.4 Специалист </a:t>
            </a:r>
            <a:r>
              <a:rPr lang="ru-RU" sz="2800" dirty="0">
                <a:latin typeface="IBM Plex Mono" panose="020B0509050203000203" pitchFamily="49" charset="-52"/>
              </a:rPr>
              <a:t>по </a:t>
            </a:r>
            <a:r>
              <a:rPr lang="ru-RU" sz="2800" dirty="0" smtClean="0">
                <a:latin typeface="IBM Plex Mono" panose="020B0509050203000203" pitchFamily="49" charset="-52"/>
              </a:rPr>
              <a:t>обучению (30000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</a:rPr>
              <a:t>	1.5 Техническая поддержка (30000 </a:t>
            </a:r>
            <a:r>
              <a:rPr lang="ru-RU" sz="2800" dirty="0">
                <a:latin typeface="IBM Plex Mono" panose="020B0509050203000203" pitchFamily="49" charset="-52"/>
              </a:rPr>
              <a:t>руб</a:t>
            </a:r>
            <a:r>
              <a:rPr lang="ru-RU" sz="2800" dirty="0" smtClean="0">
                <a:latin typeface="IBM Plex Mono" panose="020B0509050203000203" pitchFamily="49" charset="-52"/>
              </a:rPr>
              <a:t>.)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Разработка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год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Настройка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сервера (1 месяц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2.2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Создание </a:t>
            </a:r>
            <a:r>
              <a:rPr lang="en-US" sz="2800" dirty="0" err="1">
                <a:latin typeface="IBM Plex Mono" panose="020B0509050203000203" pitchFamily="49" charset="-52"/>
                <a:ea typeface="MS Mincho" panose="02020609040205080304" pitchFamily="49" charset="-128"/>
              </a:rPr>
              <a:t>wsgi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-сервера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визуальной составляющей платформы (3-4 месяца)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4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архитектуры базы данных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5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функциональной части (8 месяцев)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Тестирование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(3 месяца)</a:t>
            </a:r>
          </a:p>
          <a:p>
            <a:pPr lvl="1"/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	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3.1 Тестирование продукта (3 месяца)</a:t>
            </a:r>
            <a:endParaRPr lang="ru-RU" sz="28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1A94BE-7B81-4ECF-AAEA-3C1694EF7A75}"/>
              </a:ext>
            </a:extLst>
          </p:cNvPr>
          <p:cNvSpPr/>
          <p:nvPr/>
        </p:nvSpPr>
        <p:spPr>
          <a:xfrm>
            <a:off x="1517650" y="8702675"/>
            <a:ext cx="4965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</a:t>
            </a:r>
            <a:r>
              <a:rPr lang="ru-RU" sz="4000" b="1" dirty="0" smtClean="0">
                <a:latin typeface="Montserrat SemiBold"/>
              </a:rPr>
              <a:t>56</a:t>
            </a:r>
            <a:r>
              <a:rPr lang="ru-RU" sz="4000" b="1" dirty="0" smtClean="0">
                <a:latin typeface="Montserrat SemiBold"/>
              </a:rPr>
              <a:t>0 </a:t>
            </a:r>
            <a:r>
              <a:rPr lang="ru-RU" sz="4000" b="1" dirty="0">
                <a:latin typeface="Montserrat SemiBold"/>
              </a:rPr>
              <a:t>000 руб.</a:t>
            </a:r>
          </a:p>
        </p:txBody>
      </p:sp>
    </p:spTree>
    <p:extLst>
      <p:ext uri="{BB962C8B-B14F-4D97-AF65-F5344CB8AC3E}">
        <p14:creationId xmlns:p14="http://schemas.microsoft.com/office/powerpoint/2010/main" val="189592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9A086D-8048-4A89-81D3-7AC65A72CF13}"/>
              </a:ext>
            </a:extLst>
          </p:cNvPr>
          <p:cNvSpPr/>
          <p:nvPr/>
        </p:nvSpPr>
        <p:spPr>
          <a:xfrm>
            <a:off x="44894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Полная смета расходов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A66F5-1604-4F16-BC5E-7CB165E564D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17D7D9-972D-482E-B2F1-F18D85D2249C}"/>
              </a:ext>
            </a:extLst>
          </p:cNvPr>
          <p:cNvSpPr/>
          <p:nvPr/>
        </p:nvSpPr>
        <p:spPr>
          <a:xfrm>
            <a:off x="146050" y="1767538"/>
            <a:ext cx="1127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1: Анализ и проектирование </a:t>
            </a:r>
            <a:r>
              <a:rPr lang="ru-RU" sz="2400" b="1" dirty="0" smtClean="0">
                <a:latin typeface="IBM Plex Mono" panose="020B0509050203000203" pitchFamily="49" charset="-52"/>
              </a:rPr>
              <a:t>(2)</a:t>
            </a:r>
            <a:endParaRPr lang="ru-RU" sz="2400" b="1" dirty="0">
              <a:latin typeface="IBM Plex Mono" panose="020B0509050203000203" pitchFamily="49" charset="-52"/>
            </a:endParaRPr>
          </a:p>
          <a:p>
            <a:r>
              <a:rPr lang="ru-RU" sz="2400" dirty="0">
                <a:latin typeface="IBM Plex Mono" panose="020B0509050203000203" pitchFamily="49" charset="-52"/>
              </a:rPr>
              <a:t>1.1. Анализ требований и подготовка проекта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Системный аналитик: 200 000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1.2. </a:t>
            </a:r>
            <a:r>
              <a:rPr lang="ru-RU" sz="2400" dirty="0">
                <a:latin typeface="IBM Plex Mono" panose="020B0509050203000203" pitchFamily="49" charset="-52"/>
              </a:rPr>
              <a:t>Н</a:t>
            </a:r>
            <a:r>
              <a:rPr lang="ru-RU" sz="2400" dirty="0" smtClean="0">
                <a:latin typeface="IBM Plex Mono" panose="020B0509050203000203" pitchFamily="49" charset="-52"/>
              </a:rPr>
              <a:t>астройка сервера</a:t>
            </a:r>
            <a:endParaRPr lang="ru-RU" sz="2400" dirty="0">
              <a:latin typeface="IBM Plex Mono" panose="020B0509050203000203" pitchFamily="49" charset="-52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 smtClean="0">
                <a:latin typeface="IBM Plex Mono" panose="020B0509050203000203" pitchFamily="49" charset="-52"/>
              </a:rPr>
              <a:t>Бэкенд</a:t>
            </a:r>
            <a:r>
              <a:rPr lang="ru-RU" sz="2400" dirty="0" smtClean="0">
                <a:latin typeface="IBM Plex Mono" panose="020B0509050203000203" pitchFamily="49" charset="-52"/>
              </a:rPr>
              <a:t>-разработчик: </a:t>
            </a:r>
            <a:r>
              <a:rPr lang="ru-RU" sz="2400" dirty="0">
                <a:latin typeface="IBM Plex Mono" panose="020B0509050203000203" pitchFamily="49" charset="-52"/>
              </a:rPr>
              <a:t>400 000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2: </a:t>
            </a:r>
            <a:r>
              <a:rPr lang="ru-RU" sz="2400" b="1" dirty="0" smtClean="0">
                <a:latin typeface="IBM Plex Mono" panose="020B0509050203000203" pitchFamily="49" charset="-52"/>
              </a:rPr>
              <a:t>Разработка (9 </a:t>
            </a:r>
            <a:r>
              <a:rPr lang="ru-RU" sz="2400" b="1" dirty="0">
                <a:latin typeface="IBM Plex Mono" panose="020B0509050203000203" pitchFamily="49" charset="-52"/>
              </a:rPr>
              <a:t>месяцев)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2.1. Разработка </a:t>
            </a:r>
            <a:r>
              <a:rPr lang="ru-RU" sz="2400" dirty="0" smtClean="0">
                <a:latin typeface="IBM Plex Mono" panose="020B0509050203000203" pitchFamily="49" charset="-52"/>
              </a:rPr>
              <a:t>платформы</a:t>
            </a:r>
            <a:endParaRPr lang="ru-RU" sz="2400" dirty="0">
              <a:latin typeface="IBM Plex Mono" panose="020B0509050203000203" pitchFamily="49" charset="-52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Фронтенд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Бэкенд-разработчик: 600 000 руб. (3 месяца)</a:t>
            </a:r>
          </a:p>
          <a:p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91D7DC-E0DF-447D-97CA-F9FC1B590F60}"/>
              </a:ext>
            </a:extLst>
          </p:cNvPr>
          <p:cNvSpPr/>
          <p:nvPr/>
        </p:nvSpPr>
        <p:spPr>
          <a:xfrm>
            <a:off x="11191875" y="1836905"/>
            <a:ext cx="8537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</a:t>
            </a:r>
            <a:r>
              <a:rPr lang="ru-RU" sz="2400" b="1" dirty="0" smtClean="0">
                <a:latin typeface="IBM Plex Mono" panose="020B0509050203000203" pitchFamily="49" charset="-52"/>
              </a:rPr>
              <a:t>3: </a:t>
            </a:r>
            <a:r>
              <a:rPr lang="ru-RU" sz="2400" b="1" dirty="0">
                <a:latin typeface="IBM Plex Mono" panose="020B0509050203000203" pitchFamily="49" charset="-52"/>
              </a:rPr>
              <a:t>Интеграция и тестирование (4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.1</a:t>
            </a:r>
            <a:r>
              <a:rPr lang="ru-RU" sz="2400" dirty="0">
                <a:latin typeface="IBM Plex Mono" panose="020B0509050203000203" pitchFamily="49" charset="-52"/>
              </a:rPr>
              <a:t>. Интеграция с существующими системами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 smtClean="0">
                <a:latin typeface="IBM Plex Mono" panose="020B0509050203000203" pitchFamily="49" charset="-52"/>
              </a:rPr>
              <a:t>Бэкенд</a:t>
            </a:r>
            <a:r>
              <a:rPr lang="ru-RU" sz="2400" dirty="0" smtClean="0">
                <a:latin typeface="IBM Plex Mono" panose="020B0509050203000203" pitchFamily="49" charset="-52"/>
              </a:rPr>
              <a:t>-разработчик: </a:t>
            </a:r>
            <a:r>
              <a:rPr lang="ru-RU" sz="2400" dirty="0">
                <a:latin typeface="IBM Plex Mono" panose="020B0509050203000203" pitchFamily="49" charset="-52"/>
              </a:rPr>
              <a:t>400 000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.2</a:t>
            </a:r>
            <a:r>
              <a:rPr lang="ru-RU" sz="2400" dirty="0">
                <a:latin typeface="IBM Plex Mono" panose="020B0509050203000203" pitchFamily="49" charset="-52"/>
              </a:rPr>
              <a:t>. Тестирование и оптимизация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 : </a:t>
            </a:r>
            <a:r>
              <a:rPr lang="ru-RU" sz="2400" dirty="0">
                <a:latin typeface="IBM Plex Mono" panose="020B0509050203000203" pitchFamily="49" charset="-52"/>
              </a:rPr>
              <a:t>200 000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</a:t>
            </a:r>
            <a:r>
              <a:rPr lang="ru-RU" sz="2400" b="1" dirty="0" smtClean="0">
                <a:latin typeface="IBM Plex Mono" panose="020B0509050203000203" pitchFamily="49" charset="-52"/>
              </a:rPr>
              <a:t>3: </a:t>
            </a:r>
            <a:r>
              <a:rPr lang="ru-RU" sz="2400" b="1" dirty="0">
                <a:latin typeface="IBM Plex Mono" panose="020B0509050203000203" pitchFamily="49" charset="-52"/>
              </a:rPr>
              <a:t>Запуск и поддержка (3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.1</a:t>
            </a:r>
            <a:r>
              <a:rPr lang="ru-RU" sz="2400" dirty="0">
                <a:latin typeface="IBM Plex Mono" panose="020B0509050203000203" pitchFamily="49" charset="-52"/>
              </a:rPr>
              <a:t>. Обучение и поддержка пользователей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Специалист по обучению: </a:t>
            </a:r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0 </a:t>
            </a:r>
            <a:r>
              <a:rPr lang="ru-RU" sz="2400" dirty="0">
                <a:latin typeface="IBM Plex Mono" panose="020B0509050203000203" pitchFamily="49" charset="-52"/>
              </a:rPr>
              <a:t>000 руб.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Техническая поддержка: </a:t>
            </a:r>
            <a:r>
              <a:rPr lang="ru-RU" sz="2400" dirty="0" smtClean="0">
                <a:latin typeface="IBM Plex Mono" panose="020B0509050203000203" pitchFamily="49" charset="-52"/>
              </a:rPr>
              <a:t>90 </a:t>
            </a:r>
            <a:r>
              <a:rPr lang="ru-RU" sz="2400" dirty="0">
                <a:latin typeface="IBM Plex Mono" panose="020B0509050203000203" pitchFamily="49" charset="-52"/>
              </a:rPr>
              <a:t>000 руб. (3 месяца)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0D4EF3-A000-4366-8867-A151324228EB}"/>
              </a:ext>
            </a:extLst>
          </p:cNvPr>
          <p:cNvSpPr/>
          <p:nvPr/>
        </p:nvSpPr>
        <p:spPr>
          <a:xfrm>
            <a:off x="13862050" y="8474075"/>
            <a:ext cx="5401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3 720 </a:t>
            </a:r>
            <a:r>
              <a:rPr lang="ru-RU" sz="4000" b="1" dirty="0" smtClean="0">
                <a:latin typeface="Montserrat SemiBold"/>
              </a:rPr>
              <a:t>000 руб</a:t>
            </a:r>
            <a:r>
              <a:rPr lang="ru-RU" sz="4000" b="1" dirty="0">
                <a:latin typeface="Montserrat SemiBold"/>
              </a:rPr>
              <a:t>.</a:t>
            </a:r>
            <a:endParaRPr lang="ru-RU" sz="4000" b="1" dirty="0">
              <a:latin typeface="Montserrat SemiBold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E6174D-ADB3-4CA2-AC6D-5F1698E5D34E}"/>
              </a:ext>
            </a:extLst>
          </p:cNvPr>
          <p:cNvSpPr/>
          <p:nvPr/>
        </p:nvSpPr>
        <p:spPr>
          <a:xfrm>
            <a:off x="11728450" y="9523507"/>
            <a:ext cx="823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/>
              </a:rPr>
              <a:t>Этот график не включает накладные расходы, такие как аренда офиса, оборудование, и дополнительные расходы, которые могут возникнуть в ходе проекта</a:t>
            </a:r>
            <a:endParaRPr lang="en-US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0406738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14361</TotalTime>
  <Words>846</Words>
  <Application>Microsoft Office PowerPoint</Application>
  <PresentationFormat>Произвольный</PresentationFormat>
  <Paragraphs>82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IBM Plex Mono</vt:lpstr>
      <vt:lpstr>IBM Plex Sans</vt:lpstr>
      <vt:lpstr>Montserrat SemiBold</vt:lpstr>
      <vt:lpstr>MS Mincho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Астахов А.В</dc:creator>
  <cp:lastModifiedBy>Admin</cp:lastModifiedBy>
  <cp:revision>339</cp:revision>
  <dcterms:created xsi:type="dcterms:W3CDTF">2018-10-03T13:56:53Z</dcterms:created>
  <dcterms:modified xsi:type="dcterms:W3CDTF">2023-12-28T20:37:20Z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