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3"/>
  </p:notesMasterIdLst>
  <p:sldIdLst>
    <p:sldId id="256" r:id="rId2"/>
    <p:sldId id="257" r:id="rId3"/>
    <p:sldId id="271" r:id="rId4"/>
    <p:sldId id="258" r:id="rId5"/>
    <p:sldId id="272" r:id="rId6"/>
    <p:sldId id="259" r:id="rId7"/>
    <p:sldId id="269" r:id="rId8"/>
    <p:sldId id="260" r:id="rId9"/>
    <p:sldId id="270" r:id="rId10"/>
    <p:sldId id="261" r:id="rId11"/>
    <p:sldId id="268" r:id="rId12"/>
    <p:sldId id="262" r:id="rId13"/>
    <p:sldId id="263" r:id="rId14"/>
    <p:sldId id="265" r:id="rId15"/>
    <p:sldId id="264" r:id="rId16"/>
    <p:sldId id="266" r:id="rId17"/>
    <p:sldId id="274" r:id="rId18"/>
    <p:sldId id="273" r:id="rId19"/>
    <p:sldId id="275" r:id="rId20"/>
    <p:sldId id="27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7DAC4-BEBF-470A-A596-FACDEEB61436}"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69F57-102F-47BA-8AFA-2A14D3E57F7E}" type="slidenum">
              <a:rPr lang="en-IN" smtClean="0"/>
              <a:t>‹#›</a:t>
            </a:fld>
            <a:endParaRPr lang="en-IN"/>
          </a:p>
        </p:txBody>
      </p:sp>
    </p:spTree>
    <p:extLst>
      <p:ext uri="{BB962C8B-B14F-4D97-AF65-F5344CB8AC3E}">
        <p14:creationId xmlns:p14="http://schemas.microsoft.com/office/powerpoint/2010/main" val="3178824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AC6D0BF-5695-4A3B-80FE-7B073D2B8C16}"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182A23-E7DE-4F7D-8943-28F1677FD5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41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6D0BF-5695-4A3B-80FE-7B073D2B8C16}"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182A23-E7DE-4F7D-8943-28F1677FD5C5}" type="slidenum">
              <a:rPr lang="en-IN" smtClean="0"/>
              <a:t>‹#›</a:t>
            </a:fld>
            <a:endParaRPr lang="en-IN"/>
          </a:p>
        </p:txBody>
      </p:sp>
    </p:spTree>
    <p:extLst>
      <p:ext uri="{BB962C8B-B14F-4D97-AF65-F5344CB8AC3E}">
        <p14:creationId xmlns:p14="http://schemas.microsoft.com/office/powerpoint/2010/main" val="16285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6D0BF-5695-4A3B-80FE-7B073D2B8C16}"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182A23-E7DE-4F7D-8943-28F1677FD5C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09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6D0BF-5695-4A3B-80FE-7B073D2B8C16}"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182A23-E7DE-4F7D-8943-28F1677FD5C5}" type="slidenum">
              <a:rPr lang="en-IN" smtClean="0"/>
              <a:t>‹#›</a:t>
            </a:fld>
            <a:endParaRPr lang="en-IN"/>
          </a:p>
        </p:txBody>
      </p:sp>
    </p:spTree>
    <p:extLst>
      <p:ext uri="{BB962C8B-B14F-4D97-AF65-F5344CB8AC3E}">
        <p14:creationId xmlns:p14="http://schemas.microsoft.com/office/powerpoint/2010/main" val="5652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6D0BF-5695-4A3B-80FE-7B073D2B8C16}"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182A23-E7DE-4F7D-8943-28F1677FD5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0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C6D0BF-5695-4A3B-80FE-7B073D2B8C16}"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182A23-E7DE-4F7D-8943-28F1677FD5C5}" type="slidenum">
              <a:rPr lang="en-IN" smtClean="0"/>
              <a:t>‹#›</a:t>
            </a:fld>
            <a:endParaRPr lang="en-IN"/>
          </a:p>
        </p:txBody>
      </p:sp>
    </p:spTree>
    <p:extLst>
      <p:ext uri="{BB962C8B-B14F-4D97-AF65-F5344CB8AC3E}">
        <p14:creationId xmlns:p14="http://schemas.microsoft.com/office/powerpoint/2010/main" val="141161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C6D0BF-5695-4A3B-80FE-7B073D2B8C16}"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182A23-E7DE-4F7D-8943-28F1677FD5C5}" type="slidenum">
              <a:rPr lang="en-IN" smtClean="0"/>
              <a:t>‹#›</a:t>
            </a:fld>
            <a:endParaRPr lang="en-IN"/>
          </a:p>
        </p:txBody>
      </p:sp>
    </p:spTree>
    <p:extLst>
      <p:ext uri="{BB962C8B-B14F-4D97-AF65-F5344CB8AC3E}">
        <p14:creationId xmlns:p14="http://schemas.microsoft.com/office/powerpoint/2010/main" val="39558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C6D0BF-5695-4A3B-80FE-7B073D2B8C16}"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182A23-E7DE-4F7D-8943-28F1677FD5C5}" type="slidenum">
              <a:rPr lang="en-IN" smtClean="0"/>
              <a:t>‹#›</a:t>
            </a:fld>
            <a:endParaRPr lang="en-IN"/>
          </a:p>
        </p:txBody>
      </p:sp>
    </p:spTree>
    <p:extLst>
      <p:ext uri="{BB962C8B-B14F-4D97-AF65-F5344CB8AC3E}">
        <p14:creationId xmlns:p14="http://schemas.microsoft.com/office/powerpoint/2010/main" val="304629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6D0BF-5695-4A3B-80FE-7B073D2B8C16}"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182A23-E7DE-4F7D-8943-28F1677FD5C5}" type="slidenum">
              <a:rPr lang="en-IN" smtClean="0"/>
              <a:t>‹#›</a:t>
            </a:fld>
            <a:endParaRPr lang="en-IN"/>
          </a:p>
        </p:txBody>
      </p:sp>
    </p:spTree>
    <p:extLst>
      <p:ext uri="{BB962C8B-B14F-4D97-AF65-F5344CB8AC3E}">
        <p14:creationId xmlns:p14="http://schemas.microsoft.com/office/powerpoint/2010/main" val="369265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C6D0BF-5695-4A3B-80FE-7B073D2B8C16}"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182A23-E7DE-4F7D-8943-28F1677FD5C5}" type="slidenum">
              <a:rPr lang="en-IN" smtClean="0"/>
              <a:t>‹#›</a:t>
            </a:fld>
            <a:endParaRPr lang="en-IN"/>
          </a:p>
        </p:txBody>
      </p:sp>
    </p:spTree>
    <p:extLst>
      <p:ext uri="{BB962C8B-B14F-4D97-AF65-F5344CB8AC3E}">
        <p14:creationId xmlns:p14="http://schemas.microsoft.com/office/powerpoint/2010/main" val="116370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6D0BF-5695-4A3B-80FE-7B073D2B8C16}"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182A23-E7DE-4F7D-8943-28F1677FD5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31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C6D0BF-5695-4A3B-80FE-7B073D2B8C16}" type="datetimeFigureOut">
              <a:rPr lang="en-IN" smtClean="0"/>
              <a:t>09-07-2024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182A23-E7DE-4F7D-8943-28F1677FD5C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7152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9D6-3B4D-CD37-03E0-CBCE4D3DEF84}"/>
              </a:ext>
            </a:extLst>
          </p:cNvPr>
          <p:cNvSpPr>
            <a:spLocks noGrp="1"/>
          </p:cNvSpPr>
          <p:nvPr>
            <p:ph type="ctrTitle"/>
          </p:nvPr>
        </p:nvSpPr>
        <p:spPr>
          <a:xfrm>
            <a:off x="2037183" y="1644878"/>
            <a:ext cx="10251233" cy="3608258"/>
          </a:xfrm>
        </p:spPr>
        <p:txBody>
          <a:bodyPr>
            <a:normAutofit/>
          </a:bodyPr>
          <a:lstStyle/>
          <a:p>
            <a:r>
              <a:rPr lang="en-IN" dirty="0">
                <a:solidFill>
                  <a:srgbClr val="C00000"/>
                </a:solidFill>
                <a:highlight>
                  <a:srgbClr val="000000"/>
                </a:highlight>
              </a:rPr>
              <a:t>Capstone Data And sales Analysis report:</a:t>
            </a:r>
            <a:br>
              <a:rPr lang="en-IN" dirty="0">
                <a:solidFill>
                  <a:srgbClr val="C00000"/>
                </a:solidFill>
                <a:highlight>
                  <a:srgbClr val="000000"/>
                </a:highlight>
              </a:rPr>
            </a:br>
            <a:r>
              <a:rPr lang="en-IN" dirty="0">
                <a:solidFill>
                  <a:srgbClr val="C00000"/>
                </a:solidFill>
                <a:highlight>
                  <a:srgbClr val="000000"/>
                </a:highlight>
              </a:rPr>
              <a:t>2023-2024 </a:t>
            </a:r>
          </a:p>
        </p:txBody>
      </p:sp>
    </p:spTree>
    <p:extLst>
      <p:ext uri="{BB962C8B-B14F-4D97-AF65-F5344CB8AC3E}">
        <p14:creationId xmlns:p14="http://schemas.microsoft.com/office/powerpoint/2010/main" val="2401712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97DB-64B3-1967-265F-AA3AF03C548E}"/>
              </a:ext>
            </a:extLst>
          </p:cNvPr>
          <p:cNvSpPr>
            <a:spLocks noGrp="1"/>
          </p:cNvSpPr>
          <p:nvPr>
            <p:ph type="title"/>
          </p:nvPr>
        </p:nvSpPr>
        <p:spPr/>
        <p:txBody>
          <a:bodyPr>
            <a:normAutofit/>
          </a:bodyPr>
          <a:lstStyle/>
          <a:p>
            <a:r>
              <a:rPr lang="en-IN" dirty="0"/>
              <a:t>Review Ratings and Geographic Distribution:</a:t>
            </a:r>
          </a:p>
        </p:txBody>
      </p:sp>
      <p:sp>
        <p:nvSpPr>
          <p:cNvPr id="3" name="Content Placeholder 2">
            <a:extLst>
              <a:ext uri="{FF2B5EF4-FFF2-40B4-BE49-F238E27FC236}">
                <a16:creationId xmlns:a16="http://schemas.microsoft.com/office/drawing/2014/main" id="{7EE3A6D6-B30C-742B-56B8-B206B8546F6A}"/>
              </a:ext>
            </a:extLst>
          </p:cNvPr>
          <p:cNvSpPr>
            <a:spLocks noGrp="1"/>
          </p:cNvSpPr>
          <p:nvPr>
            <p:ph idx="1"/>
          </p:nvPr>
        </p:nvSpPr>
        <p:spPr/>
        <p:txBody>
          <a:bodyPr>
            <a:normAutofit/>
          </a:bodyPr>
          <a:lstStyle/>
          <a:p>
            <a:r>
              <a:rPr lang="en-US" dirty="0"/>
              <a:t>The average review rating given by customers can provide insights into overall customer satisfaction.</a:t>
            </a:r>
          </a:p>
          <a:p>
            <a:r>
              <a:rPr lang="en-US" dirty="0"/>
              <a:t>High ratings suggest good product quality and customer service, while lower ratings might indicate areas for improvement.</a:t>
            </a:r>
          </a:p>
          <a:p>
            <a:endParaRPr lang="en-US" dirty="0"/>
          </a:p>
          <a:p>
            <a:r>
              <a:rPr lang="en-US" dirty="0"/>
              <a:t>Understanding the geographic distribution of customers helps in planning logistics, regional marketing campaigns, and inventory management.</a:t>
            </a:r>
          </a:p>
          <a:p>
            <a:r>
              <a:rPr lang="en-US" dirty="0"/>
              <a:t>Identifying regions with high customer concentration can also help in deciding locations for new stores or warehouses.</a:t>
            </a:r>
            <a:endParaRPr lang="en-IN" dirty="0"/>
          </a:p>
        </p:txBody>
      </p:sp>
    </p:spTree>
    <p:extLst>
      <p:ext uri="{BB962C8B-B14F-4D97-AF65-F5344CB8AC3E}">
        <p14:creationId xmlns:p14="http://schemas.microsoft.com/office/powerpoint/2010/main" val="38422732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E4B-A67E-DD45-014E-C63743E628F5}"/>
              </a:ext>
            </a:extLst>
          </p:cNvPr>
          <p:cNvSpPr>
            <a:spLocks noGrp="1"/>
          </p:cNvSpPr>
          <p:nvPr>
            <p:ph type="title"/>
          </p:nvPr>
        </p:nvSpPr>
        <p:spPr/>
        <p:txBody>
          <a:bodyPr/>
          <a:lstStyle/>
          <a:p>
            <a:r>
              <a:rPr lang="en-US" dirty="0"/>
              <a:t>BAR GRAPH:</a:t>
            </a:r>
            <a:endParaRPr lang="en-IN" dirty="0"/>
          </a:p>
        </p:txBody>
      </p:sp>
      <p:pic>
        <p:nvPicPr>
          <p:cNvPr id="5" name="Content Placeholder 4">
            <a:extLst>
              <a:ext uri="{FF2B5EF4-FFF2-40B4-BE49-F238E27FC236}">
                <a16:creationId xmlns:a16="http://schemas.microsoft.com/office/drawing/2014/main" id="{C87B1643-693A-386A-B6AF-2C41C3516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2052735" y="1902780"/>
            <a:ext cx="7315200" cy="4572000"/>
          </a:xfrm>
        </p:spPr>
      </p:pic>
    </p:spTree>
    <p:extLst>
      <p:ext uri="{BB962C8B-B14F-4D97-AF65-F5344CB8AC3E}">
        <p14:creationId xmlns:p14="http://schemas.microsoft.com/office/powerpoint/2010/main" val="16202051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FA2A-873D-8EC0-5594-E071E010029D}"/>
              </a:ext>
            </a:extLst>
          </p:cNvPr>
          <p:cNvSpPr>
            <a:spLocks noGrp="1"/>
          </p:cNvSpPr>
          <p:nvPr>
            <p:ph type="title"/>
          </p:nvPr>
        </p:nvSpPr>
        <p:spPr/>
        <p:txBody>
          <a:bodyPr>
            <a:normAutofit/>
          </a:bodyPr>
          <a:lstStyle/>
          <a:p>
            <a:r>
              <a:rPr lang="en-US" dirty="0"/>
              <a:t>Pitch Presentation</a:t>
            </a:r>
            <a:endParaRPr lang="en-IN" dirty="0"/>
          </a:p>
        </p:txBody>
      </p:sp>
      <p:sp>
        <p:nvSpPr>
          <p:cNvPr id="3" name="Content Placeholder 2">
            <a:extLst>
              <a:ext uri="{FF2B5EF4-FFF2-40B4-BE49-F238E27FC236}">
                <a16:creationId xmlns:a16="http://schemas.microsoft.com/office/drawing/2014/main" id="{E9277247-DFCA-A291-D0A6-70A7DA39B855}"/>
              </a:ext>
            </a:extLst>
          </p:cNvPr>
          <p:cNvSpPr>
            <a:spLocks noGrp="1"/>
          </p:cNvSpPr>
          <p:nvPr>
            <p:ph idx="1"/>
          </p:nvPr>
        </p:nvSpPr>
        <p:spPr>
          <a:xfrm>
            <a:off x="793101" y="1698171"/>
            <a:ext cx="11299371" cy="5159829"/>
          </a:xfrm>
        </p:spPr>
        <p:txBody>
          <a:bodyPr>
            <a:normAutofit/>
          </a:bodyPr>
          <a:lstStyle/>
          <a:p>
            <a:r>
              <a:rPr lang="en-US" dirty="0"/>
              <a:t>1. Average Purchase Amount</a:t>
            </a:r>
          </a:p>
          <a:p>
            <a:r>
              <a:rPr lang="en-US" dirty="0"/>
              <a:t>Average Spend: Customers spend an average of $59.79 per purchase.</a:t>
            </a:r>
          </a:p>
          <a:p>
            <a:r>
              <a:rPr lang="en-US" dirty="0"/>
              <a:t>Actionable Insight: Our pricing aligns well with customer expectations, making our products accessible.</a:t>
            </a:r>
          </a:p>
          <a:p>
            <a:r>
              <a:rPr lang="en-US" dirty="0"/>
              <a:t>2. Seasonal Preferences</a:t>
            </a:r>
          </a:p>
          <a:p>
            <a:r>
              <a:rPr lang="en-US" dirty="0"/>
              <a:t>Spring Trend: Pink is the dominant color during spring.</a:t>
            </a:r>
          </a:p>
          <a:p>
            <a:r>
              <a:rPr lang="en-US" dirty="0"/>
              <a:t>Actionable Insight: Leverage this trend in seasonal marketing campaigns and product displays.</a:t>
            </a:r>
          </a:p>
          <a:p>
            <a:r>
              <a:rPr lang="en-US" dirty="0"/>
              <a:t>3. Shipping Preferences</a:t>
            </a:r>
          </a:p>
          <a:p>
            <a:r>
              <a:rPr lang="en-US" dirty="0"/>
              <a:t>Fast Delivery: 35 customers prefer Next Day Air.</a:t>
            </a:r>
          </a:p>
          <a:p>
            <a:r>
              <a:rPr lang="en-US" dirty="0"/>
              <a:t>Actionable Insight: Highlight expedited shipping options prominently to cater to urgent needs.</a:t>
            </a:r>
          </a:p>
        </p:txBody>
      </p:sp>
    </p:spTree>
    <p:extLst>
      <p:ext uri="{BB962C8B-B14F-4D97-AF65-F5344CB8AC3E}">
        <p14:creationId xmlns:p14="http://schemas.microsoft.com/office/powerpoint/2010/main" val="1549668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17F416-B63D-86F9-34E3-0669DAE6C4ED}"/>
              </a:ext>
            </a:extLst>
          </p:cNvPr>
          <p:cNvSpPr>
            <a:spLocks noGrp="1"/>
          </p:cNvSpPr>
          <p:nvPr>
            <p:ph type="title"/>
          </p:nvPr>
        </p:nvSpPr>
        <p:spPr/>
        <p:txBody>
          <a:bodyPr/>
          <a:lstStyle/>
          <a:p>
            <a:r>
              <a:rPr lang="en-US" dirty="0"/>
              <a:t>Pitch Presentation</a:t>
            </a:r>
            <a:endParaRPr lang="en-IN" dirty="0"/>
          </a:p>
        </p:txBody>
      </p:sp>
      <p:sp>
        <p:nvSpPr>
          <p:cNvPr id="3" name="Content Placeholder 2">
            <a:extLst>
              <a:ext uri="{FF2B5EF4-FFF2-40B4-BE49-F238E27FC236}">
                <a16:creationId xmlns:a16="http://schemas.microsoft.com/office/drawing/2014/main" id="{9FB5707F-571A-4A34-E5A8-61F2C8ABE8ED}"/>
              </a:ext>
            </a:extLst>
          </p:cNvPr>
          <p:cNvSpPr>
            <a:spLocks noGrp="1"/>
          </p:cNvSpPr>
          <p:nvPr>
            <p:ph idx="1"/>
          </p:nvPr>
        </p:nvSpPr>
        <p:spPr>
          <a:xfrm>
            <a:off x="774441" y="1838131"/>
            <a:ext cx="11417559" cy="5019869"/>
          </a:xfrm>
        </p:spPr>
        <p:txBody>
          <a:bodyPr>
            <a:normAutofit/>
          </a:bodyPr>
          <a:lstStyle/>
          <a:p>
            <a:r>
              <a:rPr lang="en-US" dirty="0"/>
              <a:t>4. Purchase Frequency</a:t>
            </a:r>
          </a:p>
          <a:p>
            <a:r>
              <a:rPr lang="en-US" dirty="0"/>
              <a:t>Engaged Customers: 38 customers shop weekly.</a:t>
            </a:r>
          </a:p>
          <a:p>
            <a:r>
              <a:rPr lang="en-US" dirty="0"/>
              <a:t>Actionable Insight: Launch loyalty programs or subscriptions for this active segment.</a:t>
            </a:r>
          </a:p>
          <a:p>
            <a:r>
              <a:rPr lang="en-US" dirty="0"/>
              <a:t>5. Gender Distribution</a:t>
            </a:r>
          </a:p>
          <a:p>
            <a:r>
              <a:rPr lang="en-US" dirty="0"/>
              <a:t>Gender Skew: Assess if most purchasers are women.</a:t>
            </a:r>
          </a:p>
          <a:p>
            <a:r>
              <a:rPr lang="en-US" dirty="0"/>
              <a:t>Actionable Insight: Tailor marketing efforts to appeal to the dominant gender.</a:t>
            </a:r>
          </a:p>
          <a:p>
            <a:r>
              <a:rPr lang="en-US" dirty="0"/>
              <a:t>6. Payment Methods</a:t>
            </a:r>
          </a:p>
          <a:p>
            <a:r>
              <a:rPr lang="en-US" dirty="0"/>
              <a:t>Preferred Methods: Credit Card, PayPal, and Cash.</a:t>
            </a:r>
          </a:p>
          <a:p>
            <a:r>
              <a:rPr lang="en-US" dirty="0"/>
              <a:t>Actionable Insight: Optimize checkout process for these popular payment options.</a:t>
            </a:r>
          </a:p>
          <a:p>
            <a:endParaRPr lang="en-IN" dirty="0"/>
          </a:p>
        </p:txBody>
      </p:sp>
    </p:spTree>
    <p:extLst>
      <p:ext uri="{BB962C8B-B14F-4D97-AF65-F5344CB8AC3E}">
        <p14:creationId xmlns:p14="http://schemas.microsoft.com/office/powerpoint/2010/main" val="861607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D0B8-C08C-6290-85E6-FAADD3DE1614}"/>
              </a:ext>
            </a:extLst>
          </p:cNvPr>
          <p:cNvSpPr>
            <a:spLocks noGrp="1"/>
          </p:cNvSpPr>
          <p:nvPr>
            <p:ph type="title"/>
          </p:nvPr>
        </p:nvSpPr>
        <p:spPr/>
        <p:txBody>
          <a:bodyPr/>
          <a:lstStyle/>
          <a:p>
            <a:r>
              <a:rPr lang="en-US" dirty="0"/>
              <a:t>Pitch Presentation:</a:t>
            </a:r>
            <a:endParaRPr lang="en-IN" dirty="0"/>
          </a:p>
        </p:txBody>
      </p:sp>
      <p:sp>
        <p:nvSpPr>
          <p:cNvPr id="3" name="Content Placeholder 2">
            <a:extLst>
              <a:ext uri="{FF2B5EF4-FFF2-40B4-BE49-F238E27FC236}">
                <a16:creationId xmlns:a16="http://schemas.microsoft.com/office/drawing/2014/main" id="{166057D5-8F66-7988-DA4E-512EE7D6195E}"/>
              </a:ext>
            </a:extLst>
          </p:cNvPr>
          <p:cNvSpPr>
            <a:spLocks noGrp="1"/>
          </p:cNvSpPr>
          <p:nvPr>
            <p:ph idx="1"/>
          </p:nvPr>
        </p:nvSpPr>
        <p:spPr>
          <a:xfrm>
            <a:off x="830424" y="1819470"/>
            <a:ext cx="11430000" cy="5057192"/>
          </a:xfrm>
        </p:spPr>
        <p:txBody>
          <a:bodyPr>
            <a:normAutofit fontScale="92500" lnSpcReduction="10000"/>
          </a:bodyPr>
          <a:lstStyle/>
          <a:p>
            <a:r>
              <a:rPr lang="en-US" dirty="0"/>
              <a:t>7. Subscription Status</a:t>
            </a:r>
          </a:p>
          <a:p>
            <a:r>
              <a:rPr lang="en-US" dirty="0"/>
              <a:t>Retention Strategy: Analyze subscribed vs. non-subscribed behaviors.</a:t>
            </a:r>
          </a:p>
          <a:p>
            <a:r>
              <a:rPr lang="en-US" dirty="0"/>
              <a:t>Actionable Insight: Enhance subscription benefits to retain customers.</a:t>
            </a:r>
          </a:p>
          <a:p>
            <a:r>
              <a:rPr lang="en-US" dirty="0"/>
              <a:t>8. Discount Utilization</a:t>
            </a:r>
          </a:p>
          <a:p>
            <a:r>
              <a:rPr lang="en-US" dirty="0"/>
              <a:t>Price Sensitivity: Frequent discount usage.</a:t>
            </a:r>
          </a:p>
          <a:p>
            <a:r>
              <a:rPr lang="en-US" dirty="0"/>
              <a:t>Actionable Insight: Strategically offer discounts to drive sales.</a:t>
            </a:r>
          </a:p>
          <a:p>
            <a:r>
              <a:rPr lang="en-US" dirty="0"/>
              <a:t>9. Review Ratings</a:t>
            </a:r>
          </a:p>
          <a:p>
            <a:r>
              <a:rPr lang="en-US" dirty="0"/>
              <a:t>Customer Satisfaction: High ratings indicate quality.</a:t>
            </a:r>
          </a:p>
          <a:p>
            <a:r>
              <a:rPr lang="en-US" dirty="0"/>
              <a:t>Actionable Insight: Maintain excellent product quality and service.</a:t>
            </a:r>
          </a:p>
          <a:p>
            <a:r>
              <a:rPr lang="en-US" dirty="0"/>
              <a:t>10. Geographic Distribution</a:t>
            </a:r>
          </a:p>
          <a:p>
            <a:r>
              <a:rPr lang="en-US" dirty="0"/>
              <a:t>Regional Focus: Identify high-concentration areas.</a:t>
            </a:r>
          </a:p>
          <a:p>
            <a:r>
              <a:rPr lang="en-US" dirty="0"/>
              <a:t>Actionable Insight: Expand stores or warehouses strategically</a:t>
            </a:r>
            <a:endParaRPr lang="en-IN" dirty="0"/>
          </a:p>
        </p:txBody>
      </p:sp>
    </p:spTree>
    <p:extLst>
      <p:ext uri="{BB962C8B-B14F-4D97-AF65-F5344CB8AC3E}">
        <p14:creationId xmlns:p14="http://schemas.microsoft.com/office/powerpoint/2010/main" val="3960255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DB90-9018-6230-C585-E15EF4327C3A}"/>
              </a:ext>
            </a:extLst>
          </p:cNvPr>
          <p:cNvSpPr>
            <a:spLocks noGrp="1"/>
          </p:cNvSpPr>
          <p:nvPr>
            <p:ph type="title"/>
          </p:nvPr>
        </p:nvSpPr>
        <p:spPr/>
        <p:txBody>
          <a:bodyPr>
            <a:normAutofit/>
          </a:bodyPr>
          <a:lstStyle/>
          <a:p>
            <a:r>
              <a:rPr lang="en-IN" dirty="0"/>
              <a:t> Actionable recommendations: </a:t>
            </a:r>
          </a:p>
        </p:txBody>
      </p:sp>
      <p:sp>
        <p:nvSpPr>
          <p:cNvPr id="3" name="Content Placeholder 2">
            <a:extLst>
              <a:ext uri="{FF2B5EF4-FFF2-40B4-BE49-F238E27FC236}">
                <a16:creationId xmlns:a16="http://schemas.microsoft.com/office/drawing/2014/main" id="{C9455846-F54D-0175-FE73-4467A36CACD9}"/>
              </a:ext>
            </a:extLst>
          </p:cNvPr>
          <p:cNvSpPr>
            <a:spLocks noGrp="1"/>
          </p:cNvSpPr>
          <p:nvPr>
            <p:ph idx="1"/>
          </p:nvPr>
        </p:nvSpPr>
        <p:spPr>
          <a:xfrm>
            <a:off x="783773" y="2006080"/>
            <a:ext cx="10879492" cy="4786605"/>
          </a:xfrm>
        </p:spPr>
        <p:txBody>
          <a:bodyPr>
            <a:normAutofit/>
          </a:bodyPr>
          <a:lstStyle/>
          <a:p>
            <a:r>
              <a:rPr lang="en-US" dirty="0"/>
              <a:t>1.Segmented Marketing:</a:t>
            </a:r>
          </a:p>
          <a:p>
            <a:r>
              <a:rPr lang="en-US" dirty="0"/>
              <a:t>Targeted Campaigns: Leverage the gender distribution data to create gender-specific marketing campaigns. Tailor product recommendations and promotions accordingly.</a:t>
            </a:r>
          </a:p>
          <a:p>
            <a:r>
              <a:rPr lang="en-US" dirty="0"/>
              <a:t>Seasonal Promotions: Capitalize on the seasonal color trend (pink during spring) by offering limited-time collections or discounts on pink items.</a:t>
            </a:r>
          </a:p>
          <a:p>
            <a:r>
              <a:rPr lang="en-US" dirty="0"/>
              <a:t>2.Shipping Optimization:</a:t>
            </a:r>
          </a:p>
          <a:p>
            <a:r>
              <a:rPr lang="en-US" dirty="0"/>
              <a:t>Fast Delivery Promotion: Highlight Next Day Air as a premium shipping option during checkout. Consider offering incentives for customers who choose this service.</a:t>
            </a:r>
          </a:p>
          <a:p>
            <a:r>
              <a:rPr lang="en-US" dirty="0"/>
              <a:t>3.Customer Retention:</a:t>
            </a:r>
          </a:p>
          <a:p>
            <a:r>
              <a:rPr lang="en-US" dirty="0"/>
              <a:t>Subscription Enhancements: Evaluate the subscription model. Can you offer additional perks or exclusive content to subscribers? Enhance the value proposition to retain these customers.</a:t>
            </a:r>
          </a:p>
        </p:txBody>
      </p:sp>
    </p:spTree>
    <p:extLst>
      <p:ext uri="{BB962C8B-B14F-4D97-AF65-F5344CB8AC3E}">
        <p14:creationId xmlns:p14="http://schemas.microsoft.com/office/powerpoint/2010/main" val="37328087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0AE8-FE75-D2F6-93AC-0FCABBD40BEA}"/>
              </a:ext>
            </a:extLst>
          </p:cNvPr>
          <p:cNvSpPr>
            <a:spLocks noGrp="1"/>
          </p:cNvSpPr>
          <p:nvPr>
            <p:ph type="title"/>
          </p:nvPr>
        </p:nvSpPr>
        <p:spPr/>
        <p:txBody>
          <a:bodyPr/>
          <a:lstStyle/>
          <a:p>
            <a:r>
              <a:rPr lang="en-IN" dirty="0"/>
              <a:t> Actionable recommendations:</a:t>
            </a:r>
          </a:p>
        </p:txBody>
      </p:sp>
      <p:sp>
        <p:nvSpPr>
          <p:cNvPr id="3" name="Content Placeholder 2">
            <a:extLst>
              <a:ext uri="{FF2B5EF4-FFF2-40B4-BE49-F238E27FC236}">
                <a16:creationId xmlns:a16="http://schemas.microsoft.com/office/drawing/2014/main" id="{DEE886A3-E594-03F2-6123-80AECD426A5E}"/>
              </a:ext>
            </a:extLst>
          </p:cNvPr>
          <p:cNvSpPr>
            <a:spLocks noGrp="1"/>
          </p:cNvSpPr>
          <p:nvPr>
            <p:ph idx="1"/>
          </p:nvPr>
        </p:nvSpPr>
        <p:spPr>
          <a:xfrm>
            <a:off x="1024128" y="2015412"/>
            <a:ext cx="9720073" cy="4842588"/>
          </a:xfrm>
        </p:spPr>
        <p:txBody>
          <a:bodyPr>
            <a:normAutofit/>
          </a:bodyPr>
          <a:lstStyle/>
          <a:p>
            <a:r>
              <a:rPr lang="en-US" dirty="0"/>
              <a:t>4.Pricing Strategy:</a:t>
            </a:r>
          </a:p>
          <a:p>
            <a:r>
              <a:rPr lang="en-US" dirty="0"/>
              <a:t>Discount Timing: Strategically time discounts to align with high purchase frequency periods (e.g., weekly shoppers). Use personalized discount codes to encourage repeat purchases.</a:t>
            </a:r>
          </a:p>
          <a:p>
            <a:r>
              <a:rPr lang="en-US" dirty="0"/>
              <a:t>5.Geographic Expansion:</a:t>
            </a:r>
          </a:p>
          <a:p>
            <a:r>
              <a:rPr lang="en-US" dirty="0"/>
              <a:t>High-Concentration Areas: Investigate regions with the highest customer concentration. Consider opening new stores or distribution centers in those locations.</a:t>
            </a:r>
          </a:p>
          <a:p>
            <a:r>
              <a:rPr lang="en-US" dirty="0"/>
              <a:t>6.Review Management:</a:t>
            </a:r>
          </a:p>
          <a:p>
            <a:r>
              <a:rPr lang="en-US" dirty="0"/>
              <a:t>Quality Assurance: Maintain excellent product quality and customer service to ensure positive reviews. Address any negative feedback promptly.</a:t>
            </a:r>
          </a:p>
          <a:p>
            <a:endParaRPr lang="en-IN" dirty="0"/>
          </a:p>
        </p:txBody>
      </p:sp>
    </p:spTree>
    <p:extLst>
      <p:ext uri="{BB962C8B-B14F-4D97-AF65-F5344CB8AC3E}">
        <p14:creationId xmlns:p14="http://schemas.microsoft.com/office/powerpoint/2010/main" val="3471089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AADF-5959-DF2E-425F-B49262EB2211}"/>
              </a:ext>
            </a:extLst>
          </p:cNvPr>
          <p:cNvSpPr>
            <a:spLocks noGrp="1"/>
          </p:cNvSpPr>
          <p:nvPr>
            <p:ph type="title"/>
          </p:nvPr>
        </p:nvSpPr>
        <p:spPr>
          <a:xfrm>
            <a:off x="1024128" y="585216"/>
            <a:ext cx="9720072" cy="1499616"/>
          </a:xfrm>
        </p:spPr>
        <p:txBody>
          <a:bodyPr/>
          <a:lstStyle/>
          <a:p>
            <a:r>
              <a:rPr lang="en-IN" dirty="0"/>
              <a:t>Data Analysis:</a:t>
            </a:r>
          </a:p>
        </p:txBody>
      </p:sp>
      <p:sp>
        <p:nvSpPr>
          <p:cNvPr id="4" name="Rectangle 1">
            <a:extLst>
              <a:ext uri="{FF2B5EF4-FFF2-40B4-BE49-F238E27FC236}">
                <a16:creationId xmlns:a16="http://schemas.microsoft.com/office/drawing/2014/main" id="{6862E13C-97F5-9B08-F8BD-744D12A8DBC9}"/>
              </a:ext>
            </a:extLst>
          </p:cNvPr>
          <p:cNvSpPr>
            <a:spLocks noGrp="1" noChangeArrowheads="1"/>
          </p:cNvSpPr>
          <p:nvPr>
            <p:ph idx="1"/>
          </p:nvPr>
        </p:nvSpPr>
        <p:spPr bwMode="auto">
          <a:xfrm>
            <a:off x="1132795" y="1977690"/>
            <a:ext cx="11059205" cy="488031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dirty="0"/>
              <a:t>1) Sales by Season:</a:t>
            </a:r>
          </a:p>
          <a:p>
            <a:pPr lvl="0"/>
            <a:r>
              <a:rPr lang="en-US" altLang="en-US" dirty="0"/>
              <a:t>Fall was identified as the season with the highest total sales.  </a:t>
            </a:r>
          </a:p>
          <a:p>
            <a:pPr lvl="0"/>
            <a:r>
              <a:rPr lang="en-US" altLang="en-US" dirty="0"/>
              <a:t>It's important to analyze trends over multiple years to confirm Fall's consistency as the peak season.</a:t>
            </a:r>
          </a:p>
          <a:p>
            <a:pPr lvl="0"/>
            <a:r>
              <a:rPr lang="en-US" altLang="en-US" dirty="0"/>
              <a:t>2) Sales by Location: </a:t>
            </a:r>
          </a:p>
          <a:p>
            <a:pPr lvl="0"/>
            <a:r>
              <a:rPr lang="en-US" altLang="en-US" dirty="0"/>
              <a:t>Virginia was the location with the most sales. </a:t>
            </a:r>
          </a:p>
          <a:p>
            <a:pPr lvl="0"/>
            <a:r>
              <a:rPr lang="en-US" altLang="en-US" dirty="0"/>
              <a:t>Further analysis can identify specific store performance within Virginia.</a:t>
            </a:r>
          </a:p>
          <a:p>
            <a:pPr lvl="0"/>
            <a:r>
              <a:rPr lang="en-US" altLang="en-US" dirty="0"/>
              <a:t>3) Sales by Category:</a:t>
            </a:r>
          </a:p>
          <a:p>
            <a:pPr lvl="0"/>
            <a:r>
              <a:rPr lang="en-US" altLang="en-US" dirty="0"/>
              <a:t>Clothing was the category with the maximum revenue generated. </a:t>
            </a:r>
          </a:p>
          <a:p>
            <a:pPr lvl="0"/>
            <a:r>
              <a:rPr lang="en-US" altLang="en-US" dirty="0"/>
              <a:t>Examining sub-categories within clothing (e.g., outerwear vs. casual wear) can reveal more granular insights. </a:t>
            </a:r>
          </a:p>
        </p:txBody>
      </p:sp>
    </p:spTree>
    <p:extLst>
      <p:ext uri="{BB962C8B-B14F-4D97-AF65-F5344CB8AC3E}">
        <p14:creationId xmlns:p14="http://schemas.microsoft.com/office/powerpoint/2010/main" val="626316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6CA3-66E6-A458-F8AA-AF1054A1E626}"/>
              </a:ext>
            </a:extLst>
          </p:cNvPr>
          <p:cNvSpPr>
            <a:spLocks noGrp="1"/>
          </p:cNvSpPr>
          <p:nvPr>
            <p:ph type="title"/>
          </p:nvPr>
        </p:nvSpPr>
        <p:spPr>
          <a:xfrm>
            <a:off x="1024128" y="585216"/>
            <a:ext cx="9720072" cy="1499616"/>
          </a:xfrm>
        </p:spPr>
        <p:txBody>
          <a:bodyPr/>
          <a:lstStyle/>
          <a:p>
            <a:r>
              <a:rPr lang="en-IN" dirty="0"/>
              <a:t>Further Analysis:</a:t>
            </a:r>
          </a:p>
        </p:txBody>
      </p:sp>
      <p:sp>
        <p:nvSpPr>
          <p:cNvPr id="5" name="Rectangle 2">
            <a:extLst>
              <a:ext uri="{FF2B5EF4-FFF2-40B4-BE49-F238E27FC236}">
                <a16:creationId xmlns:a16="http://schemas.microsoft.com/office/drawing/2014/main" id="{79F88751-1AEC-E291-5CC7-82908306F8DF}"/>
              </a:ext>
            </a:extLst>
          </p:cNvPr>
          <p:cNvSpPr>
            <a:spLocks noGrp="1" noChangeArrowheads="1"/>
          </p:cNvSpPr>
          <p:nvPr>
            <p:ph idx="1"/>
          </p:nvPr>
        </p:nvSpPr>
        <p:spPr bwMode="auto">
          <a:xfrm>
            <a:off x="830423" y="1943626"/>
            <a:ext cx="11000793" cy="45756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dirty="0"/>
              <a:t>Fall is the current peak sales season.</a:t>
            </a:r>
          </a:p>
          <a:p>
            <a:pPr lvl="0"/>
            <a:r>
              <a:rPr lang="en-US" altLang="en-US" dirty="0"/>
              <a:t>Virginia is the top-performing location in terms of sales.</a:t>
            </a:r>
          </a:p>
          <a:p>
            <a:pPr lvl="0"/>
            <a:r>
              <a:rPr lang="en-US" altLang="en-US" dirty="0"/>
              <a:t>Clothing is the leading sales category.</a:t>
            </a:r>
          </a:p>
          <a:p>
            <a:pPr lvl="0"/>
            <a:endParaRPr lang="en-US" altLang="en-US" dirty="0"/>
          </a:p>
          <a:p>
            <a:pPr lvl="0"/>
            <a:r>
              <a:rPr lang="en-US" altLang="en-US" dirty="0"/>
              <a:t>Investigate trends over multiple years to confirm sales seasonality.</a:t>
            </a:r>
          </a:p>
          <a:p>
            <a:pPr lvl="0"/>
            <a:r>
              <a:rPr lang="en-US" altLang="en-US" dirty="0"/>
              <a:t>Analyze sales performance of individual stores within Virginia.</a:t>
            </a:r>
          </a:p>
          <a:p>
            <a:pPr lvl="0"/>
            <a:r>
              <a:rPr lang="en-US" altLang="en-US" dirty="0"/>
              <a:t>Segment customer data to understand demographics of high-spending customers in Virginia during Fall.</a:t>
            </a:r>
          </a:p>
          <a:p>
            <a:pPr lvl="0"/>
            <a:r>
              <a:rPr lang="en-US" altLang="en-US" dirty="0"/>
              <a:t>Analyze sales trends for sub-categories within the Clothing category. </a:t>
            </a:r>
          </a:p>
          <a:p>
            <a:pPr lvl="0"/>
            <a:endParaRPr lang="en-US" altLang="en-US" dirty="0"/>
          </a:p>
        </p:txBody>
      </p:sp>
    </p:spTree>
    <p:extLst>
      <p:ext uri="{BB962C8B-B14F-4D97-AF65-F5344CB8AC3E}">
        <p14:creationId xmlns:p14="http://schemas.microsoft.com/office/powerpoint/2010/main" val="3545925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E2A6-5CD6-2C49-58BF-E6BA1BD08E80}"/>
              </a:ext>
            </a:extLst>
          </p:cNvPr>
          <p:cNvSpPr>
            <a:spLocks noGrp="1"/>
          </p:cNvSpPr>
          <p:nvPr>
            <p:ph type="title"/>
          </p:nvPr>
        </p:nvSpPr>
        <p:spPr>
          <a:xfrm>
            <a:off x="1024128" y="585216"/>
            <a:ext cx="9720072" cy="1499616"/>
          </a:xfrm>
        </p:spPr>
        <p:txBody>
          <a:bodyPr/>
          <a:lstStyle/>
          <a:p>
            <a:r>
              <a:rPr lang="en-IN" dirty="0"/>
              <a:t>Recommendations:</a:t>
            </a:r>
          </a:p>
        </p:txBody>
      </p:sp>
      <p:sp>
        <p:nvSpPr>
          <p:cNvPr id="4" name="Rectangle 1">
            <a:extLst>
              <a:ext uri="{FF2B5EF4-FFF2-40B4-BE49-F238E27FC236}">
                <a16:creationId xmlns:a16="http://schemas.microsoft.com/office/drawing/2014/main" id="{AD3AC9BE-B717-6618-940E-5AE54B84E643}"/>
              </a:ext>
            </a:extLst>
          </p:cNvPr>
          <p:cNvSpPr>
            <a:spLocks noGrp="1" noChangeArrowheads="1"/>
          </p:cNvSpPr>
          <p:nvPr>
            <p:ph idx="1"/>
          </p:nvPr>
        </p:nvSpPr>
        <p:spPr bwMode="auto">
          <a:xfrm>
            <a:off x="718457" y="1929396"/>
            <a:ext cx="10954139" cy="373230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dirty="0"/>
              <a:t>Inventory Management: </a:t>
            </a:r>
          </a:p>
          <a:p>
            <a:pPr lvl="0"/>
            <a:r>
              <a:rPr lang="en-US" altLang="en-US" dirty="0"/>
              <a:t>Based on the Fall peak season, optimize inventory planning to ensure adequate stock of popular clothing items during that period.</a:t>
            </a:r>
          </a:p>
          <a:p>
            <a:pPr lvl="0"/>
            <a:r>
              <a:rPr lang="en-US" altLang="en-US" dirty="0"/>
              <a:t>Marketing Campaigns: </a:t>
            </a:r>
          </a:p>
          <a:p>
            <a:pPr lvl="0"/>
            <a:r>
              <a:rPr lang="en-US" altLang="en-US" dirty="0"/>
              <a:t>Target marketing efforts towards Virginia throughout the year, with a specific focus during Fall. Analyze customer demographics in Virginia to tailor campaigns further.</a:t>
            </a:r>
          </a:p>
          <a:p>
            <a:pPr lvl="0"/>
            <a:r>
              <a:rPr lang="en-US" altLang="en-US" dirty="0"/>
              <a:t>Product Development &amp; Promotions:</a:t>
            </a:r>
          </a:p>
          <a:p>
            <a:pPr lvl="0"/>
            <a:r>
              <a:rPr lang="en-US" altLang="en-US" dirty="0"/>
              <a:t>Analyze what type of clothing sells best in Fall within Virginia. Consider product development or promotions focused on those specific clothing sub-categories.</a:t>
            </a:r>
          </a:p>
        </p:txBody>
      </p:sp>
    </p:spTree>
    <p:extLst>
      <p:ext uri="{BB962C8B-B14F-4D97-AF65-F5344CB8AC3E}">
        <p14:creationId xmlns:p14="http://schemas.microsoft.com/office/powerpoint/2010/main" val="1014193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4B8E-502F-2878-CC47-173C2EAC84BD}"/>
              </a:ext>
            </a:extLst>
          </p:cNvPr>
          <p:cNvSpPr>
            <a:spLocks noGrp="1"/>
          </p:cNvSpPr>
          <p:nvPr>
            <p:ph type="title"/>
          </p:nvPr>
        </p:nvSpPr>
        <p:spPr/>
        <p:txBody>
          <a:bodyPr>
            <a:normAutofit/>
          </a:bodyPr>
          <a:lstStyle/>
          <a:p>
            <a:r>
              <a:rPr lang="en-IN" dirty="0"/>
              <a:t>Average Purchase Amount and Discount Utilization:</a:t>
            </a:r>
          </a:p>
        </p:txBody>
      </p:sp>
      <p:sp>
        <p:nvSpPr>
          <p:cNvPr id="3" name="Content Placeholder 2">
            <a:extLst>
              <a:ext uri="{FF2B5EF4-FFF2-40B4-BE49-F238E27FC236}">
                <a16:creationId xmlns:a16="http://schemas.microsoft.com/office/drawing/2014/main" id="{030E9B68-8D17-2F52-9B90-8FD0FB271844}"/>
              </a:ext>
            </a:extLst>
          </p:cNvPr>
          <p:cNvSpPr>
            <a:spLocks noGrp="1"/>
          </p:cNvSpPr>
          <p:nvPr>
            <p:ph idx="1"/>
          </p:nvPr>
        </p:nvSpPr>
        <p:spPr/>
        <p:txBody>
          <a:bodyPr>
            <a:normAutofit/>
          </a:bodyPr>
          <a:lstStyle/>
          <a:p>
            <a:r>
              <a:rPr lang="en-US" dirty="0"/>
              <a:t>The average purchase amount across all customers and purchases is $59.79.</a:t>
            </a:r>
          </a:p>
          <a:p>
            <a:r>
              <a:rPr lang="en-US" dirty="0"/>
              <a:t>This indicates a moderate spending behavior among the customers, suggesting that the products are priced in an affordable range for most customers.</a:t>
            </a:r>
          </a:p>
          <a:p>
            <a:endParaRPr lang="en-US" dirty="0"/>
          </a:p>
          <a:p>
            <a:r>
              <a:rPr lang="en-US" dirty="0"/>
              <a:t>By examining the percentage of purchases where discounts were applied, businesses can assess the impact of discount strategies.</a:t>
            </a:r>
          </a:p>
          <a:p>
            <a:r>
              <a:rPr lang="en-US" dirty="0"/>
              <a:t>Frequent use of discounts might indicate price sensitivity among customers.</a:t>
            </a:r>
            <a:endParaRPr lang="en-IN" dirty="0"/>
          </a:p>
        </p:txBody>
      </p:sp>
    </p:spTree>
    <p:extLst>
      <p:ext uri="{BB962C8B-B14F-4D97-AF65-F5344CB8AC3E}">
        <p14:creationId xmlns:p14="http://schemas.microsoft.com/office/powerpoint/2010/main" val="3997359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A50E-EF46-F19A-C47E-C0C420950139}"/>
              </a:ext>
            </a:extLst>
          </p:cNvPr>
          <p:cNvSpPr>
            <a:spLocks noGrp="1"/>
          </p:cNvSpPr>
          <p:nvPr>
            <p:ph type="title"/>
          </p:nvPr>
        </p:nvSpPr>
        <p:spPr/>
        <p:txBody>
          <a:bodyPr/>
          <a:lstStyle/>
          <a:p>
            <a:r>
              <a:rPr lang="en-US" dirty="0"/>
              <a:t>Hiring Recommendations:</a:t>
            </a:r>
            <a:endParaRPr lang="en-IN" dirty="0"/>
          </a:p>
        </p:txBody>
      </p:sp>
      <p:sp>
        <p:nvSpPr>
          <p:cNvPr id="3" name="Content Placeholder 2">
            <a:extLst>
              <a:ext uri="{FF2B5EF4-FFF2-40B4-BE49-F238E27FC236}">
                <a16:creationId xmlns:a16="http://schemas.microsoft.com/office/drawing/2014/main" id="{381957CD-38FA-7CCB-7EF1-57213D6E660C}"/>
              </a:ext>
            </a:extLst>
          </p:cNvPr>
          <p:cNvSpPr>
            <a:spLocks noGrp="1"/>
          </p:cNvSpPr>
          <p:nvPr>
            <p:ph idx="1"/>
          </p:nvPr>
        </p:nvSpPr>
        <p:spPr>
          <a:xfrm>
            <a:off x="699796" y="1800808"/>
            <a:ext cx="11492204" cy="5262464"/>
          </a:xfrm>
        </p:spPr>
        <p:txBody>
          <a:bodyPr>
            <a:normAutofit/>
          </a:bodyPr>
          <a:lstStyle/>
          <a:p>
            <a:r>
              <a:rPr lang="en-US" b="1" dirty="0"/>
              <a:t>Hiring Strategy:</a:t>
            </a:r>
            <a:r>
              <a:rPr lang="en-US" dirty="0"/>
              <a:t> While Fall is the peak sales season, it might not be the optimal time for hiring new sales staff. Hiring during your busiest season can strain existing resources and limit proper training for new hires. Ideally, you want your new salespeople to be contributing during peak times. Here are some alternative times to consider for sales hiring:</a:t>
            </a:r>
          </a:p>
          <a:p>
            <a:pPr>
              <a:buFont typeface="Arial" panose="020B0604020202020204" pitchFamily="34" charset="0"/>
              <a:buChar char="•"/>
            </a:pPr>
            <a:r>
              <a:rPr lang="en-US" b="1" dirty="0"/>
              <a:t>Early Fall (Pre-Season):</a:t>
            </a:r>
            <a:r>
              <a:rPr lang="en-US" dirty="0"/>
              <a:t> This allows for onboarding and training before the peak season rush. New hires can shadow experienced salespeople and learn the ropes before taking on a full workload.</a:t>
            </a:r>
          </a:p>
          <a:p>
            <a:pPr>
              <a:buFont typeface="Arial" panose="020B0604020202020204" pitchFamily="34" charset="0"/>
              <a:buChar char="•"/>
            </a:pPr>
            <a:r>
              <a:rPr lang="en-US" b="1" dirty="0"/>
              <a:t>January (Post-Holiday):</a:t>
            </a:r>
            <a:r>
              <a:rPr lang="en-US" dirty="0"/>
              <a:t> Many companies re-evaluate their budgets and staffing needs after the holiday season. Hiring in January allows you to take advantage of the new year's fresh start and potentially find strong candidates looking for new opportunities.</a:t>
            </a:r>
          </a:p>
          <a:p>
            <a:pPr>
              <a:buFont typeface="Arial" panose="020B0604020202020204" pitchFamily="34" charset="0"/>
              <a:buChar char="•"/>
            </a:pPr>
            <a:r>
              <a:rPr lang="en-US" b="1" dirty="0"/>
              <a:t>Company Fiscal Year End:</a:t>
            </a:r>
            <a:r>
              <a:rPr lang="en-US" dirty="0"/>
              <a:t> Similar to January, some companies might have hiring budgets tied to their fiscal year-end (often March or April). Hiring around this time allows for strategic planning and aligning new hires with upcoming goals</a:t>
            </a:r>
          </a:p>
          <a:p>
            <a:pPr>
              <a:buFont typeface="Arial" panose="020B0604020202020204" pitchFamily="34" charset="0"/>
              <a:buChar char="•"/>
            </a:pPr>
            <a:r>
              <a:rPr lang="en-US" dirty="0" err="1"/>
              <a:t>Since,California,Virginia,New</a:t>
            </a:r>
            <a:r>
              <a:rPr lang="en-US" dirty="0"/>
              <a:t> York was the location with the most </a:t>
            </a:r>
            <a:r>
              <a:rPr lang="en-US" dirty="0" err="1"/>
              <a:t>sales,we</a:t>
            </a:r>
            <a:r>
              <a:rPr lang="en-US" dirty="0"/>
              <a:t> need maximum workforce to be hired there.</a:t>
            </a:r>
          </a:p>
          <a:p>
            <a:endParaRPr lang="en-IN" dirty="0"/>
          </a:p>
        </p:txBody>
      </p:sp>
    </p:spTree>
    <p:extLst>
      <p:ext uri="{BB962C8B-B14F-4D97-AF65-F5344CB8AC3E}">
        <p14:creationId xmlns:p14="http://schemas.microsoft.com/office/powerpoint/2010/main" val="434182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C8AB-EF82-6AD1-6049-0D300272BDEE}"/>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2012603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0AF6-F9C1-BE2D-C453-6BC0B13F69B2}"/>
              </a:ext>
            </a:extLst>
          </p:cNvPr>
          <p:cNvSpPr>
            <a:spLocks noGrp="1"/>
          </p:cNvSpPr>
          <p:nvPr>
            <p:ph type="title"/>
          </p:nvPr>
        </p:nvSpPr>
        <p:spPr/>
        <p:txBody>
          <a:bodyPr/>
          <a:lstStyle/>
          <a:p>
            <a:r>
              <a:rPr lang="en-US" dirty="0"/>
              <a:t>Box Plot:</a:t>
            </a:r>
            <a:endParaRPr lang="en-IN" dirty="0"/>
          </a:p>
        </p:txBody>
      </p:sp>
      <p:pic>
        <p:nvPicPr>
          <p:cNvPr id="5" name="Content Placeholder 4">
            <a:extLst>
              <a:ext uri="{FF2B5EF4-FFF2-40B4-BE49-F238E27FC236}">
                <a16:creationId xmlns:a16="http://schemas.microsoft.com/office/drawing/2014/main" id="{E9413312-C8C6-A43D-BF67-6B3E3BBB5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951" y="1856792"/>
            <a:ext cx="7792927" cy="4870579"/>
          </a:xfrm>
        </p:spPr>
      </p:pic>
    </p:spTree>
    <p:extLst>
      <p:ext uri="{BB962C8B-B14F-4D97-AF65-F5344CB8AC3E}">
        <p14:creationId xmlns:p14="http://schemas.microsoft.com/office/powerpoint/2010/main" val="19106202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9A5D-912E-DD15-F191-B1DF9168F62F}"/>
              </a:ext>
            </a:extLst>
          </p:cNvPr>
          <p:cNvSpPr>
            <a:spLocks noGrp="1"/>
          </p:cNvSpPr>
          <p:nvPr>
            <p:ph type="title"/>
          </p:nvPr>
        </p:nvSpPr>
        <p:spPr/>
        <p:txBody>
          <a:bodyPr>
            <a:normAutofit/>
          </a:bodyPr>
          <a:lstStyle/>
          <a:p>
            <a:r>
              <a:rPr lang="en-IN" dirty="0"/>
              <a:t>Seasonal and Shipping Preferences:</a:t>
            </a:r>
          </a:p>
        </p:txBody>
      </p:sp>
      <p:sp>
        <p:nvSpPr>
          <p:cNvPr id="3" name="Content Placeholder 2">
            <a:extLst>
              <a:ext uri="{FF2B5EF4-FFF2-40B4-BE49-F238E27FC236}">
                <a16:creationId xmlns:a16="http://schemas.microsoft.com/office/drawing/2014/main" id="{3A40C22A-F83B-E246-037C-A0B980A550B3}"/>
              </a:ext>
            </a:extLst>
          </p:cNvPr>
          <p:cNvSpPr>
            <a:spLocks noGrp="1"/>
          </p:cNvSpPr>
          <p:nvPr>
            <p:ph idx="1"/>
          </p:nvPr>
        </p:nvSpPr>
        <p:spPr/>
        <p:txBody>
          <a:bodyPr/>
          <a:lstStyle/>
          <a:p>
            <a:r>
              <a:rPr lang="en-US" dirty="0"/>
              <a:t>In the Spring season, the most popular color for purchased items is Pink.</a:t>
            </a:r>
          </a:p>
          <a:p>
            <a:r>
              <a:rPr lang="en-US" dirty="0"/>
              <a:t>This could reflect seasonal fashion trends or a preference for brighter colors during this period.</a:t>
            </a:r>
          </a:p>
          <a:p>
            <a:endParaRPr lang="en-US" dirty="0"/>
          </a:p>
          <a:p>
            <a:r>
              <a:rPr lang="en-US" dirty="0"/>
              <a:t>35 customers opted for the Next Day Air delivery option.</a:t>
            </a:r>
          </a:p>
          <a:p>
            <a:r>
              <a:rPr lang="en-US" dirty="0"/>
              <a:t>This indicates a significant portion of customers value fast delivery, possibly due to urgent needs or preference for quick gratification.</a:t>
            </a:r>
            <a:endParaRPr lang="en-IN" dirty="0"/>
          </a:p>
        </p:txBody>
      </p:sp>
    </p:spTree>
    <p:extLst>
      <p:ext uri="{BB962C8B-B14F-4D97-AF65-F5344CB8AC3E}">
        <p14:creationId xmlns:p14="http://schemas.microsoft.com/office/powerpoint/2010/main" val="3419995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2277-B247-444B-D22F-B51B0F3267FD}"/>
              </a:ext>
            </a:extLst>
          </p:cNvPr>
          <p:cNvSpPr>
            <a:spLocks noGrp="1"/>
          </p:cNvSpPr>
          <p:nvPr>
            <p:ph type="title"/>
          </p:nvPr>
        </p:nvSpPr>
        <p:spPr/>
        <p:txBody>
          <a:bodyPr/>
          <a:lstStyle/>
          <a:p>
            <a:r>
              <a:rPr lang="en-US" dirty="0"/>
              <a:t>Histogram:</a:t>
            </a:r>
            <a:endParaRPr lang="en-IN" dirty="0"/>
          </a:p>
        </p:txBody>
      </p:sp>
      <p:pic>
        <p:nvPicPr>
          <p:cNvPr id="9" name="Content Placeholder 8">
            <a:extLst>
              <a:ext uri="{FF2B5EF4-FFF2-40B4-BE49-F238E27FC236}">
                <a16:creationId xmlns:a16="http://schemas.microsoft.com/office/drawing/2014/main" id="{C6A5F6C0-A26C-3C24-22ED-1E5F77926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96" y="2178138"/>
            <a:ext cx="7175241" cy="4484526"/>
          </a:xfrm>
        </p:spPr>
      </p:pic>
    </p:spTree>
    <p:extLst>
      <p:ext uri="{BB962C8B-B14F-4D97-AF65-F5344CB8AC3E}">
        <p14:creationId xmlns:p14="http://schemas.microsoft.com/office/powerpoint/2010/main" val="3970548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1E4E-A9F3-CCA7-6E58-A5D9478E99D7}"/>
              </a:ext>
            </a:extLst>
          </p:cNvPr>
          <p:cNvSpPr>
            <a:spLocks noGrp="1"/>
          </p:cNvSpPr>
          <p:nvPr>
            <p:ph type="title"/>
          </p:nvPr>
        </p:nvSpPr>
        <p:spPr/>
        <p:txBody>
          <a:bodyPr>
            <a:normAutofit/>
          </a:bodyPr>
          <a:lstStyle/>
          <a:p>
            <a:r>
              <a:rPr lang="en-IN" dirty="0"/>
              <a:t>Purchase Frequency and Payment Methods:</a:t>
            </a:r>
          </a:p>
        </p:txBody>
      </p:sp>
      <p:sp>
        <p:nvSpPr>
          <p:cNvPr id="3" name="Content Placeholder 2">
            <a:extLst>
              <a:ext uri="{FF2B5EF4-FFF2-40B4-BE49-F238E27FC236}">
                <a16:creationId xmlns:a16="http://schemas.microsoft.com/office/drawing/2014/main" id="{77E0446D-6222-7DCB-D7D2-8D0FCC53019C}"/>
              </a:ext>
            </a:extLst>
          </p:cNvPr>
          <p:cNvSpPr>
            <a:spLocks noGrp="1"/>
          </p:cNvSpPr>
          <p:nvPr>
            <p:ph idx="1"/>
          </p:nvPr>
        </p:nvSpPr>
        <p:spPr>
          <a:ln>
            <a:headEnd type="none" w="med" len="med"/>
            <a:tailEnd type="none" w="med" len="med"/>
          </a:ln>
        </p:spPr>
        <p:txBody>
          <a:bodyPr>
            <a:normAutofit/>
          </a:bodyPr>
          <a:lstStyle/>
          <a:p>
            <a:r>
              <a:rPr lang="en-US" dirty="0"/>
              <a:t>38 customers make purchases on a weekly basis.</a:t>
            </a:r>
          </a:p>
          <a:p>
            <a:r>
              <a:rPr lang="en-US" dirty="0"/>
              <a:t>This high frequency suggests a group of highly engaged customers who may benefit from targeted loyalty programs or subscription models.</a:t>
            </a:r>
          </a:p>
          <a:p>
            <a:r>
              <a:rPr lang="en-US" dirty="0"/>
              <a:t>Customers use a variety of payment methods, with preferences for Credit Card, PayPal, and Cash.</a:t>
            </a:r>
          </a:p>
          <a:p>
            <a:r>
              <a:rPr lang="en-US" dirty="0"/>
              <a:t>Understanding these preferences helps in optimizing the checkout process and ensuring that preferred payment methods are prominently featured.</a:t>
            </a:r>
            <a:endParaRPr lang="en-IN" dirty="0"/>
          </a:p>
        </p:txBody>
      </p:sp>
    </p:spTree>
    <p:extLst>
      <p:ext uri="{BB962C8B-B14F-4D97-AF65-F5344CB8AC3E}">
        <p14:creationId xmlns:p14="http://schemas.microsoft.com/office/powerpoint/2010/main" val="561549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3C53-2917-E166-7460-3F26C5B4703F}"/>
              </a:ext>
            </a:extLst>
          </p:cNvPr>
          <p:cNvSpPr>
            <a:spLocks noGrp="1"/>
          </p:cNvSpPr>
          <p:nvPr>
            <p:ph type="title"/>
          </p:nvPr>
        </p:nvSpPr>
        <p:spPr>
          <a:xfrm>
            <a:off x="933062" y="737118"/>
            <a:ext cx="9750490" cy="1017037"/>
          </a:xfrm>
        </p:spPr>
        <p:txBody>
          <a:bodyPr/>
          <a:lstStyle/>
          <a:p>
            <a:r>
              <a:rPr lang="en-US" dirty="0"/>
              <a:t>Bar </a:t>
            </a:r>
            <a:r>
              <a:rPr lang="en-US" dirty="0" err="1"/>
              <a:t>GrapH</a:t>
            </a:r>
            <a:r>
              <a:rPr lang="en-US" dirty="0"/>
              <a:t>:</a:t>
            </a:r>
            <a:endParaRPr lang="en-IN" dirty="0"/>
          </a:p>
        </p:txBody>
      </p:sp>
      <p:pic>
        <p:nvPicPr>
          <p:cNvPr id="5" name="Content Placeholder 4">
            <a:extLst>
              <a:ext uri="{FF2B5EF4-FFF2-40B4-BE49-F238E27FC236}">
                <a16:creationId xmlns:a16="http://schemas.microsoft.com/office/drawing/2014/main" id="{45958B7F-CC60-9E59-393B-257BCDDDE7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686" y="1839075"/>
            <a:ext cx="6550090" cy="4785660"/>
          </a:xfrm>
        </p:spPr>
      </p:pic>
    </p:spTree>
    <p:extLst>
      <p:ext uri="{BB962C8B-B14F-4D97-AF65-F5344CB8AC3E}">
        <p14:creationId xmlns:p14="http://schemas.microsoft.com/office/powerpoint/2010/main" val="2246353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FE49-929E-524A-B264-2B23708D1209}"/>
              </a:ext>
            </a:extLst>
          </p:cNvPr>
          <p:cNvSpPr>
            <a:spLocks noGrp="1"/>
          </p:cNvSpPr>
          <p:nvPr>
            <p:ph type="title"/>
          </p:nvPr>
        </p:nvSpPr>
        <p:spPr/>
        <p:txBody>
          <a:bodyPr>
            <a:normAutofit/>
          </a:bodyPr>
          <a:lstStyle/>
          <a:p>
            <a:r>
              <a:rPr lang="en-IN" dirty="0"/>
              <a:t>Gender Distribution and Subscription Status:</a:t>
            </a:r>
          </a:p>
        </p:txBody>
      </p:sp>
      <p:sp>
        <p:nvSpPr>
          <p:cNvPr id="3" name="Content Placeholder 2">
            <a:extLst>
              <a:ext uri="{FF2B5EF4-FFF2-40B4-BE49-F238E27FC236}">
                <a16:creationId xmlns:a16="http://schemas.microsoft.com/office/drawing/2014/main" id="{1B2BD19A-2998-0216-6F7D-7B463F8B0634}"/>
              </a:ext>
            </a:extLst>
          </p:cNvPr>
          <p:cNvSpPr>
            <a:spLocks noGrp="1"/>
          </p:cNvSpPr>
          <p:nvPr>
            <p:ph idx="1"/>
          </p:nvPr>
        </p:nvSpPr>
        <p:spPr/>
        <p:txBody>
          <a:bodyPr>
            <a:normAutofit/>
          </a:bodyPr>
          <a:lstStyle/>
          <a:p>
            <a:r>
              <a:rPr lang="en-US" dirty="0"/>
              <a:t>By examining the gender distribution, businesses can better understand if there is a gender skew and tailor marketing efforts accordingly.</a:t>
            </a:r>
          </a:p>
          <a:p>
            <a:r>
              <a:rPr lang="en-US" dirty="0"/>
              <a:t>For example, if a significant majority of purchasers are women, targeted marketing campaigns can be designed to appeal to female customers.</a:t>
            </a:r>
          </a:p>
          <a:p>
            <a:r>
              <a:rPr lang="en-US" dirty="0"/>
              <a:t>Analyzing the subscription status can reveal the effectiveness of subscription models and customer retention strategies.</a:t>
            </a:r>
          </a:p>
          <a:p>
            <a:r>
              <a:rPr lang="en-US" dirty="0"/>
              <a:t>Customers who are subscribed may have different purchasing behaviors compared to non-subscribed customers.</a:t>
            </a:r>
            <a:endParaRPr lang="en-IN" dirty="0"/>
          </a:p>
        </p:txBody>
      </p:sp>
    </p:spTree>
    <p:extLst>
      <p:ext uri="{BB962C8B-B14F-4D97-AF65-F5344CB8AC3E}">
        <p14:creationId xmlns:p14="http://schemas.microsoft.com/office/powerpoint/2010/main" val="3963478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BFFC-1F86-0B70-D10E-AF0E1B1073BE}"/>
              </a:ext>
            </a:extLst>
          </p:cNvPr>
          <p:cNvSpPr>
            <a:spLocks noGrp="1"/>
          </p:cNvSpPr>
          <p:nvPr>
            <p:ph type="title"/>
          </p:nvPr>
        </p:nvSpPr>
        <p:spPr/>
        <p:txBody>
          <a:bodyPr/>
          <a:lstStyle/>
          <a:p>
            <a:r>
              <a:rPr lang="en-US" dirty="0" err="1"/>
              <a:t>PiE</a:t>
            </a:r>
            <a:r>
              <a:rPr lang="en-US" dirty="0"/>
              <a:t> Chart:</a:t>
            </a:r>
            <a:endParaRPr lang="en-IN" dirty="0"/>
          </a:p>
        </p:txBody>
      </p:sp>
      <p:pic>
        <p:nvPicPr>
          <p:cNvPr id="5" name="Content Placeholder 4">
            <a:extLst>
              <a:ext uri="{FF2B5EF4-FFF2-40B4-BE49-F238E27FC236}">
                <a16:creationId xmlns:a16="http://schemas.microsoft.com/office/drawing/2014/main" id="{37052B18-E2BD-B625-6B99-5956EE289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7135" y="1536784"/>
            <a:ext cx="5393094" cy="5181257"/>
          </a:xfrm>
        </p:spPr>
      </p:pic>
    </p:spTree>
    <p:extLst>
      <p:ext uri="{BB962C8B-B14F-4D97-AF65-F5344CB8AC3E}">
        <p14:creationId xmlns:p14="http://schemas.microsoft.com/office/powerpoint/2010/main" val="2479966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126</TotalTime>
  <Words>1341</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Tw Cen MT</vt:lpstr>
      <vt:lpstr>Tw Cen MT Condensed</vt:lpstr>
      <vt:lpstr>Wingdings 3</vt:lpstr>
      <vt:lpstr>Integral</vt:lpstr>
      <vt:lpstr>Capstone Data And sales Analysis report: 2023-2024 </vt:lpstr>
      <vt:lpstr>Average Purchase Amount and Discount Utilization:</vt:lpstr>
      <vt:lpstr>Box Plot:</vt:lpstr>
      <vt:lpstr>Seasonal and Shipping Preferences:</vt:lpstr>
      <vt:lpstr>Histogram:</vt:lpstr>
      <vt:lpstr>Purchase Frequency and Payment Methods:</vt:lpstr>
      <vt:lpstr>Bar GrapH:</vt:lpstr>
      <vt:lpstr>Gender Distribution and Subscription Status:</vt:lpstr>
      <vt:lpstr>PiE Chart:</vt:lpstr>
      <vt:lpstr>Review Ratings and Geographic Distribution:</vt:lpstr>
      <vt:lpstr>BAR GRAPH:</vt:lpstr>
      <vt:lpstr>Pitch Presentation</vt:lpstr>
      <vt:lpstr>Pitch Presentation</vt:lpstr>
      <vt:lpstr>Pitch Presentation:</vt:lpstr>
      <vt:lpstr> Actionable recommendations: </vt:lpstr>
      <vt:lpstr> Actionable recommendations:</vt:lpstr>
      <vt:lpstr>Data Analysis:</vt:lpstr>
      <vt:lpstr>Further Analysis:</vt:lpstr>
      <vt:lpstr>Recommendations:</vt:lpstr>
      <vt:lpstr>Hiring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Neerej S</dc:creator>
  <cp:lastModifiedBy>Neerej S</cp:lastModifiedBy>
  <cp:revision>7</cp:revision>
  <dcterms:created xsi:type="dcterms:W3CDTF">2024-07-07T13:17:38Z</dcterms:created>
  <dcterms:modified xsi:type="dcterms:W3CDTF">2024-07-09T09:09:46Z</dcterms:modified>
</cp:coreProperties>
</file>