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9" r:id="rId4"/>
    <p:sldId id="260" r:id="rId5"/>
    <p:sldId id="261" r:id="rId6"/>
    <p:sldId id="262" r:id="rId7"/>
    <p:sldId id="263" r:id="rId8"/>
    <p:sldId id="264" r:id="rId9"/>
    <p:sldId id="265" r:id="rId10"/>
    <p:sldId id="266"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1" d="100"/>
          <a:sy n="51" d="100"/>
        </p:scale>
        <p:origin x="89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D696A-7F57-4090-BDA9-FCD3379615B2}" type="datetimeFigureOut">
              <a:rPr lang="en-US" smtClean="0"/>
              <a:t>23-May-22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D875A7B-31F3-4A7F-982B-DC9AFBB4535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24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D696A-7F57-4090-BDA9-FCD3379615B2}" type="datetimeFigureOut">
              <a:rPr lang="en-US" smtClean="0"/>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75A7B-31F3-4A7F-982B-DC9AFBB4535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9041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D696A-7F57-4090-BDA9-FCD3379615B2}" type="datetimeFigureOut">
              <a:rPr lang="en-US" smtClean="0"/>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75A7B-31F3-4A7F-982B-DC9AFBB4535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381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D696A-7F57-4090-BDA9-FCD3379615B2}" type="datetimeFigureOut">
              <a:rPr lang="en-US" smtClean="0"/>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75A7B-31F3-4A7F-982B-DC9AFBB4535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961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D696A-7F57-4090-BDA9-FCD3379615B2}" type="datetimeFigureOut">
              <a:rPr lang="en-US" smtClean="0"/>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75A7B-31F3-4A7F-982B-DC9AFBB4535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717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D696A-7F57-4090-BDA9-FCD3379615B2}" type="datetimeFigureOut">
              <a:rPr lang="en-US" smtClean="0"/>
              <a:t>23-May-22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75A7B-31F3-4A7F-982B-DC9AFBB4535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53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D696A-7F57-4090-BDA9-FCD3379615B2}" type="datetimeFigureOut">
              <a:rPr lang="en-US" smtClean="0"/>
              <a:t>23-May-22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75A7B-31F3-4A7F-982B-DC9AFBB4535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2049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D696A-7F57-4090-BDA9-FCD3379615B2}" type="datetimeFigureOut">
              <a:rPr lang="en-US" smtClean="0"/>
              <a:t>23-May-22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75A7B-31F3-4A7F-982B-DC9AFBB4535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211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D696A-7F57-4090-BDA9-FCD3379615B2}" type="datetimeFigureOut">
              <a:rPr lang="en-US" smtClean="0"/>
              <a:t>23-May-22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75A7B-31F3-4A7F-982B-DC9AFBB45354}" type="slidenum">
              <a:rPr lang="en-US" smtClean="0"/>
              <a:t>‹#›</a:t>
            </a:fld>
            <a:endParaRPr lang="en-US"/>
          </a:p>
        </p:txBody>
      </p:sp>
    </p:spTree>
    <p:extLst>
      <p:ext uri="{BB962C8B-B14F-4D97-AF65-F5344CB8AC3E}">
        <p14:creationId xmlns:p14="http://schemas.microsoft.com/office/powerpoint/2010/main" val="237989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D696A-7F57-4090-BDA9-FCD3379615B2}" type="datetimeFigureOut">
              <a:rPr lang="en-US" smtClean="0"/>
              <a:t>23-May-22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75A7B-31F3-4A7F-982B-DC9AFBB4535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626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C8D696A-7F57-4090-BDA9-FCD3379615B2}" type="datetimeFigureOut">
              <a:rPr lang="en-US" smtClean="0"/>
              <a:t>23-May-22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D875A7B-31F3-4A7F-982B-DC9AFBB4535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92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C8D696A-7F57-4090-BDA9-FCD3379615B2}" type="datetimeFigureOut">
              <a:rPr lang="en-US" smtClean="0"/>
              <a:t>23-May-22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875A7B-31F3-4A7F-982B-DC9AFBB4535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207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rachael.osoro@students.moringaschoo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rachael.osoro@students.moringaschoo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D5C6FA-A8AD-ED18-B05D-80E2CA558B5F}"/>
              </a:ext>
            </a:extLst>
          </p:cNvPr>
          <p:cNvSpPr txBox="1"/>
          <p:nvPr/>
        </p:nvSpPr>
        <p:spPr>
          <a:xfrm>
            <a:off x="3047215" y="3246690"/>
            <a:ext cx="6094428" cy="369332"/>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C0CABFA4-E81C-2643-1F8C-73EE9B2787F5}"/>
              </a:ext>
            </a:extLst>
          </p:cNvPr>
          <p:cNvSpPr txBox="1"/>
          <p:nvPr/>
        </p:nvSpPr>
        <p:spPr>
          <a:xfrm>
            <a:off x="3047215" y="3246690"/>
            <a:ext cx="6094428" cy="369332"/>
          </a:xfrm>
          <a:prstGeom prst="rect">
            <a:avLst/>
          </a:prstGeom>
          <a:noFill/>
        </p:spPr>
        <p:txBody>
          <a:bodyPr wrap="square">
            <a:spAutoFit/>
          </a:bodyPr>
          <a:lstStyle/>
          <a:p>
            <a:r>
              <a:rPr lang="en-US" b="0" dirty="0">
                <a:effectLst/>
              </a:rPr>
              <a:t> </a:t>
            </a:r>
            <a:endParaRPr lang="en-US" dirty="0"/>
          </a:p>
        </p:txBody>
      </p:sp>
      <p:sp>
        <p:nvSpPr>
          <p:cNvPr id="9" name="TextBox 8">
            <a:extLst>
              <a:ext uri="{FF2B5EF4-FFF2-40B4-BE49-F238E27FC236}">
                <a16:creationId xmlns:a16="http://schemas.microsoft.com/office/drawing/2014/main" id="{C89AE4F8-F29E-4835-215D-1CA006BDB3D0}"/>
              </a:ext>
            </a:extLst>
          </p:cNvPr>
          <p:cNvSpPr txBox="1"/>
          <p:nvPr/>
        </p:nvSpPr>
        <p:spPr>
          <a:xfrm>
            <a:off x="3047215" y="3246690"/>
            <a:ext cx="6094428" cy="369332"/>
          </a:xfrm>
          <a:prstGeom prst="rect">
            <a:avLst/>
          </a:prstGeom>
          <a:noFill/>
        </p:spPr>
        <p:txBody>
          <a:bodyPr wrap="square">
            <a:spAutoFit/>
          </a:bodyPr>
          <a:lstStyle/>
          <a:p>
            <a:r>
              <a:rPr lang="en-US" b="0" dirty="0">
                <a:effectLst/>
              </a:rPr>
              <a:t> </a:t>
            </a:r>
            <a:endParaRPr lang="en-US" dirty="0"/>
          </a:p>
        </p:txBody>
      </p:sp>
      <p:sp>
        <p:nvSpPr>
          <p:cNvPr id="11" name="TextBox 10">
            <a:extLst>
              <a:ext uri="{FF2B5EF4-FFF2-40B4-BE49-F238E27FC236}">
                <a16:creationId xmlns:a16="http://schemas.microsoft.com/office/drawing/2014/main" id="{18721E14-648F-1D9F-912B-2D010229EA42}"/>
              </a:ext>
            </a:extLst>
          </p:cNvPr>
          <p:cNvSpPr txBox="1"/>
          <p:nvPr/>
        </p:nvSpPr>
        <p:spPr>
          <a:xfrm>
            <a:off x="3047215" y="3246690"/>
            <a:ext cx="6094428" cy="369332"/>
          </a:xfrm>
          <a:prstGeom prst="rect">
            <a:avLst/>
          </a:prstGeom>
          <a:noFill/>
        </p:spPr>
        <p:txBody>
          <a:bodyPr wrap="square">
            <a:spAutoFit/>
          </a:bodyPr>
          <a:lstStyle/>
          <a:p>
            <a:r>
              <a:rPr lang="en-US" b="0" dirty="0">
                <a:effectLst/>
              </a:rPr>
              <a:t> </a:t>
            </a:r>
            <a:endParaRPr lang="en-US" dirty="0"/>
          </a:p>
        </p:txBody>
      </p:sp>
      <p:sp>
        <p:nvSpPr>
          <p:cNvPr id="15" name="TextBox 14">
            <a:extLst>
              <a:ext uri="{FF2B5EF4-FFF2-40B4-BE49-F238E27FC236}">
                <a16:creationId xmlns:a16="http://schemas.microsoft.com/office/drawing/2014/main" id="{0E2BEADF-87FD-0532-138E-7AC1091CA562}"/>
              </a:ext>
            </a:extLst>
          </p:cNvPr>
          <p:cNvSpPr txBox="1"/>
          <p:nvPr/>
        </p:nvSpPr>
        <p:spPr>
          <a:xfrm>
            <a:off x="3047215" y="3246690"/>
            <a:ext cx="6094428" cy="369332"/>
          </a:xfrm>
          <a:prstGeom prst="rect">
            <a:avLst/>
          </a:prstGeom>
          <a:noFill/>
        </p:spPr>
        <p:txBody>
          <a:bodyPr wrap="square">
            <a:spAutoFit/>
          </a:bodyPr>
          <a:lstStyle/>
          <a:p>
            <a:r>
              <a:rPr lang="en-US" b="0">
                <a:effectLst/>
              </a:rPr>
              <a:t> </a:t>
            </a:r>
            <a:endParaRPr lang="en-US" dirty="0"/>
          </a:p>
        </p:txBody>
      </p:sp>
      <p:sp>
        <p:nvSpPr>
          <p:cNvPr id="19" name="TextBox 18">
            <a:extLst>
              <a:ext uri="{FF2B5EF4-FFF2-40B4-BE49-F238E27FC236}">
                <a16:creationId xmlns:a16="http://schemas.microsoft.com/office/drawing/2014/main" id="{F3037BBF-90A9-5630-BFCF-D1763E8247A1}"/>
              </a:ext>
            </a:extLst>
          </p:cNvPr>
          <p:cNvSpPr txBox="1"/>
          <p:nvPr/>
        </p:nvSpPr>
        <p:spPr>
          <a:xfrm>
            <a:off x="3046751" y="3240586"/>
            <a:ext cx="6093500" cy="369332"/>
          </a:xfrm>
          <a:prstGeom prst="rect">
            <a:avLst/>
          </a:prstGeom>
          <a:noFill/>
        </p:spPr>
        <p:txBody>
          <a:bodyPr wrap="square">
            <a:spAutoFit/>
          </a:bodyPr>
          <a:lstStyle/>
          <a:p>
            <a:r>
              <a:rPr lang="en-US" b="0" dirty="0">
                <a:effectLst/>
              </a:rPr>
              <a:t> </a:t>
            </a:r>
            <a:endParaRPr lang="en-US" dirty="0"/>
          </a:p>
        </p:txBody>
      </p:sp>
      <p:sp>
        <p:nvSpPr>
          <p:cNvPr id="6" name="Title 5">
            <a:extLst>
              <a:ext uri="{FF2B5EF4-FFF2-40B4-BE49-F238E27FC236}">
                <a16:creationId xmlns:a16="http://schemas.microsoft.com/office/drawing/2014/main" id="{B5BEAA06-E919-9733-0C82-BEC3F6F1CD3A}"/>
              </a:ext>
            </a:extLst>
          </p:cNvPr>
          <p:cNvSpPr>
            <a:spLocks noGrp="1"/>
          </p:cNvSpPr>
          <p:nvPr>
            <p:ph type="ctrTitle"/>
          </p:nvPr>
        </p:nvSpPr>
        <p:spPr/>
        <p:txBody>
          <a:bodyPr/>
          <a:lstStyle/>
          <a:p>
            <a:r>
              <a:rPr lang="en-US" dirty="0"/>
              <a:t>ANALYSIS OF MOVIES FOR MICROSOFT </a:t>
            </a:r>
          </a:p>
        </p:txBody>
      </p:sp>
      <p:pic>
        <p:nvPicPr>
          <p:cNvPr id="10" name="Picture 9">
            <a:extLst>
              <a:ext uri="{FF2B5EF4-FFF2-40B4-BE49-F238E27FC236}">
                <a16:creationId xmlns:a16="http://schemas.microsoft.com/office/drawing/2014/main" id="{003801A0-9D90-8018-51BD-CB0C56DF5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783" y="3246690"/>
            <a:ext cx="9039069" cy="2541432"/>
          </a:xfrm>
          <a:prstGeom prst="rect">
            <a:avLst/>
          </a:prstGeom>
        </p:spPr>
      </p:pic>
    </p:spTree>
    <p:extLst>
      <p:ext uri="{BB962C8B-B14F-4D97-AF65-F5344CB8AC3E}">
        <p14:creationId xmlns:p14="http://schemas.microsoft.com/office/powerpoint/2010/main" val="371053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D587-56DC-EE36-6E7C-1D971D9DABB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7CAF680-6286-6A76-DBED-0500E34B73E9}"/>
              </a:ext>
            </a:extLst>
          </p:cNvPr>
          <p:cNvSpPr>
            <a:spLocks noGrp="1"/>
          </p:cNvSpPr>
          <p:nvPr>
            <p:ph idx="1"/>
          </p:nvPr>
        </p:nvSpPr>
        <p:spPr>
          <a:xfrm>
            <a:off x="5306772" y="2158585"/>
            <a:ext cx="8537039" cy="4699416"/>
          </a:xfrm>
        </p:spPr>
        <p:txBody>
          <a:bodyPr/>
          <a:lstStyle/>
          <a:p>
            <a:pPr rtl="0">
              <a:spcBef>
                <a:spcPts val="0"/>
              </a:spcBef>
              <a:spcAft>
                <a:spcPts val="1600"/>
              </a:spcAft>
            </a:pPr>
            <a:r>
              <a:rPr lang="en-US" sz="1800" b="0" i="0" u="none" strike="noStrike">
                <a:solidFill>
                  <a:srgbClr val="616161"/>
                </a:solidFill>
                <a:effectLst/>
                <a:latin typeface="Proxima Nova"/>
              </a:rPr>
              <a:t>Investment of approximately</a:t>
            </a:r>
            <a:endParaRPr lang="en-US" b="0">
              <a:effectLst/>
            </a:endParaRPr>
          </a:p>
          <a:p>
            <a:pPr rtl="0">
              <a:spcBef>
                <a:spcPts val="0"/>
              </a:spcBef>
              <a:spcAft>
                <a:spcPts val="1600"/>
              </a:spcAft>
            </a:pPr>
            <a:r>
              <a:rPr lang="en-US" sz="1800" b="0" i="0" u="none" strike="noStrike">
                <a:solidFill>
                  <a:srgbClr val="616161"/>
                </a:solidFill>
                <a:effectLst/>
                <a:latin typeface="Proxima Nova"/>
              </a:rPr>
              <a:t>400 million dollars yields </a:t>
            </a:r>
            <a:endParaRPr lang="en-US" b="0">
              <a:effectLst/>
            </a:endParaRPr>
          </a:p>
          <a:p>
            <a:pPr rtl="0">
              <a:spcBef>
                <a:spcPts val="0"/>
              </a:spcBef>
              <a:spcAft>
                <a:spcPts val="1600"/>
              </a:spcAft>
            </a:pPr>
            <a:r>
              <a:rPr lang="en-US" sz="1800" b="0" i="0" u="none" strike="noStrike">
                <a:solidFill>
                  <a:srgbClr val="616161"/>
                </a:solidFill>
                <a:effectLst/>
                <a:latin typeface="Proxima Nova"/>
              </a:rPr>
              <a:t>Maximum profits</a:t>
            </a:r>
            <a:endParaRPr lang="en-US" b="0">
              <a:effectLst/>
            </a:endParaRPr>
          </a:p>
          <a:p>
            <a:br>
              <a:rPr lang="en-US"/>
            </a:br>
            <a:endParaRPr lang="en-US"/>
          </a:p>
        </p:txBody>
      </p:sp>
      <p:pic>
        <p:nvPicPr>
          <p:cNvPr id="3074" name="Picture 2">
            <a:extLst>
              <a:ext uri="{FF2B5EF4-FFF2-40B4-BE49-F238E27FC236}">
                <a16:creationId xmlns:a16="http://schemas.microsoft.com/office/drawing/2014/main" id="{E297D646-78F5-642E-076D-A8F467008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772" y="1690688"/>
            <a:ext cx="5861154" cy="44692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EDA2DF-064C-C9E8-0E70-BB1BD733BFF7}"/>
              </a:ext>
            </a:extLst>
          </p:cNvPr>
          <p:cNvSpPr txBox="1"/>
          <p:nvPr/>
        </p:nvSpPr>
        <p:spPr>
          <a:xfrm>
            <a:off x="838201" y="2386307"/>
            <a:ext cx="3898691" cy="2923877"/>
          </a:xfrm>
          <a:prstGeom prst="rect">
            <a:avLst/>
          </a:prstGeom>
          <a:noFill/>
        </p:spPr>
        <p:txBody>
          <a:bodyPr wrap="square">
            <a:spAutoFit/>
          </a:bodyPr>
          <a:lstStyle/>
          <a:p>
            <a:pPr rtl="0">
              <a:spcBef>
                <a:spcPts val="0"/>
              </a:spcBef>
              <a:spcAft>
                <a:spcPts val="1600"/>
              </a:spcAft>
            </a:pPr>
            <a:r>
              <a:rPr lang="en-US" sz="2400" b="0" i="0" u="none" strike="noStrike" dirty="0">
                <a:solidFill>
                  <a:srgbClr val="616161"/>
                </a:solidFill>
                <a:effectLst/>
                <a:latin typeface="Proxima Nova"/>
              </a:rPr>
              <a:t>Investment of approximately</a:t>
            </a:r>
            <a:endParaRPr lang="en-US" sz="2400" b="0" dirty="0">
              <a:effectLst/>
            </a:endParaRPr>
          </a:p>
          <a:p>
            <a:pPr rtl="0">
              <a:spcBef>
                <a:spcPts val="0"/>
              </a:spcBef>
              <a:spcAft>
                <a:spcPts val="1600"/>
              </a:spcAft>
            </a:pPr>
            <a:r>
              <a:rPr lang="en-US" sz="2400" b="0" i="0" u="none" strike="noStrike" dirty="0">
                <a:solidFill>
                  <a:srgbClr val="616161"/>
                </a:solidFill>
                <a:effectLst/>
                <a:latin typeface="Proxima Nova"/>
              </a:rPr>
              <a:t>400 million dollars yields </a:t>
            </a:r>
            <a:endParaRPr lang="en-US" sz="2400" b="0" dirty="0">
              <a:effectLst/>
            </a:endParaRPr>
          </a:p>
          <a:p>
            <a:pPr rtl="0">
              <a:spcBef>
                <a:spcPts val="0"/>
              </a:spcBef>
              <a:spcAft>
                <a:spcPts val="1600"/>
              </a:spcAft>
            </a:pPr>
            <a:r>
              <a:rPr lang="en-US" sz="2400" b="0" i="0" u="none" strike="noStrike" dirty="0">
                <a:solidFill>
                  <a:srgbClr val="616161"/>
                </a:solidFill>
                <a:effectLst/>
                <a:latin typeface="Proxima Nova"/>
              </a:rPr>
              <a:t>Maximum profits</a:t>
            </a:r>
            <a:endParaRPr lang="en-US" sz="2400" b="0" dirty="0">
              <a:effectLst/>
            </a:endParaRPr>
          </a:p>
          <a:p>
            <a:br>
              <a:rPr lang="en-US" sz="2400" dirty="0"/>
            </a:br>
            <a:endParaRPr lang="en-US" sz="2400" dirty="0"/>
          </a:p>
        </p:txBody>
      </p:sp>
    </p:spTree>
    <p:extLst>
      <p:ext uri="{BB962C8B-B14F-4D97-AF65-F5344CB8AC3E}">
        <p14:creationId xmlns:p14="http://schemas.microsoft.com/office/powerpoint/2010/main" val="294012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1B539-120C-B27C-08BA-649CEAD076C3}"/>
              </a:ext>
            </a:extLst>
          </p:cNvPr>
          <p:cNvSpPr>
            <a:spLocks noGrp="1"/>
          </p:cNvSpPr>
          <p:nvPr>
            <p:ph idx="1"/>
          </p:nvPr>
        </p:nvSpPr>
        <p:spPr/>
        <p:txBody>
          <a:bodyPr>
            <a:noAutofit/>
          </a:bodyPr>
          <a:lstStyle/>
          <a:p>
            <a:pPr rtl="0">
              <a:spcBef>
                <a:spcPts val="0"/>
              </a:spcBef>
              <a:spcAft>
                <a:spcPts val="1600"/>
              </a:spcAft>
            </a:pPr>
            <a:r>
              <a:rPr lang="en-US" sz="2000" b="0" i="0" u="none" strike="noStrike" dirty="0">
                <a:solidFill>
                  <a:srgbClr val="616161"/>
                </a:solidFill>
                <a:effectLst/>
                <a:latin typeface="Proxima Nova"/>
              </a:rPr>
              <a:t>Insights from this data analysis suggest that for Microsoft to break through in movie business, they should consider:</a:t>
            </a:r>
            <a:endParaRPr lang="en-US" sz="2000" b="0" dirty="0">
              <a:effectLst/>
              <a:latin typeface="Proxima Nova"/>
            </a:endParaRPr>
          </a:p>
          <a:p>
            <a:pPr rtl="0">
              <a:spcBef>
                <a:spcPts val="0"/>
              </a:spcBef>
              <a:spcAft>
                <a:spcPts val="1600"/>
              </a:spcAft>
            </a:pPr>
            <a:r>
              <a:rPr lang="en-US" sz="2000" b="0" i="0" u="none" strike="noStrike" dirty="0">
                <a:solidFill>
                  <a:srgbClr val="616161"/>
                </a:solidFill>
                <a:effectLst/>
                <a:latin typeface="Proxima Nova"/>
              </a:rPr>
              <a:t>Producing documentaries, dram, comedy, thriller action</a:t>
            </a:r>
            <a:endParaRPr lang="en-US" sz="2000" b="0" dirty="0">
              <a:effectLst/>
              <a:latin typeface="Proxima Nova"/>
            </a:endParaRPr>
          </a:p>
          <a:p>
            <a:pPr rtl="0">
              <a:spcBef>
                <a:spcPts val="0"/>
              </a:spcBef>
              <a:spcAft>
                <a:spcPts val="1600"/>
              </a:spcAft>
            </a:pPr>
            <a:r>
              <a:rPr lang="en-US" sz="2000" b="0" i="0" u="none" strike="noStrike" dirty="0">
                <a:solidFill>
                  <a:srgbClr val="616161"/>
                </a:solidFill>
                <a:effectLst/>
                <a:latin typeface="Proxima Nova"/>
              </a:rPr>
              <a:t>Release movies in Summer, November and December</a:t>
            </a:r>
            <a:endParaRPr lang="en-US" sz="2000" b="0" dirty="0">
              <a:effectLst/>
              <a:latin typeface="Proxima Nova"/>
            </a:endParaRPr>
          </a:p>
          <a:p>
            <a:pPr rtl="0">
              <a:spcBef>
                <a:spcPts val="0"/>
              </a:spcBef>
              <a:spcAft>
                <a:spcPts val="1600"/>
              </a:spcAft>
            </a:pPr>
            <a:r>
              <a:rPr lang="en-US" sz="2000" b="0" i="0" u="none" strike="noStrike" dirty="0">
                <a:solidFill>
                  <a:srgbClr val="616161"/>
                </a:solidFill>
                <a:effectLst/>
                <a:latin typeface="Proxima Nova"/>
              </a:rPr>
              <a:t>Invest at least 400 million per movie as production coat</a:t>
            </a:r>
            <a:endParaRPr lang="en-US" sz="2000" b="0" dirty="0">
              <a:effectLst/>
              <a:latin typeface="Proxima Nova"/>
            </a:endParaRPr>
          </a:p>
          <a:p>
            <a:pPr rtl="0">
              <a:spcBef>
                <a:spcPts val="0"/>
              </a:spcBef>
              <a:spcAft>
                <a:spcPts val="1600"/>
              </a:spcAft>
            </a:pPr>
            <a:r>
              <a:rPr lang="en-US" sz="2000" b="1" i="0" u="none" strike="noStrike" dirty="0">
                <a:solidFill>
                  <a:srgbClr val="616161"/>
                </a:solidFill>
                <a:effectLst/>
                <a:latin typeface="Proxima Nova"/>
              </a:rPr>
              <a:t>Project Limitations</a:t>
            </a:r>
            <a:endParaRPr lang="en-US" sz="2000" b="0" dirty="0">
              <a:effectLst/>
              <a:latin typeface="Proxima Nova"/>
            </a:endParaRPr>
          </a:p>
          <a:p>
            <a:pPr rtl="0">
              <a:spcBef>
                <a:spcPts val="0"/>
              </a:spcBef>
              <a:spcAft>
                <a:spcPts val="1600"/>
              </a:spcAft>
            </a:pPr>
            <a:r>
              <a:rPr lang="en-US" sz="2000" b="0" i="0" u="none" strike="noStrike" dirty="0">
                <a:solidFill>
                  <a:srgbClr val="616161"/>
                </a:solidFill>
                <a:effectLst/>
                <a:latin typeface="Proxima Nova"/>
              </a:rPr>
              <a:t>Missing values</a:t>
            </a:r>
            <a:endParaRPr lang="en-US" sz="2000" b="0" dirty="0">
              <a:effectLst/>
              <a:latin typeface="Proxima Nova"/>
            </a:endParaRPr>
          </a:p>
          <a:p>
            <a:pPr rtl="0">
              <a:spcBef>
                <a:spcPts val="0"/>
              </a:spcBef>
              <a:spcAft>
                <a:spcPts val="1600"/>
              </a:spcAft>
            </a:pPr>
            <a:r>
              <a:rPr lang="en-US" sz="2000" b="0" i="0" u="none" strike="noStrike" dirty="0">
                <a:solidFill>
                  <a:srgbClr val="616161"/>
                </a:solidFill>
                <a:effectLst/>
                <a:latin typeface="Proxima Nova"/>
              </a:rPr>
              <a:t>Redundancy-Duplicate values in the datasets</a:t>
            </a:r>
            <a:endParaRPr lang="en-US" sz="2000" b="0" dirty="0">
              <a:effectLst/>
              <a:latin typeface="Proxima Nova"/>
            </a:endParaRPr>
          </a:p>
          <a:p>
            <a:br>
              <a:rPr lang="en-US" sz="2000" dirty="0">
                <a:latin typeface="Proxima Nova"/>
              </a:rPr>
            </a:br>
            <a:endParaRPr lang="en-US" sz="2000" dirty="0">
              <a:latin typeface="Proxima Nova"/>
            </a:endParaRPr>
          </a:p>
        </p:txBody>
      </p:sp>
      <p:sp>
        <p:nvSpPr>
          <p:cNvPr id="4" name="TextBox 3">
            <a:extLst>
              <a:ext uri="{FF2B5EF4-FFF2-40B4-BE49-F238E27FC236}">
                <a16:creationId xmlns:a16="http://schemas.microsoft.com/office/drawing/2014/main" id="{97A38C5E-0785-4301-B671-41A5BF1D6EF6}"/>
              </a:ext>
            </a:extLst>
          </p:cNvPr>
          <p:cNvSpPr txBox="1"/>
          <p:nvPr/>
        </p:nvSpPr>
        <p:spPr>
          <a:xfrm>
            <a:off x="1209208" y="1069286"/>
            <a:ext cx="4886792" cy="461665"/>
          </a:xfrm>
          <a:prstGeom prst="rect">
            <a:avLst/>
          </a:prstGeom>
          <a:noFill/>
        </p:spPr>
        <p:txBody>
          <a:bodyPr wrap="square" rtlCol="0">
            <a:spAutoFit/>
          </a:bodyPr>
          <a:lstStyle/>
          <a:p>
            <a:r>
              <a:rPr lang="en-US" sz="2400" dirty="0">
                <a:latin typeface="Proxima Nova"/>
              </a:rPr>
              <a:t>CONCLUSION </a:t>
            </a:r>
            <a:endParaRPr lang="en-US" sz="2400" kern="1200" dirty="0">
              <a:solidFill>
                <a:schemeClr val="tx1"/>
              </a:solidFill>
              <a:latin typeface="Proxima Nova"/>
            </a:endParaRPr>
          </a:p>
        </p:txBody>
      </p:sp>
    </p:spTree>
    <p:extLst>
      <p:ext uri="{BB962C8B-B14F-4D97-AF65-F5344CB8AC3E}">
        <p14:creationId xmlns:p14="http://schemas.microsoft.com/office/powerpoint/2010/main" val="257887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F1DCA8-677E-E384-0F90-25ED6C35A7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19A3E9-6C03-C4BD-9922-36B8DAE96556}"/>
              </a:ext>
            </a:extLst>
          </p:cNvPr>
          <p:cNvSpPr>
            <a:spLocks noGrp="1"/>
          </p:cNvSpPr>
          <p:nvPr>
            <p:ph idx="1"/>
          </p:nvPr>
        </p:nvSpPr>
        <p:spPr/>
        <p:txBody>
          <a:bodyPr/>
          <a:lstStyle/>
          <a:p>
            <a:r>
              <a:rPr lang="en-US" dirty="0"/>
              <a:t>THANK YOU</a:t>
            </a:r>
          </a:p>
          <a:p>
            <a:endParaRPr lang="en-US" dirty="0"/>
          </a:p>
          <a:p>
            <a:pPr lvl="1"/>
            <a:r>
              <a:rPr lang="en-US" dirty="0"/>
              <a:t>RACHAEL OSORO</a:t>
            </a:r>
          </a:p>
          <a:p>
            <a:pPr lvl="1"/>
            <a:r>
              <a:rPr lang="en-US" dirty="0">
                <a:hlinkClick r:id="rId2"/>
              </a:rPr>
              <a:t>rachael.osoro@students.moringaschool.com</a:t>
            </a:r>
            <a:endParaRPr lang="en-US" dirty="0"/>
          </a:p>
          <a:p>
            <a:pPr lvl="1"/>
            <a:r>
              <a:rPr lang="en-US" dirty="0" err="1"/>
              <a:t>Github</a:t>
            </a:r>
            <a:r>
              <a:rPr lang="en-US" dirty="0"/>
              <a:t> Rachael-</a:t>
            </a:r>
            <a:r>
              <a:rPr lang="en-US" dirty="0" err="1"/>
              <a:t>Osoro</a:t>
            </a:r>
            <a:endParaRPr lang="en-US" dirty="0"/>
          </a:p>
          <a:p>
            <a:pPr marL="0" indent="0">
              <a:buNone/>
            </a:pPr>
            <a:br>
              <a:rPr lang="en-US" dirty="0"/>
            </a:br>
            <a:endParaRPr lang="en-US" dirty="0"/>
          </a:p>
        </p:txBody>
      </p:sp>
    </p:spTree>
    <p:extLst>
      <p:ext uri="{BB962C8B-B14F-4D97-AF65-F5344CB8AC3E}">
        <p14:creationId xmlns:p14="http://schemas.microsoft.com/office/powerpoint/2010/main" val="231211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F1DCA8-677E-E384-0F90-25ED6C35A7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19A3E9-6C03-C4BD-9922-36B8DAE96556}"/>
              </a:ext>
            </a:extLst>
          </p:cNvPr>
          <p:cNvSpPr>
            <a:spLocks noGrp="1"/>
          </p:cNvSpPr>
          <p:nvPr>
            <p:ph idx="1"/>
          </p:nvPr>
        </p:nvSpPr>
        <p:spPr/>
        <p:txBody>
          <a:bodyPr/>
          <a:lstStyle/>
          <a:p>
            <a:r>
              <a:rPr lang="en-US" dirty="0"/>
              <a:t>THANK YOU</a:t>
            </a:r>
          </a:p>
          <a:p>
            <a:endParaRPr lang="en-US" dirty="0"/>
          </a:p>
          <a:p>
            <a:pPr lvl="1"/>
            <a:r>
              <a:rPr lang="en-US" dirty="0"/>
              <a:t>RACHAEL OSORO</a:t>
            </a:r>
          </a:p>
          <a:p>
            <a:pPr lvl="1"/>
            <a:r>
              <a:rPr lang="en-US" dirty="0">
                <a:hlinkClick r:id="rId2"/>
              </a:rPr>
              <a:t>rachael.osoro@students.moringaschool.com</a:t>
            </a:r>
            <a:endParaRPr lang="en-US" dirty="0"/>
          </a:p>
          <a:p>
            <a:pPr lvl="1"/>
            <a:r>
              <a:rPr lang="en-US" dirty="0" err="1"/>
              <a:t>Github</a:t>
            </a:r>
            <a:r>
              <a:rPr lang="en-US" dirty="0"/>
              <a:t> Rachael-</a:t>
            </a:r>
            <a:r>
              <a:rPr lang="en-US" dirty="0" err="1"/>
              <a:t>Osoro</a:t>
            </a:r>
            <a:endParaRPr lang="en-US" dirty="0"/>
          </a:p>
          <a:p>
            <a:br>
              <a:rPr lang="en-US" dirty="0"/>
            </a:br>
            <a:endParaRPr lang="en-US" dirty="0"/>
          </a:p>
        </p:txBody>
      </p:sp>
    </p:spTree>
    <p:extLst>
      <p:ext uri="{BB962C8B-B14F-4D97-AF65-F5344CB8AC3E}">
        <p14:creationId xmlns:p14="http://schemas.microsoft.com/office/powerpoint/2010/main" val="29857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72B6F1-B727-7431-4894-A16501E81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184" y="224853"/>
            <a:ext cx="9203961" cy="6041036"/>
          </a:xfrm>
          <a:prstGeom prst="rect">
            <a:avLst/>
          </a:prstGeom>
        </p:spPr>
      </p:pic>
    </p:spTree>
    <p:extLst>
      <p:ext uri="{BB962C8B-B14F-4D97-AF65-F5344CB8AC3E}">
        <p14:creationId xmlns:p14="http://schemas.microsoft.com/office/powerpoint/2010/main" val="322670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0708-7A8C-092B-D6A9-DB0D773279F4}"/>
              </a:ext>
            </a:extLst>
          </p:cNvPr>
          <p:cNvSpPr>
            <a:spLocks noGrp="1"/>
          </p:cNvSpPr>
          <p:nvPr>
            <p:ph type="ctrTitle"/>
          </p:nvPr>
        </p:nvSpPr>
        <p:spPr>
          <a:xfrm>
            <a:off x="1524000" y="839448"/>
            <a:ext cx="9144000" cy="1548151"/>
          </a:xfrm>
        </p:spPr>
        <p:txBody>
          <a:bodyPr/>
          <a:lstStyle/>
          <a:p>
            <a:r>
              <a:rPr lang="en-US" dirty="0"/>
              <a:t>SUMMARY</a:t>
            </a:r>
          </a:p>
        </p:txBody>
      </p:sp>
      <p:sp>
        <p:nvSpPr>
          <p:cNvPr id="3" name="Subtitle 2">
            <a:extLst>
              <a:ext uri="{FF2B5EF4-FFF2-40B4-BE49-F238E27FC236}">
                <a16:creationId xmlns:a16="http://schemas.microsoft.com/office/drawing/2014/main" id="{52400A66-8F4B-528D-B8E0-40E7270FD382}"/>
              </a:ext>
            </a:extLst>
          </p:cNvPr>
          <p:cNvSpPr>
            <a:spLocks noGrp="1"/>
          </p:cNvSpPr>
          <p:nvPr>
            <p:ph type="subTitle" idx="1"/>
          </p:nvPr>
        </p:nvSpPr>
        <p:spPr>
          <a:xfrm>
            <a:off x="1524000" y="2848131"/>
            <a:ext cx="9144000" cy="2409669"/>
          </a:xfrm>
        </p:spPr>
        <p:txBody>
          <a:bodyPr>
            <a:normAutofit/>
          </a:bodyPr>
          <a:lstStyle/>
          <a:p>
            <a:pPr rtl="0">
              <a:spcBef>
                <a:spcPts val="0"/>
              </a:spcBef>
              <a:spcAft>
                <a:spcPts val="1600"/>
              </a:spcAft>
            </a:pPr>
            <a:r>
              <a:rPr lang="en-US" b="0" i="0" u="none" strike="noStrike" dirty="0">
                <a:solidFill>
                  <a:srgbClr val="616161"/>
                </a:solidFill>
                <a:effectLst/>
                <a:latin typeface="Proxima Nova"/>
              </a:rPr>
              <a:t>This is a data analysis report on movies, their performance at the box office and factors that influence the success of movies .</a:t>
            </a:r>
            <a:endParaRPr lang="en-US" b="0" dirty="0">
              <a:effectLst/>
            </a:endParaRPr>
          </a:p>
          <a:p>
            <a:br>
              <a:rPr lang="en-US" dirty="0"/>
            </a:br>
            <a:endParaRPr lang="en-US" dirty="0"/>
          </a:p>
        </p:txBody>
      </p:sp>
    </p:spTree>
    <p:extLst>
      <p:ext uri="{BB962C8B-B14F-4D97-AF65-F5344CB8AC3E}">
        <p14:creationId xmlns:p14="http://schemas.microsoft.com/office/powerpoint/2010/main" val="74723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7530-7635-E216-CB5F-1276DE1428D9}"/>
              </a:ext>
            </a:extLst>
          </p:cNvPr>
          <p:cNvSpPr>
            <a:spLocks noGrp="1"/>
          </p:cNvSpPr>
          <p:nvPr>
            <p:ph type="ctrTitle"/>
          </p:nvPr>
        </p:nvSpPr>
        <p:spPr>
          <a:xfrm>
            <a:off x="1673901" y="719527"/>
            <a:ext cx="9144000" cy="1861045"/>
          </a:xfrm>
        </p:spPr>
        <p:txBody>
          <a:bodyPr/>
          <a:lstStyle/>
          <a:p>
            <a:r>
              <a:rPr lang="en-US" dirty="0"/>
              <a:t>OUTLINE</a:t>
            </a:r>
          </a:p>
        </p:txBody>
      </p:sp>
      <p:sp>
        <p:nvSpPr>
          <p:cNvPr id="3" name="Subtitle 2">
            <a:extLst>
              <a:ext uri="{FF2B5EF4-FFF2-40B4-BE49-F238E27FC236}">
                <a16:creationId xmlns:a16="http://schemas.microsoft.com/office/drawing/2014/main" id="{ADD627E1-F1D5-A022-E962-B9E035234CBA}"/>
              </a:ext>
            </a:extLst>
          </p:cNvPr>
          <p:cNvSpPr>
            <a:spLocks noGrp="1"/>
          </p:cNvSpPr>
          <p:nvPr>
            <p:ph type="subTitle" idx="1"/>
          </p:nvPr>
        </p:nvSpPr>
        <p:spPr>
          <a:xfrm>
            <a:off x="1524000" y="3602038"/>
            <a:ext cx="9144000" cy="2387600"/>
          </a:xfrm>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2800" b="0" i="0" u="none" strike="noStrike" dirty="0">
                <a:solidFill>
                  <a:srgbClr val="616161"/>
                </a:solidFill>
                <a:effectLst/>
                <a:latin typeface="Proxima Nova"/>
              </a:rPr>
              <a:t>Business Problem</a:t>
            </a:r>
          </a:p>
          <a:p>
            <a:pPr rtl="0" fontAlgn="base">
              <a:spcBef>
                <a:spcPts val="0"/>
              </a:spcBef>
              <a:spcAft>
                <a:spcPts val="0"/>
              </a:spcAft>
              <a:buFont typeface="Arial" panose="020B0604020202020204" pitchFamily="34" charset="0"/>
              <a:buChar char="•"/>
            </a:pPr>
            <a:r>
              <a:rPr lang="en-US" sz="2800" b="0" i="0" u="none" strike="noStrike" dirty="0">
                <a:solidFill>
                  <a:srgbClr val="616161"/>
                </a:solidFill>
                <a:effectLst/>
                <a:latin typeface="Proxima Nova"/>
              </a:rPr>
              <a:t>Data</a:t>
            </a:r>
          </a:p>
          <a:p>
            <a:pPr rtl="0" fontAlgn="base">
              <a:spcBef>
                <a:spcPts val="0"/>
              </a:spcBef>
              <a:spcAft>
                <a:spcPts val="0"/>
              </a:spcAft>
              <a:buFont typeface="Arial" panose="020B0604020202020204" pitchFamily="34" charset="0"/>
              <a:buChar char="•"/>
            </a:pPr>
            <a:r>
              <a:rPr lang="en-US" sz="2800" b="0" i="0" u="none" strike="noStrike" dirty="0">
                <a:solidFill>
                  <a:srgbClr val="616161"/>
                </a:solidFill>
                <a:effectLst/>
                <a:latin typeface="Proxima Nova"/>
              </a:rPr>
              <a:t>Methods</a:t>
            </a:r>
          </a:p>
          <a:p>
            <a:pPr rtl="0" fontAlgn="base">
              <a:spcBef>
                <a:spcPts val="0"/>
              </a:spcBef>
              <a:spcAft>
                <a:spcPts val="0"/>
              </a:spcAft>
              <a:buFont typeface="Arial" panose="020B0604020202020204" pitchFamily="34" charset="0"/>
              <a:buChar char="•"/>
            </a:pPr>
            <a:r>
              <a:rPr lang="en-US" sz="2800" b="0" i="0" u="none" strike="noStrike" dirty="0">
                <a:solidFill>
                  <a:srgbClr val="616161"/>
                </a:solidFill>
                <a:effectLst/>
                <a:latin typeface="Proxima Nova"/>
              </a:rPr>
              <a:t>Results</a:t>
            </a:r>
          </a:p>
          <a:p>
            <a:pPr rtl="0" fontAlgn="base">
              <a:spcBef>
                <a:spcPts val="0"/>
              </a:spcBef>
              <a:spcAft>
                <a:spcPts val="1600"/>
              </a:spcAft>
              <a:buFont typeface="Arial" panose="020B0604020202020204" pitchFamily="34" charset="0"/>
              <a:buChar char="•"/>
            </a:pPr>
            <a:r>
              <a:rPr lang="en-US" sz="2800" b="0" i="0" u="none" strike="noStrike" dirty="0">
                <a:solidFill>
                  <a:srgbClr val="616161"/>
                </a:solidFill>
                <a:effectLst/>
                <a:latin typeface="Proxima Nova"/>
              </a:rPr>
              <a:t>Conclusions</a:t>
            </a:r>
          </a:p>
        </p:txBody>
      </p:sp>
    </p:spTree>
    <p:extLst>
      <p:ext uri="{BB962C8B-B14F-4D97-AF65-F5344CB8AC3E}">
        <p14:creationId xmlns:p14="http://schemas.microsoft.com/office/powerpoint/2010/main" val="10745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9084-551D-F396-25CE-87C17383762A}"/>
              </a:ext>
            </a:extLst>
          </p:cNvPr>
          <p:cNvSpPr>
            <a:spLocks noGrp="1"/>
          </p:cNvSpPr>
          <p:nvPr>
            <p:ph type="ctrTitle"/>
          </p:nvPr>
        </p:nvSpPr>
        <p:spPr>
          <a:xfrm>
            <a:off x="1524000" y="1122363"/>
            <a:ext cx="9144000" cy="1410975"/>
          </a:xfrm>
        </p:spPr>
        <p:txBody>
          <a:bodyPr/>
          <a:lstStyle/>
          <a:p>
            <a:r>
              <a:rPr lang="en-US" dirty="0"/>
              <a:t>BUSINESS PROBLEM</a:t>
            </a:r>
          </a:p>
        </p:txBody>
      </p:sp>
      <p:sp>
        <p:nvSpPr>
          <p:cNvPr id="3" name="Subtitle 2">
            <a:extLst>
              <a:ext uri="{FF2B5EF4-FFF2-40B4-BE49-F238E27FC236}">
                <a16:creationId xmlns:a16="http://schemas.microsoft.com/office/drawing/2014/main" id="{168C9DDF-1E9B-1C1F-3087-98AF467F3124}"/>
              </a:ext>
            </a:extLst>
          </p:cNvPr>
          <p:cNvSpPr>
            <a:spLocks noGrp="1"/>
          </p:cNvSpPr>
          <p:nvPr>
            <p:ph type="subTitle" idx="1"/>
          </p:nvPr>
        </p:nvSpPr>
        <p:spPr>
          <a:xfrm>
            <a:off x="1494020" y="2668900"/>
            <a:ext cx="9144000" cy="3357145"/>
          </a:xfrm>
        </p:spPr>
        <p:txBody>
          <a:bodyPr>
            <a:noAutofit/>
          </a:bodyPr>
          <a:lstStyle/>
          <a:p>
            <a:pPr rtl="0">
              <a:spcBef>
                <a:spcPts val="0"/>
              </a:spcBef>
              <a:spcAft>
                <a:spcPts val="1600"/>
              </a:spcAft>
            </a:pPr>
            <a:r>
              <a:rPr lang="en-US" sz="2000" b="0" i="0" u="none" strike="noStrike" dirty="0">
                <a:solidFill>
                  <a:srgbClr val="616161"/>
                </a:solidFill>
                <a:effectLst/>
                <a:latin typeface="Proxima Nova"/>
              </a:rPr>
              <a:t>Microsoft, has decided to create a new movie studio to tap into the </a:t>
            </a:r>
            <a:r>
              <a:rPr lang="en-US" sz="2000" b="0" i="0" u="none" strike="noStrike" dirty="0" err="1">
                <a:solidFill>
                  <a:srgbClr val="616161"/>
                </a:solidFill>
                <a:effectLst/>
                <a:latin typeface="Proxima Nova"/>
              </a:rPr>
              <a:t>HollywooD</a:t>
            </a:r>
            <a:r>
              <a:rPr lang="en-US" sz="2000" b="0" i="0" u="none" strike="noStrike" dirty="0">
                <a:solidFill>
                  <a:srgbClr val="616161"/>
                </a:solidFill>
                <a:effectLst/>
                <a:latin typeface="Proxima Nova"/>
              </a:rPr>
              <a:t> money.</a:t>
            </a:r>
            <a:endParaRPr lang="en-US" sz="2000" dirty="0"/>
          </a:p>
          <a:p>
            <a:pPr marL="342900" indent="-342900" rtl="0">
              <a:spcBef>
                <a:spcPts val="0"/>
              </a:spcBef>
              <a:spcAft>
                <a:spcPts val="1600"/>
              </a:spcAft>
              <a:buFont typeface="Arial" panose="020B0604020202020204" pitchFamily="34" charset="0"/>
              <a:buChar char="•"/>
            </a:pPr>
            <a:r>
              <a:rPr lang="en-US" sz="2000" b="0" i="0" u="none" strike="noStrike" dirty="0">
                <a:solidFill>
                  <a:srgbClr val="616161"/>
                </a:solidFill>
                <a:effectLst/>
                <a:latin typeface="Proxima Nova"/>
              </a:rPr>
              <a:t> which genre of movies offer higher returns?</a:t>
            </a:r>
            <a:endParaRPr lang="en-US" sz="2000" b="0" dirty="0">
              <a:effectLst/>
            </a:endParaRPr>
          </a:p>
          <a:p>
            <a:pPr marL="342900" indent="-342900" rtl="0">
              <a:spcBef>
                <a:spcPts val="0"/>
              </a:spcBef>
              <a:spcAft>
                <a:spcPts val="1600"/>
              </a:spcAft>
              <a:buFont typeface="Arial" panose="020B0604020202020204" pitchFamily="34" charset="0"/>
              <a:buChar char="•"/>
            </a:pPr>
            <a:r>
              <a:rPr lang="en-US" sz="2000" b="0" i="0" u="none" strike="noStrike" dirty="0">
                <a:solidFill>
                  <a:srgbClr val="616161"/>
                </a:solidFill>
                <a:effectLst/>
                <a:latin typeface="Proxima Nova"/>
              </a:rPr>
              <a:t>What time of the year should movies be released?</a:t>
            </a:r>
            <a:endParaRPr lang="en-US" sz="2000" b="0" dirty="0">
              <a:effectLst/>
            </a:endParaRPr>
          </a:p>
          <a:p>
            <a:pPr marL="342900" indent="-342900" rtl="0">
              <a:spcBef>
                <a:spcPts val="0"/>
              </a:spcBef>
              <a:spcAft>
                <a:spcPts val="1600"/>
              </a:spcAft>
              <a:buFont typeface="Arial" panose="020B0604020202020204" pitchFamily="34" charset="0"/>
              <a:buChar char="•"/>
            </a:pPr>
            <a:r>
              <a:rPr lang="en-US" sz="2000" b="0" i="0" u="none" strike="noStrike" dirty="0">
                <a:solidFill>
                  <a:srgbClr val="616161"/>
                </a:solidFill>
                <a:effectLst/>
                <a:latin typeface="Proxima Nova"/>
              </a:rPr>
              <a:t> Identify out the cost of production.</a:t>
            </a:r>
            <a:endParaRPr lang="en-US" sz="2000" b="0" dirty="0">
              <a:effectLst/>
            </a:endParaRPr>
          </a:p>
          <a:p>
            <a:pPr rtl="0">
              <a:spcBef>
                <a:spcPts val="0"/>
              </a:spcBef>
              <a:spcAft>
                <a:spcPts val="1600"/>
              </a:spcAft>
            </a:pPr>
            <a:r>
              <a:rPr lang="en-US" sz="2000" b="0" i="0" u="none" strike="noStrike" dirty="0">
                <a:solidFill>
                  <a:srgbClr val="616161"/>
                </a:solidFill>
                <a:effectLst/>
                <a:latin typeface="Proxima Nova"/>
              </a:rPr>
              <a:t>Before Microsoft can embark on movie creation, this analysis provides insights on successful movie genres, financial risks to be incurred and the most favourable durations to release movies throughout the year.</a:t>
            </a:r>
            <a:endParaRPr lang="en-US" sz="2000" b="0" dirty="0">
              <a:effectLst/>
            </a:endParaRPr>
          </a:p>
          <a:p>
            <a:br>
              <a:rPr lang="en-US" sz="2000" dirty="0"/>
            </a:br>
            <a:endParaRPr lang="en-US" sz="2000" dirty="0"/>
          </a:p>
        </p:txBody>
      </p:sp>
    </p:spTree>
    <p:extLst>
      <p:ext uri="{BB962C8B-B14F-4D97-AF65-F5344CB8AC3E}">
        <p14:creationId xmlns:p14="http://schemas.microsoft.com/office/powerpoint/2010/main" val="242702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02E3-D589-8F97-EEEE-905483CEE9F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86F4B4C-7A30-A501-3A17-F201584DF979}"/>
              </a:ext>
            </a:extLst>
          </p:cNvPr>
          <p:cNvSpPr>
            <a:spLocks noGrp="1"/>
          </p:cNvSpPr>
          <p:nvPr>
            <p:ph idx="1"/>
          </p:nvPr>
        </p:nvSpPr>
        <p:spPr/>
        <p:txBody>
          <a:bodyPr>
            <a:normAutofit fontScale="92500" lnSpcReduction="20000"/>
          </a:bodyPr>
          <a:lstStyle/>
          <a:p>
            <a:pPr marL="0" indent="0" rtl="0">
              <a:spcBef>
                <a:spcPts val="0"/>
              </a:spcBef>
              <a:spcAft>
                <a:spcPts val="1600"/>
              </a:spcAft>
              <a:buNone/>
            </a:pPr>
            <a:endParaRPr lang="en-US" sz="2400" b="0" i="0" u="none" strike="noStrike" dirty="0">
              <a:solidFill>
                <a:srgbClr val="212121"/>
              </a:solidFill>
              <a:effectLst/>
              <a:latin typeface="Roboto" panose="020B0604020202020204" pitchFamily="2" charset="0"/>
            </a:endParaRPr>
          </a:p>
          <a:p>
            <a:pPr marL="0" indent="0" rtl="0">
              <a:spcBef>
                <a:spcPts val="0"/>
              </a:spcBef>
              <a:spcAft>
                <a:spcPts val="1600"/>
              </a:spcAft>
              <a:buNone/>
            </a:pPr>
            <a:endParaRPr lang="en-US" sz="2400" dirty="0">
              <a:solidFill>
                <a:srgbClr val="212121"/>
              </a:solidFill>
              <a:latin typeface="Roboto" panose="020B0604020202020204" pitchFamily="2" charset="0"/>
            </a:endParaRPr>
          </a:p>
          <a:p>
            <a:pPr marL="0" indent="0" rtl="0">
              <a:spcBef>
                <a:spcPts val="0"/>
              </a:spcBef>
              <a:spcAft>
                <a:spcPts val="1600"/>
              </a:spcAft>
              <a:buNone/>
            </a:pPr>
            <a:r>
              <a:rPr lang="en-US" sz="2400" b="0" i="0" u="none" strike="noStrike" dirty="0">
                <a:solidFill>
                  <a:srgbClr val="212121"/>
                </a:solidFill>
                <a:effectLst/>
                <a:latin typeface="Roboto" panose="020B0604020202020204" pitchFamily="2" charset="0"/>
              </a:rPr>
              <a:t>Data used in this analysis is available in these files: </a:t>
            </a:r>
            <a:r>
              <a:rPr lang="en-US" sz="2400" b="0" i="0" u="none" strike="noStrike" dirty="0">
                <a:solidFill>
                  <a:srgbClr val="212121"/>
                </a:solidFill>
                <a:effectLst/>
                <a:latin typeface="Arial" panose="020B0604020202020204" pitchFamily="34" charset="0"/>
              </a:rPr>
              <a:t>imdb.title.basics.csv.gz</a:t>
            </a:r>
            <a:r>
              <a:rPr lang="en-US" sz="2400" b="0" i="0" u="none" strike="noStrike" dirty="0">
                <a:solidFill>
                  <a:srgbClr val="212121"/>
                </a:solidFill>
                <a:effectLst/>
                <a:latin typeface="Roboto" panose="020B0604020202020204" pitchFamily="2" charset="0"/>
              </a:rPr>
              <a:t>, </a:t>
            </a:r>
            <a:r>
              <a:rPr lang="en-US" sz="2400" b="0" i="0" u="none" strike="noStrike" dirty="0">
                <a:solidFill>
                  <a:srgbClr val="212121"/>
                </a:solidFill>
                <a:effectLst/>
                <a:latin typeface="Arial" panose="020B0604020202020204" pitchFamily="34" charset="0"/>
              </a:rPr>
              <a:t>rt.movie_info.csv.gz</a:t>
            </a:r>
            <a:r>
              <a:rPr lang="en-US" sz="2400" b="0" i="0" u="none" strike="noStrike" dirty="0">
                <a:solidFill>
                  <a:srgbClr val="212121"/>
                </a:solidFill>
                <a:effectLst/>
                <a:latin typeface="Roboto" panose="020B0604020202020204" pitchFamily="2" charset="0"/>
              </a:rPr>
              <a:t>, </a:t>
            </a:r>
            <a:r>
              <a:rPr lang="en-US" sz="2400" b="0" i="0" u="none" strike="noStrike" dirty="0">
                <a:solidFill>
                  <a:srgbClr val="212121"/>
                </a:solidFill>
                <a:effectLst/>
                <a:latin typeface="Arial" panose="020B0604020202020204" pitchFamily="34" charset="0"/>
              </a:rPr>
              <a:t>tn.movie_budgets.csv.gz</a:t>
            </a:r>
            <a:r>
              <a:rPr lang="en-US" sz="2400" b="0" i="0" u="none" strike="noStrike" dirty="0">
                <a:solidFill>
                  <a:srgbClr val="212121"/>
                </a:solidFill>
                <a:effectLst/>
                <a:latin typeface="Roboto" panose="020B0604020202020204" pitchFamily="2" charset="0"/>
              </a:rPr>
              <a:t>, </a:t>
            </a:r>
            <a:r>
              <a:rPr lang="en-US" sz="2400" b="0" i="0" u="none" strike="noStrike" dirty="0">
                <a:solidFill>
                  <a:srgbClr val="212121"/>
                </a:solidFill>
                <a:effectLst/>
                <a:latin typeface="Arial" panose="020B0604020202020204" pitchFamily="34" charset="0"/>
              </a:rPr>
              <a:t>imdb.title.ratings.csv.gz</a:t>
            </a:r>
            <a:r>
              <a:rPr lang="en-US" sz="2400" b="0" i="0" u="none" strike="noStrike" dirty="0">
                <a:solidFill>
                  <a:srgbClr val="212121"/>
                </a:solidFill>
                <a:effectLst/>
                <a:latin typeface="Roboto" panose="020B0604020202020204" pitchFamily="2" charset="0"/>
              </a:rPr>
              <a:t> and </a:t>
            </a:r>
            <a:r>
              <a:rPr lang="en-US" sz="2400" b="0" i="0" u="none" strike="noStrike" dirty="0">
                <a:solidFill>
                  <a:srgbClr val="212121"/>
                </a:solidFill>
                <a:effectLst/>
                <a:latin typeface="Arial" panose="020B0604020202020204" pitchFamily="34" charset="0"/>
              </a:rPr>
              <a:t>bom.movie_gross.csv.gz’</a:t>
            </a:r>
            <a:endParaRPr lang="en-US" sz="2400" b="0" dirty="0">
              <a:effectLst/>
            </a:endParaRPr>
          </a:p>
          <a:p>
            <a:pPr marL="0" indent="0" rtl="0">
              <a:spcBef>
                <a:spcPts val="0"/>
              </a:spcBef>
              <a:spcAft>
                <a:spcPts val="1600"/>
              </a:spcAft>
              <a:buNone/>
            </a:pPr>
            <a:r>
              <a:rPr lang="en-US" sz="2400" b="0" i="0" u="none" strike="noStrike" dirty="0">
                <a:solidFill>
                  <a:srgbClr val="212121"/>
                </a:solidFill>
                <a:effectLst/>
                <a:latin typeface="Arial" panose="020B0604020202020204" pitchFamily="34" charset="0"/>
              </a:rPr>
              <a:t>Each data set has different variables. Describing movie names, genres, ratings, production budget, time of year the movie was released.</a:t>
            </a:r>
            <a:br>
              <a:rPr lang="en-US" sz="2400" b="0" dirty="0">
                <a:effectLst/>
              </a:rPr>
            </a:br>
            <a:endParaRPr lang="en-US" sz="2400" dirty="0"/>
          </a:p>
        </p:txBody>
      </p:sp>
    </p:spTree>
    <p:extLst>
      <p:ext uri="{BB962C8B-B14F-4D97-AF65-F5344CB8AC3E}">
        <p14:creationId xmlns:p14="http://schemas.microsoft.com/office/powerpoint/2010/main" val="107146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B102-B3A2-CD56-68FE-7D9D071ACC5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6A260CD-C1B6-652D-4A0B-86A1D31298E1}"/>
              </a:ext>
            </a:extLst>
          </p:cNvPr>
          <p:cNvSpPr>
            <a:spLocks noGrp="1"/>
          </p:cNvSpPr>
          <p:nvPr>
            <p:ph idx="1"/>
          </p:nvPr>
        </p:nvSpPr>
        <p:spPr/>
        <p:txBody>
          <a:bodyPr>
            <a:normAutofit/>
          </a:bodyPr>
          <a:lstStyle/>
          <a:p>
            <a:pPr marL="0" indent="0" rtl="0">
              <a:spcBef>
                <a:spcPts val="0"/>
              </a:spcBef>
              <a:spcAft>
                <a:spcPts val="1600"/>
              </a:spcAft>
              <a:buNone/>
            </a:pPr>
            <a:endParaRPr lang="en-US" sz="2400" i="0" u="none" strike="noStrike" dirty="0">
              <a:solidFill>
                <a:srgbClr val="616161"/>
              </a:solidFill>
              <a:latin typeface="Proxima Nova"/>
            </a:endParaRPr>
          </a:p>
          <a:p>
            <a:pPr marL="0" indent="0" rtl="0">
              <a:spcBef>
                <a:spcPts val="0"/>
              </a:spcBef>
              <a:spcAft>
                <a:spcPts val="1600"/>
              </a:spcAft>
              <a:buNone/>
            </a:pPr>
            <a:endParaRPr lang="en-US" sz="2400" b="0" dirty="0">
              <a:solidFill>
                <a:srgbClr val="616161"/>
              </a:solidFill>
              <a:effectLst/>
              <a:latin typeface="Proxima Nova"/>
            </a:endParaRPr>
          </a:p>
          <a:p>
            <a:pPr marL="0" indent="0" rtl="0">
              <a:spcBef>
                <a:spcPts val="0"/>
              </a:spcBef>
              <a:spcAft>
                <a:spcPts val="1600"/>
              </a:spcAft>
              <a:buNone/>
            </a:pPr>
            <a:r>
              <a:rPr lang="en-US" sz="2400" b="0" i="0" u="none" strike="noStrike" dirty="0">
                <a:solidFill>
                  <a:srgbClr val="616161"/>
                </a:solidFill>
                <a:effectLst/>
                <a:latin typeface="Proxima Nova"/>
              </a:rPr>
              <a:t>Datasets for this analysis were provided in .csv and/ or .</a:t>
            </a:r>
            <a:r>
              <a:rPr lang="en-US" sz="2400" b="0" i="0" u="none" strike="noStrike" dirty="0" err="1">
                <a:solidFill>
                  <a:srgbClr val="616161"/>
                </a:solidFill>
                <a:effectLst/>
                <a:latin typeface="Proxima Nova"/>
              </a:rPr>
              <a:t>tsv</a:t>
            </a:r>
            <a:r>
              <a:rPr lang="en-US" sz="2400" b="0" i="0" u="none" strike="noStrike" dirty="0">
                <a:solidFill>
                  <a:srgbClr val="616161"/>
                </a:solidFill>
                <a:effectLst/>
                <a:latin typeface="Proxima Nova"/>
              </a:rPr>
              <a:t> format. </a:t>
            </a:r>
            <a:endParaRPr lang="en-US" sz="2400" b="0" dirty="0">
              <a:effectLst/>
            </a:endParaRPr>
          </a:p>
          <a:p>
            <a:pPr marL="0" indent="0" rtl="0">
              <a:spcBef>
                <a:spcPts val="0"/>
              </a:spcBef>
              <a:spcAft>
                <a:spcPts val="1600"/>
              </a:spcAft>
              <a:buNone/>
            </a:pPr>
            <a:r>
              <a:rPr lang="en-US" sz="2400" b="0" i="0" u="none" strike="noStrike" dirty="0">
                <a:solidFill>
                  <a:srgbClr val="616161"/>
                </a:solidFill>
                <a:effectLst/>
                <a:latin typeface="Proxima Nova"/>
              </a:rPr>
              <a:t>Data was cleaned, descriptive analysis and visualization done using python.</a:t>
            </a:r>
            <a:endParaRPr lang="en-US" sz="2400" b="0" dirty="0">
              <a:effectLst/>
            </a:endParaRPr>
          </a:p>
          <a:p>
            <a:pPr marL="0" indent="0">
              <a:buNone/>
            </a:pPr>
            <a:endParaRPr lang="en-US" sz="2400" dirty="0"/>
          </a:p>
        </p:txBody>
      </p:sp>
    </p:spTree>
    <p:extLst>
      <p:ext uri="{BB962C8B-B14F-4D97-AF65-F5344CB8AC3E}">
        <p14:creationId xmlns:p14="http://schemas.microsoft.com/office/powerpoint/2010/main" val="172740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C12C-C50E-710E-CDAD-29B721A8F4F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824473F-7587-7E6A-A034-FF20FF85A9E6}"/>
              </a:ext>
            </a:extLst>
          </p:cNvPr>
          <p:cNvSpPr>
            <a:spLocks noGrp="1"/>
          </p:cNvSpPr>
          <p:nvPr>
            <p:ph idx="1"/>
          </p:nvPr>
        </p:nvSpPr>
        <p:spPr>
          <a:xfrm>
            <a:off x="598358" y="1409075"/>
            <a:ext cx="10515600" cy="5934933"/>
          </a:xfrm>
        </p:spPr>
        <p:txBody>
          <a:bodyPr>
            <a:normAutofit/>
          </a:bodyPr>
          <a:lstStyle/>
          <a:p>
            <a:pPr rtl="0">
              <a:spcBef>
                <a:spcPts val="0"/>
              </a:spcBef>
              <a:spcAft>
                <a:spcPts val="1600"/>
              </a:spcAft>
            </a:pPr>
            <a:r>
              <a:rPr lang="en-US" sz="2000" b="0" i="0" u="none" strike="noStrike" dirty="0">
                <a:solidFill>
                  <a:srgbClr val="616161"/>
                </a:solidFill>
                <a:effectLst/>
                <a:latin typeface="Proxima Nova"/>
              </a:rPr>
              <a:t>The five most popular genres include: Documentary, Drama, Comedy Thriller, Action.</a:t>
            </a:r>
            <a:endParaRPr lang="en-US" sz="2000" b="0" dirty="0">
              <a:effectLst/>
            </a:endParaRPr>
          </a:p>
          <a:p>
            <a:br>
              <a:rPr lang="en-US" sz="2000" b="0" dirty="0">
                <a:effectLst/>
              </a:rPr>
            </a:br>
            <a:br>
              <a:rPr lang="en-US" sz="2000" b="0" dirty="0">
                <a:effectLst/>
              </a:rPr>
            </a:br>
            <a:endParaRPr lang="en-US" sz="2000" dirty="0"/>
          </a:p>
        </p:txBody>
      </p:sp>
      <p:pic>
        <p:nvPicPr>
          <p:cNvPr id="1026" name="Picture 2">
            <a:extLst>
              <a:ext uri="{FF2B5EF4-FFF2-40B4-BE49-F238E27FC236}">
                <a16:creationId xmlns:a16="http://schemas.microsoft.com/office/drawing/2014/main" id="{D5D42054-0624-3F67-A058-72920B0B9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121" y="2233534"/>
            <a:ext cx="5934075" cy="358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10E7-46C3-2BA8-ECC3-D331E09D46A0}"/>
              </a:ext>
            </a:extLst>
          </p:cNvPr>
          <p:cNvSpPr>
            <a:spLocks noGrp="1"/>
          </p:cNvSpPr>
          <p:nvPr>
            <p:ph type="title"/>
          </p:nvPr>
        </p:nvSpPr>
        <p:spPr>
          <a:xfrm>
            <a:off x="1451579" y="804520"/>
            <a:ext cx="9603275" cy="709488"/>
          </a:xfrm>
        </p:spPr>
        <p:txBody>
          <a:bodyPr/>
          <a:lstStyle/>
          <a:p>
            <a:r>
              <a:rPr lang="en-US" dirty="0"/>
              <a:t>RESULTS</a:t>
            </a:r>
          </a:p>
        </p:txBody>
      </p:sp>
      <p:sp>
        <p:nvSpPr>
          <p:cNvPr id="3" name="Content Placeholder 2">
            <a:extLst>
              <a:ext uri="{FF2B5EF4-FFF2-40B4-BE49-F238E27FC236}">
                <a16:creationId xmlns:a16="http://schemas.microsoft.com/office/drawing/2014/main" id="{CAF40D4D-A964-1826-B5BA-6032B843DCAD}"/>
              </a:ext>
            </a:extLst>
          </p:cNvPr>
          <p:cNvSpPr>
            <a:spLocks noGrp="1"/>
          </p:cNvSpPr>
          <p:nvPr>
            <p:ph idx="1"/>
          </p:nvPr>
        </p:nvSpPr>
        <p:spPr>
          <a:xfrm>
            <a:off x="6970426" y="1813810"/>
            <a:ext cx="4254271" cy="4061525"/>
          </a:xfrm>
        </p:spPr>
        <p:txBody>
          <a:bodyPr>
            <a:noAutofit/>
          </a:bodyPr>
          <a:lstStyle/>
          <a:p>
            <a:pPr rtl="0">
              <a:spcBef>
                <a:spcPts val="0"/>
              </a:spcBef>
              <a:spcAft>
                <a:spcPts val="1600"/>
              </a:spcAft>
            </a:pPr>
            <a:r>
              <a:rPr lang="en-US" sz="2000" b="0" i="0" u="none" strike="noStrike" dirty="0">
                <a:solidFill>
                  <a:srgbClr val="616161"/>
                </a:solidFill>
                <a:effectLst/>
                <a:latin typeface="Proxima Nova"/>
              </a:rPr>
              <a:t>The best months to release</a:t>
            </a:r>
            <a:endParaRPr lang="en-US" sz="2000" b="0" dirty="0">
              <a:effectLst/>
            </a:endParaRPr>
          </a:p>
          <a:p>
            <a:pPr rtl="0">
              <a:spcBef>
                <a:spcPts val="0"/>
              </a:spcBef>
              <a:spcAft>
                <a:spcPts val="1600"/>
              </a:spcAft>
            </a:pPr>
            <a:r>
              <a:rPr lang="en-US" sz="2000" b="0" i="0" u="none" strike="noStrike" dirty="0">
                <a:solidFill>
                  <a:srgbClr val="616161"/>
                </a:solidFill>
                <a:effectLst/>
                <a:latin typeface="Proxima Nova"/>
              </a:rPr>
              <a:t> movies include the summer </a:t>
            </a:r>
            <a:endParaRPr lang="en-US" sz="2000" b="0" dirty="0">
              <a:effectLst/>
            </a:endParaRPr>
          </a:p>
          <a:p>
            <a:pPr rtl="0">
              <a:spcBef>
                <a:spcPts val="0"/>
              </a:spcBef>
              <a:spcAft>
                <a:spcPts val="1600"/>
              </a:spcAft>
            </a:pPr>
            <a:r>
              <a:rPr lang="en-US" sz="2000" b="0" i="0" u="none" strike="noStrike" dirty="0">
                <a:solidFill>
                  <a:srgbClr val="616161"/>
                </a:solidFill>
                <a:effectLst/>
                <a:latin typeface="Proxima Nova"/>
              </a:rPr>
              <a:t>months</a:t>
            </a:r>
            <a:endParaRPr lang="en-US" sz="2000" b="0" dirty="0">
              <a:effectLst/>
            </a:endParaRPr>
          </a:p>
          <a:p>
            <a:pPr rtl="0">
              <a:spcBef>
                <a:spcPts val="0"/>
              </a:spcBef>
              <a:spcAft>
                <a:spcPts val="1600"/>
              </a:spcAft>
            </a:pPr>
            <a:r>
              <a:rPr lang="en-US" sz="2000" b="0" i="0" u="none" strike="noStrike" dirty="0">
                <a:solidFill>
                  <a:srgbClr val="616161"/>
                </a:solidFill>
                <a:effectLst/>
                <a:latin typeface="Proxima Nova"/>
              </a:rPr>
              <a:t> of (May, June, July) and </a:t>
            </a:r>
            <a:endParaRPr lang="en-US" sz="2000" b="0" dirty="0">
              <a:effectLst/>
            </a:endParaRPr>
          </a:p>
          <a:p>
            <a:pPr rtl="0">
              <a:spcBef>
                <a:spcPts val="0"/>
              </a:spcBef>
              <a:spcAft>
                <a:spcPts val="1600"/>
              </a:spcAft>
            </a:pPr>
            <a:r>
              <a:rPr lang="en-US" sz="2000" b="0" i="0" u="none" strike="noStrike" dirty="0">
                <a:solidFill>
                  <a:srgbClr val="616161"/>
                </a:solidFill>
                <a:effectLst/>
                <a:latin typeface="Proxima Nova"/>
              </a:rPr>
              <a:t>holiday season</a:t>
            </a:r>
            <a:endParaRPr lang="en-US" sz="2000" b="0" dirty="0">
              <a:effectLst/>
            </a:endParaRPr>
          </a:p>
          <a:p>
            <a:pPr rtl="0">
              <a:spcBef>
                <a:spcPts val="0"/>
              </a:spcBef>
              <a:spcAft>
                <a:spcPts val="1600"/>
              </a:spcAft>
            </a:pPr>
            <a:r>
              <a:rPr lang="en-US" sz="2000" b="0" i="0" u="none" strike="noStrike" dirty="0">
                <a:solidFill>
                  <a:srgbClr val="616161"/>
                </a:solidFill>
                <a:effectLst/>
                <a:latin typeface="Proxima Nova"/>
              </a:rPr>
              <a:t>(November and December)</a:t>
            </a:r>
            <a:endParaRPr lang="en-US" sz="2000" b="0" dirty="0">
              <a:effectLst/>
            </a:endParaRPr>
          </a:p>
          <a:p>
            <a:br>
              <a:rPr lang="en-US" sz="2000" b="0" dirty="0">
                <a:effectLst/>
              </a:rPr>
            </a:br>
            <a:endParaRPr lang="en-US" sz="2000" dirty="0"/>
          </a:p>
        </p:txBody>
      </p:sp>
      <p:pic>
        <p:nvPicPr>
          <p:cNvPr id="2050" name="Picture 2">
            <a:extLst>
              <a:ext uri="{FF2B5EF4-FFF2-40B4-BE49-F238E27FC236}">
                <a16:creationId xmlns:a16="http://schemas.microsoft.com/office/drawing/2014/main" id="{99D6F011-6D1E-02FF-DB49-15BCA2033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303" y="1708879"/>
            <a:ext cx="4932488" cy="4344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532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TotalTime>
  <Words>403</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Proxima Nova</vt:lpstr>
      <vt:lpstr>Roboto</vt:lpstr>
      <vt:lpstr>Gallery</vt:lpstr>
      <vt:lpstr>ANALYSIS OF MOVIES FOR MICROSOFT </vt:lpstr>
      <vt:lpstr>PowerPoint Presentation</vt:lpstr>
      <vt:lpstr>SUMMARY</vt:lpstr>
      <vt:lpstr>OUTLINE</vt:lpstr>
      <vt:lpstr>BUSINESS PROBLEM</vt:lpstr>
      <vt:lpstr>DATA</vt:lpstr>
      <vt:lpstr>METHODS</vt:lpstr>
      <vt:lpstr>RESULTS</vt:lpstr>
      <vt:lpstr>RESULTS</vt:lpstr>
      <vt:lpstr>RESULTS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https://docs.google.com/presentation/d/1WWo_hSEMoohlojqyl8JTSR56OjmNp3V8eCu_WJEPxds/edit?usp=sharing</dc:title>
  <dc:creator>user</dc:creator>
  <cp:lastModifiedBy>user</cp:lastModifiedBy>
  <cp:revision>2</cp:revision>
  <dcterms:created xsi:type="dcterms:W3CDTF">2022-05-23T07:16:32Z</dcterms:created>
  <dcterms:modified xsi:type="dcterms:W3CDTF">2022-05-23T07:49:32Z</dcterms:modified>
</cp:coreProperties>
</file>