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14"/>
  </p:notesMasterIdLst>
  <p:sldIdLst>
    <p:sldId id="256" r:id="rId2"/>
    <p:sldId id="274" r:id="rId3"/>
    <p:sldId id="257" r:id="rId4"/>
    <p:sldId id="275" r:id="rId5"/>
    <p:sldId id="258" r:id="rId6"/>
    <p:sldId id="260" r:id="rId7"/>
    <p:sldId id="273" r:id="rId8"/>
    <p:sldId id="261" r:id="rId9"/>
    <p:sldId id="262" r:id="rId10"/>
    <p:sldId id="263" r:id="rId11"/>
    <p:sldId id="276" r:id="rId12"/>
    <p:sldId id="264" r:id="rId13"/>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889179-1A30-74BB-1EE1-0EE380BBC4D6}" v="174" dt="2021-03-24T15:14:07.286"/>
    <p1510:client id="{C16BB79F-A068-B000-FAC2-4B34D4471C33}" v="1" dt="2021-03-24T14:07:36.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2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9"/>
          <p:cNvSpPr txBox="1">
            <a:spLocks noGrp="1"/>
          </p:cNvSpPr>
          <p:nvPr>
            <p:ph type="body" idx="1"/>
          </p:nvPr>
        </p:nvSpPr>
        <p:spPr>
          <a:xfrm>
            <a:off x="4708408" y="153883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5" name="Google Shape;165;p9"/>
          <p:cNvSpPr txBox="1">
            <a:spLocks noGrp="1"/>
          </p:cNvSpPr>
          <p:nvPr>
            <p:ph type="body" idx="2"/>
          </p:nvPr>
        </p:nvSpPr>
        <p:spPr>
          <a:xfrm>
            <a:off x="351116" y="154035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6" name="Google Shape;166;p9"/>
          <p:cNvSpPr txBox="1">
            <a:spLocks noGrp="1"/>
          </p:cNvSpPr>
          <p:nvPr>
            <p:ph type="body" idx="3"/>
          </p:nvPr>
        </p:nvSpPr>
        <p:spPr>
          <a:xfrm>
            <a:off x="4708408" y="409915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7" name="Google Shape;167;p9"/>
          <p:cNvSpPr txBox="1">
            <a:spLocks noGrp="1"/>
          </p:cNvSpPr>
          <p:nvPr>
            <p:ph type="body" idx="4"/>
          </p:nvPr>
        </p:nvSpPr>
        <p:spPr>
          <a:xfrm>
            <a:off x="351116" y="410067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9/docs/api/overview-summary.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a:t>Static, </a:t>
            </a:r>
            <a:r>
              <a:rPr lang="en-US" dirty="0"/>
              <a:t>Strings, and the </a:t>
            </a:r>
            <a:r>
              <a:rPr lang="en-US" dirty="0" err="1"/>
              <a:t>JavaDoc</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Javadoc</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a:t>The Javadoc is the documentation for the Java language.</a:t>
            </a:r>
            <a:endParaRPr/>
          </a:p>
          <a:p>
            <a:pPr marL="342900" lvl="0" indent="-165100" algn="l" rtl="0">
              <a:spcBef>
                <a:spcPts val="560"/>
              </a:spcBef>
              <a:spcAft>
                <a:spcPts val="0"/>
              </a:spcAft>
              <a:buSzPts val="2800"/>
              <a:buNone/>
            </a:pPr>
            <a:endParaRPr/>
          </a:p>
          <a:p>
            <a:pPr marL="342900" lvl="0" indent="-342900" algn="l" rtl="0">
              <a:spcBef>
                <a:spcPts val="300"/>
              </a:spcBef>
              <a:spcAft>
                <a:spcPts val="0"/>
              </a:spcAft>
              <a:buSzPts val="1500"/>
              <a:buChar char="•"/>
            </a:pPr>
            <a:r>
              <a:rPr lang="en-US" sz="1500" u="sng">
                <a:solidFill>
                  <a:schemeClr val="hlink"/>
                </a:solidFill>
                <a:hlinkClick r:id="rId3"/>
              </a:rPr>
              <a:t>https://docs.oracle.com/javase/9/docs/api/overview-summary.html</a:t>
            </a:r>
            <a:endParaRPr sz="1500"/>
          </a:p>
          <a:p>
            <a:pPr marL="342900" lvl="0" indent="-247650" algn="l" rtl="0">
              <a:spcBef>
                <a:spcPts val="300"/>
              </a:spcBef>
              <a:spcAft>
                <a:spcPts val="0"/>
              </a:spcAft>
              <a:buSzPts val="1500"/>
              <a:buNone/>
            </a:pPr>
            <a:endParaRPr sz="1500"/>
          </a:p>
          <a:p>
            <a:pPr marL="342900" lvl="0" indent="-342900" algn="l" rtl="0">
              <a:spcBef>
                <a:spcPts val="560"/>
              </a:spcBef>
              <a:spcAft>
                <a:spcPts val="0"/>
              </a:spcAft>
              <a:buSzPts val="2800"/>
              <a:buChar char="•"/>
            </a:pPr>
            <a:r>
              <a:rPr lang="en-US"/>
              <a:t>The Javadoc describes every class and method in the Java API.</a:t>
            </a:r>
            <a:endParaRPr/>
          </a:p>
          <a:p>
            <a:pPr marL="342900" lvl="0" indent="-165100" algn="l" rtl="0">
              <a:spcBef>
                <a:spcPts val="560"/>
              </a:spcBef>
              <a:spcAft>
                <a:spcPts val="0"/>
              </a:spcAft>
              <a:buSzPts val="2800"/>
              <a:buNone/>
            </a:pPr>
            <a:endParaRPr/>
          </a:p>
          <a:p>
            <a:pPr marL="342900" lvl="0" indent="-165100" algn="l" rtl="0">
              <a:spcBef>
                <a:spcPts val="560"/>
              </a:spcBef>
              <a:spcAft>
                <a:spcPts val="0"/>
              </a:spcAft>
              <a:buSzPts val="2800"/>
              <a:buNone/>
            </a:pPr>
            <a:endParaRPr/>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62E9-F59E-4309-9A55-748E2837753B}"/>
              </a:ext>
            </a:extLst>
          </p:cNvPr>
          <p:cNvSpPr>
            <a:spLocks noGrp="1"/>
          </p:cNvSpPr>
          <p:nvPr>
            <p:ph type="title"/>
          </p:nvPr>
        </p:nvSpPr>
        <p:spPr/>
        <p:txBody>
          <a:bodyPr/>
          <a:lstStyle/>
          <a:p>
            <a:r>
              <a:rPr lang="en-US"/>
              <a:t>Exercise</a:t>
            </a:r>
          </a:p>
        </p:txBody>
      </p:sp>
      <p:sp>
        <p:nvSpPr>
          <p:cNvPr id="3" name="Text Placeholder 2">
            <a:extLst>
              <a:ext uri="{FF2B5EF4-FFF2-40B4-BE49-F238E27FC236}">
                <a16:creationId xmlns:a16="http://schemas.microsoft.com/office/drawing/2014/main" id="{4BE7A8F7-A800-4432-B9A5-D506963E2C54}"/>
              </a:ext>
            </a:extLst>
          </p:cNvPr>
          <p:cNvSpPr>
            <a:spLocks noGrp="1"/>
          </p:cNvSpPr>
          <p:nvPr>
            <p:ph type="body" idx="1"/>
          </p:nvPr>
        </p:nvSpPr>
        <p:spPr/>
        <p:txBody>
          <a:bodyPr/>
          <a:lstStyle/>
          <a:p>
            <a:pPr>
              <a:spcBef>
                <a:spcPts val="0"/>
              </a:spcBef>
            </a:pPr>
            <a:r>
              <a:rPr lang="en-US"/>
              <a:t>Create a method that counts the number of vowels in a phrase.</a:t>
            </a:r>
            <a:endParaRPr lang="en-US" dirty="0"/>
          </a:p>
          <a:p>
            <a:pPr>
              <a:spcBef>
                <a:spcPts val="0"/>
              </a:spcBef>
            </a:pPr>
            <a:endParaRPr lang="en-US" dirty="0"/>
          </a:p>
          <a:p>
            <a:pPr>
              <a:spcBef>
                <a:spcPts val="0"/>
              </a:spcBef>
            </a:pPr>
            <a:r>
              <a:rPr lang="en-US"/>
              <a:t>Invoke that method using the phrase: "supercalifragilisticexpialidocious"</a:t>
            </a:r>
          </a:p>
        </p:txBody>
      </p:sp>
      <p:sp>
        <p:nvSpPr>
          <p:cNvPr id="4" name="Slide Number Placeholder 3">
            <a:extLst>
              <a:ext uri="{FF2B5EF4-FFF2-40B4-BE49-F238E27FC236}">
                <a16:creationId xmlns:a16="http://schemas.microsoft.com/office/drawing/2014/main" id="{56936758-5EA6-48E0-BD43-42A80C3863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spTree>
    <p:extLst>
      <p:ext uri="{BB962C8B-B14F-4D97-AF65-F5344CB8AC3E}">
        <p14:creationId xmlns:p14="http://schemas.microsoft.com/office/powerpoint/2010/main" val="382424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31D4-5CAD-4622-BCEE-BACB7F2F9AFB}"/>
              </a:ext>
            </a:extLst>
          </p:cNvPr>
          <p:cNvSpPr>
            <a:spLocks noGrp="1"/>
          </p:cNvSpPr>
          <p:nvPr>
            <p:ph type="title"/>
          </p:nvPr>
        </p:nvSpPr>
        <p:spPr/>
        <p:txBody>
          <a:bodyPr/>
          <a:lstStyle/>
          <a:p>
            <a:r>
              <a:rPr lang="en-US" dirty="0"/>
              <a:t>Instance Variables</a:t>
            </a:r>
          </a:p>
        </p:txBody>
      </p:sp>
      <p:sp>
        <p:nvSpPr>
          <p:cNvPr id="3" name="Text Placeholder 2">
            <a:extLst>
              <a:ext uri="{FF2B5EF4-FFF2-40B4-BE49-F238E27FC236}">
                <a16:creationId xmlns:a16="http://schemas.microsoft.com/office/drawing/2014/main" id="{D95A78B4-46F1-4308-B821-763497970C33}"/>
              </a:ext>
            </a:extLst>
          </p:cNvPr>
          <p:cNvSpPr>
            <a:spLocks noGrp="1"/>
          </p:cNvSpPr>
          <p:nvPr>
            <p:ph type="body" idx="1"/>
          </p:nvPr>
        </p:nvSpPr>
        <p:spPr/>
        <p:txBody>
          <a:bodyPr/>
          <a:lstStyle/>
          <a:p>
            <a:pPr marL="50800" indent="0">
              <a:buNone/>
            </a:pPr>
            <a:endParaRPr lang="en-US" dirty="0"/>
          </a:p>
        </p:txBody>
      </p:sp>
      <p:sp>
        <p:nvSpPr>
          <p:cNvPr id="4" name="Slide Number Placeholder 3">
            <a:extLst>
              <a:ext uri="{FF2B5EF4-FFF2-40B4-BE49-F238E27FC236}">
                <a16:creationId xmlns:a16="http://schemas.microsoft.com/office/drawing/2014/main" id="{3E063D48-8957-4AE1-A471-2AC47BBBE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5" name="Google Shape;219;p16">
            <a:extLst>
              <a:ext uri="{FF2B5EF4-FFF2-40B4-BE49-F238E27FC236}">
                <a16:creationId xmlns:a16="http://schemas.microsoft.com/office/drawing/2014/main" id="{2C7DA289-E029-4B89-9464-CF893DA961C0}"/>
              </a:ext>
            </a:extLst>
          </p:cNvPr>
          <p:cNvSpPr txBox="1">
            <a:spLocks/>
          </p:cNvSpPr>
          <p:nvPr/>
        </p:nvSpPr>
        <p:spPr>
          <a:xfrm>
            <a:off x="380010" y="1542407"/>
            <a:ext cx="4850374" cy="4465002"/>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breed;</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Dog(double s, String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breed =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Dog(5, “Poodle”);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sam</a:t>
            </a:r>
            <a:r>
              <a:rPr lang="en-US" sz="1400" dirty="0">
                <a:latin typeface="Courier New" panose="02070309020205020404" pitchFamily="49" charset="0"/>
                <a:cs typeface="Courier New" panose="02070309020205020404" pitchFamily="49" charset="0"/>
              </a:rPr>
              <a:t> = new Dog(50, “Pitbull”);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8" name="Group 17">
            <a:extLst>
              <a:ext uri="{FF2B5EF4-FFF2-40B4-BE49-F238E27FC236}">
                <a16:creationId xmlns:a16="http://schemas.microsoft.com/office/drawing/2014/main" id="{0BFF7C25-969E-437E-8596-2806CEFDFAE3}"/>
              </a:ext>
            </a:extLst>
          </p:cNvPr>
          <p:cNvGrpSpPr/>
          <p:nvPr/>
        </p:nvGrpSpPr>
        <p:grpSpPr>
          <a:xfrm>
            <a:off x="4807131" y="1875491"/>
            <a:ext cx="3315626" cy="2907768"/>
            <a:chOff x="4807131" y="1875491"/>
            <a:chExt cx="3315626" cy="2907768"/>
          </a:xfrm>
        </p:grpSpPr>
        <p:grpSp>
          <p:nvGrpSpPr>
            <p:cNvPr id="13" name="Group 12">
              <a:extLst>
                <a:ext uri="{FF2B5EF4-FFF2-40B4-BE49-F238E27FC236}">
                  <a16:creationId xmlns:a16="http://schemas.microsoft.com/office/drawing/2014/main" id="{ECED7B54-FF22-4DE4-ADA4-C7CA627CF409}"/>
                </a:ext>
              </a:extLst>
            </p:cNvPr>
            <p:cNvGrpSpPr/>
            <p:nvPr/>
          </p:nvGrpSpPr>
          <p:grpSpPr>
            <a:xfrm>
              <a:off x="4807131" y="1875491"/>
              <a:ext cx="3315626" cy="2907768"/>
              <a:chOff x="4807131" y="1875491"/>
              <a:chExt cx="3315626" cy="2907768"/>
            </a:xfrm>
          </p:grpSpPr>
          <p:cxnSp>
            <p:nvCxnSpPr>
              <p:cNvPr id="7" name="Straight Arrow Connector 6">
                <a:extLst>
                  <a:ext uri="{FF2B5EF4-FFF2-40B4-BE49-F238E27FC236}">
                    <a16:creationId xmlns:a16="http://schemas.microsoft.com/office/drawing/2014/main" id="{87B999C8-350A-4E99-9E68-529A166FDEC9}"/>
                  </a:ext>
                </a:extLst>
              </p:cNvPr>
              <p:cNvCxnSpPr/>
              <p:nvPr/>
            </p:nvCxnSpPr>
            <p:spPr>
              <a:xfrm flipV="1">
                <a:off x="4807131" y="3108960"/>
                <a:ext cx="1672046" cy="167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g">
                <a:extLst>
                  <a:ext uri="{FF2B5EF4-FFF2-40B4-BE49-F238E27FC236}">
                    <a16:creationId xmlns:a16="http://schemas.microsoft.com/office/drawing/2014/main" id="{702FC0B9-481D-49B5-AB8F-F5A048829A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2234" y="1875491"/>
                <a:ext cx="1820523" cy="1820523"/>
              </a:xfrm>
              <a:prstGeom prst="rect">
                <a:avLst/>
              </a:prstGeom>
            </p:spPr>
          </p:pic>
        </p:grpSp>
        <p:sp>
          <p:nvSpPr>
            <p:cNvPr id="15" name="TextBox 14">
              <a:extLst>
                <a:ext uri="{FF2B5EF4-FFF2-40B4-BE49-F238E27FC236}">
                  <a16:creationId xmlns:a16="http://schemas.microsoft.com/office/drawing/2014/main" id="{35402B10-D82D-462E-82D9-E881AAE93B34}"/>
                </a:ext>
              </a:extLst>
            </p:cNvPr>
            <p:cNvSpPr txBox="1"/>
            <p:nvPr/>
          </p:nvSpPr>
          <p:spPr>
            <a:xfrm>
              <a:off x="7026648" y="2451030"/>
              <a:ext cx="776175"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Poodle</a:t>
              </a:r>
            </a:p>
            <a:p>
              <a:r>
                <a:rPr lang="en-US" dirty="0">
                  <a:solidFill>
                    <a:schemeClr val="accent6"/>
                  </a:solidFill>
                  <a:latin typeface="Segoe Print" panose="02000600000000000000" pitchFamily="2" charset="0"/>
                </a:rPr>
                <a:t>5</a:t>
              </a:r>
            </a:p>
          </p:txBody>
        </p:sp>
      </p:grpSp>
      <p:grpSp>
        <p:nvGrpSpPr>
          <p:cNvPr id="17" name="Group 16">
            <a:extLst>
              <a:ext uri="{FF2B5EF4-FFF2-40B4-BE49-F238E27FC236}">
                <a16:creationId xmlns:a16="http://schemas.microsoft.com/office/drawing/2014/main" id="{F4009B08-7BDA-4E49-AB35-5BA10FDDA54E}"/>
              </a:ext>
            </a:extLst>
          </p:cNvPr>
          <p:cNvGrpSpPr/>
          <p:nvPr/>
        </p:nvGrpSpPr>
        <p:grpSpPr>
          <a:xfrm>
            <a:off x="4824978" y="3574811"/>
            <a:ext cx="3378238" cy="1820523"/>
            <a:chOff x="4824978" y="3574811"/>
            <a:chExt cx="3378238" cy="1820523"/>
          </a:xfrm>
        </p:grpSpPr>
        <p:grpSp>
          <p:nvGrpSpPr>
            <p:cNvPr id="14" name="Group 13">
              <a:extLst>
                <a:ext uri="{FF2B5EF4-FFF2-40B4-BE49-F238E27FC236}">
                  <a16:creationId xmlns:a16="http://schemas.microsoft.com/office/drawing/2014/main" id="{45FAFEFF-672A-4C96-B350-1B01726B0476}"/>
                </a:ext>
              </a:extLst>
            </p:cNvPr>
            <p:cNvGrpSpPr/>
            <p:nvPr/>
          </p:nvGrpSpPr>
          <p:grpSpPr>
            <a:xfrm>
              <a:off x="4824978" y="3574811"/>
              <a:ext cx="3378238" cy="1820523"/>
              <a:chOff x="4824978" y="3574811"/>
              <a:chExt cx="3378238" cy="1820523"/>
            </a:xfrm>
          </p:grpSpPr>
          <p:cxnSp>
            <p:nvCxnSpPr>
              <p:cNvPr id="10" name="Straight Arrow Connector 9">
                <a:extLst>
                  <a:ext uri="{FF2B5EF4-FFF2-40B4-BE49-F238E27FC236}">
                    <a16:creationId xmlns:a16="http://schemas.microsoft.com/office/drawing/2014/main" id="{D2490662-C485-4C4C-A6D4-0EF82D169B71}"/>
                  </a:ext>
                </a:extLst>
              </p:cNvPr>
              <p:cNvCxnSpPr>
                <a:cxnSpLocks/>
              </p:cNvCxnSpPr>
              <p:nvPr/>
            </p:nvCxnSpPr>
            <p:spPr>
              <a:xfrm flipV="1">
                <a:off x="4824978" y="4558185"/>
                <a:ext cx="1639966" cy="505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g">
                <a:extLst>
                  <a:ext uri="{FF2B5EF4-FFF2-40B4-BE49-F238E27FC236}">
                    <a16:creationId xmlns:a16="http://schemas.microsoft.com/office/drawing/2014/main" id="{3CDD8A71-E5D3-41FB-8EF5-1EB196B47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2693" y="3574811"/>
                <a:ext cx="1820523" cy="1820523"/>
              </a:xfrm>
              <a:prstGeom prst="rect">
                <a:avLst/>
              </a:prstGeom>
            </p:spPr>
          </p:pic>
        </p:grpSp>
        <p:sp>
          <p:nvSpPr>
            <p:cNvPr id="16" name="TextBox 15">
              <a:extLst>
                <a:ext uri="{FF2B5EF4-FFF2-40B4-BE49-F238E27FC236}">
                  <a16:creationId xmlns:a16="http://schemas.microsoft.com/office/drawing/2014/main" id="{01E47C45-926A-408F-B136-A6D1D94F73FB}"/>
                </a:ext>
              </a:extLst>
            </p:cNvPr>
            <p:cNvSpPr txBox="1"/>
            <p:nvPr/>
          </p:nvSpPr>
          <p:spPr>
            <a:xfrm>
              <a:off x="7026648" y="4161865"/>
              <a:ext cx="763351"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Pitbull</a:t>
              </a:r>
            </a:p>
            <a:p>
              <a:r>
                <a:rPr lang="en-US" dirty="0">
                  <a:solidFill>
                    <a:schemeClr val="accent6"/>
                  </a:solidFill>
                  <a:latin typeface="Segoe Print" panose="02000600000000000000" pitchFamily="2" charset="0"/>
                </a:rPr>
                <a:t>50</a:t>
              </a:r>
            </a:p>
          </p:txBody>
        </p:sp>
      </p:grpSp>
    </p:spTree>
    <p:extLst>
      <p:ext uri="{BB962C8B-B14F-4D97-AF65-F5344CB8AC3E}">
        <p14:creationId xmlns:p14="http://schemas.microsoft.com/office/powerpoint/2010/main" val="124303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a:t>
            </a:r>
            <a:r>
              <a:rPr lang="en-US">
                <a:latin typeface="Courier New"/>
                <a:ea typeface="Courier New"/>
                <a:cs typeface="Courier New"/>
                <a:sym typeface="Courier New"/>
              </a:rPr>
              <a:t>static</a:t>
            </a:r>
            <a:r>
              <a:rPr lang="en-US"/>
              <a:t> Keyword</a:t>
            </a:r>
            <a:endParaRPr/>
          </a:p>
        </p:txBody>
      </p:sp>
      <p:sp>
        <p:nvSpPr>
          <p:cNvPr id="219" name="Google Shape;219;p16"/>
          <p:cNvSpPr txBox="1">
            <a:spLocks noGrp="1"/>
          </p:cNvSpPr>
          <p:nvPr>
            <p:ph type="body" idx="1"/>
          </p:nvPr>
        </p:nvSpPr>
        <p:spPr>
          <a:xfrm>
            <a:off x="380010" y="1549668"/>
            <a:ext cx="8446356" cy="444687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latin typeface="Courier New"/>
                <a:ea typeface="Courier New"/>
                <a:cs typeface="Courier New"/>
                <a:sym typeface="Courier New"/>
              </a:rPr>
              <a:t>static</a:t>
            </a:r>
            <a:r>
              <a:rPr lang="en-US" sz="2590" dirty="0"/>
              <a:t> means that the variable or method “belongs to” the class, instead of each object of the class.</a:t>
            </a:r>
            <a:endParaRPr dirty="0"/>
          </a:p>
          <a:p>
            <a:pPr marL="742950" lvl="1" indent="-285750" algn="l" rtl="0">
              <a:lnSpc>
                <a:spcPct val="80000"/>
              </a:lnSpc>
              <a:spcBef>
                <a:spcPts val="444"/>
              </a:spcBef>
              <a:spcAft>
                <a:spcPts val="0"/>
              </a:spcAft>
              <a:buSzPts val="2220"/>
              <a:buChar char="–"/>
            </a:pPr>
            <a:r>
              <a:rPr lang="en-US" sz="2220" dirty="0">
                <a:latin typeface="Courier New"/>
                <a:ea typeface="Courier New"/>
                <a:cs typeface="Courier New"/>
                <a:sym typeface="Courier New"/>
              </a:rPr>
              <a:t>static</a:t>
            </a:r>
            <a:r>
              <a:rPr lang="en-US" sz="2220" dirty="0"/>
              <a:t> methods can be invoked from the class, instead of an object.</a:t>
            </a:r>
            <a:endParaRPr dirty="0"/>
          </a:p>
          <a:p>
            <a:pPr marL="742950" lvl="1" indent="-144780" algn="l" rtl="0">
              <a:lnSpc>
                <a:spcPct val="80000"/>
              </a:lnSpc>
              <a:spcBef>
                <a:spcPts val="444"/>
              </a:spcBef>
              <a:spcAft>
                <a:spcPts val="0"/>
              </a:spcAft>
              <a:buSzPts val="2220"/>
              <a:buNone/>
            </a:pPr>
            <a:endParaRPr sz="2220" dirty="0"/>
          </a:p>
          <a:p>
            <a:pPr marL="685800" lvl="2" indent="0" algn="l" rtl="0">
              <a:lnSpc>
                <a:spcPct val="80000"/>
              </a:lnSpc>
              <a:spcBef>
                <a:spcPts val="370"/>
              </a:spcBef>
              <a:spcAft>
                <a:spcPts val="0"/>
              </a:spcAft>
              <a:buSzPts val="1850"/>
              <a:buNone/>
            </a:pPr>
            <a:r>
              <a:rPr lang="en-US" sz="1850" dirty="0" err="1">
                <a:latin typeface="Courier New"/>
                <a:ea typeface="Courier New"/>
                <a:cs typeface="Courier New"/>
                <a:sym typeface="Courier New"/>
              </a:rPr>
              <a:t>Example.staticMethod</a:t>
            </a:r>
            <a:r>
              <a:rPr lang="en-US" sz="1850" dirty="0">
                <a:latin typeface="Courier New"/>
                <a:ea typeface="Courier New"/>
                <a:cs typeface="Courier New"/>
                <a:sym typeface="Courier New"/>
              </a:rPr>
              <a:t>();</a:t>
            </a:r>
            <a:endParaRPr dirty="0"/>
          </a:p>
          <a:p>
            <a:pPr marL="685800" lvl="2" indent="0" algn="l" rtl="0">
              <a:lnSpc>
                <a:spcPct val="80000"/>
              </a:lnSpc>
              <a:spcBef>
                <a:spcPts val="370"/>
              </a:spcBef>
              <a:spcAft>
                <a:spcPts val="0"/>
              </a:spcAft>
              <a:buSzPts val="1850"/>
              <a:buNone/>
            </a:pPr>
            <a:br>
              <a:rPr lang="en-US" sz="1850" dirty="0"/>
            </a:br>
            <a:r>
              <a:rPr lang="en-US" sz="1850" dirty="0"/>
              <a:t>instead of…</a:t>
            </a:r>
            <a:endParaRPr dirty="0"/>
          </a:p>
          <a:p>
            <a:pPr marL="685800" lvl="2" indent="0" algn="l" rtl="0">
              <a:lnSpc>
                <a:spcPct val="80000"/>
              </a:lnSpc>
              <a:spcBef>
                <a:spcPts val="370"/>
              </a:spcBef>
              <a:spcAft>
                <a:spcPts val="0"/>
              </a:spcAft>
              <a:buSzPts val="1850"/>
              <a:buNone/>
            </a:pPr>
            <a:br>
              <a:rPr lang="en-US" sz="1850" dirty="0"/>
            </a:br>
            <a:r>
              <a:rPr lang="en-US" sz="1850" dirty="0">
                <a:latin typeface="Courier New"/>
                <a:ea typeface="Courier New"/>
                <a:cs typeface="Courier New"/>
                <a:sym typeface="Courier New"/>
              </a:rPr>
              <a:t>Example </a:t>
            </a:r>
            <a:r>
              <a:rPr lang="en-US" sz="1850" dirty="0" err="1">
                <a:latin typeface="Courier New"/>
                <a:ea typeface="Courier New"/>
                <a:cs typeface="Courier New"/>
                <a:sym typeface="Courier New"/>
              </a:rPr>
              <a:t>myEx</a:t>
            </a:r>
            <a:r>
              <a:rPr lang="en-US" sz="1850" dirty="0">
                <a:latin typeface="Courier New"/>
                <a:ea typeface="Courier New"/>
                <a:cs typeface="Courier New"/>
                <a:sym typeface="Courier New"/>
              </a:rPr>
              <a:t> = new Example();</a:t>
            </a:r>
            <a:br>
              <a:rPr lang="en-US" sz="1850" dirty="0">
                <a:latin typeface="Courier New"/>
                <a:ea typeface="Courier New"/>
                <a:cs typeface="Courier New"/>
                <a:sym typeface="Courier New"/>
              </a:rPr>
            </a:br>
            <a:r>
              <a:rPr lang="en-US" sz="1850" dirty="0" err="1">
                <a:latin typeface="Courier New"/>
                <a:ea typeface="Courier New"/>
                <a:cs typeface="Courier New"/>
                <a:sym typeface="Courier New"/>
              </a:rPr>
              <a:t>myEx.nonStaticMethod</a:t>
            </a:r>
            <a:r>
              <a:rPr lang="en-US" sz="1850" dirty="0">
                <a:latin typeface="Courier New"/>
                <a:ea typeface="Courier New"/>
                <a:cs typeface="Courier New"/>
                <a:sym typeface="Courier New"/>
              </a:rPr>
              <a:t>();</a:t>
            </a:r>
            <a:endParaRPr dirty="0"/>
          </a:p>
          <a:p>
            <a:pPr marL="685800" lvl="2" indent="0" algn="l" rtl="0">
              <a:lnSpc>
                <a:spcPct val="80000"/>
              </a:lnSpc>
              <a:spcBef>
                <a:spcPts val="370"/>
              </a:spcBef>
              <a:spcAft>
                <a:spcPts val="0"/>
              </a:spcAft>
              <a:buSzPts val="1850"/>
              <a:buNone/>
            </a:pPr>
            <a:endParaRPr sz="1850" dirty="0">
              <a:latin typeface="Courier New"/>
              <a:ea typeface="Courier New"/>
              <a:cs typeface="Courier New"/>
              <a:sym typeface="Courier New"/>
            </a:endParaRPr>
          </a:p>
          <a:p>
            <a:pPr marL="742950" lvl="1" indent="-285750" algn="l" rtl="0">
              <a:lnSpc>
                <a:spcPct val="80000"/>
              </a:lnSpc>
              <a:spcBef>
                <a:spcPts val="444"/>
              </a:spcBef>
              <a:spcAft>
                <a:spcPts val="0"/>
              </a:spcAft>
              <a:buSzPts val="2220"/>
              <a:buChar char="–"/>
            </a:pPr>
            <a:r>
              <a:rPr lang="en-US" sz="2220" dirty="0">
                <a:latin typeface="Courier New"/>
                <a:ea typeface="Courier New"/>
                <a:cs typeface="Courier New"/>
                <a:sym typeface="Courier New"/>
              </a:rPr>
              <a:t>static</a:t>
            </a:r>
            <a:r>
              <a:rPr lang="en-US" sz="2220" dirty="0"/>
              <a:t> variables share a value across all object instances of a class. Changes to the variable value in one object will change the value in all objects</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31D4-5CAD-4622-BCEE-BACB7F2F9AFB}"/>
              </a:ext>
            </a:extLst>
          </p:cNvPr>
          <p:cNvSpPr>
            <a:spLocks noGrp="1"/>
          </p:cNvSpPr>
          <p:nvPr>
            <p:ph type="title"/>
          </p:nvPr>
        </p:nvSpPr>
        <p:spPr/>
        <p:txBody>
          <a:bodyPr/>
          <a:lstStyle/>
          <a:p>
            <a:r>
              <a:rPr lang="en-US" dirty="0"/>
              <a:t>Static Variables</a:t>
            </a:r>
          </a:p>
        </p:txBody>
      </p:sp>
      <p:sp>
        <p:nvSpPr>
          <p:cNvPr id="3" name="Text Placeholder 2">
            <a:extLst>
              <a:ext uri="{FF2B5EF4-FFF2-40B4-BE49-F238E27FC236}">
                <a16:creationId xmlns:a16="http://schemas.microsoft.com/office/drawing/2014/main" id="{D95A78B4-46F1-4308-B821-763497970C33}"/>
              </a:ext>
            </a:extLst>
          </p:cNvPr>
          <p:cNvSpPr>
            <a:spLocks noGrp="1"/>
          </p:cNvSpPr>
          <p:nvPr>
            <p:ph type="body" idx="1"/>
          </p:nvPr>
        </p:nvSpPr>
        <p:spPr/>
        <p:txBody>
          <a:bodyPr/>
          <a:lstStyle/>
          <a:p>
            <a:pPr marL="50800" indent="0">
              <a:buNone/>
            </a:pPr>
            <a:endParaRPr lang="en-US" dirty="0"/>
          </a:p>
        </p:txBody>
      </p:sp>
      <p:sp>
        <p:nvSpPr>
          <p:cNvPr id="4" name="Slide Number Placeholder 3">
            <a:extLst>
              <a:ext uri="{FF2B5EF4-FFF2-40B4-BE49-F238E27FC236}">
                <a16:creationId xmlns:a16="http://schemas.microsoft.com/office/drawing/2014/main" id="{3E063D48-8957-4AE1-A471-2AC47BBBE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Google Shape;219;p16">
            <a:extLst>
              <a:ext uri="{FF2B5EF4-FFF2-40B4-BE49-F238E27FC236}">
                <a16:creationId xmlns:a16="http://schemas.microsoft.com/office/drawing/2014/main" id="{2C7DA289-E029-4B89-9464-CF893DA961C0}"/>
              </a:ext>
            </a:extLst>
          </p:cNvPr>
          <p:cNvSpPr txBox="1">
            <a:spLocks/>
          </p:cNvSpPr>
          <p:nvPr/>
        </p:nvSpPr>
        <p:spPr>
          <a:xfrm>
            <a:off x="380010" y="1542407"/>
            <a:ext cx="4850374" cy="4727248"/>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breed;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static int count = 0;</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a:cs typeface="Courier New"/>
              </a:rPr>
              <a:t>	public Dog(double s, String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breed = b;</a:t>
            </a:r>
          </a:p>
          <a:p>
            <a:pPr marL="182880" lvl="1" indent="0" defTabSz="457200">
              <a:lnSpc>
                <a:spcPct val="90000"/>
              </a:lnSpc>
              <a:buFont typeface="Arial"/>
              <a:buNone/>
            </a:pPr>
            <a:r>
              <a:rPr lang="en-US" sz="1400">
                <a:latin typeface="Courier New"/>
                <a:cs typeface="Courier New"/>
              </a:rPr>
              <a:t>		count++;</a:t>
            </a: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a:cs typeface="Courier New"/>
              </a:rPr>
              <a:t>public class </a:t>
            </a:r>
            <a:r>
              <a:rPr lang="en-US" sz="1400" err="1">
                <a:latin typeface="Courier New"/>
                <a:cs typeface="Courier New"/>
              </a:rPr>
              <a:t>TestDog</a:t>
            </a:r>
            <a:r>
              <a:rPr lang="en-US" sz="1400" dirty="0">
                <a:latin typeface="Courier New"/>
                <a:cs typeface="Courier New"/>
              </a:rPr>
              <a:t>{</a:t>
            </a:r>
          </a:p>
          <a:p>
            <a:pPr marL="182880" lvl="1" indent="0" defTabSz="457200">
              <a:lnSpc>
                <a:spcPct val="90000"/>
              </a:lnSpc>
              <a:buFont typeface="Arial"/>
              <a:buNone/>
            </a:pPr>
            <a:r>
              <a:rPr lang="en-US" sz="1400" dirty="0">
                <a:latin typeface="Courier New"/>
                <a:cs typeface="Courier New"/>
              </a:rPr>
              <a:t>	public static void main(String[] </a:t>
            </a:r>
            <a:r>
              <a:rPr lang="en-US" sz="1400" err="1">
                <a:latin typeface="Courier New"/>
                <a:cs typeface="Courier New"/>
              </a:rPr>
              <a:t>args</a:t>
            </a:r>
            <a:r>
              <a:rPr lang="en-US" sz="1400" dirty="0">
                <a:latin typeface="Courier New"/>
                <a:cs typeface="Courier New"/>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Dog(5, “Poodle”);</a:t>
            </a:r>
          </a:p>
          <a:p>
            <a:pPr marL="182880" lvl="1" indent="0" defTabSz="457200">
              <a:lnSpc>
                <a:spcPct val="90000"/>
              </a:lnSpc>
              <a:buFont typeface="Arial"/>
              <a:buNone/>
            </a:pPr>
            <a:r>
              <a:rPr lang="en-US" sz="1400" dirty="0">
                <a:latin typeface="Courier New"/>
                <a:cs typeface="Courier New"/>
              </a:rPr>
              <a:t>		Dog </a:t>
            </a:r>
            <a:r>
              <a:rPr lang="en-US" sz="1400" err="1">
                <a:latin typeface="Courier New"/>
                <a:cs typeface="Courier New"/>
              </a:rPr>
              <a:t>sam</a:t>
            </a:r>
            <a:r>
              <a:rPr lang="en-US" sz="1400" dirty="0">
                <a:latin typeface="Courier New"/>
                <a:cs typeface="Courier New"/>
              </a:rPr>
              <a:t> = new Dog(50, “Pitbull”);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8" name="Group 17">
            <a:extLst>
              <a:ext uri="{FF2B5EF4-FFF2-40B4-BE49-F238E27FC236}">
                <a16:creationId xmlns:a16="http://schemas.microsoft.com/office/drawing/2014/main" id="{0BFF7C25-969E-437E-8596-2806CEFDFAE3}"/>
              </a:ext>
            </a:extLst>
          </p:cNvPr>
          <p:cNvGrpSpPr/>
          <p:nvPr/>
        </p:nvGrpSpPr>
        <p:grpSpPr>
          <a:xfrm>
            <a:off x="4868091" y="1875491"/>
            <a:ext cx="3254666" cy="3366427"/>
            <a:chOff x="4868091" y="1875491"/>
            <a:chExt cx="3254666" cy="3366427"/>
          </a:xfrm>
        </p:grpSpPr>
        <p:grpSp>
          <p:nvGrpSpPr>
            <p:cNvPr id="13" name="Group 12">
              <a:extLst>
                <a:ext uri="{FF2B5EF4-FFF2-40B4-BE49-F238E27FC236}">
                  <a16:creationId xmlns:a16="http://schemas.microsoft.com/office/drawing/2014/main" id="{ECED7B54-FF22-4DE4-ADA4-C7CA627CF409}"/>
                </a:ext>
              </a:extLst>
            </p:cNvPr>
            <p:cNvGrpSpPr/>
            <p:nvPr/>
          </p:nvGrpSpPr>
          <p:grpSpPr>
            <a:xfrm>
              <a:off x="4868091" y="1875491"/>
              <a:ext cx="3254666" cy="3366427"/>
              <a:chOff x="4868091" y="1875491"/>
              <a:chExt cx="3254666" cy="3366427"/>
            </a:xfrm>
          </p:grpSpPr>
          <p:cxnSp>
            <p:nvCxnSpPr>
              <p:cNvPr id="7" name="Straight Arrow Connector 6">
                <a:extLst>
                  <a:ext uri="{FF2B5EF4-FFF2-40B4-BE49-F238E27FC236}">
                    <a16:creationId xmlns:a16="http://schemas.microsoft.com/office/drawing/2014/main" id="{87B999C8-350A-4E99-9E68-529A166FDEC9}"/>
                  </a:ext>
                </a:extLst>
              </p:cNvPr>
              <p:cNvCxnSpPr>
                <a:cxnSpLocks/>
              </p:cNvCxnSpPr>
              <p:nvPr/>
            </p:nvCxnSpPr>
            <p:spPr>
              <a:xfrm flipV="1">
                <a:off x="4868091" y="3108961"/>
                <a:ext cx="1611086" cy="2132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g">
                <a:extLst>
                  <a:ext uri="{FF2B5EF4-FFF2-40B4-BE49-F238E27FC236}">
                    <a16:creationId xmlns:a16="http://schemas.microsoft.com/office/drawing/2014/main" id="{702FC0B9-481D-49B5-AB8F-F5A048829A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2234" y="1875491"/>
                <a:ext cx="1820523" cy="1820523"/>
              </a:xfrm>
              <a:prstGeom prst="rect">
                <a:avLst/>
              </a:prstGeom>
            </p:spPr>
          </p:pic>
        </p:grpSp>
        <p:sp>
          <p:nvSpPr>
            <p:cNvPr id="15" name="TextBox 14">
              <a:extLst>
                <a:ext uri="{FF2B5EF4-FFF2-40B4-BE49-F238E27FC236}">
                  <a16:creationId xmlns:a16="http://schemas.microsoft.com/office/drawing/2014/main" id="{35402B10-D82D-462E-82D9-E881AAE93B34}"/>
                </a:ext>
              </a:extLst>
            </p:cNvPr>
            <p:cNvSpPr txBox="1"/>
            <p:nvPr/>
          </p:nvSpPr>
          <p:spPr>
            <a:xfrm>
              <a:off x="7026648" y="2451030"/>
              <a:ext cx="776175"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Poodle</a:t>
              </a:r>
            </a:p>
            <a:p>
              <a:r>
                <a:rPr lang="en-US" dirty="0">
                  <a:solidFill>
                    <a:schemeClr val="accent6"/>
                  </a:solidFill>
                  <a:latin typeface="Segoe Print" panose="02000600000000000000" pitchFamily="2" charset="0"/>
                </a:rPr>
                <a:t>5</a:t>
              </a:r>
            </a:p>
          </p:txBody>
        </p:sp>
      </p:grpSp>
      <p:grpSp>
        <p:nvGrpSpPr>
          <p:cNvPr id="17" name="Group 16">
            <a:extLst>
              <a:ext uri="{FF2B5EF4-FFF2-40B4-BE49-F238E27FC236}">
                <a16:creationId xmlns:a16="http://schemas.microsoft.com/office/drawing/2014/main" id="{F4009B08-7BDA-4E49-AB35-5BA10FDDA54E}"/>
              </a:ext>
            </a:extLst>
          </p:cNvPr>
          <p:cNvGrpSpPr/>
          <p:nvPr/>
        </p:nvGrpSpPr>
        <p:grpSpPr>
          <a:xfrm>
            <a:off x="4868091" y="3574811"/>
            <a:ext cx="3335125" cy="1963840"/>
            <a:chOff x="4868091" y="3574811"/>
            <a:chExt cx="3335125" cy="1963840"/>
          </a:xfrm>
        </p:grpSpPr>
        <p:grpSp>
          <p:nvGrpSpPr>
            <p:cNvPr id="14" name="Group 13">
              <a:extLst>
                <a:ext uri="{FF2B5EF4-FFF2-40B4-BE49-F238E27FC236}">
                  <a16:creationId xmlns:a16="http://schemas.microsoft.com/office/drawing/2014/main" id="{45FAFEFF-672A-4C96-B350-1B01726B0476}"/>
                </a:ext>
              </a:extLst>
            </p:cNvPr>
            <p:cNvGrpSpPr/>
            <p:nvPr/>
          </p:nvGrpSpPr>
          <p:grpSpPr>
            <a:xfrm>
              <a:off x="4868091" y="3574811"/>
              <a:ext cx="3335125" cy="1963840"/>
              <a:chOff x="4868091" y="3574811"/>
              <a:chExt cx="3335125" cy="1963840"/>
            </a:xfrm>
          </p:grpSpPr>
          <p:cxnSp>
            <p:nvCxnSpPr>
              <p:cNvPr id="10" name="Straight Arrow Connector 9">
                <a:extLst>
                  <a:ext uri="{FF2B5EF4-FFF2-40B4-BE49-F238E27FC236}">
                    <a16:creationId xmlns:a16="http://schemas.microsoft.com/office/drawing/2014/main" id="{D2490662-C485-4C4C-A6D4-0EF82D169B71}"/>
                  </a:ext>
                </a:extLst>
              </p:cNvPr>
              <p:cNvCxnSpPr>
                <a:cxnSpLocks/>
              </p:cNvCxnSpPr>
              <p:nvPr/>
            </p:nvCxnSpPr>
            <p:spPr>
              <a:xfrm flipV="1">
                <a:off x="4868091" y="4558186"/>
                <a:ext cx="1596853" cy="980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g">
                <a:extLst>
                  <a:ext uri="{FF2B5EF4-FFF2-40B4-BE49-F238E27FC236}">
                    <a16:creationId xmlns:a16="http://schemas.microsoft.com/office/drawing/2014/main" id="{3CDD8A71-E5D3-41FB-8EF5-1EB196B47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2693" y="3574811"/>
                <a:ext cx="1820523" cy="1820523"/>
              </a:xfrm>
              <a:prstGeom prst="rect">
                <a:avLst/>
              </a:prstGeom>
            </p:spPr>
          </p:pic>
        </p:grpSp>
        <p:sp>
          <p:nvSpPr>
            <p:cNvPr id="16" name="TextBox 15">
              <a:extLst>
                <a:ext uri="{FF2B5EF4-FFF2-40B4-BE49-F238E27FC236}">
                  <a16:creationId xmlns:a16="http://schemas.microsoft.com/office/drawing/2014/main" id="{01E47C45-926A-408F-B136-A6D1D94F73FB}"/>
                </a:ext>
              </a:extLst>
            </p:cNvPr>
            <p:cNvSpPr txBox="1"/>
            <p:nvPr/>
          </p:nvSpPr>
          <p:spPr>
            <a:xfrm>
              <a:off x="7026648" y="4161865"/>
              <a:ext cx="763351"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Pitbull</a:t>
              </a:r>
            </a:p>
            <a:p>
              <a:r>
                <a:rPr lang="en-US" dirty="0">
                  <a:solidFill>
                    <a:schemeClr val="accent6"/>
                  </a:solidFill>
                  <a:latin typeface="Segoe Print" panose="02000600000000000000" pitchFamily="2" charset="0"/>
                </a:rPr>
                <a:t>50</a:t>
              </a:r>
            </a:p>
          </p:txBody>
        </p:sp>
      </p:grpSp>
      <p:grpSp>
        <p:nvGrpSpPr>
          <p:cNvPr id="28" name="Group 27">
            <a:extLst>
              <a:ext uri="{FF2B5EF4-FFF2-40B4-BE49-F238E27FC236}">
                <a16:creationId xmlns:a16="http://schemas.microsoft.com/office/drawing/2014/main" id="{A6C2B274-982A-4884-BDCC-FFA21D6BF2AA}"/>
              </a:ext>
            </a:extLst>
          </p:cNvPr>
          <p:cNvGrpSpPr/>
          <p:nvPr/>
        </p:nvGrpSpPr>
        <p:grpSpPr>
          <a:xfrm>
            <a:off x="7636577" y="2785752"/>
            <a:ext cx="1080478" cy="1172508"/>
            <a:chOff x="7636577" y="2785752"/>
            <a:chExt cx="1080478" cy="1172508"/>
          </a:xfrm>
        </p:grpSpPr>
        <p:sp>
          <p:nvSpPr>
            <p:cNvPr id="6" name="Rectangle 5">
              <a:extLst>
                <a:ext uri="{FF2B5EF4-FFF2-40B4-BE49-F238E27FC236}">
                  <a16:creationId xmlns:a16="http://schemas.microsoft.com/office/drawing/2014/main" id="{B704896E-DE95-48A0-A76A-2816CCE5DFAA}"/>
                </a:ext>
              </a:extLst>
            </p:cNvPr>
            <p:cNvSpPr/>
            <p:nvPr/>
          </p:nvSpPr>
          <p:spPr>
            <a:xfrm>
              <a:off x="7683512" y="3295351"/>
              <a:ext cx="1033543" cy="49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Print" panose="02000600000000000000" pitchFamily="2" charset="0"/>
                </a:rPr>
                <a:t>count = </a:t>
              </a:r>
            </a:p>
            <a:p>
              <a:pPr algn="ctr"/>
              <a:r>
                <a:rPr lang="en-US" dirty="0">
                  <a:latin typeface="Segoe Print" panose="02000600000000000000" pitchFamily="2" charset="0"/>
                </a:rPr>
                <a:t>2</a:t>
              </a:r>
            </a:p>
          </p:txBody>
        </p:sp>
        <p:cxnSp>
          <p:nvCxnSpPr>
            <p:cNvPr id="11" name="Straight Arrow Connector 10">
              <a:extLst>
                <a:ext uri="{FF2B5EF4-FFF2-40B4-BE49-F238E27FC236}">
                  <a16:creationId xmlns:a16="http://schemas.microsoft.com/office/drawing/2014/main" id="{D51EBFF8-DC3C-4E47-8FD7-32E0E7168C76}"/>
                </a:ext>
              </a:extLst>
            </p:cNvPr>
            <p:cNvCxnSpPr>
              <a:cxnSpLocks/>
            </p:cNvCxnSpPr>
            <p:nvPr/>
          </p:nvCxnSpPr>
          <p:spPr>
            <a:xfrm>
              <a:off x="7636577" y="2785752"/>
              <a:ext cx="442891" cy="477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E38B16-88EA-4C3D-9228-AD050FCB6529}"/>
                </a:ext>
              </a:extLst>
            </p:cNvPr>
            <p:cNvCxnSpPr>
              <a:cxnSpLocks/>
            </p:cNvCxnSpPr>
            <p:nvPr/>
          </p:nvCxnSpPr>
          <p:spPr>
            <a:xfrm flipV="1">
              <a:off x="8003177" y="3813021"/>
              <a:ext cx="200039" cy="145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319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Courier New"/>
              <a:buNone/>
            </a:pPr>
            <a:r>
              <a:rPr lang="en-US">
                <a:latin typeface="Courier New"/>
                <a:ea typeface="Courier New"/>
                <a:cs typeface="Courier New"/>
                <a:sym typeface="Courier New"/>
              </a:rPr>
              <a:t>static</a:t>
            </a:r>
            <a:r>
              <a:rPr lang="en-US"/>
              <a:t> Restrictions</a:t>
            </a:r>
            <a:endParaRPr/>
          </a:p>
        </p:txBody>
      </p:sp>
      <p:sp>
        <p:nvSpPr>
          <p:cNvPr id="226" name="Google Shape;226;p17"/>
          <p:cNvSpPr txBox="1">
            <a:spLocks noGrp="1"/>
          </p:cNvSpPr>
          <p:nvPr>
            <p:ph type="body" idx="1"/>
          </p:nvPr>
        </p:nvSpPr>
        <p:spPr>
          <a:xfrm>
            <a:off x="380010" y="1645919"/>
            <a:ext cx="8398230" cy="4273617"/>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750"/>
              <a:buChar char="•"/>
            </a:pPr>
            <a:r>
              <a:rPr lang="en-US" sz="1750" dirty="0"/>
              <a:t>static methods can only call other static methods.</a:t>
            </a:r>
            <a:endParaRPr dirty="0"/>
          </a:p>
          <a:p>
            <a:pPr marL="342900" lvl="0" indent="-342900" algn="l" rtl="0">
              <a:lnSpc>
                <a:spcPct val="80000"/>
              </a:lnSpc>
              <a:spcBef>
                <a:spcPts val="350"/>
              </a:spcBef>
              <a:spcAft>
                <a:spcPts val="0"/>
              </a:spcAft>
              <a:buSzPts val="1750"/>
              <a:buChar char="•"/>
            </a:pPr>
            <a:r>
              <a:rPr lang="en-US" sz="1750" dirty="0"/>
              <a:t>This is why…</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25"/>
              </a:spcBef>
              <a:spcAft>
                <a:spcPts val="0"/>
              </a:spcAft>
              <a:buSzPts val="1625"/>
              <a:buChar char="–"/>
            </a:pPr>
            <a:r>
              <a:rPr lang="en-US" sz="1625" dirty="0">
                <a:latin typeface="Courier New"/>
                <a:ea typeface="Courier New"/>
                <a:cs typeface="Courier New"/>
                <a:sym typeface="Courier New"/>
              </a:rPr>
              <a:t>public class Example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static void main(String[] </a:t>
            </a:r>
            <a:r>
              <a:rPr lang="en-US" sz="1625" dirty="0" err="1">
                <a:latin typeface="Courier New"/>
                <a:ea typeface="Courier New"/>
                <a:cs typeface="Courier New"/>
                <a:sym typeface="Courier New"/>
              </a:rPr>
              <a:t>args</a:t>
            </a: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r>
              <a:rPr lang="en-US" sz="1625" dirty="0" err="1">
                <a:latin typeface="Courier New"/>
                <a:ea typeface="Courier New"/>
                <a:cs typeface="Courier New"/>
                <a:sym typeface="Courier New"/>
              </a:rPr>
              <a:t>doAThing</a:t>
            </a:r>
            <a:r>
              <a:rPr lang="en-US" sz="1625" dirty="0">
                <a:latin typeface="Courier New"/>
                <a:ea typeface="Courier New"/>
                <a:cs typeface="Courier New"/>
                <a:sym typeface="Courier New"/>
              </a:rPr>
              <a:t>();</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void </a:t>
            </a:r>
            <a:r>
              <a:rPr lang="en-US" sz="1625" dirty="0" err="1">
                <a:latin typeface="Courier New"/>
                <a:ea typeface="Courier New"/>
                <a:cs typeface="Courier New"/>
                <a:sym typeface="Courier New"/>
              </a:rPr>
              <a:t>doAThing</a:t>
            </a:r>
            <a:r>
              <a:rPr lang="en-US" sz="1625" dirty="0">
                <a:latin typeface="Courier New"/>
                <a:ea typeface="Courier New"/>
                <a:cs typeface="Courier New"/>
                <a:sym typeface="Courier New"/>
              </a:rPr>
              <a:t>() {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a:t>
            </a:r>
            <a:endParaRPr dirty="0"/>
          </a:p>
          <a:p>
            <a:pPr marL="342900" lvl="1" indent="0" algn="l" rtl="0">
              <a:lnSpc>
                <a:spcPct val="80000"/>
              </a:lnSpc>
              <a:spcBef>
                <a:spcPts val="300"/>
              </a:spcBef>
              <a:spcAft>
                <a:spcPts val="0"/>
              </a:spcAft>
              <a:buSzPts val="1500"/>
              <a:buNone/>
            </a:pPr>
            <a:br>
              <a:rPr lang="en-US" sz="1500" dirty="0"/>
            </a:br>
            <a:r>
              <a:rPr lang="en-US" sz="1500" dirty="0"/>
              <a:t>…always fails. </a:t>
            </a:r>
            <a:r>
              <a:rPr lang="en-US" sz="1500" dirty="0" err="1">
                <a:latin typeface="Courier New"/>
                <a:ea typeface="Courier New"/>
                <a:cs typeface="Courier New"/>
                <a:sym typeface="Courier New"/>
              </a:rPr>
              <a:t>doAThing</a:t>
            </a:r>
            <a:r>
              <a:rPr lang="en-US" sz="1500" dirty="0">
                <a:latin typeface="Courier New"/>
                <a:ea typeface="Courier New"/>
                <a:cs typeface="Courier New"/>
                <a:sym typeface="Courier New"/>
              </a:rPr>
              <a:t>() </a:t>
            </a:r>
            <a:r>
              <a:rPr lang="en-US" sz="1500" dirty="0"/>
              <a:t>isn’t </a:t>
            </a:r>
            <a:r>
              <a:rPr lang="en-US" sz="1500" dirty="0">
                <a:latin typeface="Courier New"/>
                <a:ea typeface="Courier New"/>
                <a:cs typeface="Courier New"/>
                <a:sym typeface="Courier New"/>
              </a:rPr>
              <a:t>static</a:t>
            </a:r>
            <a:r>
              <a:rPr lang="en-US" sz="1500" dirty="0"/>
              <a:t>, so it can’t be called directly from inside a static method.</a:t>
            </a:r>
            <a:endParaRPr dirty="0"/>
          </a:p>
          <a:p>
            <a:pPr marL="342900" lvl="0" indent="-342900" algn="l" rtl="0">
              <a:lnSpc>
                <a:spcPct val="80000"/>
              </a:lnSpc>
              <a:spcBef>
                <a:spcPts val="350"/>
              </a:spcBef>
              <a:spcAft>
                <a:spcPts val="0"/>
              </a:spcAft>
              <a:buSzPts val="1750"/>
              <a:buChar char="•"/>
            </a:pPr>
            <a:r>
              <a:rPr lang="en-US" sz="1750" dirty="0"/>
              <a:t>Instead…</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62"/>
              </a:spcBef>
              <a:spcAft>
                <a:spcPts val="0"/>
              </a:spcAft>
              <a:buSzPts val="1812"/>
              <a:buChar char="–"/>
            </a:pPr>
            <a:r>
              <a:rPr lang="en-US" sz="1812" dirty="0">
                <a:latin typeface="Courier New"/>
                <a:ea typeface="Courier New"/>
                <a:cs typeface="Courier New"/>
                <a:sym typeface="Courier New"/>
              </a:rPr>
              <a:t>public static void main(String[] </a:t>
            </a:r>
            <a:r>
              <a:rPr lang="en-US" sz="1812" dirty="0" err="1">
                <a:latin typeface="Courier New"/>
                <a:ea typeface="Courier New"/>
                <a:cs typeface="Courier New"/>
                <a:sym typeface="Courier New"/>
              </a:rPr>
              <a:t>args</a:t>
            </a:r>
            <a:r>
              <a:rPr lang="en-US" sz="1812" dirty="0">
                <a:latin typeface="Courier New"/>
                <a:ea typeface="Courier New"/>
                <a:cs typeface="Courier New"/>
                <a:sym typeface="Courier New"/>
              </a:rPr>
              <a:t>) {</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Example </a:t>
            </a:r>
            <a:r>
              <a:rPr lang="en-US" sz="1812" dirty="0" err="1">
                <a:latin typeface="Courier New"/>
                <a:ea typeface="Courier New"/>
                <a:cs typeface="Courier New"/>
                <a:sym typeface="Courier New"/>
              </a:rPr>
              <a:t>myEx</a:t>
            </a:r>
            <a:r>
              <a:rPr lang="en-US" sz="1812" dirty="0">
                <a:latin typeface="Courier New"/>
                <a:ea typeface="Courier New"/>
                <a:cs typeface="Courier New"/>
                <a:sym typeface="Courier New"/>
              </a:rPr>
              <a:t> = new Example();</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a:t>
            </a:r>
            <a:r>
              <a:rPr lang="en-US" sz="1812" dirty="0" err="1">
                <a:latin typeface="Courier New"/>
                <a:ea typeface="Courier New"/>
                <a:cs typeface="Courier New"/>
                <a:sym typeface="Courier New"/>
              </a:rPr>
              <a:t>myEx.doAThing</a:t>
            </a:r>
            <a:r>
              <a:rPr lang="en-US" sz="1812" dirty="0">
                <a:latin typeface="Courier New"/>
                <a:ea typeface="Courier New"/>
                <a:cs typeface="Courier New"/>
                <a:sym typeface="Courier New"/>
              </a:rPr>
              <a:t>();</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a:t>
            </a:r>
            <a:endParaRPr sz="1812"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Strings</a:t>
            </a:r>
            <a:endParaRPr/>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Most commonly used class</a:t>
            </a:r>
          </a:p>
          <a:p>
            <a:pPr marL="342900" lvl="0" indent="-342900" algn="l" rtl="0">
              <a:spcBef>
                <a:spcPts val="0"/>
              </a:spcBef>
              <a:spcAft>
                <a:spcPts val="0"/>
              </a:spcAft>
              <a:buSzPts val="2800"/>
              <a:buChar char="•"/>
            </a:pPr>
            <a:r>
              <a:rPr lang="en-US" dirty="0"/>
              <a:t>Immutable</a:t>
            </a:r>
          </a:p>
          <a:p>
            <a:pPr marL="342900" lvl="0" indent="-342900" algn="l" rtl="0">
              <a:spcBef>
                <a:spcPts val="0"/>
              </a:spcBef>
              <a:spcAft>
                <a:spcPts val="0"/>
              </a:spcAft>
              <a:buSzPts val="2800"/>
              <a:buChar char="•"/>
            </a:pPr>
            <a:r>
              <a:rPr lang="en-US" dirty="0"/>
              <a:t>Can be created through two notations, both behave differently:</a:t>
            </a:r>
            <a:endParaRPr dirty="0"/>
          </a:p>
          <a:p>
            <a:pPr marL="742950" lvl="1" indent="-285750" algn="l" rtl="0">
              <a:spcBef>
                <a:spcPts val="360"/>
              </a:spcBef>
              <a:spcAft>
                <a:spcPts val="0"/>
              </a:spcAft>
              <a:buSzPts val="1800"/>
              <a:buChar char="–"/>
            </a:pPr>
            <a:r>
              <a:rPr lang="en-US" sz="1800" dirty="0">
                <a:latin typeface="Courier New"/>
                <a:ea typeface="Courier New"/>
                <a:cs typeface="Courier New"/>
                <a:sym typeface="Courier New"/>
              </a:rPr>
              <a:t>String str1 = “hello world”; // string literals</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String str2 = new String(“hello world”); // object</a:t>
            </a:r>
            <a:endParaRPr dirty="0"/>
          </a:p>
          <a:p>
            <a:pPr marL="342900" lvl="0" indent="-342900" algn="l" rtl="0">
              <a:spcBef>
                <a:spcPts val="560"/>
              </a:spcBef>
              <a:spcAft>
                <a:spcPts val="0"/>
              </a:spcAft>
              <a:buSzPts val="2800"/>
              <a:buChar char="•"/>
            </a:pPr>
            <a:r>
              <a:rPr lang="en-US" dirty="0">
                <a:latin typeface="Arial"/>
                <a:ea typeface="Arial"/>
                <a:cs typeface="Arial"/>
                <a:sym typeface="Arial"/>
              </a:rPr>
              <a:t>String literals are “pooled”, no two String literals have the same value. References to duplicate literals are shared. Object-notation Strings are not pooled.</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dirty="0">
              <a:solidFill>
                <a:srgbClr val="F36A25"/>
              </a:solidFill>
            </a:endParaRPr>
          </a:p>
        </p:txBody>
      </p:sp>
      <p:sp>
        <p:nvSpPr>
          <p:cNvPr id="2" name="Rectangle 1">
            <a:extLst>
              <a:ext uri="{FF2B5EF4-FFF2-40B4-BE49-F238E27FC236}">
                <a16:creationId xmlns:a16="http://schemas.microsoft.com/office/drawing/2014/main" id="{3CB8C5B1-D280-4666-B4FD-A1B511514539}"/>
              </a:ext>
            </a:extLst>
          </p:cNvPr>
          <p:cNvSpPr/>
          <p:nvPr/>
        </p:nvSpPr>
        <p:spPr>
          <a:xfrm>
            <a:off x="7131137" y="4286420"/>
            <a:ext cx="1064880" cy="814268"/>
          </a:xfrm>
          <a:prstGeom prst="rect">
            <a:avLst/>
          </a:prstGeom>
          <a:solidFill>
            <a:schemeClr val="accent1">
              <a:alpha val="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7"/>
            <a:ext cx="4850374" cy="26713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TestString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int number = 9;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String s1 = new String(“Hello”);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s2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s3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s3</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s1</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927849" y="4853223"/>
              <a:ext cx="625492" cy="307777"/>
            </a:xfrm>
            <a:prstGeom prst="rect">
              <a:avLst/>
            </a:prstGeom>
            <a:noFill/>
          </p:spPr>
          <p:txBody>
            <a:bodyPr wrap="none" rtlCol="0">
              <a:spAutoFit/>
            </a:bodyPr>
            <a:lstStyle/>
            <a:p>
              <a:r>
                <a:rPr lang="en-US" dirty="0">
                  <a:latin typeface="Segoe Print" panose="02000600000000000000" pitchFamily="2" charset="0"/>
                </a:rPr>
                <a:t>Hello</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44" name="TextBox 43">
            <a:extLst>
              <a:ext uri="{FF2B5EF4-FFF2-40B4-BE49-F238E27FC236}">
                <a16:creationId xmlns:a16="http://schemas.microsoft.com/office/drawing/2014/main" id="{4AE4353D-B8C8-4FF1-AE2F-955BAEB1D6FB}"/>
              </a:ext>
            </a:extLst>
          </p:cNvPr>
          <p:cNvSpPr txBox="1"/>
          <p:nvPr/>
        </p:nvSpPr>
        <p:spPr>
          <a:xfrm>
            <a:off x="7063092" y="4371658"/>
            <a:ext cx="625492" cy="307777"/>
          </a:xfrm>
          <a:prstGeom prst="rect">
            <a:avLst/>
          </a:prstGeom>
          <a:noFill/>
        </p:spPr>
        <p:txBody>
          <a:bodyPr wrap="none" rtlCol="0">
            <a:spAutoFit/>
          </a:bodyPr>
          <a:lstStyle/>
          <a:p>
            <a:r>
              <a:rPr lang="en-US" dirty="0">
                <a:latin typeface="Segoe Print" panose="02000600000000000000" pitchFamily="2" charset="0"/>
              </a:rPr>
              <a:t>Hello</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161138" y="5705955"/>
            <a:ext cx="1563248" cy="738664"/>
          </a:xfrm>
          <a:prstGeom prst="rect">
            <a:avLst/>
          </a:prstGeom>
          <a:noFill/>
        </p:spPr>
        <p:txBody>
          <a:bodyPr wrap="none" rtlCol="0" anchor="ctr" anchorCtr="1">
            <a:spAutoFit/>
          </a:bodyPr>
          <a:lstStyle/>
          <a:p>
            <a:pPr algn="ctr"/>
            <a:r>
              <a:rPr lang="en-US" sz="4200" dirty="0">
                <a:solidFill>
                  <a:schemeClr val="accent6"/>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534836" y="3086100"/>
            <a:ext cx="1094060" cy="1732500"/>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40595" y="4786572"/>
            <a:ext cx="61911" cy="45719"/>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577840" y="2909895"/>
            <a:ext cx="2099094" cy="1343258"/>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4" name="TextBox 23">
            <a:extLst>
              <a:ext uri="{FF2B5EF4-FFF2-40B4-BE49-F238E27FC236}">
                <a16:creationId xmlns:a16="http://schemas.microsoft.com/office/drawing/2014/main" id="{14786B7D-FC6D-4577-9C7B-6AB586705BED}"/>
              </a:ext>
            </a:extLst>
          </p:cNvPr>
          <p:cNvSpPr txBox="1"/>
          <p:nvPr/>
        </p:nvSpPr>
        <p:spPr>
          <a:xfrm>
            <a:off x="7063092" y="4787133"/>
            <a:ext cx="1200970" cy="307777"/>
          </a:xfrm>
          <a:prstGeom prst="rect">
            <a:avLst/>
          </a:prstGeom>
          <a:noFill/>
        </p:spPr>
        <p:txBody>
          <a:bodyPr wrap="none" rtlCol="0">
            <a:spAutoFit/>
          </a:bodyPr>
          <a:lstStyle/>
          <a:p>
            <a:r>
              <a:rPr lang="en-US" b="1" dirty="0">
                <a:solidFill>
                  <a:schemeClr val="accent6"/>
                </a:solidFill>
                <a:latin typeface="Segoe Print" panose="02000600000000000000" pitchFamily="2" charset="0"/>
              </a:rPr>
              <a:t>String Pool</a:t>
            </a:r>
          </a:p>
        </p:txBody>
      </p:sp>
      <p:grpSp>
        <p:nvGrpSpPr>
          <p:cNvPr id="26" name="Group 25">
            <a:extLst>
              <a:ext uri="{FF2B5EF4-FFF2-40B4-BE49-F238E27FC236}">
                <a16:creationId xmlns:a16="http://schemas.microsoft.com/office/drawing/2014/main" id="{D3CC387A-188E-4C8B-8E66-461499CF6DBF}"/>
              </a:ext>
            </a:extLst>
          </p:cNvPr>
          <p:cNvGrpSpPr/>
          <p:nvPr/>
        </p:nvGrpSpPr>
        <p:grpSpPr>
          <a:xfrm>
            <a:off x="5573082" y="2698323"/>
            <a:ext cx="2115501" cy="1574406"/>
            <a:chOff x="5745480" y="2929853"/>
            <a:chExt cx="1931454" cy="1323300"/>
          </a:xfrm>
        </p:grpSpPr>
        <p:sp>
          <p:nvSpPr>
            <p:cNvPr id="27" name="Freeform: Shape 26">
              <a:extLst>
                <a:ext uri="{FF2B5EF4-FFF2-40B4-BE49-F238E27FC236}">
                  <a16:creationId xmlns:a16="http://schemas.microsoft.com/office/drawing/2014/main" id="{DB909964-D55F-4989-85B5-2B181F6C0544}"/>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E02EC40-D1A4-4BF5-BD14-40F75C5314E3}"/>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514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0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Common String Methods</a:t>
            </a:r>
            <a:endParaRPr/>
          </a:p>
        </p:txBody>
      </p:sp>
      <p:sp>
        <p:nvSpPr>
          <p:cNvPr id="247" name="Google Shape;247;p20"/>
          <p:cNvSpPr txBox="1">
            <a:spLocks noGrp="1"/>
          </p:cNvSpPr>
          <p:nvPr>
            <p:ph type="body" idx="1"/>
          </p:nvPr>
        </p:nvSpPr>
        <p:spPr>
          <a:xfrm>
            <a:off x="380010" y="1481446"/>
            <a:ext cx="8383980" cy="481347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220"/>
              <a:buChar char="•"/>
            </a:pPr>
            <a:r>
              <a:rPr lang="en-US" sz="2220" dirty="0">
                <a:latin typeface="Courier New"/>
                <a:ea typeface="Courier New"/>
                <a:cs typeface="Courier New"/>
                <a:sym typeface="Courier New"/>
              </a:rPr>
              <a:t>char	</a:t>
            </a:r>
            <a:r>
              <a:rPr lang="en-US" sz="2220" dirty="0" err="1">
                <a:latin typeface="Courier New"/>
                <a:ea typeface="Courier New"/>
                <a:cs typeface="Courier New"/>
                <a:sym typeface="Courier New"/>
              </a:rPr>
              <a:t>charAt</a:t>
            </a:r>
            <a:r>
              <a:rPr lang="en-US" sz="2220" dirty="0">
                <a:latin typeface="Courier New"/>
                <a:ea typeface="Courier New"/>
                <a:cs typeface="Courier New"/>
                <a:sym typeface="Courier New"/>
              </a:rPr>
              <a:t>(int index)</a:t>
            </a:r>
            <a:endParaRPr dirty="0"/>
          </a:p>
          <a:p>
            <a:pPr marL="742950" lvl="1" indent="-285750" algn="l" rtl="0">
              <a:lnSpc>
                <a:spcPct val="90000"/>
              </a:lnSpc>
              <a:spcBef>
                <a:spcPts val="444"/>
              </a:spcBef>
              <a:spcAft>
                <a:spcPts val="0"/>
              </a:spcAft>
              <a:buSzPts val="2220"/>
              <a:buChar char="–"/>
            </a:pPr>
            <a:r>
              <a:rPr lang="en-US" sz="2220" dirty="0"/>
              <a:t>Returns the character at the specified position in the String. </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a:t>
            </a:r>
            <a:r>
              <a:rPr lang="en-US" sz="2220" dirty="0" err="1">
                <a:latin typeface="Courier New"/>
                <a:ea typeface="Courier New"/>
                <a:cs typeface="Courier New"/>
                <a:sym typeface="Courier New"/>
              </a:rPr>
              <a:t>indexOf</a:t>
            </a:r>
            <a:r>
              <a:rPr lang="en-US" sz="2220" dirty="0">
                <a:latin typeface="Courier New"/>
                <a:ea typeface="Courier New"/>
                <a:cs typeface="Courier New"/>
                <a:sym typeface="Courier New"/>
              </a:rPr>
              <a:t>(String str)</a:t>
            </a:r>
            <a:endParaRPr dirty="0"/>
          </a:p>
          <a:p>
            <a:pPr marL="742950" lvl="1" indent="-285750" algn="l" rtl="0">
              <a:lnSpc>
                <a:spcPct val="90000"/>
              </a:lnSpc>
              <a:spcBef>
                <a:spcPts val="444"/>
              </a:spcBef>
              <a:spcAft>
                <a:spcPts val="0"/>
              </a:spcAft>
              <a:buSzPts val="2220"/>
              <a:buChar char="–"/>
            </a:pPr>
            <a:r>
              <a:rPr lang="en-US" sz="2220" dirty="0"/>
              <a:t>Returns the position of the first occurrence of the specified substring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length()</a:t>
            </a:r>
            <a:endParaRPr dirty="0"/>
          </a:p>
          <a:p>
            <a:pPr marL="742950" lvl="1" indent="-285750" algn="l" rtl="0">
              <a:lnSpc>
                <a:spcPct val="90000"/>
              </a:lnSpc>
              <a:spcBef>
                <a:spcPts val="444"/>
              </a:spcBef>
              <a:spcAft>
                <a:spcPts val="0"/>
              </a:spcAft>
              <a:buSzPts val="2220"/>
              <a:buChar char="–"/>
            </a:pPr>
            <a:r>
              <a:rPr lang="en-US" sz="2220" dirty="0"/>
              <a:t>Returns the number of characters in the 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String	substring(int </a:t>
            </a:r>
            <a:r>
              <a:rPr lang="en-US" sz="2220" dirty="0" err="1">
                <a:latin typeface="Courier New"/>
                <a:ea typeface="Courier New"/>
                <a:cs typeface="Courier New"/>
                <a:sym typeface="Courier New"/>
              </a:rPr>
              <a:t>beginIndex</a:t>
            </a:r>
            <a:r>
              <a:rPr lang="en-US" sz="2220" dirty="0">
                <a:latin typeface="Courier New"/>
                <a:ea typeface="Courier New"/>
                <a:cs typeface="Courier New"/>
                <a:sym typeface="Courier New"/>
              </a:rPr>
              <a:t>)</a:t>
            </a:r>
            <a:endParaRPr dirty="0"/>
          </a:p>
          <a:p>
            <a:pPr marL="742950" lvl="1" indent="-285750" algn="l" rtl="0">
              <a:lnSpc>
                <a:spcPct val="90000"/>
              </a:lnSpc>
              <a:spcBef>
                <a:spcPts val="444"/>
              </a:spcBef>
              <a:spcAft>
                <a:spcPts val="0"/>
              </a:spcAft>
              <a:buSzPts val="2220"/>
              <a:buChar char="–"/>
            </a:pPr>
            <a:r>
              <a:rPr lang="en-US" sz="2220" dirty="0"/>
              <a:t>Returns a substring starting from the given index of the parent String.</a:t>
            </a:r>
            <a:endParaRPr dirty="0"/>
          </a:p>
          <a:p>
            <a:pPr marL="342900" lvl="0" indent="-342900" algn="l" rtl="0">
              <a:lnSpc>
                <a:spcPct val="90000"/>
              </a:lnSpc>
              <a:spcBef>
                <a:spcPts val="444"/>
              </a:spcBef>
              <a:spcAft>
                <a:spcPts val="0"/>
              </a:spcAft>
              <a:buSzPts val="2220"/>
              <a:buChar char="•"/>
            </a:pPr>
            <a:r>
              <a:rPr lang="en-US" sz="2220" dirty="0" err="1">
                <a:latin typeface="Courier New"/>
                <a:ea typeface="Courier New"/>
                <a:cs typeface="Courier New"/>
                <a:sym typeface="Courier New"/>
              </a:rPr>
              <a:t>boolean</a:t>
            </a:r>
            <a:r>
              <a:rPr lang="en-US" sz="2220" dirty="0">
                <a:latin typeface="Courier New"/>
                <a:ea typeface="Courier New"/>
                <a:cs typeface="Courier New"/>
                <a:sym typeface="Courier New"/>
              </a:rPr>
              <a:t>	equals(String str)</a:t>
            </a:r>
            <a:endParaRPr dirty="0"/>
          </a:p>
          <a:p>
            <a:pPr marL="742950" lvl="1" indent="-285750" algn="l" rtl="0">
              <a:lnSpc>
                <a:spcPct val="90000"/>
              </a:lnSpc>
              <a:spcBef>
                <a:spcPts val="444"/>
              </a:spcBef>
              <a:spcAft>
                <a:spcPts val="0"/>
              </a:spcAft>
              <a:buSzPts val="2220"/>
              <a:buChar char="–"/>
            </a:pPr>
            <a:r>
              <a:rPr lang="en-US" sz="2220" dirty="0"/>
              <a:t>Returns whether the two strings have the same sequence of characters. </a:t>
            </a:r>
            <a:endParaRPr dirty="0"/>
          </a:p>
          <a:p>
            <a:pPr marL="342900" lvl="0" indent="-178435" algn="l" rtl="0">
              <a:lnSpc>
                <a:spcPct val="90000"/>
              </a:lnSpc>
              <a:spcBef>
                <a:spcPts val="518"/>
              </a:spcBef>
              <a:spcAft>
                <a:spcPts val="0"/>
              </a:spcAft>
              <a:buSzPts val="2590"/>
              <a:buNone/>
            </a:pPr>
            <a:endParaRPr sz="2590"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equals() vs ==</a:t>
            </a:r>
            <a:endParaRPr/>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.equals() determines equivalency – whether two objects share the same state.</a:t>
            </a:r>
            <a:endParaRPr dirty="0"/>
          </a:p>
          <a:p>
            <a:pPr marL="342900" lvl="0" indent="-342900" algn="l" rtl="0">
              <a:lnSpc>
                <a:spcPct val="80000"/>
              </a:lnSpc>
              <a:spcBef>
                <a:spcPts val="518"/>
              </a:spcBef>
              <a:spcAft>
                <a:spcPts val="0"/>
              </a:spcAft>
              <a:buSzPts val="2590"/>
              <a:buChar char="•"/>
            </a:pPr>
            <a:r>
              <a:rPr lang="en-US" sz="2590" dirty="0"/>
              <a:t>== determines equality, whether two variables have the same value (do reference variables point to the same object in memory?)</a:t>
            </a:r>
            <a:endParaRPr dirty="0"/>
          </a:p>
          <a:p>
            <a:pPr marL="742950" lvl="1" indent="-285750" algn="l" rtl="0">
              <a:lnSpc>
                <a:spcPct val="80000"/>
              </a:lnSpc>
              <a:spcBef>
                <a:spcPts val="444"/>
              </a:spcBef>
              <a:spcAft>
                <a:spcPts val="0"/>
              </a:spcAft>
              <a:buSzPts val="2220"/>
              <a:buChar char="–"/>
            </a:pPr>
            <a:r>
              <a:rPr lang="en-US" sz="2220" dirty="0"/>
              <a:t>In other words, == isn’t comparing the objects themselves, it’s comparing the reference variables used in the statement.</a:t>
            </a:r>
            <a:endParaRPr dirty="0"/>
          </a:p>
          <a:p>
            <a:pPr marL="342900" lvl="0" indent="-342900" algn="l" rtl="0">
              <a:lnSpc>
                <a:spcPct val="80000"/>
              </a:lnSpc>
              <a:spcBef>
                <a:spcPts val="518"/>
              </a:spcBef>
              <a:spcAft>
                <a:spcPts val="0"/>
              </a:spcAft>
              <a:buSzPts val="2590"/>
              <a:buChar char="•"/>
            </a:pPr>
            <a:r>
              <a:rPr lang="en-US" sz="2590" dirty="0"/>
              <a:t>Using == on Strings can be confusing. When used to compare String literals, it can return true when comparing two different String reference variables if the values are the same, because the JVM minimizes String object creation. </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1168</TotalTime>
  <Words>786</Words>
  <Application>Microsoft Office PowerPoint</Application>
  <PresentationFormat>On-screen Show (4:3)</PresentationFormat>
  <Paragraphs>126</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Segoe Print</vt:lpstr>
      <vt:lpstr>2_Custom Design</vt:lpstr>
      <vt:lpstr>Static, Strings, and the JavaDoc</vt:lpstr>
      <vt:lpstr>Instance Variables</vt:lpstr>
      <vt:lpstr>The static Keyword</vt:lpstr>
      <vt:lpstr>Static Variables</vt:lpstr>
      <vt:lpstr>static Restrictions</vt:lpstr>
      <vt:lpstr>Strings</vt:lpstr>
      <vt:lpstr>Let’s take the following program</vt:lpstr>
      <vt:lpstr>Common String Methods</vt:lpstr>
      <vt:lpstr>equals() vs ==</vt:lpstr>
      <vt:lpstr>The Javadoc</vt:lpstr>
      <vt:lpstr>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Input, Strings, and the JavaDoc</dc:title>
  <dc:creator>Bryn Portella</dc:creator>
  <cp:lastModifiedBy>Bryn Portella</cp:lastModifiedBy>
  <cp:revision>36</cp:revision>
  <dcterms:modified xsi:type="dcterms:W3CDTF">2021-03-24T17:58:11Z</dcterms:modified>
</cp:coreProperties>
</file>