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62" r:id="rId21"/>
    <p:sldId id="268" r:id="rId22"/>
    <p:sldId id="273" r:id="rId23"/>
    <p:sldId id="264" r:id="rId24"/>
    <p:sldId id="274" r:id="rId25"/>
    <p:sldId id="275" r:id="rId26"/>
    <p:sldId id="276" r:id="rId27"/>
    <p:sldId id="282" r:id="rId28"/>
    <p:sldId id="283" r:id="rId29"/>
    <p:sldId id="265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A659-E633-45F3-FF72-CCF571D30E5B}" v="69" dt="2021-03-22T16:52:19.905"/>
    <p1510:client id="{46417A02-0DA5-A129-3718-83AEF146C0B8}" v="26" dt="2021-03-19T12:21:15.349"/>
    <p1510:client id="{7ADC6FB8-8CD4-673F-B5A3-59D2EE952A76}" v="2" dt="2021-03-29T00:56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29.5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32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553.76">318 1490,'0'0,"0"0,1 22,16 72,-9-59,-2 0,-1 0,-2 0,-1 0,-2 0,-2 5,2-40,0-1</inkml:trace>
  <inkml:trace contextRef="#ctx0" brushRef="#br0" timeOffset="1317.08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2932.78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053.46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4765.49">2423 16,'1'32,"14"61,3-1,22 58,17 84,-54-221,-2-8,0 0,0 0,0 0,0 0,-1 0,0 0,0 0,0 0,-1 0,1-5,0 0</inkml:trace>
  <inkml:trace contextRef="#ctx0" brushRef="#br0" timeOffset="5501.49">2658 1,'3'25,"21"103,57 286,-75-390,-4-18,0 1,0-1,-1 0,0 1,0 0,-1-1,1 1,-1 0,-1 2,1-9,0 0</inkml:trace>
  <inkml:trace contextRef="#ctx0" brushRef="#br0" timeOffset="6634.76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45.73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716.98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1586.99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2668.36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3010.48">1204 56,'0'0,"0"0,0 0</inkml:trace>
  <inkml:trace contextRef="#ctx0" brushRef="#br0" timeOffset="3581.19">1214 0,'-1'70,"-1"-30,2 1,1-1,6 29,-6-59,1 0,1 1,-1-1,2 0,0 0,0-1,0 1,1-1,1 0,-1 0,1-1,1 1,0-1,0-1,1 1,2 1,-7-7,0 1,0-1,0 0,1-1,-1 1,1 0,-1-1,1 0,-1 0,1 0,0 0,0 0,0-1,-1 0,1 1,0-2,0 1,2 0,-4-1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0.7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1.7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3.4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this keyword,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FD8-AEDA-4F38-9F5A-1C24BF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3170-24FF-4EA3-9B84-2E6C7EE5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Platform Module System (JPMS) </a:t>
            </a:r>
          </a:p>
          <a:p>
            <a:r>
              <a:rPr lang="en-US"/>
              <a:t>Introduced with Java 9 </a:t>
            </a:r>
          </a:p>
          <a:p>
            <a:r>
              <a:rPr lang="en-US"/>
              <a:t>Collection of associated packages, resources, and a </a:t>
            </a:r>
            <a:r>
              <a:rPr lang="en-US" i="1"/>
              <a:t>module descriptor </a:t>
            </a:r>
          </a:p>
          <a:p>
            <a:r>
              <a:rPr lang="en-US" i="1"/>
              <a:t>Module descriptor specifies</a:t>
            </a:r>
          </a:p>
          <a:p>
            <a:pPr lvl="1"/>
            <a:r>
              <a:rPr lang="en-US" i="1"/>
              <a:t>Name of module </a:t>
            </a:r>
          </a:p>
          <a:p>
            <a:pPr lvl="1"/>
            <a:r>
              <a:rPr lang="en-US" i="1"/>
              <a:t>Dependencies </a:t>
            </a:r>
          </a:p>
          <a:p>
            <a:pPr lvl="2"/>
            <a:r>
              <a:rPr lang="en-US" i="1"/>
              <a:t>i.e. other modules that your module relies on </a:t>
            </a:r>
          </a:p>
          <a:p>
            <a:pPr lvl="1"/>
            <a:r>
              <a:rPr lang="en-US" i="1"/>
              <a:t>The packages available to other modules</a:t>
            </a:r>
          </a:p>
          <a:p>
            <a:pPr lvl="1"/>
            <a:r>
              <a:rPr lang="en-US"/>
              <a:t>And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BE2D-F0AF-4868-8723-54C0694D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A765-4913-411C-BEC9-6B3DC71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Descriptor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6963-5A19-4927-804F-05B212059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4815-2ACA-413C-B8D0-509043F4E1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9"/>
            <a:ext cx="8614386" cy="731502"/>
          </a:xfrm>
        </p:spPr>
        <p:txBody>
          <a:bodyPr/>
          <a:lstStyle/>
          <a:p>
            <a:r>
              <a:rPr lang="en-US" sz="2400"/>
              <a:t>Created from module-info.java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3B6A1-3F65-4ADB-828C-43FB675EF91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7" y="4100678"/>
            <a:ext cx="3542154" cy="2415307"/>
          </a:xfrm>
        </p:spPr>
        <p:txBody>
          <a:bodyPr/>
          <a:lstStyle/>
          <a:p>
            <a:r>
              <a:rPr lang="en-US" sz="2400"/>
              <a:t>For our purposes though you can simply select </a:t>
            </a:r>
            <a:r>
              <a:rPr lang="en-US" sz="2400" i="1"/>
              <a:t>Don’t Create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8CF01-F1A6-48AF-A228-B0A49A81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4" y="3893911"/>
            <a:ext cx="4771478" cy="2622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A38F0B-5A7C-4331-A2B2-BF3B76172F57}"/>
              </a:ext>
            </a:extLst>
          </p:cNvPr>
          <p:cNvSpPr/>
          <p:nvPr/>
        </p:nvSpPr>
        <p:spPr>
          <a:xfrm>
            <a:off x="919113" y="2056976"/>
            <a:ext cx="7305774" cy="1593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//module directives go in here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//technically all of these are optional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//you would specify things like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exports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requires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modulesNeededInModuleName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7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how we typically call/invoke an instance method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73518" y="2152320"/>
            <a:ext cx="5858261" cy="1486426"/>
            <a:chOff x="2573518" y="2152320"/>
            <a:chExt cx="5858261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Then we </a:t>
            </a:r>
            <a:r>
              <a:rPr lang="en-US" i="1"/>
              <a:t>call </a:t>
            </a:r>
            <a:r>
              <a:rPr lang="en-US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6574116" y="3215732"/>
            <a:ext cx="2624147" cy="949127"/>
            <a:chOff x="6574116" y="3215732"/>
            <a:chExt cx="2624147" cy="949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11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9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</a:t>
            </a:r>
            <a:r>
              <a:rPr lang="en-US" i="1"/>
              <a:t>this…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So what if we want the instructions in our method to affect the state of the object that the method is called on… </a:t>
            </a:r>
          </a:p>
          <a:p>
            <a:r>
              <a:rPr lang="en-US"/>
              <a:t>That’s why we have the </a:t>
            </a:r>
            <a:r>
              <a:rPr lang="en-US" i="1"/>
              <a:t>this </a:t>
            </a:r>
            <a:r>
              <a:rPr lang="en-US"/>
              <a:t>keyword- a reference to the current object. </a:t>
            </a:r>
          </a:p>
          <a:p>
            <a:r>
              <a:rPr lang="en-US"/>
              <a:t>So let’s see </a:t>
            </a:r>
            <a:r>
              <a:rPr lang="en-US" i="1"/>
              <a:t>this</a:t>
            </a:r>
            <a:r>
              <a:rPr lang="en-US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create a Dog class with an instance variable size. Let’s also create a grow method…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Then we </a:t>
            </a:r>
            <a:r>
              <a:rPr lang="en-US" i="1"/>
              <a:t>call </a:t>
            </a:r>
            <a:r>
              <a:rPr lang="en-US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4943272" y="3526025"/>
            <a:ext cx="2678582" cy="913240"/>
            <a:chOff x="6519681" y="3251619"/>
            <a:chExt cx="2678582" cy="913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19681" y="3251619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0681" y="3242619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51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05950"/>
            <a:ext cx="8383980" cy="4525963"/>
          </a:xfrm>
        </p:spPr>
        <p:txBody>
          <a:bodyPr/>
          <a:lstStyle/>
          <a:p>
            <a:r>
              <a:rPr lang="en-US" sz="2000">
                <a:latin typeface="+mn-lt"/>
              </a:rPr>
              <a:t>If you are sitting there going- but couldn’t we have just said:</a:t>
            </a: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r>
              <a:rPr lang="en-US" sz="2000">
                <a:latin typeface="+mn-lt"/>
              </a:rPr>
              <a:t>You are correct. </a:t>
            </a:r>
          </a:p>
          <a:p>
            <a:r>
              <a:rPr lang="en-US" sz="2000">
                <a:latin typeface="+mn-lt"/>
              </a:rPr>
              <a:t>So then why? </a:t>
            </a:r>
          </a:p>
          <a:p>
            <a:r>
              <a:rPr lang="en-US" sz="2000">
                <a:latin typeface="+mn-lt"/>
              </a:rPr>
              <a:t>Using </a:t>
            </a:r>
            <a:r>
              <a:rPr lang="en-US" sz="2000" i="1">
                <a:latin typeface="+mn-lt"/>
              </a:rPr>
              <a:t>this</a:t>
            </a:r>
            <a:r>
              <a:rPr lang="en-US" sz="200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>
                <a:latin typeface="+mn-lt"/>
              </a:rPr>
              <a:t>Also, we could have created a </a:t>
            </a:r>
            <a:r>
              <a:rPr lang="en-US" sz="2000" i="1">
                <a:latin typeface="+mn-lt"/>
              </a:rPr>
              <a:t>local size variable</a:t>
            </a:r>
            <a:r>
              <a:rPr lang="en-US" sz="200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31853" y="1909336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380010" y="1690683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271520" y="1056640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090757" y="3068320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 we use the </a:t>
            </a:r>
            <a:r>
              <a:rPr lang="en-US" i="1"/>
              <a:t>this</a:t>
            </a:r>
            <a:r>
              <a:rPr lang="en-US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39545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7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>
                <a:latin typeface="Courier New"/>
                <a:cs typeface="Courier New"/>
              </a:rPr>
              <a:t>printMe(Integer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58958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When you call a constructor only one of the constructors in each class runs unless one of the constructors calls this(…)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/>
              <a:t>is an invocation of one of the current class’ constructors.</a:t>
            </a:r>
            <a:endParaRPr lang="en-US" sz="25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E9F0-1FE6-48EE-BE0D-7D02744210A0}"/>
              </a:ext>
            </a:extLst>
          </p:cNvPr>
          <p:cNvSpPr/>
          <p:nvPr/>
        </p:nvSpPr>
        <p:spPr>
          <a:xfrm>
            <a:off x="688157" y="3940404"/>
            <a:ext cx="4355183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Dog(){this(12);}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Dog(int size){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14:cNvPr>
              <p14:cNvContentPartPr/>
              <p14:nvPr/>
            </p14:nvContentPartPr>
            <p14:xfrm>
              <a:off x="3065910" y="4645200"/>
              <a:ext cx="90936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910" y="4636213"/>
                <a:ext cx="92700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14:cNvPr>
              <p14:cNvContentPartPr/>
              <p14:nvPr/>
            </p14:nvContentPartPr>
            <p14:xfrm>
              <a:off x="3939270" y="4429560"/>
              <a:ext cx="1122120" cy="67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273" y="4420555"/>
                <a:ext cx="1139754" cy="69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14:cNvPr>
              <p14:cNvContentPartPr/>
              <p14:nvPr/>
            </p14:nvContentPartPr>
            <p14:xfrm>
              <a:off x="4662870" y="4679760"/>
              <a:ext cx="495360" cy="35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877" y="4670760"/>
                <a:ext cx="512987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14:cNvPr>
              <p14:cNvContentPartPr/>
              <p14:nvPr/>
            </p14:nvContentPartPr>
            <p14:xfrm>
              <a:off x="5156790" y="4690560"/>
              <a:ext cx="49320" cy="10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790" y="4681560"/>
                <a:ext cx="6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14:cNvPr>
              <p14:cNvContentPartPr/>
              <p14:nvPr/>
            </p14:nvContentPartPr>
            <p14:xfrm>
              <a:off x="5233470" y="4619640"/>
              <a:ext cx="11628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470" y="4610640"/>
                <a:ext cx="13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14:cNvPr>
              <p14:cNvContentPartPr/>
              <p14:nvPr/>
            </p14:nvContentPartPr>
            <p14:xfrm>
              <a:off x="5385750" y="4544760"/>
              <a:ext cx="75960" cy="17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0" y="4535778"/>
                <a:ext cx="93600" cy="19688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EDC9D56-44E2-49B7-915F-D4A9153D8F1A}"/>
              </a:ext>
            </a:extLst>
          </p:cNvPr>
          <p:cNvSpPr txBox="1">
            <a:spLocks/>
          </p:cNvSpPr>
          <p:nvPr/>
        </p:nvSpPr>
        <p:spPr>
          <a:xfrm>
            <a:off x="5385750" y="3744428"/>
            <a:ext cx="3453480" cy="24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>
                <a:ea typeface="Courier New"/>
                <a:cs typeface="Courier New"/>
                <a:sym typeface="Courier New"/>
              </a:rPr>
              <a:t>can be used in place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it must be the first instruction of the constructor. 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2586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lang="en-US" dirty="0"/>
          </a:p>
          <a:p>
            <a:pPr marL="342900" lvl="0" indent="-342265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can… </a:t>
            </a:r>
            <a:endParaRPr dirty="0"/>
          </a:p>
          <a:p>
            <a:pPr marL="742950" lvl="1" indent="-285115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“inherit” states and behaviors from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1143000" lvl="2" indent="-227965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“Is-A(n)” relationship</a:t>
            </a:r>
            <a:r>
              <a:rPr lang="en-US" dirty="0">
                <a:solidFill>
                  <a:srgbClr val="474C55"/>
                </a:solidFill>
              </a:rPr>
              <a:t> (More on this in a few weeks)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create/contain an instance of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1143000" lvl="2" indent="-227965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“Has-A(n)” relationship, “Composition”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inherit,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r>
              <a:rPr lang="en-US" dirty="0">
                <a:solidFill>
                  <a:srgbClr val="474C55"/>
                </a:solidFill>
              </a:rPr>
              <a:t>-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800100" lvl="1" indent="-342265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 are inherited, not their specific values.</a:t>
            </a:r>
            <a:endParaRPr dirty="0"/>
          </a:p>
          <a:p>
            <a:pPr marL="1715135" lvl="1" indent="-342900">
              <a:spcBef>
                <a:spcPts val="560"/>
              </a:spcBef>
              <a:buSzPts val="2800"/>
            </a:pPr>
            <a:r>
              <a:rPr lang="en-US" dirty="0"/>
              <a:t>(More on this in a few weeks)</a:t>
            </a:r>
          </a:p>
          <a:p>
            <a:pPr marL="457835" lvl="1" indent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342900" indent="-16510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8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957</Words>
  <Application>Microsoft Office PowerPoint</Application>
  <PresentationFormat>On-screen Show (4:3)</PresentationFormat>
  <Paragraphs>338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2_Custom Design</vt:lpstr>
      <vt:lpstr>3_Custom Design</vt:lpstr>
      <vt:lpstr>Encapsulation, Stack and Heap, this keyword, Wrapper classes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this()… </vt:lpstr>
      <vt:lpstr>Class Relationships</vt:lpstr>
      <vt:lpstr>HAS-A</vt:lpstr>
      <vt:lpstr>Modules</vt:lpstr>
      <vt:lpstr>Module Descriptor </vt:lpstr>
      <vt:lpstr>Background…</vt:lpstr>
      <vt:lpstr>Now this…</vt:lpstr>
      <vt:lpstr>This in action</vt:lpstr>
      <vt:lpstr>Clarifications</vt:lpstr>
      <vt:lpstr>This in action</vt:lpstr>
      <vt:lpstr>CLASSPATH</vt:lpstr>
      <vt:lpstr>Recall</vt:lpstr>
      <vt:lpstr>Reference Variables…</vt:lpstr>
      <vt:lpstr>Let’s take the following program</vt:lpstr>
      <vt:lpstr>Class vs. Object vs. Reference</vt:lpstr>
      <vt:lpstr>Wrapper Classes</vt:lpstr>
      <vt:lpstr>Autoboxing</vt:lpstr>
      <vt:lpstr>Unboxing</vt:lpstr>
      <vt:lpstr>==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Office Revature E</cp:lastModifiedBy>
  <cp:revision>73</cp:revision>
  <dcterms:modified xsi:type="dcterms:W3CDTF">2021-03-29T00:57:07Z</dcterms:modified>
</cp:coreProperties>
</file>