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Lexend Dec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E95AC0-8BC3-4B0F-AA6D-01CFE9E26C2D}">
  <a:tblStyle styleId="{30E95AC0-8BC3-4B0F-AA6D-01CFE9E26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exendDec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LexendDeca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e04757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e04757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ebc9c4869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ebc9c48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Explain why outputs are changed only when workTime is within threshold: because time spent overrides all other conditions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Explain why luxDiff is checked for 75: error factor based on experimenting with phone lux meter and screen (resistors very very sensitive so wider range needed)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Explain why LCD isn’t cleared here: because this isn’t first function run in each iteration + only uses one row (so that we can see distance display)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Explain why messages print screen too dim/bright instead of room too dim/bright: both are possible causes of relative difference, but usually we adapt screen to match environment since that’s easier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ebc9c4869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ebc9c486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lcd.clear() is run here: because this is first function run in each iteration so clear screen from messages from prev iteration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ebc9c4869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ebc9c486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full functioning of Ping sensor (sends pulse to trigger for 10 microseconds to start, sends 8 sonic bursts from ping sensor, echoPin receives bursts and then outputs a pulse proportional to distance travelled, convert duration of pulse to distance in cm)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implicit call of functions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ebc9c4869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ebc9c486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computation (as in parameter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loglux converts to luxScreen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ebc9c4869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ebc9c486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2 secs was chosen instead of one sec: LCD screen needed sufficient delay time to update message without FLOODING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process of sending data to virtual pins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implicit function calls in getDistance &amp; getLuxScreen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it only should execute when working: no need to take readings when user is on a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the you’re all good message only prints if all three parameters in tact: You’re really only good if everything is working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ebc9c4869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ebc9c486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you use global variables to retrieve values coming from user/smartphone (output from Blynk to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isWorking as a boolean condition to operate myTimerEvent / just print break message without taking any other readings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ebc9c4869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ebc9c486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baud rate is 115200: baud rate must match upload speed which is 115200 for node mcu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buzzer is faint (set to lower volume for sake of hearing)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ebc9c4869_0_3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ebc9c486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the light intensity prob was so tough we considered switching to a whole new project and worked on two projects concurrently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ebc9c4869_0_3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ebc9c486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Racheal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ebc9c4869_0_3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ebc9c486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0dbe2f96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80dbe2f9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Racheal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5993dddcb_2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5993dddcb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db947a639_0_25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db947a639_0_2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ebc9c4869_0_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ebc9c486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ebc9c4869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ebc9c48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ebc9c4869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ebc9c486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Vaishnavi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ebc9c4869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ebc9c48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Vaishnavi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 if the diagram is clear, otherwise can show it live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bc9c4869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ebc9c48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ebc9c4869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ebc9c48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outputs are changed only when workTime is within threshold: because time spent overrides all other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LCD syntax: As per advanced virtual lcd syntax -&gt; lcd.print(x, y, message);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LCD isn’t cleared here: because this isn’t first function run in each iteration + only uses one row (so that we can see distance display)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ebc9c4869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ebc9c48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you have global variables (to reference them outside of the scope of their individual functions) - luxAmbient used in setDisp, setBuzz, and myTimerEvent; isWorking used in BLYNK_WRITE(V3) and myTimerEvent; workTime used in setOutput and myTimerEvent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3" name="Google Shape;83;p19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1" Type="http://schemas.openxmlformats.org/officeDocument/2006/relationships/image" Target="../media/image18.png"/><Relationship Id="rId10" Type="http://schemas.openxmlformats.org/officeDocument/2006/relationships/image" Target="../media/image16.png"/><Relationship Id="rId12" Type="http://schemas.openxmlformats.org/officeDocument/2006/relationships/image" Target="../media/image23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digikey.com/en/maker/projects/design-a-luxmeter-with-an-ldr-and-an-arduino/623aeee0f93e427bb57e02c4592567d1" TargetMode="External"/><Relationship Id="rId4" Type="http://schemas.openxmlformats.org/officeDocument/2006/relationships/hyperlink" Target="https://www.wired.com/2013/09/flux-eyestrain/" TargetMode="External"/><Relationship Id="rId5" Type="http://schemas.openxmlformats.org/officeDocument/2006/relationships/hyperlink" Target="https://www.osha.gov/SLTC/etools/computerworkstations/components_monitors.html" TargetMode="External"/><Relationship Id="rId6" Type="http://schemas.openxmlformats.org/officeDocument/2006/relationships/hyperlink" Target="https://www.healthline.com/health/eye-health/20-20-20-rule#symptoms" TargetMode="External"/><Relationship Id="rId7" Type="http://schemas.openxmlformats.org/officeDocument/2006/relationships/hyperlink" Target="https://invootech.blogspot.com/2017/06/how-to-convert-ldr-dependent-resistor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Relationship Id="rId5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4294967295" type="ctrTitle"/>
          </p:nvPr>
        </p:nvSpPr>
        <p:spPr>
          <a:xfrm>
            <a:off x="124325" y="830175"/>
            <a:ext cx="5312400" cy="136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Dr. Screen</a:t>
            </a:r>
            <a:endParaRPr sz="7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3">
            <a:alphaModFix/>
          </a:blip>
          <a:srcRect b="6681" l="0" r="8734" t="0"/>
          <a:stretch/>
        </p:blipFill>
        <p:spPr>
          <a:xfrm rot="5400000">
            <a:off x="469902" y="1929792"/>
            <a:ext cx="2338764" cy="30299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5"/>
          <p:cNvGrpSpPr/>
          <p:nvPr/>
        </p:nvGrpSpPr>
        <p:grpSpPr>
          <a:xfrm>
            <a:off x="3285372" y="1949789"/>
            <a:ext cx="1623574" cy="3076934"/>
            <a:chOff x="5043210" y="297203"/>
            <a:chExt cx="2411009" cy="4528899"/>
          </a:xfrm>
        </p:grpSpPr>
        <p:sp>
          <p:nvSpPr>
            <p:cNvPr id="108" name="Google Shape;108;p25"/>
            <p:cNvSpPr/>
            <p:nvPr/>
          </p:nvSpPr>
          <p:spPr>
            <a:xfrm>
              <a:off x="5110219" y="519847"/>
              <a:ext cx="2283300" cy="41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Place your screenshot here</a:t>
              </a:r>
              <a:endPara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109" name="Google Shape;109;p25"/>
            <p:cNvPicPr preferRelativeResize="0"/>
            <p:nvPr/>
          </p:nvPicPr>
          <p:blipFill rotWithShape="1">
            <a:blip r:embed="rId4">
              <a:alphaModFix/>
            </a:blip>
            <a:srcRect b="1366" l="0" r="0" t="3086"/>
            <a:stretch/>
          </p:blipFill>
          <p:spPr>
            <a:xfrm>
              <a:off x="5110219" y="693061"/>
              <a:ext cx="2283099" cy="39554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" name="Google Shape;110;p25"/>
            <p:cNvGrpSpPr/>
            <p:nvPr/>
          </p:nvGrpSpPr>
          <p:grpSpPr>
            <a:xfrm>
              <a:off x="5043210" y="297203"/>
              <a:ext cx="2411009" cy="4528899"/>
              <a:chOff x="2547150" y="238125"/>
              <a:chExt cx="2525675" cy="5238750"/>
            </a:xfrm>
          </p:grpSpPr>
          <p:sp>
            <p:nvSpPr>
              <p:cNvPr id="111" name="Google Shape;111;p25"/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5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5" name="Google Shape;1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2875" y="1074900"/>
            <a:ext cx="901450" cy="10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>
            <p:ph idx="4294967295" type="ctrTitle"/>
          </p:nvPr>
        </p:nvSpPr>
        <p:spPr>
          <a:xfrm>
            <a:off x="548400" y="447075"/>
            <a:ext cx="4023600" cy="3831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ESE 111 Final Project Group 13 </a:t>
            </a:r>
            <a:endParaRPr sz="2000"/>
          </a:p>
        </p:txBody>
      </p:sp>
      <p:sp>
        <p:nvSpPr>
          <p:cNvPr id="117" name="Google Shape;117;p25"/>
          <p:cNvSpPr txBox="1"/>
          <p:nvPr>
            <p:ph idx="4294967295" type="subTitle"/>
          </p:nvPr>
        </p:nvSpPr>
        <p:spPr>
          <a:xfrm>
            <a:off x="220400" y="830175"/>
            <a:ext cx="3250800" cy="3831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Racheal and Vaishnavi</a:t>
            </a:r>
            <a:endParaRPr sz="1900"/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0283" y="2250036"/>
            <a:ext cx="2821492" cy="246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idx="4294967295" type="subTitle"/>
          </p:nvPr>
        </p:nvSpPr>
        <p:spPr>
          <a:xfrm>
            <a:off x="4916400" y="250650"/>
            <a:ext cx="2460300" cy="93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handy doctor will make sure you’re using your screen right!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2075" t="0"/>
          <a:stretch/>
        </p:blipFill>
        <p:spPr>
          <a:xfrm>
            <a:off x="514325" y="944325"/>
            <a:ext cx="6117499" cy="38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4"/>
          <p:cNvSpPr txBox="1"/>
          <p:nvPr>
            <p:ph idx="4294967295" type="title"/>
          </p:nvPr>
        </p:nvSpPr>
        <p:spPr>
          <a:xfrm>
            <a:off x="438200" y="324825"/>
            <a:ext cx="64056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Code</a:t>
            </a:r>
            <a:endParaRPr b="0"/>
          </a:p>
        </p:txBody>
      </p:sp>
      <p:sp>
        <p:nvSpPr>
          <p:cNvPr id="270" name="Google Shape;270;p34"/>
          <p:cNvSpPr/>
          <p:nvPr/>
        </p:nvSpPr>
        <p:spPr>
          <a:xfrm>
            <a:off x="6553200" y="1724550"/>
            <a:ext cx="241200" cy="84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6543025" y="3756750"/>
            <a:ext cx="241200" cy="84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543025" y="1280400"/>
            <a:ext cx="241200" cy="325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6553200" y="3210526"/>
            <a:ext cx="241200" cy="39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0" y="979925"/>
            <a:ext cx="8398020" cy="24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5"/>
          <p:cNvSpPr txBox="1"/>
          <p:nvPr>
            <p:ph idx="4294967295" type="title"/>
          </p:nvPr>
        </p:nvSpPr>
        <p:spPr>
          <a:xfrm>
            <a:off x="438200" y="324825"/>
            <a:ext cx="64056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Code</a:t>
            </a:r>
            <a:endParaRPr b="0"/>
          </a:p>
        </p:txBody>
      </p:sp>
      <p:sp>
        <p:nvSpPr>
          <p:cNvPr id="281" name="Google Shape;281;p35"/>
          <p:cNvSpPr/>
          <p:nvPr/>
        </p:nvSpPr>
        <p:spPr>
          <a:xfrm>
            <a:off x="5578575" y="1991550"/>
            <a:ext cx="241200" cy="5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5578575" y="2648050"/>
            <a:ext cx="241200" cy="5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5578575" y="1462650"/>
            <a:ext cx="241200" cy="45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0" y="868125"/>
            <a:ext cx="5313953" cy="401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6"/>
          <p:cNvSpPr txBox="1"/>
          <p:nvPr>
            <p:ph idx="4294967295" type="title"/>
          </p:nvPr>
        </p:nvSpPr>
        <p:spPr>
          <a:xfrm>
            <a:off x="438200" y="248625"/>
            <a:ext cx="64056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Code</a:t>
            </a:r>
            <a:endParaRPr b="0"/>
          </a:p>
        </p:txBody>
      </p:sp>
      <p:sp>
        <p:nvSpPr>
          <p:cNvPr id="291" name="Google Shape;291;p36"/>
          <p:cNvSpPr/>
          <p:nvPr/>
        </p:nvSpPr>
        <p:spPr>
          <a:xfrm>
            <a:off x="5689125" y="3366200"/>
            <a:ext cx="241200" cy="1437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5689125" y="1239800"/>
            <a:ext cx="241200" cy="197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75" y="944326"/>
            <a:ext cx="7262750" cy="39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7"/>
          <p:cNvSpPr txBox="1"/>
          <p:nvPr>
            <p:ph idx="4294967295" type="title"/>
          </p:nvPr>
        </p:nvSpPr>
        <p:spPr>
          <a:xfrm>
            <a:off x="438200" y="324825"/>
            <a:ext cx="64056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Code</a:t>
            </a:r>
            <a:endParaRPr b="0"/>
          </a:p>
        </p:txBody>
      </p:sp>
      <p:sp>
        <p:nvSpPr>
          <p:cNvPr id="300" name="Google Shape;300;p37"/>
          <p:cNvSpPr/>
          <p:nvPr/>
        </p:nvSpPr>
        <p:spPr>
          <a:xfrm>
            <a:off x="7656725" y="1735225"/>
            <a:ext cx="241200" cy="59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7669925" y="2756075"/>
            <a:ext cx="241200" cy="39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7656725" y="3260900"/>
            <a:ext cx="241200" cy="148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7669925" y="1208450"/>
            <a:ext cx="241200" cy="473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7656725" y="2385300"/>
            <a:ext cx="241200" cy="31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0" y="934651"/>
            <a:ext cx="7285991" cy="39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8"/>
          <p:cNvSpPr txBox="1"/>
          <p:nvPr>
            <p:ph idx="4294967295" type="title"/>
          </p:nvPr>
        </p:nvSpPr>
        <p:spPr>
          <a:xfrm>
            <a:off x="438200" y="324825"/>
            <a:ext cx="64056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Code</a:t>
            </a:r>
            <a:endParaRPr b="0"/>
          </a:p>
        </p:txBody>
      </p:sp>
      <p:sp>
        <p:nvSpPr>
          <p:cNvPr id="312" name="Google Shape;312;p38"/>
          <p:cNvSpPr/>
          <p:nvPr/>
        </p:nvSpPr>
        <p:spPr>
          <a:xfrm>
            <a:off x="6969550" y="2515475"/>
            <a:ext cx="241200" cy="734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6969550" y="1590000"/>
            <a:ext cx="241200" cy="82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6969550" y="3301150"/>
            <a:ext cx="241200" cy="1393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0" y="1000251"/>
            <a:ext cx="7859450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9"/>
          <p:cNvSpPr txBox="1"/>
          <p:nvPr>
            <p:ph idx="4294967295" type="title"/>
          </p:nvPr>
        </p:nvSpPr>
        <p:spPr>
          <a:xfrm>
            <a:off x="438200" y="324825"/>
            <a:ext cx="64056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Code</a:t>
            </a:r>
            <a:endParaRPr b="0"/>
          </a:p>
        </p:txBody>
      </p:sp>
      <p:sp>
        <p:nvSpPr>
          <p:cNvPr id="322" name="Google Shape;322;p39"/>
          <p:cNvSpPr/>
          <p:nvPr/>
        </p:nvSpPr>
        <p:spPr>
          <a:xfrm>
            <a:off x="6942300" y="2292600"/>
            <a:ext cx="241200" cy="82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6942300" y="1162225"/>
            <a:ext cx="241200" cy="5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6942300" y="3304975"/>
            <a:ext cx="241200" cy="984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0" y="944325"/>
            <a:ext cx="8042375" cy="381976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0"/>
          <p:cNvSpPr txBox="1"/>
          <p:nvPr>
            <p:ph idx="4294967295" type="title"/>
          </p:nvPr>
        </p:nvSpPr>
        <p:spPr>
          <a:xfrm>
            <a:off x="438200" y="324825"/>
            <a:ext cx="64056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Code</a:t>
            </a:r>
            <a:endParaRPr b="0"/>
          </a:p>
        </p:txBody>
      </p:sp>
      <p:sp>
        <p:nvSpPr>
          <p:cNvPr id="332" name="Google Shape;332;p40"/>
          <p:cNvSpPr/>
          <p:nvPr/>
        </p:nvSpPr>
        <p:spPr>
          <a:xfrm>
            <a:off x="7899725" y="1974850"/>
            <a:ext cx="241200" cy="114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7899725" y="4164500"/>
            <a:ext cx="241200" cy="5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7899725" y="1228575"/>
            <a:ext cx="241200" cy="5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7899725" y="3180800"/>
            <a:ext cx="241200" cy="52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580550" y="502175"/>
            <a:ext cx="77367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Measuring screen light intensity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∙"/>
            </a:pPr>
            <a:r>
              <a:rPr lang="en" sz="2200"/>
              <a:t>Blocking out ambient light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∙"/>
            </a:pPr>
            <a:r>
              <a:rPr lang="en" sz="2200"/>
              <a:t>Converting voltage drop to light intensity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Measuring relative light intensity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∙"/>
            </a:pPr>
            <a:r>
              <a:rPr lang="en" sz="2200"/>
              <a:t>Limited analog pins on Node MCU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∙"/>
            </a:pPr>
            <a:r>
              <a:rPr lang="en" sz="2200"/>
              <a:t>Identifying error factor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Integrating LCD Display into the circuit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Enabling buzzer to function with code </a:t>
            </a:r>
            <a:endParaRPr sz="2200"/>
          </a:p>
        </p:txBody>
      </p:sp>
      <p:sp>
        <p:nvSpPr>
          <p:cNvPr id="341" name="Google Shape;341;p41"/>
          <p:cNvSpPr txBox="1"/>
          <p:nvPr>
            <p:ph type="title"/>
          </p:nvPr>
        </p:nvSpPr>
        <p:spPr>
          <a:xfrm>
            <a:off x="428150" y="361950"/>
            <a:ext cx="7791300" cy="54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Challenges and Adjustments</a:t>
            </a:r>
            <a:endParaRPr b="0"/>
          </a:p>
        </p:txBody>
      </p:sp>
      <p:sp>
        <p:nvSpPr>
          <p:cNvPr id="342" name="Google Shape;342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351950" y="535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Implications</a:t>
            </a:r>
            <a:endParaRPr b="0"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349625" y="952900"/>
            <a:ext cx="4205400" cy="23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Muli"/>
                <a:ea typeface="Muli"/>
                <a:cs typeface="Muli"/>
                <a:sym typeface="Muli"/>
              </a:rPr>
              <a:t>Strengths</a:t>
            </a:r>
            <a:endParaRPr b="1" i="1">
              <a:latin typeface="Muli"/>
              <a:ea typeface="Muli"/>
              <a:cs typeface="Muli"/>
              <a:sym typeface="Muli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Measures three key screen-use parameters at once and with priority (screen time &gt; distance and screen time &gt; intensity)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Alerts the user in multiple ways (audio and visual) to ensure they correct their setup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Very user-friendly setup and operation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Ensures productivity and healthy screen usage at once (20 min work sessions ~ Pomodoros)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Applicable to any kind of work using screens: teleworking, online learning, social networking, server monitoring, etc.</a:t>
            </a:r>
            <a:endParaRPr sz="1500"/>
          </a:p>
        </p:txBody>
      </p:sp>
      <p:sp>
        <p:nvSpPr>
          <p:cNvPr id="349" name="Google Shape;349;p42"/>
          <p:cNvSpPr txBox="1"/>
          <p:nvPr>
            <p:ph idx="2" type="body"/>
          </p:nvPr>
        </p:nvSpPr>
        <p:spPr>
          <a:xfrm>
            <a:off x="4631300" y="935050"/>
            <a:ext cx="41565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Muli"/>
                <a:ea typeface="Muli"/>
                <a:cs typeface="Muli"/>
                <a:sym typeface="Muli"/>
              </a:rPr>
              <a:t>Limitations</a:t>
            </a:r>
            <a:endParaRPr b="1" i="1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Design is quite bulky so only suitable for laptops/PCs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Cap is not custom-manufactured so some ambient light can still pass through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Recommended parameters are for adults so not applicable for children/elderly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Direct eye contact is required for accurate reading on Ping sensor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Sensors are fixed to computer screen (not detachable)</a:t>
            </a:r>
            <a:endParaRPr/>
          </a:p>
        </p:txBody>
      </p:sp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351950" y="1297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Future Development</a:t>
            </a:r>
            <a:endParaRPr b="0"/>
          </a:p>
        </p:txBody>
      </p:sp>
      <p:sp>
        <p:nvSpPr>
          <p:cNvPr id="356" name="Google Shape;356;p43"/>
          <p:cNvSpPr txBox="1"/>
          <p:nvPr>
            <p:ph idx="3" type="body"/>
          </p:nvPr>
        </p:nvSpPr>
        <p:spPr>
          <a:xfrm>
            <a:off x="755125" y="1079275"/>
            <a:ext cx="64953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Use more compact sensors, breadboard, and microprocessor to suit phone screens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Design a smaller cap using precision tools to more accurately restrict ambient light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Include child and elderly modes into device code with their respective 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Use a more advanced sensor to accommodate for an acute viewing angle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Incorporate a clip-on feature to enable sensors to be detachable from the screen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751" y="2349454"/>
            <a:ext cx="2062919" cy="119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>
            <p:ph idx="4294967295" type="ctrTitle"/>
          </p:nvPr>
        </p:nvSpPr>
        <p:spPr>
          <a:xfrm>
            <a:off x="4725900" y="631900"/>
            <a:ext cx="4281600" cy="17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The Virtual Workplace</a:t>
            </a:r>
            <a:endParaRPr sz="5600"/>
          </a:p>
        </p:txBody>
      </p:sp>
      <p:sp>
        <p:nvSpPr>
          <p:cNvPr id="126" name="Google Shape;126;p26"/>
          <p:cNvSpPr txBox="1"/>
          <p:nvPr>
            <p:ph idx="4294967295" type="subTitle"/>
          </p:nvPr>
        </p:nvSpPr>
        <p:spPr>
          <a:xfrm>
            <a:off x="5076300" y="2445650"/>
            <a:ext cx="3778800" cy="212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shift to online work and learning environments has dramatically increased </a:t>
            </a:r>
            <a:r>
              <a:rPr b="1" lang="en" sz="1800">
                <a:latin typeface="Muli"/>
                <a:ea typeface="Muli"/>
                <a:cs typeface="Muli"/>
                <a:sym typeface="Muli"/>
              </a:rPr>
              <a:t>screen usage 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With this comes a </a:t>
            </a:r>
            <a:r>
              <a:rPr b="1" lang="en" sz="1800">
                <a:latin typeface="Muli"/>
                <a:ea typeface="Muli"/>
                <a:cs typeface="Muli"/>
                <a:sym typeface="Muli"/>
              </a:rPr>
              <a:t>greater risk of health issues </a:t>
            </a:r>
            <a:r>
              <a:rPr lang="en" sz="1800"/>
              <a:t>associated to continuous exposure to </a:t>
            </a:r>
            <a:r>
              <a:rPr b="1" lang="en" sz="1800">
                <a:latin typeface="Muli"/>
                <a:ea typeface="Muli"/>
                <a:cs typeface="Muli"/>
                <a:sym typeface="Muli"/>
              </a:rPr>
              <a:t>blue light</a:t>
            </a:r>
            <a:endParaRPr b="1"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50" y="1580345"/>
            <a:ext cx="492750" cy="54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92" y="1700865"/>
            <a:ext cx="492750" cy="54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6347" y="2308924"/>
            <a:ext cx="1136497" cy="95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6347" y="1920141"/>
            <a:ext cx="1136497" cy="95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7824" y="908650"/>
            <a:ext cx="1273542" cy="79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1491" y="1810398"/>
            <a:ext cx="867577" cy="54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6"/>
          <p:cNvCxnSpPr/>
          <p:nvPr/>
        </p:nvCxnSpPr>
        <p:spPr>
          <a:xfrm>
            <a:off x="3130525" y="3385597"/>
            <a:ext cx="678900" cy="3798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6"/>
          <p:cNvCxnSpPr/>
          <p:nvPr/>
        </p:nvCxnSpPr>
        <p:spPr>
          <a:xfrm>
            <a:off x="1036159" y="2175323"/>
            <a:ext cx="572400" cy="320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6" name="Google Shape;13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1493" y="1517205"/>
            <a:ext cx="195009" cy="549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6"/>
          <p:cNvCxnSpPr/>
          <p:nvPr/>
        </p:nvCxnSpPr>
        <p:spPr>
          <a:xfrm flipH="1">
            <a:off x="756800" y="3310132"/>
            <a:ext cx="957900" cy="5358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6"/>
          <p:cNvCxnSpPr/>
          <p:nvPr/>
        </p:nvCxnSpPr>
        <p:spPr>
          <a:xfrm flipH="1">
            <a:off x="3080834" y="2250789"/>
            <a:ext cx="572400" cy="320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9" name="Google Shape;139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7466" y="2866358"/>
            <a:ext cx="1042449" cy="1111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48218" y="3416007"/>
            <a:ext cx="439707" cy="59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30043" y="3574823"/>
            <a:ext cx="439707" cy="59337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/>
          <p:nvPr/>
        </p:nvSpPr>
        <p:spPr>
          <a:xfrm>
            <a:off x="2267036" y="1789094"/>
            <a:ext cx="195000" cy="4722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580550" y="242375"/>
            <a:ext cx="6014400" cy="66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Bibliography</a:t>
            </a:r>
            <a:endParaRPr b="0"/>
          </a:p>
        </p:txBody>
      </p:sp>
      <p:sp>
        <p:nvSpPr>
          <p:cNvPr id="363" name="Google Shape;363;p44"/>
          <p:cNvSpPr txBox="1"/>
          <p:nvPr>
            <p:ph idx="1" type="body"/>
          </p:nvPr>
        </p:nvSpPr>
        <p:spPr>
          <a:xfrm>
            <a:off x="555225" y="1048000"/>
            <a:ext cx="77181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https://www.digikey.com/en/maker/projects/design-a-luxmeter-with-an-ldr-and-an-arduino/623aeee0f93e427bb57e02c4592567d1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latin typeface="Muli"/>
                <a:ea typeface="Muli"/>
                <a:cs typeface="Muli"/>
                <a:sym typeface="Muli"/>
                <a:hlinkClick r:id="rId4"/>
              </a:rPr>
              <a:t>https://www.wired.com/2013/09/flux-eyestrain/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latin typeface="Muli"/>
                <a:ea typeface="Muli"/>
                <a:cs typeface="Muli"/>
                <a:sym typeface="Muli"/>
                <a:hlinkClick r:id="rId5"/>
              </a:rPr>
              <a:t>https://www.osha.gov/SLTC/etools/computerworkstations/components_monitors.htm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6"/>
              </a:rPr>
              <a:t>https://www.healthline.com/health/eye-health/20-20-20-rule#symptoms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7"/>
              </a:rPr>
              <a:t>https://invootech.blogspot.com/2017/06/how-to-convert-ldr-dependent-resistor.html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5"/>
          <p:cNvSpPr txBox="1"/>
          <p:nvPr>
            <p:ph idx="4294967295" type="ctrTitle"/>
          </p:nvPr>
        </p:nvSpPr>
        <p:spPr>
          <a:xfrm>
            <a:off x="685800" y="1341750"/>
            <a:ext cx="38862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71" name="Google Shape;371;p4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2000"/>
          </a:p>
        </p:txBody>
      </p:sp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11350" y="290430"/>
            <a:ext cx="4517700" cy="130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Dr. Screen - The Virtual Doctor</a:t>
            </a:r>
            <a:endParaRPr sz="39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11350" y="1806725"/>
            <a:ext cx="46983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Yo</a:t>
            </a:r>
            <a:r>
              <a:rPr lang="en" sz="1700"/>
              <a:t>ur doctor is here! This handy device ensures users’ screen usage is healthy as per generally health practices for online screen usage.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Healthy screen usage is measured through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Distance between user’s eye level and screen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Time spent working in one stretch of 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Relative light intensity of screen and environment</a:t>
            </a:r>
            <a:endParaRPr sz="1700"/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5032375" y="14980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51950" y="233875"/>
            <a:ext cx="6405600" cy="60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Parameters</a:t>
            </a:r>
            <a:endParaRPr b="0"/>
          </a:p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3862700" y="2571750"/>
            <a:ext cx="2757900" cy="22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Muli"/>
                <a:ea typeface="Muli"/>
                <a:cs typeface="Muli"/>
                <a:sym typeface="Muli"/>
              </a:rPr>
              <a:t>Distance</a:t>
            </a:r>
            <a:endParaRPr b="1" i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Prescription:</a:t>
            </a:r>
            <a:r>
              <a:rPr lang="en"/>
              <a:t> It’s recommended the distance between the user’s eye level and screen is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50 </a:t>
            </a:r>
            <a:r>
              <a:rPr lang="en"/>
              <a:t>to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100 cm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Modification:</a:t>
            </a:r>
            <a:r>
              <a:rPr lang="en"/>
              <a:t> None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Computation</a:t>
            </a:r>
            <a:r>
              <a:rPr lang="en"/>
              <a:t>: Ping Sensor</a:t>
            </a:r>
            <a:endParaRPr/>
          </a:p>
        </p:txBody>
      </p:sp>
      <p:sp>
        <p:nvSpPr>
          <p:cNvPr id="157" name="Google Shape;157;p28"/>
          <p:cNvSpPr txBox="1"/>
          <p:nvPr>
            <p:ph idx="3" type="body"/>
          </p:nvPr>
        </p:nvSpPr>
        <p:spPr>
          <a:xfrm>
            <a:off x="315825" y="1113650"/>
            <a:ext cx="3632100" cy="24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Muli"/>
                <a:ea typeface="Muli"/>
                <a:cs typeface="Muli"/>
                <a:sym typeface="Muli"/>
              </a:rPr>
              <a:t>Time spent working in one stretch</a:t>
            </a:r>
            <a:endParaRPr b="1" i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Prescription:</a:t>
            </a:r>
            <a:r>
              <a:rPr lang="en"/>
              <a:t> It’s recommended the user takes a break every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20 minutes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Modification: </a:t>
            </a:r>
            <a:r>
              <a:rPr lang="en"/>
              <a:t> Set a threshold for working as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2 minutes</a:t>
            </a:r>
            <a:r>
              <a:rPr lang="en"/>
              <a:t>. Display time intervals in seconds (1 interval = 2s)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Computation:</a:t>
            </a:r>
            <a:r>
              <a:rPr lang="en"/>
              <a:t> Timer written in code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799" y="1126691"/>
            <a:ext cx="2498775" cy="128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131" y="233875"/>
            <a:ext cx="1162727" cy="13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93035">
            <a:off x="1376828" y="3316327"/>
            <a:ext cx="1401817" cy="15427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28"/>
          <p:cNvGraphicFramePr/>
          <p:nvPr/>
        </p:nvGraphicFramePr>
        <p:xfrm>
          <a:off x="6680250" y="394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{30E95AC0-8BC3-4B0F-AA6D-01CFE9E26C2D}</a:tableStyleId>
              </a:tblPr>
              <a:tblGrid>
                <a:gridCol w="1425900"/>
                <a:gridCol w="846925"/>
              </a:tblGrid>
              <a:tr h="69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899C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Component</a:t>
                      </a:r>
                      <a:endParaRPr b="1" sz="1500">
                        <a:solidFill>
                          <a:srgbClr val="D899CE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899C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I/O/</a:t>
                      </a:r>
                      <a:endParaRPr b="1" sz="1500">
                        <a:solidFill>
                          <a:srgbClr val="D899CE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899C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Device</a:t>
                      </a:r>
                      <a:endParaRPr b="1" sz="1500">
                        <a:solidFill>
                          <a:srgbClr val="D899CE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Ping Sensor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Input</a:t>
                      </a:r>
                      <a:endParaRPr b="1"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Photoresistor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Input</a:t>
                      </a:r>
                      <a:endParaRPr b="1"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Virtual Switch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Device</a:t>
                      </a:r>
                      <a:endParaRPr b="1"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Buzzer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Output</a:t>
                      </a:r>
                      <a:endParaRPr b="1"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Virtual LCD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Output</a:t>
                      </a:r>
                      <a:endParaRPr b="1"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51950" y="233875"/>
            <a:ext cx="6405600" cy="60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Parameters</a:t>
            </a:r>
            <a:endParaRPr b="0"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275750" y="746975"/>
            <a:ext cx="6300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Muli"/>
                <a:ea typeface="Muli"/>
                <a:cs typeface="Muli"/>
                <a:sym typeface="Muli"/>
              </a:rPr>
              <a:t>Relative l</a:t>
            </a:r>
            <a:r>
              <a:rPr b="1" i="1" lang="en">
                <a:latin typeface="Muli"/>
                <a:ea typeface="Muli"/>
                <a:cs typeface="Muli"/>
                <a:sym typeface="Muli"/>
              </a:rPr>
              <a:t>ight Intensity</a:t>
            </a:r>
            <a:endParaRPr b="1" i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Prescription</a:t>
            </a:r>
            <a:r>
              <a:rPr lang="en"/>
              <a:t>: </a:t>
            </a:r>
            <a:r>
              <a:rPr lang="en"/>
              <a:t>It’s recommended the screen’s light intensity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matches</a:t>
            </a:r>
            <a:r>
              <a:rPr lang="en"/>
              <a:t> the light intensity from the environment.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Modification</a:t>
            </a:r>
            <a:r>
              <a:rPr lang="en"/>
              <a:t>: Based on experimentation with our device, we determined an error factor of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75 lx</a:t>
            </a:r>
            <a:r>
              <a:rPr lang="en"/>
              <a:t>.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/>
              <a:t>Setup adapted to that of exp.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Computation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Read a</a:t>
            </a:r>
            <a:r>
              <a:rPr lang="en"/>
              <a:t>nalog value from photoresistor. This measures the voltage drop across the natural resistor connected to 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Convert voltage drop across natural resistor to voltage drop across photoresistor by considering total voltage supplied (5V)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Convert voltage across photoresistor to photoresistance using formula for resistors in series (natural resistor, photoresistor)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Convert photoresistance to light intensity using derived formula from an external experiment with 5V supply and 5</a:t>
            </a:r>
            <a:r>
              <a:rPr lang="en" sz="1500">
                <a:solidFill>
                  <a:srgbClr val="FFFFFF"/>
                </a:solidFill>
              </a:rPr>
              <a:t>kΩ resistor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16254" t="0"/>
          <a:stretch/>
        </p:blipFill>
        <p:spPr>
          <a:xfrm>
            <a:off x="6499850" y="1335325"/>
            <a:ext cx="2551075" cy="16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435" y="3077700"/>
            <a:ext cx="2687377" cy="27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Schematics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6681" l="0" r="8734" t="0"/>
          <a:stretch/>
        </p:blipFill>
        <p:spPr>
          <a:xfrm rot="5400000">
            <a:off x="1076637" y="332637"/>
            <a:ext cx="3832850" cy="522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/>
          <p:nvPr/>
        </p:nvSpPr>
        <p:spPr>
          <a:xfrm>
            <a:off x="2402550" y="2458950"/>
            <a:ext cx="1418700" cy="6768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 rot="5400000">
            <a:off x="4083250" y="2526625"/>
            <a:ext cx="1849800" cy="1150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 rot="5400000">
            <a:off x="3526050" y="3267775"/>
            <a:ext cx="1038600" cy="6768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 rot="5400000">
            <a:off x="913100" y="2348525"/>
            <a:ext cx="1006800" cy="1769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30"/>
          <p:cNvCxnSpPr/>
          <p:nvPr/>
        </p:nvCxnSpPr>
        <p:spPr>
          <a:xfrm flipH="1" rot="10800000">
            <a:off x="2041600" y="1466325"/>
            <a:ext cx="135300" cy="451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0"/>
          <p:cNvSpPr txBox="1"/>
          <p:nvPr/>
        </p:nvSpPr>
        <p:spPr>
          <a:xfrm>
            <a:off x="2205050" y="1325225"/>
            <a:ext cx="141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To Arduino GND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5" name="Google Shape;185;p30"/>
          <p:cNvCxnSpPr/>
          <p:nvPr/>
        </p:nvCxnSpPr>
        <p:spPr>
          <a:xfrm flipH="1" rot="10800000">
            <a:off x="5512300" y="3812400"/>
            <a:ext cx="432000" cy="8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0"/>
          <p:cNvCxnSpPr/>
          <p:nvPr/>
        </p:nvCxnSpPr>
        <p:spPr>
          <a:xfrm flipH="1" rot="10800000">
            <a:off x="5543350" y="3553075"/>
            <a:ext cx="344700" cy="164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0"/>
          <p:cNvSpPr txBox="1"/>
          <p:nvPr/>
        </p:nvSpPr>
        <p:spPr>
          <a:xfrm>
            <a:off x="5865850" y="3325725"/>
            <a:ext cx="1731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To Arduino GND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5942050" y="3630525"/>
            <a:ext cx="1731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To Arduino 5V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1153025" y="4170450"/>
            <a:ext cx="1731000" cy="572700"/>
          </a:xfrm>
          <a:prstGeom prst="rect">
            <a:avLst/>
          </a:prstGeom>
          <a:solidFill>
            <a:srgbClr val="F3F3F3">
              <a:alpha val="662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Five 1 kΩ resistors connected in series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2396800" y="2461900"/>
            <a:ext cx="1157700" cy="451200"/>
          </a:xfrm>
          <a:prstGeom prst="wedgeEllipseCallout">
            <a:avLst>
              <a:gd fmla="val -78494" name="adj1"/>
              <a:gd fmla="val 345395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5942050" y="293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{30E95AC0-8BC3-4B0F-AA6D-01CFE9E26C2D}</a:tableStyleId>
              </a:tblPr>
              <a:tblGrid>
                <a:gridCol w="1889025"/>
                <a:gridCol w="1122000"/>
              </a:tblGrid>
              <a:tr h="69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899C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Component Terminal</a:t>
                      </a:r>
                      <a:endParaRPr b="1" sz="1500">
                        <a:solidFill>
                          <a:srgbClr val="D899CE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899CE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Node MCU Pin</a:t>
                      </a:r>
                      <a:endParaRPr b="1" sz="1500">
                        <a:solidFill>
                          <a:srgbClr val="D899CE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Buzzer (+ve terminal)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D2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Ping Sensor Trigger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Ping Sensor Echo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Photoresistor Analog Pin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A1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GND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GND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2" name="Google Shape;192;p30"/>
          <p:cNvCxnSpPr/>
          <p:nvPr/>
        </p:nvCxnSpPr>
        <p:spPr>
          <a:xfrm flipH="1" rot="10800000">
            <a:off x="3488450" y="1466325"/>
            <a:ext cx="135300" cy="451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0"/>
          <p:cNvCxnSpPr/>
          <p:nvPr/>
        </p:nvCxnSpPr>
        <p:spPr>
          <a:xfrm flipH="1" rot="10800000">
            <a:off x="3977700" y="1398775"/>
            <a:ext cx="94200" cy="470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0"/>
          <p:cNvSpPr txBox="1"/>
          <p:nvPr/>
        </p:nvSpPr>
        <p:spPr>
          <a:xfrm>
            <a:off x="4044400" y="1072725"/>
            <a:ext cx="162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To photoresistor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0" name="Google Shape;200;p31"/>
          <p:cNvGrpSpPr/>
          <p:nvPr/>
        </p:nvGrpSpPr>
        <p:grpSpPr>
          <a:xfrm>
            <a:off x="2528610" y="449603"/>
            <a:ext cx="2411009" cy="4528899"/>
            <a:chOff x="5043210" y="297203"/>
            <a:chExt cx="2411009" cy="4528899"/>
          </a:xfrm>
        </p:grpSpPr>
        <p:sp>
          <p:nvSpPr>
            <p:cNvPr id="201" name="Google Shape;201;p31"/>
            <p:cNvSpPr/>
            <p:nvPr/>
          </p:nvSpPr>
          <p:spPr>
            <a:xfrm>
              <a:off x="5110219" y="519847"/>
              <a:ext cx="2283300" cy="41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Place your screenshot here</a:t>
              </a:r>
              <a:endPara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202" name="Google Shape;202;p31"/>
            <p:cNvPicPr preferRelativeResize="0"/>
            <p:nvPr/>
          </p:nvPicPr>
          <p:blipFill rotWithShape="1">
            <a:blip r:embed="rId3">
              <a:alphaModFix/>
            </a:blip>
            <a:srcRect b="1366" l="0" r="0" t="3086"/>
            <a:stretch/>
          </p:blipFill>
          <p:spPr>
            <a:xfrm>
              <a:off x="5110219" y="693061"/>
              <a:ext cx="2283099" cy="39554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" name="Google Shape;203;p31"/>
            <p:cNvGrpSpPr/>
            <p:nvPr/>
          </p:nvGrpSpPr>
          <p:grpSpPr>
            <a:xfrm>
              <a:off x="5043210" y="297203"/>
              <a:ext cx="2411009" cy="4528899"/>
              <a:chOff x="2547150" y="238125"/>
              <a:chExt cx="2525675" cy="5238750"/>
            </a:xfrm>
          </p:grpSpPr>
          <p:sp>
            <p:nvSpPr>
              <p:cNvPr id="204" name="Google Shape;204;p31"/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1"/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8" name="Google Shape;208;p31"/>
          <p:cNvSpPr txBox="1"/>
          <p:nvPr>
            <p:ph idx="4294967295" type="body"/>
          </p:nvPr>
        </p:nvSpPr>
        <p:spPr>
          <a:xfrm>
            <a:off x="3071900" y="221000"/>
            <a:ext cx="5859000" cy="5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>
                <a:latin typeface="Lexend Deca"/>
                <a:ea typeface="Lexend Deca"/>
                <a:cs typeface="Lexend Deca"/>
                <a:sym typeface="Lexend Deca"/>
              </a:rPr>
              <a:t>Blynk Setup</a:t>
            </a:r>
            <a:endParaRPr sz="1900"/>
          </a:p>
        </p:txBody>
      </p:sp>
      <p:grpSp>
        <p:nvGrpSpPr>
          <p:cNvPr id="209" name="Google Shape;209;p31"/>
          <p:cNvGrpSpPr/>
          <p:nvPr/>
        </p:nvGrpSpPr>
        <p:grpSpPr>
          <a:xfrm flipH="1">
            <a:off x="4322616" y="753500"/>
            <a:ext cx="2548785" cy="927510"/>
            <a:chOff x="666307" y="1759148"/>
            <a:chExt cx="2813850" cy="927510"/>
          </a:xfrm>
        </p:grpSpPr>
        <p:sp>
          <p:nvSpPr>
            <p:cNvPr id="210" name="Google Shape;210;p31"/>
            <p:cNvSpPr txBox="1"/>
            <p:nvPr/>
          </p:nvSpPr>
          <p:spPr>
            <a:xfrm>
              <a:off x="666307" y="1759148"/>
              <a:ext cx="1836900" cy="9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Value display for </a:t>
              </a: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screen’s light intensity</a:t>
              </a: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 in lux (lx) calculated from voltage drop across photoresistor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11" name="Google Shape;211;p31"/>
            <p:cNvCxnSpPr/>
            <p:nvPr/>
          </p:nvCxnSpPr>
          <p:spPr>
            <a:xfrm flipH="1">
              <a:off x="2587356" y="2535048"/>
              <a:ext cx="892800" cy="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31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1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14" name="Google Shape;214;p31"/>
          <p:cNvGrpSpPr/>
          <p:nvPr/>
        </p:nvGrpSpPr>
        <p:grpSpPr>
          <a:xfrm flipH="1">
            <a:off x="4328491" y="1678360"/>
            <a:ext cx="2352035" cy="1198190"/>
            <a:chOff x="883517" y="2373759"/>
            <a:chExt cx="2596639" cy="1198190"/>
          </a:xfrm>
        </p:grpSpPr>
        <p:sp>
          <p:nvSpPr>
            <p:cNvPr id="215" name="Google Shape;215;p31"/>
            <p:cNvSpPr txBox="1"/>
            <p:nvPr/>
          </p:nvSpPr>
          <p:spPr>
            <a:xfrm>
              <a:off x="883517" y="2659648"/>
              <a:ext cx="1614900" cy="9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Value display for </a:t>
              </a: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distance between user and screen </a:t>
              </a: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measured in cm by Ping sensor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16" name="Google Shape;216;p31"/>
            <p:cNvCxnSpPr/>
            <p:nvPr/>
          </p:nvCxnSpPr>
          <p:spPr>
            <a:xfrm flipH="1">
              <a:off x="2587356" y="2535048"/>
              <a:ext cx="892800" cy="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p31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4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19" name="Google Shape;219;p31"/>
          <p:cNvGrpSpPr/>
          <p:nvPr/>
        </p:nvGrpSpPr>
        <p:grpSpPr>
          <a:xfrm>
            <a:off x="462101" y="583900"/>
            <a:ext cx="2387136" cy="1061100"/>
            <a:chOff x="608931" y="1625554"/>
            <a:chExt cx="2871225" cy="1061100"/>
          </a:xfrm>
        </p:grpSpPr>
        <p:sp>
          <p:nvSpPr>
            <p:cNvPr id="220" name="Google Shape;220;p31"/>
            <p:cNvSpPr txBox="1"/>
            <p:nvPr/>
          </p:nvSpPr>
          <p:spPr>
            <a:xfrm>
              <a:off x="608931" y="1625554"/>
              <a:ext cx="1894200" cy="10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Value display for </a:t>
              </a: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ambient</a:t>
              </a: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 light intensity</a:t>
              </a: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 measured in lux (lx) by the smartphone’s built-in light sensor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21" name="Google Shape;221;p31"/>
            <p:cNvCxnSpPr/>
            <p:nvPr/>
          </p:nvCxnSpPr>
          <p:spPr>
            <a:xfrm flipH="1">
              <a:off x="2587356" y="2535048"/>
              <a:ext cx="892800" cy="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31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 txBox="1"/>
            <p:nvPr/>
          </p:nvSpPr>
          <p:spPr>
            <a:xfrm>
              <a:off x="2498504" y="2373754"/>
              <a:ext cx="3174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24" name="Google Shape;224;p31"/>
          <p:cNvGrpSpPr/>
          <p:nvPr/>
        </p:nvGrpSpPr>
        <p:grpSpPr>
          <a:xfrm>
            <a:off x="512375" y="1678279"/>
            <a:ext cx="2298273" cy="1045896"/>
            <a:chOff x="883531" y="2373759"/>
            <a:chExt cx="2596625" cy="1045896"/>
          </a:xfrm>
        </p:grpSpPr>
        <p:sp>
          <p:nvSpPr>
            <p:cNvPr id="225" name="Google Shape;225;p31"/>
            <p:cNvSpPr txBox="1"/>
            <p:nvPr/>
          </p:nvSpPr>
          <p:spPr>
            <a:xfrm>
              <a:off x="883531" y="2492054"/>
              <a:ext cx="1614900" cy="9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Value display for </a:t>
              </a: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elapsed time </a:t>
              </a: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 one work session in seconds calculated in code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26" name="Google Shape;226;p31"/>
            <p:cNvCxnSpPr/>
            <p:nvPr/>
          </p:nvCxnSpPr>
          <p:spPr>
            <a:xfrm flipH="1">
              <a:off x="2587356" y="2535048"/>
              <a:ext cx="892800" cy="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31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sp>
        <p:nvSpPr>
          <p:cNvPr id="229" name="Google Shape;229;p31"/>
          <p:cNvSpPr/>
          <p:nvPr/>
        </p:nvSpPr>
        <p:spPr>
          <a:xfrm>
            <a:off x="2752575" y="584375"/>
            <a:ext cx="2059500" cy="1692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2918775" y="246975"/>
            <a:ext cx="1716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Smartphone’s built-in light sensor (encircled)</a:t>
            </a:r>
            <a:endParaRPr i="1" sz="7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31" name="Google Shape;231;p31"/>
          <p:cNvGrpSpPr/>
          <p:nvPr/>
        </p:nvGrpSpPr>
        <p:grpSpPr>
          <a:xfrm>
            <a:off x="468724" y="2647997"/>
            <a:ext cx="2352023" cy="1045796"/>
            <a:chOff x="883531" y="2373759"/>
            <a:chExt cx="2596625" cy="1045796"/>
          </a:xfrm>
        </p:grpSpPr>
        <p:sp>
          <p:nvSpPr>
            <p:cNvPr id="232" name="Google Shape;232;p31"/>
            <p:cNvSpPr txBox="1"/>
            <p:nvPr/>
          </p:nvSpPr>
          <p:spPr>
            <a:xfrm>
              <a:off x="883531" y="2629354"/>
              <a:ext cx="16149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Virtual LCD Display </a:t>
              </a: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to display messages about user’s screen usage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33" name="Google Shape;233;p31"/>
            <p:cNvCxnSpPr/>
            <p:nvPr/>
          </p:nvCxnSpPr>
          <p:spPr>
            <a:xfrm flipH="1">
              <a:off x="2587356" y="2535048"/>
              <a:ext cx="892800" cy="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31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5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36" name="Google Shape;236;p31"/>
          <p:cNvGrpSpPr/>
          <p:nvPr/>
        </p:nvGrpSpPr>
        <p:grpSpPr>
          <a:xfrm flipH="1">
            <a:off x="4252291" y="3049960"/>
            <a:ext cx="2352035" cy="969590"/>
            <a:chOff x="883517" y="2373759"/>
            <a:chExt cx="2596639" cy="969590"/>
          </a:xfrm>
        </p:grpSpPr>
        <p:sp>
          <p:nvSpPr>
            <p:cNvPr id="237" name="Google Shape;237;p31"/>
            <p:cNvSpPr txBox="1"/>
            <p:nvPr/>
          </p:nvSpPr>
          <p:spPr>
            <a:xfrm>
              <a:off x="883517" y="2431048"/>
              <a:ext cx="1614900" cy="9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Virtual Switch </a:t>
              </a: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for user to determine work mode or break mode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38" name="Google Shape;238;p31"/>
            <p:cNvCxnSpPr/>
            <p:nvPr/>
          </p:nvCxnSpPr>
          <p:spPr>
            <a:xfrm flipH="1">
              <a:off x="2587356" y="2535048"/>
              <a:ext cx="892800" cy="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p31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6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aphicFrame>
        <p:nvGraphicFramePr>
          <p:cNvPr id="241" name="Google Shape;241;p31"/>
          <p:cNvGraphicFramePr/>
          <p:nvPr/>
        </p:nvGraphicFramePr>
        <p:xfrm>
          <a:off x="6923350" y="10064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{30E95AC0-8BC3-4B0F-AA6D-01CFE9E26C2D}</a:tableStyleId>
              </a:tblPr>
              <a:tblGrid>
                <a:gridCol w="1056675"/>
                <a:gridCol w="815625"/>
              </a:tblGrid>
              <a:tr h="56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Widget</a:t>
                      </a:r>
                      <a:endParaRPr b="1"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Virtual Pin</a:t>
                      </a:r>
                      <a:endParaRPr b="1">
                        <a:solidFill>
                          <a:schemeClr val="accent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Room Light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V1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Screen Light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V2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Segmented Switch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V3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Work Time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Distance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Virtual LCD (Advanced)</a:t>
                      </a:r>
                      <a:endParaRPr b="1" sz="1100">
                        <a:solidFill>
                          <a:schemeClr val="accent4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2"/>
          <p:cNvSpPr txBox="1"/>
          <p:nvPr>
            <p:ph idx="4294967295" type="title"/>
          </p:nvPr>
        </p:nvSpPr>
        <p:spPr>
          <a:xfrm>
            <a:off x="438200" y="324825"/>
            <a:ext cx="64056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Code</a:t>
            </a:r>
            <a:endParaRPr b="0"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0" y="944325"/>
            <a:ext cx="5922550" cy="38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/>
          <p:nvPr/>
        </p:nvSpPr>
        <p:spPr>
          <a:xfrm>
            <a:off x="6334800" y="994113"/>
            <a:ext cx="241200" cy="1373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6321350" y="2495492"/>
            <a:ext cx="241200" cy="225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3"/>
          <p:cNvSpPr txBox="1"/>
          <p:nvPr>
            <p:ph idx="4294967295" type="title"/>
          </p:nvPr>
        </p:nvSpPr>
        <p:spPr>
          <a:xfrm>
            <a:off x="438200" y="324825"/>
            <a:ext cx="64056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Code</a:t>
            </a:r>
            <a:endParaRPr b="0"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0" y="944325"/>
            <a:ext cx="5951001" cy="39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/>
          <p:nvPr/>
        </p:nvSpPr>
        <p:spPr>
          <a:xfrm>
            <a:off x="6321350" y="1767325"/>
            <a:ext cx="241200" cy="92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6321350" y="3537875"/>
            <a:ext cx="241200" cy="66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6321350" y="4289600"/>
            <a:ext cx="241200" cy="59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6334800" y="944325"/>
            <a:ext cx="241200" cy="716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6321350" y="2775875"/>
            <a:ext cx="241200" cy="66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