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8"/>
  </p:notesMasterIdLst>
  <p:sldIdLst>
    <p:sldId id="256" r:id="rId2"/>
    <p:sldId id="257" r:id="rId3"/>
    <p:sldId id="276" r:id="rId4"/>
    <p:sldId id="258" r:id="rId5"/>
    <p:sldId id="260" r:id="rId6"/>
    <p:sldId id="261" r:id="rId7"/>
    <p:sldId id="263" r:id="rId8"/>
    <p:sldId id="264" r:id="rId9"/>
    <p:sldId id="259" r:id="rId10"/>
    <p:sldId id="277" r:id="rId11"/>
    <p:sldId id="265" r:id="rId12"/>
    <p:sldId id="266" r:id="rId13"/>
    <p:sldId id="267" r:id="rId14"/>
    <p:sldId id="268" r:id="rId15"/>
    <p:sldId id="269" r:id="rId16"/>
    <p:sldId id="270" r:id="rId17"/>
    <p:sldId id="283" r:id="rId18"/>
    <p:sldId id="280" r:id="rId19"/>
    <p:sldId id="282" r:id="rId20"/>
    <p:sldId id="281" r:id="rId21"/>
    <p:sldId id="279" r:id="rId22"/>
    <p:sldId id="284" r:id="rId23"/>
    <p:sldId id="285" r:id="rId24"/>
    <p:sldId id="286" r:id="rId25"/>
    <p:sldId id="287"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5DAB1-6438-49C7-AF3F-09E007484C85}" type="datetimeFigureOut">
              <a:rPr lang="en-US" smtClean="0"/>
              <a:pPr/>
              <a:t>3/28/2016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18CA2-D727-431C-B58C-8498460556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D18CA2-D727-431C-B58C-84984605569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0B2B277-F792-4C67-8C3C-00263C47325E}" type="datetime1">
              <a:rPr lang="en-US" smtClean="0"/>
              <a:pPr/>
              <a:t>3/28/2016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A7B13C-967B-4E39-8789-563400831F15}" type="datetime1">
              <a:rPr lang="en-US" smtClean="0"/>
              <a:pPr/>
              <a:t>3/28/2016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D5AD35-4B0A-4377-BEBA-218CA2D9FD80}" type="datetime1">
              <a:rPr lang="en-US" smtClean="0"/>
              <a:pPr/>
              <a:t>3/28/2016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AAE03C-01B7-40CA-B300-12FB134FCCCC}" type="datetime1">
              <a:rPr lang="en-US" smtClean="0"/>
              <a:pPr/>
              <a:t>3/28/2016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C83F41F-994F-457C-9728-ACCCB2EC404A}" type="datetime1">
              <a:rPr lang="en-US" smtClean="0"/>
              <a:pPr/>
              <a:t>3/28/2016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184CCE-CDC1-49FC-A29E-697F1806DAE8}" type="datetime1">
              <a:rPr lang="en-US" smtClean="0"/>
              <a:pPr/>
              <a:t>3/28/2016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C7DEBE-C331-4DFF-95AF-98E97C3B7757}" type="datetime1">
              <a:rPr lang="en-US" smtClean="0"/>
              <a:pPr/>
              <a:t>3/28/2016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D0DC201-A243-4E46-949D-D3FD268ECCAF}" type="datetime1">
              <a:rPr lang="en-US" smtClean="0"/>
              <a:pPr/>
              <a:t>3/28/2016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3A8E87D-9477-4FC5-B57E-405BC88317DF}" type="datetime1">
              <a:rPr lang="en-US" smtClean="0"/>
              <a:pPr/>
              <a:t>3/28/2016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D4B894-2B56-4F9C-8871-D5354E3D412B}" type="datetime1">
              <a:rPr lang="en-US" smtClean="0"/>
              <a:pPr/>
              <a:t>3/28/2016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B3EDD12-A743-45F1-B375-953ADCCEF621}" type="datetime1">
              <a:rPr lang="en-US" smtClean="0"/>
              <a:pPr/>
              <a:t>3/28/2016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9069254-748A-46B6-B785-931FB580F27A}" type="datetime1">
              <a:rPr lang="en-US" smtClean="0"/>
              <a:pPr/>
              <a:t>3/28/2016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057400"/>
            <a:ext cx="7924800" cy="2057399"/>
          </a:xfrm>
        </p:spPr>
        <p:txBody>
          <a:bodyPr>
            <a:noAutofit/>
          </a:bodyPr>
          <a:lstStyle/>
          <a:p>
            <a:r>
              <a:rPr lang="en-IN" sz="2800" dirty="0" smtClean="0">
                <a:solidFill>
                  <a:schemeClr val="tx1"/>
                </a:solidFill>
                <a:latin typeface="Times New Roman" pitchFamily="18" charset="0"/>
                <a:cs typeface="Times New Roman" pitchFamily="18" charset="0"/>
              </a:rPr>
              <a:t/>
            </a:r>
            <a:br>
              <a:rPr lang="en-IN" sz="2800" dirty="0" smtClean="0">
                <a:solidFill>
                  <a:schemeClr val="tx1"/>
                </a:solidFill>
                <a:latin typeface="Times New Roman" pitchFamily="18" charset="0"/>
                <a:cs typeface="Times New Roman" pitchFamily="18" charset="0"/>
              </a:rPr>
            </a:br>
            <a:r>
              <a:rPr lang="en-IN" sz="2800" dirty="0" smtClean="0">
                <a:solidFill>
                  <a:schemeClr val="tx1"/>
                </a:solidFill>
                <a:latin typeface="Times New Roman" pitchFamily="18" charset="0"/>
                <a:cs typeface="Times New Roman" pitchFamily="18" charset="0"/>
              </a:rPr>
              <a:t/>
            </a:r>
            <a:br>
              <a:rPr lang="en-IN" sz="2800" dirty="0" smtClean="0">
                <a:solidFill>
                  <a:schemeClr val="tx1"/>
                </a:solidFill>
                <a:latin typeface="Times New Roman" pitchFamily="18" charset="0"/>
                <a:cs typeface="Times New Roman" pitchFamily="18" charset="0"/>
              </a:rPr>
            </a:br>
            <a:r>
              <a:rPr lang="en-IN" sz="2800" dirty="0" smtClean="0">
                <a:solidFill>
                  <a:schemeClr val="tx1"/>
                </a:solidFill>
                <a:latin typeface="Times New Roman" pitchFamily="18" charset="0"/>
                <a:cs typeface="Times New Roman" pitchFamily="18" charset="0"/>
              </a:rPr>
              <a:t/>
            </a:r>
            <a:br>
              <a:rPr lang="en-IN" sz="2800" dirty="0" smtClean="0">
                <a:solidFill>
                  <a:schemeClr val="tx1"/>
                </a:solidFill>
                <a:latin typeface="Times New Roman" pitchFamily="18" charset="0"/>
                <a:cs typeface="Times New Roman" pitchFamily="18" charset="0"/>
              </a:rPr>
            </a:br>
            <a:r>
              <a:rPr lang="en-IN" sz="2800" dirty="0" smtClean="0">
                <a:solidFill>
                  <a:schemeClr val="tx1"/>
                </a:solidFill>
                <a:latin typeface="Times New Roman" pitchFamily="18" charset="0"/>
                <a:cs typeface="Times New Roman" pitchFamily="18" charset="0"/>
              </a:rPr>
              <a:t>	</a:t>
            </a:r>
            <a:r>
              <a:rPr lang="en-IN" sz="2800" dirty="0" smtClean="0">
                <a:solidFill>
                  <a:schemeClr val="tx1"/>
                </a:solidFill>
                <a:latin typeface="Times New Roman" pitchFamily="18" charset="0"/>
                <a:cs typeface="Times New Roman" pitchFamily="18" charset="0"/>
              </a:rPr>
              <a:t>Treats </a:t>
            </a:r>
            <a:r>
              <a:rPr lang="en-IN" sz="2800" dirty="0" smtClean="0">
                <a:solidFill>
                  <a:schemeClr val="tx1"/>
                </a:solidFill>
                <a:latin typeface="Times New Roman" pitchFamily="18" charset="0"/>
                <a:cs typeface="Times New Roman" pitchFamily="18" charset="0"/>
              </a:rPr>
              <a:t>and Tricks on Data Distribution.</a:t>
            </a:r>
            <a:r>
              <a:rPr lang="en-US" sz="2800" dirty="0" smtClean="0">
                <a:solidFill>
                  <a:schemeClr val="tx1"/>
                </a:solidFill>
                <a:latin typeface="Times New Roman" pitchFamily="18" charset="0"/>
                <a:cs typeface="Times New Roman" pitchFamily="18" charset="0"/>
              </a:rPr>
              <a:t/>
            </a:r>
            <a:br>
              <a:rPr lang="en-US" sz="2800" dirty="0" smtClean="0">
                <a:solidFill>
                  <a:schemeClr val="tx1"/>
                </a:solidFill>
                <a:latin typeface="Times New Roman" pitchFamily="18" charset="0"/>
                <a:cs typeface="Times New Roman" pitchFamily="18" charset="0"/>
              </a:rPr>
            </a:br>
            <a:endParaRPr lang="en-US" sz="2800" dirty="0">
              <a:solidFill>
                <a:schemeClr val="tx1"/>
              </a:solidFill>
            </a:endParaRPr>
          </a:p>
        </p:txBody>
      </p:sp>
      <p:sp>
        <p:nvSpPr>
          <p:cNvPr id="3" name="Subtitle 2"/>
          <p:cNvSpPr>
            <a:spLocks noGrp="1"/>
          </p:cNvSpPr>
          <p:nvPr>
            <p:ph type="subTitle" idx="1"/>
          </p:nvPr>
        </p:nvSpPr>
        <p:spPr>
          <a:xfrm>
            <a:off x="4038600" y="3429000"/>
            <a:ext cx="5105400" cy="2667000"/>
          </a:xfrm>
        </p:spPr>
        <p:txBody>
          <a:bodyPr>
            <a:noAutofit/>
          </a:bodyPr>
          <a:lstStyle/>
          <a:p>
            <a:r>
              <a:rPr lang="en-US" sz="16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   </a:t>
            </a:r>
            <a:endParaRPr lang="en-US" sz="16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latin typeface="Times New Roman" pitchFamily="18" charset="0"/>
                <a:cs typeface="Times New Roman" pitchFamily="18" charset="0"/>
              </a:rPr>
              <a:t>Software Requirements</a:t>
            </a:r>
            <a:endParaRPr lang="en-US" sz="3200" dirty="0">
              <a:solidFill>
                <a:schemeClr val="tx1"/>
              </a:solidFill>
            </a:endParaRPr>
          </a:p>
        </p:txBody>
      </p:sp>
      <p:sp>
        <p:nvSpPr>
          <p:cNvPr id="3" name="Content Placeholder 2"/>
          <p:cNvSpPr>
            <a:spLocks noGrp="1"/>
          </p:cNvSpPr>
          <p:nvPr>
            <p:ph idx="1"/>
          </p:nvPr>
        </p:nvSpPr>
        <p:spPr/>
        <p:txBody>
          <a:bodyPr/>
          <a:lstStyle/>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lnSpc>
                <a:spcPct val="150000"/>
              </a:lnSpc>
              <a:buNone/>
            </a:pPr>
            <a:r>
              <a:rPr lang="en-US" sz="2400" dirty="0" smtClean="0">
                <a:latin typeface="Times New Roman" pitchFamily="18" charset="0"/>
                <a:cs typeface="Times New Roman" pitchFamily="18" charset="0"/>
              </a:rPr>
              <a:t>Operating system 	:   Windows 7</a:t>
            </a:r>
          </a:p>
          <a:p>
            <a:pPr lvl="0">
              <a:lnSpc>
                <a:spcPct val="150000"/>
              </a:lnSpc>
              <a:buNone/>
            </a:pPr>
            <a:r>
              <a:rPr lang="en-US" sz="2400" dirty="0" smtClean="0">
                <a:latin typeface="Times New Roman" pitchFamily="18" charset="0"/>
                <a:cs typeface="Times New Roman" pitchFamily="18" charset="0"/>
              </a:rPr>
              <a:t>Coding Language	:   </a:t>
            </a:r>
            <a:r>
              <a:rPr lang="en-US" sz="2400" dirty="0" err="1" smtClean="0">
                <a:latin typeface="Times New Roman" pitchFamily="18" charset="0"/>
                <a:cs typeface="Times New Roman" pitchFamily="18" charset="0"/>
              </a:rPr>
              <a:t>C#.net</a:t>
            </a:r>
            <a:endParaRPr lang="en-US" sz="2400" dirty="0" smtClean="0">
              <a:latin typeface="Times New Roman" pitchFamily="18" charset="0"/>
              <a:cs typeface="Times New Roman" pitchFamily="18" charset="0"/>
            </a:endParaRPr>
          </a:p>
          <a:p>
            <a:pPr lvl="0">
              <a:lnSpc>
                <a:spcPct val="150000"/>
              </a:lnSpc>
              <a:buNone/>
            </a:pPr>
            <a:r>
              <a:rPr lang="en-US" sz="2400" dirty="0" smtClean="0">
                <a:latin typeface="Times New Roman" pitchFamily="18" charset="0"/>
                <a:cs typeface="Times New Roman" pitchFamily="18" charset="0"/>
              </a:rPr>
              <a:t>Data Base		:   SQL Server2008</a:t>
            </a:r>
          </a:p>
          <a:p>
            <a:endParaRPr lang="en-US" dirty="0"/>
          </a:p>
        </p:txBody>
      </p:sp>
      <p:sp>
        <p:nvSpPr>
          <p:cNvPr id="4" name="Date Placeholder 3"/>
          <p:cNvSpPr>
            <a:spLocks noGrp="1"/>
          </p:cNvSpPr>
          <p:nvPr>
            <p:ph type="dt" sz="half" idx="10"/>
          </p:nvPr>
        </p:nvSpPr>
        <p:spPr/>
        <p:txBody>
          <a:bodyPr/>
          <a:lstStyle/>
          <a:p>
            <a:fld id="{ACBDF3DE-EB8A-4F86-8035-D45C40D2954F}"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990600"/>
          </a:xfrm>
        </p:spPr>
        <p:txBody>
          <a:bodyPr>
            <a:noAutofit/>
          </a:bodyPr>
          <a:lstStyle/>
          <a:p>
            <a:r>
              <a:rPr lang="en-US" sz="3200" b="1" dirty="0" smtClean="0">
                <a:solidFill>
                  <a:schemeClr val="tx1"/>
                </a:solidFill>
                <a:latin typeface="Times New Roman" pitchFamily="18" charset="0"/>
                <a:cs typeface="Times New Roman" pitchFamily="18" charset="0"/>
              </a:rPr>
              <a:t/>
            </a:r>
            <a:br>
              <a:rPr lang="en-US" sz="3200" b="1"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Modules</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User </a:t>
            </a:r>
          </a:p>
          <a:p>
            <a:pPr>
              <a:lnSpc>
                <a:spcPct val="150000"/>
              </a:lnSpc>
            </a:pPr>
            <a:r>
              <a:rPr lang="en-US" sz="2400" dirty="0" smtClean="0">
                <a:latin typeface="Times New Roman" pitchFamily="18" charset="0"/>
                <a:cs typeface="Times New Roman" pitchFamily="18" charset="0"/>
              </a:rPr>
              <a:t>Admin </a:t>
            </a:r>
          </a:p>
          <a:p>
            <a:pPr>
              <a:lnSpc>
                <a:spcPct val="150000"/>
              </a:lnSpc>
            </a:pPr>
            <a:r>
              <a:rPr lang="en-US" sz="2400" dirty="0" smtClean="0">
                <a:latin typeface="Times New Roman" pitchFamily="18" charset="0"/>
                <a:cs typeface="Times New Roman" pitchFamily="18" charset="0"/>
              </a:rPr>
              <a:t>File Upload</a:t>
            </a:r>
          </a:p>
          <a:p>
            <a:pPr>
              <a:lnSpc>
                <a:spcPct val="150000"/>
              </a:lnSpc>
            </a:pPr>
            <a:r>
              <a:rPr lang="en-US" sz="2400" dirty="0" smtClean="0">
                <a:latin typeface="Times New Roman" pitchFamily="18" charset="0"/>
                <a:cs typeface="Times New Roman" pitchFamily="18" charset="0"/>
              </a:rPr>
              <a:t>File Download</a:t>
            </a:r>
          </a:p>
          <a:p>
            <a:pPr>
              <a:lnSpc>
                <a:spcPct val="150000"/>
              </a:lnSpc>
            </a:pPr>
            <a:r>
              <a:rPr lang="en-US" sz="2400" dirty="0" smtClean="0">
                <a:latin typeface="Times New Roman" pitchFamily="18" charset="0"/>
                <a:cs typeface="Times New Roman" pitchFamily="18" charset="0"/>
              </a:rPr>
              <a:t>File Partition</a:t>
            </a:r>
          </a:p>
          <a:p>
            <a:pPr>
              <a:lnSpc>
                <a:spcPct val="150000"/>
              </a:lnSpc>
              <a:buFont typeface="Wingdings" pitchFamily="2" charset="2"/>
              <a:buChar char="Ø"/>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BBC0962-5830-42A3-9B01-ED65816D3980}"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tx1"/>
                </a:solidFill>
                <a:latin typeface="Times New Roman" pitchFamily="18" charset="0"/>
                <a:cs typeface="Times New Roman" pitchFamily="18" charset="0"/>
              </a:rPr>
              <a:t>Admin Login</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Admin makes use of provider’s resources to store, retrieve and share data with multiple users</a:t>
            </a:r>
          </a:p>
          <a:p>
            <a:pPr>
              <a:lnSpc>
                <a:spcPct val="150000"/>
              </a:lnSpc>
            </a:pPr>
            <a:r>
              <a:rPr lang="en-US" sz="2400" dirty="0" smtClean="0">
                <a:latin typeface="Times New Roman" pitchFamily="18" charset="0"/>
                <a:cs typeface="Times New Roman" pitchFamily="18" charset="0"/>
              </a:rPr>
              <a:t>Admin can be either an individual or an enterprise</a:t>
            </a:r>
          </a:p>
          <a:p>
            <a:pPr>
              <a:lnSpc>
                <a:spcPct val="150000"/>
              </a:lnSpc>
            </a:pPr>
            <a:r>
              <a:rPr lang="en-US" sz="2400" dirty="0" smtClean="0">
                <a:latin typeface="Times New Roman" pitchFamily="18" charset="0"/>
                <a:cs typeface="Times New Roman" pitchFamily="18" charset="0"/>
              </a:rPr>
              <a:t>Admin can check the uploaded file he can neglate or upload the file</a:t>
            </a:r>
          </a:p>
          <a:p>
            <a:pPr>
              <a:lnSpc>
                <a:spcPct val="150000"/>
              </a:lnSpc>
            </a:pPr>
            <a:r>
              <a:rPr lang="en-US" sz="2400" dirty="0" smtClean="0">
                <a:latin typeface="Times New Roman" pitchFamily="18" charset="0"/>
                <a:cs typeface="Times New Roman" pitchFamily="18" charset="0"/>
              </a:rPr>
              <a:t>Admin can check the user details</a:t>
            </a:r>
          </a:p>
          <a:p>
            <a:pPr>
              <a:lnSpc>
                <a:spcPct val="150000"/>
              </a:lnSpc>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4189BFC-0320-4624-BFC9-4EEAE0EF1CB0}"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tx1"/>
                </a:solidFill>
                <a:latin typeface="Times New Roman" pitchFamily="18" charset="0"/>
                <a:cs typeface="Times New Roman" pitchFamily="18" charset="0"/>
              </a:rPr>
              <a:t>File Uploads</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a:solidFill>
                <a:schemeClr val="tx1"/>
              </a:solidFill>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This is an entity that stores data from senders and provide corresponding access to users</a:t>
            </a:r>
          </a:p>
          <a:p>
            <a:pPr>
              <a:lnSpc>
                <a:spcPct val="150000"/>
              </a:lnSpc>
            </a:pPr>
            <a:r>
              <a:rPr lang="en-US" sz="2400" dirty="0" smtClean="0">
                <a:latin typeface="Times New Roman" pitchFamily="18" charset="0"/>
                <a:cs typeface="Times New Roman" pitchFamily="18" charset="0"/>
              </a:rPr>
              <a:t>We also assume the storage node to be semi-trusted that is honest-but-curious</a:t>
            </a:r>
          </a:p>
          <a:p>
            <a:pPr>
              <a:lnSpc>
                <a:spcPct val="150000"/>
              </a:lnSpc>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83C54E0-BB53-4A69-98E6-9DCC107C84E7}"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latin typeface="Times New Roman" pitchFamily="18" charset="0"/>
                <a:cs typeface="Times New Roman" pitchFamily="18" charset="0"/>
              </a:rPr>
              <a:t>File Downloads</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35608" y="1752600"/>
            <a:ext cx="7498080" cy="4495800"/>
          </a:xfrm>
        </p:spPr>
        <p:txBody>
          <a:bodyPr/>
          <a:lstStyle/>
          <a:p>
            <a:pPr>
              <a:lnSpc>
                <a:spcPct val="150000"/>
              </a:lnSpc>
            </a:pPr>
            <a:r>
              <a:rPr lang="en-US" sz="2400" dirty="0" smtClean="0">
                <a:latin typeface="Times New Roman" pitchFamily="18" charset="0"/>
                <a:cs typeface="Times New Roman" pitchFamily="18" charset="0"/>
              </a:rPr>
              <a:t>This is an entity that retrieve data from servers corresponding access from user</a:t>
            </a:r>
          </a:p>
          <a:p>
            <a:pPr>
              <a:lnSpc>
                <a:spcPct val="150000"/>
              </a:lnSpc>
            </a:pPr>
            <a:r>
              <a:rPr lang="en-US" sz="2400" dirty="0" smtClean="0">
                <a:latin typeface="Times New Roman" pitchFamily="18" charset="0"/>
                <a:cs typeface="Times New Roman" pitchFamily="18" charset="0"/>
              </a:rPr>
              <a:t>The user can able to get files from server using  authorizations granted by the admin</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84C0E9C-13E8-49AE-98E0-5D2CCEB437C7}"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tx1"/>
                </a:solidFill>
                <a:latin typeface="Times New Roman" pitchFamily="18" charset="0"/>
                <a:cs typeface="Times New Roman" pitchFamily="18" charset="0"/>
              </a:rPr>
              <a:t>User</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User should register their details and get the secret key for login  and user can download the clients uploaded  files</a:t>
            </a:r>
          </a:p>
          <a:p>
            <a:pPr>
              <a:lnSpc>
                <a:spcPct val="150000"/>
              </a:lnSpc>
            </a:pPr>
            <a:r>
              <a:rPr lang="en-US" sz="2400" dirty="0" smtClean="0">
                <a:latin typeface="Times New Roman" pitchFamily="18" charset="0"/>
                <a:cs typeface="Times New Roman" pitchFamily="18" charset="0"/>
              </a:rPr>
              <a:t>The users are able to access the content stored in the cloud, depending on their access rights which are authorizations granted by the admin</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996A69F-1984-45A7-9B7E-C06D95129DA2}"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tx1"/>
                </a:solidFill>
                <a:latin typeface="Times New Roman" pitchFamily="18" charset="0"/>
                <a:cs typeface="Times New Roman" pitchFamily="18" charset="0"/>
              </a:rPr>
              <a:t>File Partition</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User can upload and download Large data files are partitioned and stored in cloud servers, partitioning helps in breaking down larger files into smaller modules and it reduces burden on storage server.</a:t>
            </a:r>
          </a:p>
          <a:p>
            <a:pPr>
              <a:lnSpc>
                <a:spcPct val="150000"/>
              </a:lnSpc>
            </a:pPr>
            <a:r>
              <a:rPr lang="en-US" sz="2400" dirty="0" smtClean="0">
                <a:latin typeface="Times New Roman" pitchFamily="18" charset="0"/>
                <a:cs typeface="Times New Roman" pitchFamily="18" charset="0"/>
              </a:rPr>
              <a:t> Partitioned takes automatically when file is uploaded and then while retrieving the file it is merged and provided to user</a:t>
            </a:r>
          </a:p>
          <a:p>
            <a:pPr>
              <a:lnSpc>
                <a:spcPct val="150000"/>
              </a:lnSpc>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F5AD7D6-F5F2-4A53-88B2-44E0AD22BE7A}"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Admin login</a:t>
            </a:r>
            <a:endParaRPr lang="en-US" sz="3200"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1984375" y="1447800"/>
            <a:ext cx="6400800" cy="4800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89A27A0A-1ED7-477D-B1DA-10291C1FF688}" type="datetime1">
              <a:rPr lang="en-US" smtClean="0"/>
              <a:pPr/>
              <a:t>3/28/2016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View Files</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srcRect/>
          <a:stretch>
            <a:fillRect/>
          </a:stretch>
        </p:blipFill>
        <p:spPr bwMode="auto">
          <a:xfrm>
            <a:off x="1600200" y="1371600"/>
            <a:ext cx="7010400" cy="5300662"/>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240605DF-8F64-450A-BED9-620F85E6FB9B}" type="datetime1">
              <a:rPr lang="en-US" smtClean="0"/>
              <a:pPr/>
              <a:t>3/28/2016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User Details</a:t>
            </a:r>
            <a:endParaRPr lang="en-US" sz="3200"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1984375" y="1447800"/>
            <a:ext cx="6400800" cy="4800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8B61092-9FBE-41E7-A687-569C05659D98}" type="datetime1">
              <a:rPr lang="en-US" smtClean="0"/>
              <a:pPr/>
              <a:t>3/28/2016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1143000"/>
          </a:xfrm>
        </p:spPr>
        <p:txBody>
          <a:bodyPr>
            <a:normAutofit/>
          </a:bodyPr>
          <a:lstStyle/>
          <a:p>
            <a:r>
              <a:rPr lang="en-US" sz="3200" dirty="0" smtClean="0">
                <a:solidFill>
                  <a:schemeClr val="tx1"/>
                </a:solidFill>
                <a:latin typeface="Times New Roman" pitchFamily="18" charset="0"/>
                <a:cs typeface="Times New Roman" pitchFamily="18" charset="0"/>
              </a:rPr>
              <a:t>Overview</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nSpc>
                <a:spcPct val="160000"/>
              </a:lnSpc>
            </a:pPr>
            <a:r>
              <a:rPr lang="en-US" sz="2600" dirty="0" smtClean="0">
                <a:latin typeface="Times New Roman" pitchFamily="18" charset="0"/>
                <a:cs typeface="Times New Roman" pitchFamily="18" charset="0"/>
              </a:rPr>
              <a:t> Abstract</a:t>
            </a:r>
          </a:p>
          <a:p>
            <a:pPr>
              <a:lnSpc>
                <a:spcPct val="160000"/>
              </a:lnSpc>
            </a:pPr>
            <a:r>
              <a:rPr lang="en-US" sz="2600" dirty="0" smtClean="0">
                <a:latin typeface="Times New Roman" pitchFamily="18" charset="0"/>
                <a:cs typeface="Times New Roman" pitchFamily="18" charset="0"/>
              </a:rPr>
              <a:t>Introduction</a:t>
            </a:r>
          </a:p>
          <a:p>
            <a:pPr>
              <a:lnSpc>
                <a:spcPct val="160000"/>
              </a:lnSpc>
            </a:pPr>
            <a:r>
              <a:rPr lang="en-US" sz="2600" dirty="0" smtClean="0">
                <a:latin typeface="Times New Roman" pitchFamily="18" charset="0"/>
                <a:cs typeface="Times New Roman" pitchFamily="18" charset="0"/>
              </a:rPr>
              <a:t> Literature Review</a:t>
            </a:r>
          </a:p>
          <a:p>
            <a:pPr>
              <a:lnSpc>
                <a:spcPct val="160000"/>
              </a:lnSpc>
            </a:pPr>
            <a:r>
              <a:rPr lang="en-US" sz="2600" dirty="0" smtClean="0">
                <a:latin typeface="Times New Roman" pitchFamily="18" charset="0"/>
                <a:cs typeface="Times New Roman" pitchFamily="18" charset="0"/>
              </a:rPr>
              <a:t> Existing System</a:t>
            </a:r>
          </a:p>
          <a:p>
            <a:pPr>
              <a:lnSpc>
                <a:spcPct val="160000"/>
              </a:lnSpc>
            </a:pPr>
            <a:r>
              <a:rPr lang="en-US" sz="2600" dirty="0" smtClean="0">
                <a:latin typeface="Times New Roman" pitchFamily="18" charset="0"/>
                <a:cs typeface="Times New Roman" pitchFamily="18" charset="0"/>
              </a:rPr>
              <a:t>Proposed System</a:t>
            </a:r>
          </a:p>
          <a:p>
            <a:pPr>
              <a:lnSpc>
                <a:spcPct val="160000"/>
              </a:lnSpc>
            </a:pPr>
            <a:r>
              <a:rPr lang="en-US" sz="2600" dirty="0" smtClean="0">
                <a:latin typeface="Times New Roman" pitchFamily="18" charset="0"/>
                <a:cs typeface="Times New Roman" pitchFamily="18" charset="0"/>
              </a:rPr>
              <a:t>System Analysis</a:t>
            </a:r>
          </a:p>
          <a:p>
            <a:pPr>
              <a:lnSpc>
                <a:spcPct val="160000"/>
              </a:lnSpc>
            </a:pPr>
            <a:r>
              <a:rPr lang="en-US" sz="2600" dirty="0" smtClean="0">
                <a:latin typeface="Times New Roman" pitchFamily="18" charset="0"/>
                <a:cs typeface="Times New Roman" pitchFamily="18" charset="0"/>
              </a:rPr>
              <a:t>Modules</a:t>
            </a:r>
          </a:p>
          <a:p>
            <a:pPr>
              <a:lnSpc>
                <a:spcPct val="160000"/>
              </a:lnSpc>
            </a:pPr>
            <a:r>
              <a:rPr lang="en-US" sz="2600" dirty="0" smtClean="0">
                <a:latin typeface="Times New Roman" pitchFamily="18" charset="0"/>
                <a:cs typeface="Times New Roman" pitchFamily="18" charset="0"/>
              </a:rPr>
              <a:t> Screen Shots</a:t>
            </a:r>
          </a:p>
          <a:p>
            <a:pPr>
              <a:lnSpc>
                <a:spcPct val="160000"/>
              </a:lnSpc>
            </a:pPr>
            <a:r>
              <a:rPr lang="en-US" sz="2600" dirty="0" smtClean="0">
                <a:latin typeface="Times New Roman" pitchFamily="18" charset="0"/>
                <a:cs typeface="Times New Roman" pitchFamily="18" charset="0"/>
              </a:rPr>
              <a:t>Conclusion	     	       </a:t>
            </a:r>
          </a:p>
          <a:p>
            <a:pPr>
              <a:lnSpc>
                <a:spcPct val="160000"/>
              </a:lnSpc>
            </a:pPr>
            <a:r>
              <a:rPr lang="en-US" sz="2600" dirty="0" smtClean="0">
                <a:latin typeface="Times New Roman" pitchFamily="18" charset="0"/>
                <a:cs typeface="Times New Roman" pitchFamily="18" charset="0"/>
              </a:rPr>
              <a:t> References</a:t>
            </a:r>
          </a:p>
          <a:p>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AE930A1-0835-4658-878C-03ECFD7AB45B}"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File Upload</a:t>
            </a:r>
            <a:endParaRPr lang="en-US" sz="3200"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1984375" y="1447800"/>
            <a:ext cx="6400800" cy="4800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36890DA-6A07-486F-9735-E6327D9AB7AB}" type="datetime1">
              <a:rPr lang="en-US" smtClean="0"/>
              <a:pPr/>
              <a:t>3/28/2016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Client Login</a:t>
            </a:r>
            <a:endParaRPr lang="en-US" sz="3200"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1984375" y="1447800"/>
            <a:ext cx="6400800" cy="4800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2FE8A239-8799-4576-8192-A84ADCBE4888}" type="datetime1">
              <a:rPr lang="en-US" smtClean="0"/>
              <a:pPr/>
              <a:t>3/28/2016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Account Blocked</a:t>
            </a:r>
            <a:endParaRPr lang="en-US" sz="3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6AAE03C-01B7-40CA-B300-12FB134FCCCC}"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Content Placeholder 5"/>
          <p:cNvPicPr>
            <a:picLocks noGrp="1"/>
          </p:cNvPicPr>
          <p:nvPr>
            <p:ph idx="1"/>
          </p:nvPr>
        </p:nvPicPr>
        <p:blipFill>
          <a:blip r:embed="rId2" cstate="print"/>
          <a:srcRect/>
          <a:stretch>
            <a:fillRect/>
          </a:stretch>
        </p:blipFill>
        <p:spPr bwMode="auto">
          <a:xfrm>
            <a:off x="1984375" y="1447800"/>
            <a:ext cx="6400800" cy="4800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Renewal Page</a:t>
            </a:r>
            <a:endParaRPr lang="en-US" sz="3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6AAE03C-01B7-40CA-B300-12FB134FCCCC}"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Content Placeholder 5"/>
          <p:cNvPicPr>
            <a:picLocks noGrp="1"/>
          </p:cNvPicPr>
          <p:nvPr>
            <p:ph idx="1"/>
          </p:nvPr>
        </p:nvPicPr>
        <p:blipFill>
          <a:blip r:embed="rId2" cstate="print"/>
          <a:srcRect/>
          <a:stretch>
            <a:fillRect/>
          </a:stretch>
        </p:blipFill>
        <p:spPr bwMode="auto">
          <a:xfrm>
            <a:off x="1984375" y="1447800"/>
            <a:ext cx="6400800" cy="4800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Renewal Success</a:t>
            </a:r>
            <a:endParaRPr lang="en-US" sz="3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6AAE03C-01B7-40CA-B300-12FB134FCCCC}"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Content Placeholder 5"/>
          <p:cNvPicPr>
            <a:picLocks noGrp="1"/>
          </p:cNvPicPr>
          <p:nvPr>
            <p:ph idx="1"/>
          </p:nvPr>
        </p:nvPicPr>
        <p:blipFill>
          <a:blip r:embed="rId2" cstate="print"/>
          <a:srcRect/>
          <a:stretch>
            <a:fillRect/>
          </a:stretch>
        </p:blipFill>
        <p:spPr bwMode="auto">
          <a:xfrm>
            <a:off x="1984375" y="1447800"/>
            <a:ext cx="6400800" cy="4800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Download Files</a:t>
            </a:r>
            <a:endParaRPr lang="en-US" sz="3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6AAE03C-01B7-40CA-B300-12FB134FCCCC}"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Content Placeholder 5"/>
          <p:cNvPicPr>
            <a:picLocks noGrp="1"/>
          </p:cNvPicPr>
          <p:nvPr>
            <p:ph idx="1"/>
          </p:nvPr>
        </p:nvPicPr>
        <p:blipFill>
          <a:blip r:embed="rId2" cstate="print"/>
          <a:srcRect/>
          <a:stretch>
            <a:fillRect/>
          </a:stretch>
        </p:blipFill>
        <p:spPr bwMode="auto">
          <a:xfrm>
            <a:off x="1905000" y="1600200"/>
            <a:ext cx="6400800" cy="4800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Conclusion</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1447800"/>
            <a:ext cx="7498080" cy="4800600"/>
          </a:xfrm>
        </p:spPr>
        <p:txBody>
          <a:bodyPr>
            <a:noAutofit/>
          </a:bodyPr>
          <a:lstStyle/>
          <a:p>
            <a:pPr>
              <a:lnSpc>
                <a:spcPct val="150000"/>
              </a:lnSpc>
            </a:pPr>
            <a:r>
              <a:rPr lang="en-US" sz="2400" dirty="0" smtClean="0">
                <a:latin typeface="Times New Roman" pitchFamily="18" charset="0"/>
                <a:cs typeface="Times New Roman" pitchFamily="18" charset="0"/>
              </a:rPr>
              <a:t>In this we can split the larger program into smaller program for avoiding memory wastage in cloud while uploading</a:t>
            </a:r>
          </a:p>
          <a:p>
            <a:pPr>
              <a:lnSpc>
                <a:spcPct val="150000"/>
              </a:lnSpc>
            </a:pPr>
            <a:r>
              <a:rPr lang="en-US" sz="2400" dirty="0" smtClean="0">
                <a:latin typeface="Times New Roman" pitchFamily="18" charset="0"/>
                <a:cs typeface="Times New Roman" pitchFamily="18" charset="0"/>
              </a:rPr>
              <a:t>It reduces the wastage of memory </a:t>
            </a:r>
          </a:p>
          <a:p>
            <a:pPr>
              <a:lnSpc>
                <a:spcPct val="150000"/>
              </a:lnSpc>
            </a:pPr>
            <a:r>
              <a:rPr lang="en-US" sz="2400" dirty="0" smtClean="0">
                <a:latin typeface="Times New Roman" pitchFamily="18" charset="0"/>
                <a:cs typeface="Times New Roman" pitchFamily="18" charset="0"/>
              </a:rPr>
              <a:t>It reduces the time of downloading a file by compressing the file</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63B17E-64BE-4A29-91D5-CB6BA02A640C}"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Abstract</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IN" sz="2400" dirty="0" smtClean="0">
                <a:latin typeface="Times New Roman" pitchFamily="18" charset="0"/>
                <a:cs typeface="Times New Roman" pitchFamily="18" charset="0"/>
              </a:rPr>
              <a:t>Public clouds have democratised the access to analytics for virtually any institution in the world</a:t>
            </a:r>
          </a:p>
          <a:p>
            <a:pPr>
              <a:lnSpc>
                <a:spcPct val="150000"/>
              </a:lnSpc>
            </a:pPr>
            <a:r>
              <a:rPr lang="en-IN" sz="2400" dirty="0" smtClean="0">
                <a:latin typeface="Times New Roman" pitchFamily="18" charset="0"/>
                <a:cs typeface="Times New Roman" pitchFamily="18" charset="0"/>
              </a:rPr>
              <a:t>Virtual Machines (VMs) can be provisioned on demand, and be used to crunch data after uploading into the VMs</a:t>
            </a:r>
          </a:p>
          <a:p>
            <a:pPr>
              <a:lnSpc>
                <a:spcPct val="150000"/>
              </a:lnSpc>
            </a:pPr>
            <a:r>
              <a:rPr lang="en-IN" sz="2400" dirty="0" smtClean="0">
                <a:latin typeface="Times New Roman" pitchFamily="18" charset="0"/>
                <a:cs typeface="Times New Roman" pitchFamily="18" charset="0"/>
              </a:rPr>
              <a:t>we present a big data provisioning service that incorporates hierarchical and peer-to-peer data distribution techniques to speed-up data loading into the VMs used for data processing</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12E7673-7126-4EAA-835A-DE1242652F66}"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Introduction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47800" y="1295400"/>
            <a:ext cx="7498080" cy="4800600"/>
          </a:xfrm>
        </p:spPr>
        <p:txBody>
          <a:bodyPr>
            <a:normAutofit fontScale="92500"/>
          </a:bodyPr>
          <a:lstStyle/>
          <a:p>
            <a:pPr>
              <a:lnSpc>
                <a:spcPct val="150000"/>
              </a:lnSpc>
            </a:pPr>
            <a:r>
              <a:rPr lang="en-US" sz="2400" dirty="0" smtClean="0">
                <a:latin typeface="Times New Roman" pitchFamily="18" charset="0"/>
                <a:cs typeface="Times New Roman" pitchFamily="18" charset="0"/>
              </a:rPr>
              <a:t>Big data processing engines have experienced a huge growth </a:t>
            </a:r>
          </a:p>
          <a:p>
            <a:pPr>
              <a:lnSpc>
                <a:spcPct val="150000"/>
              </a:lnSpc>
            </a:pPr>
            <a:r>
              <a:rPr lang="en-US" sz="2400" dirty="0" smtClean="0">
                <a:latin typeface="Times New Roman" pitchFamily="18" charset="0"/>
                <a:cs typeface="Times New Roman" pitchFamily="18" charset="0"/>
              </a:rPr>
              <a:t>Processing large data sets is the vast infrastructure required to store and process the data</a:t>
            </a:r>
          </a:p>
          <a:p>
            <a:pPr>
              <a:lnSpc>
                <a:spcPct val="150000"/>
              </a:lnSpc>
            </a:pPr>
            <a:r>
              <a:rPr lang="en-US" sz="2400" dirty="0" smtClean="0">
                <a:latin typeface="Times New Roman" pitchFamily="18" charset="0"/>
                <a:cs typeface="Times New Roman" pitchFamily="18" charset="0"/>
              </a:rPr>
              <a:t>Cloud computing presents the possibility of having a large scale on demand infrastructure that accommodates to varying workloads</a:t>
            </a:r>
          </a:p>
          <a:p>
            <a:pPr>
              <a:lnSpc>
                <a:spcPct val="150000"/>
              </a:lnSpc>
            </a:pPr>
            <a:r>
              <a:rPr lang="en-US" sz="2400" dirty="0" smtClean="0">
                <a:latin typeface="Times New Roman" pitchFamily="18" charset="0"/>
                <a:cs typeface="Times New Roman" pitchFamily="18" charset="0"/>
              </a:rPr>
              <a:t>The main technique for data crunching was to move the data to the computational nodes, which were shared</a:t>
            </a:r>
          </a:p>
          <a:p>
            <a:endParaRPr lang="en-US" sz="2400" dirty="0" smtClean="0"/>
          </a:p>
        </p:txBody>
      </p:sp>
      <p:sp>
        <p:nvSpPr>
          <p:cNvPr id="4" name="Date Placeholder 3"/>
          <p:cNvSpPr>
            <a:spLocks noGrp="1"/>
          </p:cNvSpPr>
          <p:nvPr>
            <p:ph type="dt" sz="half" idx="10"/>
          </p:nvPr>
        </p:nvSpPr>
        <p:spPr/>
        <p:txBody>
          <a:bodyPr/>
          <a:lstStyle/>
          <a:p>
            <a:fld id="{CEE70630-7164-4A8F-A970-C319E13299BF}"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fontScale="90000"/>
          </a:bodyPr>
          <a:lstStyle/>
          <a:p>
            <a:r>
              <a:rPr lang="en-US" b="1" dirty="0" smtClean="0">
                <a:solidFill>
                  <a:schemeClr val="tx1"/>
                </a:solidFill>
                <a:latin typeface="Times New Roman" pitchFamily="18" charset="0"/>
                <a:cs typeface="Times New Roman" pitchFamily="18" charset="0"/>
              </a:rPr>
              <a:t>Literature Review</a:t>
            </a: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77112" y="609600"/>
            <a:ext cx="7866888" cy="6096000"/>
          </a:xfrm>
        </p:spPr>
        <p:txBody>
          <a:bodyPr numCol="1">
            <a:noAutofit/>
          </a:bodyPr>
          <a:lstStyle/>
          <a:p>
            <a:pPr algn="just">
              <a:lnSpc>
                <a:spcPct val="160000"/>
              </a:lnSpc>
            </a:pPr>
            <a:r>
              <a:rPr lang="en-US" sz="2400" dirty="0" smtClean="0">
                <a:latin typeface="Times New Roman" pitchFamily="18" charset="0"/>
                <a:cs typeface="Times New Roman" pitchFamily="18" charset="0"/>
              </a:rPr>
              <a:t> Data partitioning function is used to make the storage easy in cloud</a:t>
            </a:r>
          </a:p>
          <a:p>
            <a:pPr algn="just">
              <a:lnSpc>
                <a:spcPct val="160000"/>
              </a:lnSpc>
            </a:pPr>
            <a:r>
              <a:rPr lang="en-US" sz="2400" dirty="0" smtClean="0">
                <a:latin typeface="Times New Roman" pitchFamily="18" charset="0"/>
                <a:cs typeface="Times New Roman" pitchFamily="18" charset="0"/>
              </a:rPr>
              <a:t>If it is not present then creates a folder and store the file in that  folder</a:t>
            </a:r>
          </a:p>
          <a:p>
            <a:pPr algn="just">
              <a:lnSpc>
                <a:spcPct val="160000"/>
              </a:lnSpc>
            </a:pPr>
            <a:r>
              <a:rPr lang="en-US" sz="2400" dirty="0" smtClean="0">
                <a:latin typeface="Times New Roman" pitchFamily="18" charset="0"/>
                <a:cs typeface="Times New Roman" pitchFamily="18" charset="0"/>
              </a:rPr>
              <a:t>The partitioned files are encrypted, that is encoded with the public key and stored in cloud</a:t>
            </a:r>
          </a:p>
          <a:p>
            <a:pPr algn="just">
              <a:lnSpc>
                <a:spcPct val="160000"/>
              </a:lnSpc>
            </a:pPr>
            <a:r>
              <a:rPr lang="en-US" sz="2400" dirty="0" smtClean="0">
                <a:latin typeface="Times New Roman" pitchFamily="18" charset="0"/>
                <a:cs typeface="Times New Roman" pitchFamily="18" charset="0"/>
              </a:rPr>
              <a:t>Partitioning takes place automatically when the data is fed for storing in cloud</a:t>
            </a:r>
          </a:p>
          <a:p>
            <a:pPr algn="just">
              <a:lnSpc>
                <a:spcPct val="160000"/>
              </a:lnSpc>
            </a:pPr>
            <a:r>
              <a:rPr lang="en-US" sz="2400" dirty="0" smtClean="0">
                <a:latin typeface="Times New Roman" pitchFamily="18" charset="0"/>
                <a:cs typeface="Times New Roman" pitchFamily="18" charset="0"/>
              </a:rPr>
              <a:t>Original file is also reconstructed when there is need to access the same</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CAA65D0-5F9F-402A-8FA0-2474C451DAEA}"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chemeClr val="tx1"/>
                </a:solidFill>
                <a:latin typeface="Times New Roman" pitchFamily="18" charset="0"/>
                <a:cs typeface="Times New Roman" pitchFamily="18" charset="0"/>
              </a:rPr>
              <a:t>EXISTING SYSTEM</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35608" y="1371600"/>
            <a:ext cx="7498080" cy="4876800"/>
          </a:xfrm>
        </p:spPr>
        <p:txBody>
          <a:bodyPr>
            <a:noAutofit/>
          </a:bodyPr>
          <a:lstStyle/>
          <a:p>
            <a:pPr lvl="0">
              <a:lnSpc>
                <a:spcPct val="150000"/>
              </a:lnSpc>
            </a:pPr>
            <a:r>
              <a:rPr lang="en-US" sz="2400" dirty="0" smtClean="0">
                <a:latin typeface="Times New Roman" pitchFamily="18" charset="0"/>
                <a:cs typeface="Times New Roman" pitchFamily="18" charset="0"/>
              </a:rPr>
              <a:t>The last challenge is the coordination of attributes issued from different authorities. When multiple authorities manage and issue attributes keys to users independently with their own master secrets, it is very hard to define fine-grained data access policies over attributes issued from different authorities.</a:t>
            </a:r>
          </a:p>
          <a:p>
            <a:pPr>
              <a:lnSpc>
                <a:spcPct val="150000"/>
              </a:lnSpc>
            </a:pPr>
            <a:r>
              <a:rPr lang="en-US" sz="2400" dirty="0" smtClean="0">
                <a:latin typeface="Times New Roman" pitchFamily="18" charset="0"/>
                <a:cs typeface="Times New Roman" pitchFamily="18" charset="0"/>
              </a:rPr>
              <a:t>Collision of data</a:t>
            </a:r>
          </a:p>
        </p:txBody>
      </p:sp>
      <p:sp>
        <p:nvSpPr>
          <p:cNvPr id="4" name="Date Placeholder 3"/>
          <p:cNvSpPr>
            <a:spLocks noGrp="1"/>
          </p:cNvSpPr>
          <p:nvPr>
            <p:ph type="dt" sz="half" idx="10"/>
          </p:nvPr>
        </p:nvSpPr>
        <p:spPr/>
        <p:txBody>
          <a:bodyPr/>
          <a:lstStyle/>
          <a:p>
            <a:fld id="{080C3A23-385A-4EFC-87CF-60837A08156D}"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latin typeface="Times New Roman" pitchFamily="18" charset="0"/>
                <a:cs typeface="Times New Roman" pitchFamily="18" charset="0"/>
              </a:rPr>
              <a:t>PROPOSED SYSTEM</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nSpc>
                <a:spcPct val="160000"/>
              </a:lnSpc>
            </a:pPr>
            <a:r>
              <a:rPr lang="en-US" sz="2400" dirty="0" smtClean="0">
                <a:latin typeface="Times New Roman" pitchFamily="18" charset="0"/>
                <a:cs typeface="Times New Roman" pitchFamily="18" charset="0"/>
              </a:rPr>
              <a:t>We propose a solution based on combining hierarchical and Peer to Peer (P2P) data distribution techniques for significantly reducing the system setup time on an on demand cloud</a:t>
            </a:r>
          </a:p>
          <a:p>
            <a:pPr>
              <a:lnSpc>
                <a:spcPct val="160000"/>
              </a:lnSpc>
            </a:pPr>
            <a:r>
              <a:rPr lang="en-US" sz="2400" dirty="0" smtClean="0">
                <a:latin typeface="Times New Roman" pitchFamily="18" charset="0"/>
                <a:cs typeface="Times New Roman" pitchFamily="18" charset="0"/>
              </a:rPr>
              <a:t>Dynamic topology to speed-up transfer times with software configuration management </a:t>
            </a:r>
          </a:p>
          <a:p>
            <a:pPr>
              <a:lnSpc>
                <a:spcPct val="160000"/>
              </a:lnSpc>
            </a:pPr>
            <a:r>
              <a:rPr lang="en-US" sz="2600" dirty="0" smtClean="0">
                <a:latin typeface="Times New Roman" pitchFamily="18" charset="0"/>
                <a:cs typeface="Times New Roman" pitchFamily="18" charset="0"/>
              </a:rPr>
              <a:t>Data partitioning splits the data input into multiple chunks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CDEC05-C139-4014-B1B6-2B8D02FB8551}"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latin typeface="Times New Roman" pitchFamily="18" charset="0"/>
                <a:cs typeface="Times New Roman" pitchFamily="18" charset="0"/>
              </a:rPr>
              <a:t>ADVANTAGES OF PROPOSED SYSTEM</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47800" y="1447800"/>
            <a:ext cx="7498080" cy="4800600"/>
          </a:xfrm>
        </p:spPr>
        <p:txBody>
          <a:bodyPr>
            <a:normAutofit fontScale="92500"/>
          </a:bodyPr>
          <a:lstStyle/>
          <a:p>
            <a:pPr>
              <a:lnSpc>
                <a:spcPct val="150000"/>
              </a:lnSpc>
            </a:pPr>
            <a:r>
              <a:rPr lang="en-US" sz="2600" b="1" dirty="0" smtClean="0">
                <a:latin typeface="Times New Roman" pitchFamily="18" charset="0"/>
                <a:cs typeface="Times New Roman" pitchFamily="18" charset="0"/>
              </a:rPr>
              <a:t>Data confidentiality:</a:t>
            </a:r>
            <a:r>
              <a:rPr lang="en-US" sz="2600" dirty="0" smtClean="0">
                <a:latin typeface="Times New Roman" pitchFamily="18" charset="0"/>
                <a:cs typeface="Times New Roman" pitchFamily="18" charset="0"/>
              </a:rPr>
              <a:t> Unauthorized users who do not have enough credentials satisfying the access policy should be deterred from accessing the plain data in the storage node. In addition, unauthorized access from the storage node or key authorities should be also prevented.</a:t>
            </a:r>
          </a:p>
          <a:p>
            <a:pPr fontAlgn="base">
              <a:lnSpc>
                <a:spcPct val="150000"/>
              </a:lnSpc>
            </a:pPr>
            <a:r>
              <a:rPr lang="en-US" sz="2600" b="1" dirty="0" smtClean="0">
                <a:latin typeface="Times New Roman" pitchFamily="18" charset="0"/>
                <a:cs typeface="Times New Roman" pitchFamily="18" charset="0"/>
              </a:rPr>
              <a:t>Security of data.</a:t>
            </a:r>
            <a:endParaRPr lang="en-US" sz="2600" dirty="0" smtClean="0">
              <a:latin typeface="Times New Roman" pitchFamily="18" charset="0"/>
              <a:cs typeface="Times New Roman" pitchFamily="18" charset="0"/>
            </a:endParaRPr>
          </a:p>
          <a:p>
            <a:pPr>
              <a:lnSpc>
                <a:spcPct val="150000"/>
              </a:lnSpc>
            </a:pPr>
            <a:r>
              <a:rPr lang="en-US" sz="2600" b="1" dirty="0" smtClean="0">
                <a:latin typeface="Times New Roman" pitchFamily="18" charset="0"/>
                <a:cs typeface="Times New Roman" pitchFamily="18" charset="0"/>
              </a:rPr>
              <a:t>Collision-resistance</a:t>
            </a:r>
            <a:r>
              <a:rPr lang="en-US" sz="2600" dirty="0" smtClean="0">
                <a:latin typeface="Times New Roman" pitchFamily="18" charset="0"/>
                <a:cs typeface="Times New Roman" pitchFamily="18" charset="0"/>
              </a:rPr>
              <a:t>: A large sets of data can be uploaded</a:t>
            </a:r>
          </a:p>
          <a:p>
            <a:endParaRPr lang="en-US" dirty="0"/>
          </a:p>
        </p:txBody>
      </p:sp>
      <p:sp>
        <p:nvSpPr>
          <p:cNvPr id="4" name="Date Placeholder 3"/>
          <p:cNvSpPr>
            <a:spLocks noGrp="1"/>
          </p:cNvSpPr>
          <p:nvPr>
            <p:ph type="dt" sz="half" idx="10"/>
          </p:nvPr>
        </p:nvSpPr>
        <p:spPr/>
        <p:txBody>
          <a:bodyPr/>
          <a:lstStyle/>
          <a:p>
            <a:fld id="{71EC52A9-15E2-4BF6-A0F4-5C2AA5FCA08D}"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tx1"/>
                </a:solidFill>
                <a:latin typeface="Times New Roman" pitchFamily="18" charset="0"/>
                <a:cs typeface="Times New Roman" pitchFamily="18" charset="0"/>
              </a:rPr>
              <a:t/>
            </a:r>
            <a:br>
              <a:rPr lang="en-US" sz="3200" b="1"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
            </a:r>
            <a:br>
              <a:rPr lang="en-US" sz="3200" b="1" dirty="0" smtClean="0">
                <a:solidFill>
                  <a:schemeClr val="tx1"/>
                </a:solidFill>
                <a:latin typeface="Times New Roman" pitchFamily="18" charset="0"/>
                <a:cs typeface="Times New Roman" pitchFamily="18" charset="0"/>
              </a:rPr>
            </a:br>
            <a:r>
              <a:rPr lang="en-US" sz="3200" b="1" dirty="0" smtClean="0">
                <a:latin typeface="Times New Roman" pitchFamily="18" charset="0"/>
                <a:cs typeface="Times New Roman" pitchFamily="18" charset="0"/>
              </a:rPr>
              <a:t> </a:t>
            </a:r>
            <a:r>
              <a:rPr lang="en-US" sz="3200" b="1" dirty="0" smtClean="0">
                <a:solidFill>
                  <a:schemeClr val="tx1"/>
                </a:solidFill>
                <a:latin typeface="Times New Roman" pitchFamily="18" charset="0"/>
                <a:cs typeface="Times New Roman" pitchFamily="18" charset="0"/>
              </a:rPr>
              <a:t>System  Analysis </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lnSpc>
                <a:spcPct val="150000"/>
              </a:lnSpc>
              <a:buNone/>
            </a:pPr>
            <a:r>
              <a:rPr lang="en-US" sz="2400" b="1" dirty="0" smtClean="0">
                <a:latin typeface="Times New Roman" pitchFamily="18" charset="0"/>
                <a:cs typeface="Times New Roman" pitchFamily="18" charset="0"/>
              </a:rPr>
              <a:t>Hardware  Requirements</a:t>
            </a:r>
          </a:p>
          <a:p>
            <a:pPr lvl="0">
              <a:lnSpc>
                <a:spcPct val="150000"/>
              </a:lnSpc>
              <a:buNone/>
            </a:pPr>
            <a:r>
              <a:rPr lang="en-GB" sz="2400" dirty="0" smtClean="0">
                <a:latin typeface="Times New Roman" pitchFamily="18" charset="0"/>
                <a:cs typeface="Times New Roman" pitchFamily="18" charset="0"/>
              </a:rPr>
              <a:t>System		:   Pentium IV 2.4 GHz.</a:t>
            </a:r>
            <a:endParaRPr lang="en-US" sz="2400" dirty="0" smtClean="0">
              <a:latin typeface="Times New Roman" pitchFamily="18" charset="0"/>
              <a:cs typeface="Times New Roman" pitchFamily="18" charset="0"/>
            </a:endParaRPr>
          </a:p>
          <a:p>
            <a:pPr lvl="0">
              <a:lnSpc>
                <a:spcPct val="150000"/>
              </a:lnSpc>
              <a:buNone/>
            </a:pPr>
            <a:r>
              <a:rPr lang="en-GB" sz="2400" dirty="0" smtClean="0">
                <a:latin typeface="Times New Roman" pitchFamily="18" charset="0"/>
                <a:cs typeface="Times New Roman" pitchFamily="18" charset="0"/>
              </a:rPr>
              <a:t>Hard Disk         	:   40 GB.</a:t>
            </a:r>
            <a:endParaRPr lang="en-US" sz="2400" dirty="0" smtClean="0">
              <a:latin typeface="Times New Roman" pitchFamily="18" charset="0"/>
              <a:cs typeface="Times New Roman" pitchFamily="18" charset="0"/>
            </a:endParaRPr>
          </a:p>
          <a:p>
            <a:pPr lvl="0">
              <a:lnSpc>
                <a:spcPct val="150000"/>
              </a:lnSpc>
              <a:buNone/>
            </a:pPr>
            <a:r>
              <a:rPr lang="en-GB" sz="2400" dirty="0" smtClean="0">
                <a:latin typeface="Times New Roman" pitchFamily="18" charset="0"/>
                <a:cs typeface="Times New Roman" pitchFamily="18" charset="0"/>
              </a:rPr>
              <a:t>Monitor	        	:   14’ Colour Monitor.</a:t>
            </a:r>
            <a:endParaRPr lang="en-US" sz="2400" dirty="0" smtClean="0">
              <a:latin typeface="Times New Roman" pitchFamily="18" charset="0"/>
              <a:cs typeface="Times New Roman" pitchFamily="18" charset="0"/>
            </a:endParaRPr>
          </a:p>
          <a:p>
            <a:pPr lvl="0">
              <a:lnSpc>
                <a:spcPct val="150000"/>
              </a:lnSpc>
              <a:buNone/>
            </a:pPr>
            <a:r>
              <a:rPr lang="en-GB" sz="2400" dirty="0" smtClean="0">
                <a:latin typeface="Times New Roman" pitchFamily="18" charset="0"/>
                <a:cs typeface="Times New Roman" pitchFamily="18" charset="0"/>
              </a:rPr>
              <a:t>Mouse		 	:   Optical Mouse.</a:t>
            </a:r>
            <a:endParaRPr lang="en-US" sz="2400" dirty="0" smtClean="0">
              <a:latin typeface="Times New Roman" pitchFamily="18" charset="0"/>
              <a:cs typeface="Times New Roman" pitchFamily="18" charset="0"/>
            </a:endParaRPr>
          </a:p>
          <a:p>
            <a:pPr lvl="0">
              <a:lnSpc>
                <a:spcPct val="150000"/>
              </a:lnSpc>
              <a:buNone/>
            </a:pPr>
            <a:r>
              <a:rPr lang="en-GB" sz="2400" dirty="0" smtClean="0">
                <a:latin typeface="Times New Roman" pitchFamily="18" charset="0"/>
                <a:cs typeface="Times New Roman" pitchFamily="18" charset="0"/>
              </a:rPr>
              <a:t>Ram	          	      	 :   512 Mb.</a:t>
            </a:r>
            <a:endParaRPr lang="en-US" sz="2400" dirty="0" smtClean="0">
              <a:latin typeface="Times New Roman" pitchFamily="18" charset="0"/>
              <a:cs typeface="Times New Roman" pitchFamily="18" charset="0"/>
            </a:endParaRPr>
          </a:p>
          <a:p>
            <a:pPr>
              <a:lnSpc>
                <a:spcPct val="150000"/>
              </a:lnSpc>
              <a:buNone/>
            </a:pP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buNone/>
            </a:pP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 </a:t>
            </a:r>
          </a:p>
          <a:p>
            <a:pPr>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0515B42-A712-407C-A313-1423C323CC00}" type="datetime1">
              <a:rPr lang="en-US" smtClean="0"/>
              <a:pPr/>
              <a:t>3/28/2016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151</TotalTime>
  <Words>714</Words>
  <Application>Microsoft Office PowerPoint</Application>
  <PresentationFormat>On-screen Show (4:3)</PresentationFormat>
  <Paragraphs>142</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    Treats and Tricks on Data Distribution. </vt:lpstr>
      <vt:lpstr>Overview</vt:lpstr>
      <vt:lpstr>Abstract</vt:lpstr>
      <vt:lpstr>Introduction</vt:lpstr>
      <vt:lpstr>Literature Review </vt:lpstr>
      <vt:lpstr>EXISTING SYSTEM</vt:lpstr>
      <vt:lpstr>PROPOSED SYSTEM</vt:lpstr>
      <vt:lpstr>ADVANTAGES OF PROPOSED SYSTEM</vt:lpstr>
      <vt:lpstr>   System  Analysis    </vt:lpstr>
      <vt:lpstr>Software Requirements</vt:lpstr>
      <vt:lpstr> Modules   </vt:lpstr>
      <vt:lpstr>Admin Login </vt:lpstr>
      <vt:lpstr>File Uploads </vt:lpstr>
      <vt:lpstr>File Downloads</vt:lpstr>
      <vt:lpstr>User </vt:lpstr>
      <vt:lpstr>File Partition </vt:lpstr>
      <vt:lpstr>Admin login</vt:lpstr>
      <vt:lpstr>View Files</vt:lpstr>
      <vt:lpstr>User Details</vt:lpstr>
      <vt:lpstr>File Upload</vt:lpstr>
      <vt:lpstr>Client Login</vt:lpstr>
      <vt:lpstr>Account Blocked</vt:lpstr>
      <vt:lpstr>Renewal Page</vt:lpstr>
      <vt:lpstr>Renewal Success</vt:lpstr>
      <vt:lpstr>Download Files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Large-Scale Data Sets on-Demand in the Cloud: Treats and Tricks on Data Distribution.</dc:title>
  <dc:creator>Rachael</dc:creator>
  <cp:lastModifiedBy>Sam</cp:lastModifiedBy>
  <cp:revision>54</cp:revision>
  <dcterms:created xsi:type="dcterms:W3CDTF">2006-08-16T00:00:00Z</dcterms:created>
  <dcterms:modified xsi:type="dcterms:W3CDTF">2016-03-28T15:08:38Z</dcterms:modified>
</cp:coreProperties>
</file>