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73" r:id="rId17"/>
    <p:sldId id="269" r:id="rId18"/>
    <p:sldId id="270" r:id="rId19"/>
    <p:sldId id="271" r:id="rId20"/>
  </p:sldIdLst>
  <p:sldSz cx="9144000" cy="5143500"/>
  <p:notesSz cx="6858000" cy="9144000"/>
  <p:embeddedFontLst>
    <p:embeddedFont>
      <p:font typeface="Roboto" panose="0200000000000000000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FF19014-68BF-42C0-BA1E-904D4B829D2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39"/>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font" Target="fonts/font1.fntdata"/><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7" name="Shape 117"/>
        <p:cNvGrpSpPr/>
        <p:nvPr/>
      </p:nvGrpSpPr>
      <p:grpSpPr>
        <a:xfrm>
          <a:off x="0" y="0"/>
          <a:ext cx="0" cy="0"/>
          <a:chOff x="0" y="0"/>
          <a:chExt cx="0" cy="0"/>
        </a:xfrm>
      </p:grpSpPr>
      <p:sp>
        <p:nvSpPr>
          <p:cNvPr id="118" name="Google Shape;118;g1dd36655e5c_0_7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dd36655e5c_0_7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5" name="Shape 125"/>
        <p:cNvGrpSpPr/>
        <p:nvPr/>
      </p:nvGrpSpPr>
      <p:grpSpPr>
        <a:xfrm>
          <a:off x="0" y="0"/>
          <a:ext cx="0" cy="0"/>
          <a:chOff x="0" y="0"/>
          <a:chExt cx="0" cy="0"/>
        </a:xfrm>
      </p:grpSpPr>
      <p:sp>
        <p:nvSpPr>
          <p:cNvPr id="126" name="Google Shape;126;g1dd36655e5c_0_4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dd36655e5c_0_4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132"/>
        <p:cNvGrpSpPr/>
        <p:nvPr/>
      </p:nvGrpSpPr>
      <p:grpSpPr>
        <a:xfrm>
          <a:off x="0" y="0"/>
          <a:ext cx="0" cy="0"/>
          <a:chOff x="0" y="0"/>
          <a:chExt cx="0" cy="0"/>
        </a:xfrm>
      </p:grpSpPr>
      <p:sp>
        <p:nvSpPr>
          <p:cNvPr id="133" name="Google Shape;133;g229f4a6ec95_0_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29f4a6ec95_0_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9" name="Shape 139"/>
        <p:cNvGrpSpPr/>
        <p:nvPr/>
      </p:nvGrpSpPr>
      <p:grpSpPr>
        <a:xfrm>
          <a:off x="0" y="0"/>
          <a:ext cx="0" cy="0"/>
          <a:chOff x="0" y="0"/>
          <a:chExt cx="0" cy="0"/>
        </a:xfrm>
      </p:grpSpPr>
      <p:sp>
        <p:nvSpPr>
          <p:cNvPr id="140" name="Google Shape;140;g1dd36655e5c_0_8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dd36655e5c_0_8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9" name="Shape 139"/>
        <p:cNvGrpSpPr/>
        <p:nvPr/>
      </p:nvGrpSpPr>
      <p:grpSpPr>
        <a:xfrm>
          <a:off x="0" y="0"/>
          <a:ext cx="0" cy="0"/>
          <a:chOff x="0" y="0"/>
          <a:chExt cx="0" cy="0"/>
        </a:xfrm>
      </p:grpSpPr>
      <p:sp>
        <p:nvSpPr>
          <p:cNvPr id="140" name="Google Shape;140;g1dd36655e5c_0_8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dd36655e5c_0_8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 name="Shape 147"/>
        <p:cNvGrpSpPr/>
        <p:nvPr/>
      </p:nvGrpSpPr>
      <p:grpSpPr>
        <a:xfrm>
          <a:off x="0" y="0"/>
          <a:ext cx="0" cy="0"/>
          <a:chOff x="0" y="0"/>
          <a:chExt cx="0" cy="0"/>
        </a:xfrm>
      </p:grpSpPr>
      <p:sp>
        <p:nvSpPr>
          <p:cNvPr id="148" name="Google Shape;148;g20fcb7a4379_0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0fcb7a4379_0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5" name="Shape 155"/>
        <p:cNvGrpSpPr/>
        <p:nvPr/>
      </p:nvGrpSpPr>
      <p:grpSpPr>
        <a:xfrm>
          <a:off x="0" y="0"/>
          <a:ext cx="0" cy="0"/>
          <a:chOff x="0" y="0"/>
          <a:chExt cx="0" cy="0"/>
        </a:xfrm>
      </p:grpSpPr>
      <p:sp>
        <p:nvSpPr>
          <p:cNvPr id="156" name="Google Shape;156;g1dd36655e5c_0_8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dd36655e5c_0_8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2" name="Shape 162"/>
        <p:cNvGrpSpPr/>
        <p:nvPr/>
      </p:nvGrpSpPr>
      <p:grpSpPr>
        <a:xfrm>
          <a:off x="0" y="0"/>
          <a:ext cx="0" cy="0"/>
          <a:chOff x="0" y="0"/>
          <a:chExt cx="0" cy="0"/>
        </a:xfrm>
      </p:grpSpPr>
      <p:sp>
        <p:nvSpPr>
          <p:cNvPr id="163" name="Google Shape;163;g1dd36655e5c_0_8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dd36655e5c_0_8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59"/>
        <p:cNvGrpSpPr/>
        <p:nvPr/>
      </p:nvGrpSpPr>
      <p:grpSpPr>
        <a:xfrm>
          <a:off x="0" y="0"/>
          <a:ext cx="0" cy="0"/>
          <a:chOff x="0" y="0"/>
          <a:chExt cx="0" cy="0"/>
        </a:xfrm>
      </p:grpSpPr>
      <p:sp>
        <p:nvSpPr>
          <p:cNvPr id="60" name="Google Shape;60;g1dd36655e5c_0_1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dd36655e5c_0_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66"/>
        <p:cNvGrpSpPr/>
        <p:nvPr/>
      </p:nvGrpSpPr>
      <p:grpSpPr>
        <a:xfrm>
          <a:off x="0" y="0"/>
          <a:ext cx="0" cy="0"/>
          <a:chOff x="0" y="0"/>
          <a:chExt cx="0" cy="0"/>
        </a:xfrm>
      </p:grpSpPr>
      <p:sp>
        <p:nvSpPr>
          <p:cNvPr id="67" name="Google Shape;67;g229f4a6ec95_0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29f4a6ec95_0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 name="Shape 73"/>
        <p:cNvGrpSpPr/>
        <p:nvPr/>
      </p:nvGrpSpPr>
      <p:grpSpPr>
        <a:xfrm>
          <a:off x="0" y="0"/>
          <a:ext cx="0" cy="0"/>
          <a:chOff x="0" y="0"/>
          <a:chExt cx="0" cy="0"/>
        </a:xfrm>
      </p:grpSpPr>
      <p:sp>
        <p:nvSpPr>
          <p:cNvPr id="74" name="Google Shape;74;g1dd36655e5c_0_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dd36655e5c_0_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82"/>
        <p:cNvGrpSpPr/>
        <p:nvPr/>
      </p:nvGrpSpPr>
      <p:grpSpPr>
        <a:xfrm>
          <a:off x="0" y="0"/>
          <a:ext cx="0" cy="0"/>
          <a:chOff x="0" y="0"/>
          <a:chExt cx="0" cy="0"/>
        </a:xfrm>
      </p:grpSpPr>
      <p:sp>
        <p:nvSpPr>
          <p:cNvPr id="83" name="Google Shape;83;g229f4a6ec95_0_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29f4a6ec95_0_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9" name="Shape 89"/>
        <p:cNvGrpSpPr/>
        <p:nvPr/>
      </p:nvGrpSpPr>
      <p:grpSpPr>
        <a:xfrm>
          <a:off x="0" y="0"/>
          <a:ext cx="0" cy="0"/>
          <a:chOff x="0" y="0"/>
          <a:chExt cx="0" cy="0"/>
        </a:xfrm>
      </p:grpSpPr>
      <p:sp>
        <p:nvSpPr>
          <p:cNvPr id="90" name="Google Shape;90;g1dd36655e5c_0_3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dd36655e5c_0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g1dd36655e5c_0_9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dd36655e5c_0_9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 name="Shape 103"/>
        <p:cNvGrpSpPr/>
        <p:nvPr/>
      </p:nvGrpSpPr>
      <p:grpSpPr>
        <a:xfrm>
          <a:off x="0" y="0"/>
          <a:ext cx="0" cy="0"/>
          <a:chOff x="0" y="0"/>
          <a:chExt cx="0" cy="0"/>
        </a:xfrm>
      </p:grpSpPr>
      <p:sp>
        <p:nvSpPr>
          <p:cNvPr id="104" name="Google Shape;104;g1dd36655e5c_0_3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dd36655e5c_0_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0" name="Shape 110"/>
        <p:cNvGrpSpPr/>
        <p:nvPr/>
      </p:nvGrpSpPr>
      <p:grpSpPr>
        <a:xfrm>
          <a:off x="0" y="0"/>
          <a:ext cx="0" cy="0"/>
          <a:chOff x="0" y="0"/>
          <a:chExt cx="0" cy="0"/>
        </a:xfrm>
      </p:grpSpPr>
      <p:sp>
        <p:nvSpPr>
          <p:cNvPr id="111" name="Google Shape;111;g1dd36655e5c_0_3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dd36655e5c_0_3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3.xml"/><Relationship Id="rId2" Type="http://schemas.openxmlformats.org/officeDocument/2006/relationships/image" Target="../media/image7.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3.xml"/><Relationship Id="rId2" Type="http://schemas.openxmlformats.org/officeDocument/2006/relationships/image" Target="../media/image8.pn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3.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1"/>
          <a:stretch>
            <a:fillRect/>
          </a:stretch>
        </p:blipFill>
        <p:spPr>
          <a:xfrm>
            <a:off x="0" y="0"/>
            <a:ext cx="9144000" cy="5143499"/>
          </a:xfrm>
          <a:prstGeom prst="rect">
            <a:avLst/>
          </a:prstGeom>
          <a:noFill/>
          <a:ln>
            <a:noFill/>
          </a:ln>
        </p:spPr>
      </p:pic>
      <p:sp>
        <p:nvSpPr>
          <p:cNvPr id="55" name="Google Shape;55;p13"/>
          <p:cNvSpPr txBox="1"/>
          <p:nvPr/>
        </p:nvSpPr>
        <p:spPr>
          <a:xfrm>
            <a:off x="521700" y="1434325"/>
            <a:ext cx="8100600" cy="27090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Clr>
                <a:schemeClr val="dk1"/>
              </a:buClr>
              <a:buSzPts val="1100"/>
              <a:buFont typeface="Arial" panose="020B0604020202020204"/>
              <a:buNone/>
            </a:pPr>
            <a:r>
              <a:rPr lang="en-GB" sz="5000" b="1">
                <a:solidFill>
                  <a:schemeClr val="lt1"/>
                </a:solidFill>
                <a:latin typeface="Times New Roman" panose="02020603050405020304"/>
                <a:ea typeface="Times New Roman" panose="02020603050405020304"/>
                <a:cs typeface="Times New Roman" panose="02020603050405020304"/>
                <a:sym typeface="Times New Roman" panose="02020603050405020304"/>
              </a:rPr>
              <a:t>IoT based Air Pollution Monitoring And Purifying System </a:t>
            </a:r>
            <a:endParaRPr sz="5000" b="1">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a:solidFill>
                <a:schemeClr val="lt1"/>
              </a:solidFill>
              <a:latin typeface="Impact" panose="020B0806030902050204"/>
              <a:ea typeface="Impact" panose="020B0806030902050204"/>
              <a:cs typeface="Impact" panose="020B0806030902050204"/>
              <a:sym typeface="Impact" panose="020B0806030902050204"/>
            </a:endParaRPr>
          </a:p>
        </p:txBody>
      </p:sp>
      <p:sp>
        <p:nvSpPr>
          <p:cNvPr id="56" name="Google Shape;56;p13"/>
          <p:cNvSpPr txBox="1"/>
          <p:nvPr/>
        </p:nvSpPr>
        <p:spPr>
          <a:xfrm>
            <a:off x="6595900" y="3884930"/>
            <a:ext cx="2548200" cy="1258570"/>
          </a:xfrm>
          <a:prstGeom prst="rect">
            <a:avLst/>
          </a:prstGeom>
          <a:no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GB" b="1">
                <a:solidFill>
                  <a:schemeClr val="lt1"/>
                </a:solidFill>
              </a:rPr>
              <a:t>Presented By</a:t>
            </a:r>
            <a:r>
              <a:rPr lang="en-US" altLang="en-GB" b="1">
                <a:solidFill>
                  <a:schemeClr val="lt1"/>
                </a:solidFill>
              </a:rPr>
              <a:t>-</a:t>
            </a:r>
            <a:endParaRPr b="1">
              <a:solidFill>
                <a:schemeClr val="lt1"/>
              </a:solidFill>
            </a:endParaRPr>
          </a:p>
          <a:p>
            <a:pPr marL="0" lvl="0" indent="0" algn="l" rtl="0">
              <a:spcBef>
                <a:spcPts val="0"/>
              </a:spcBef>
              <a:spcAft>
                <a:spcPts val="0"/>
              </a:spcAft>
              <a:buNone/>
            </a:pPr>
            <a:r>
              <a:rPr lang="en-GB">
                <a:solidFill>
                  <a:schemeClr val="lt1"/>
                </a:solidFill>
              </a:rPr>
              <a:t>Anurag Verma (2004110)</a:t>
            </a:r>
            <a:endParaRPr>
              <a:solidFill>
                <a:schemeClr val="lt1"/>
              </a:solidFill>
            </a:endParaRPr>
          </a:p>
          <a:p>
            <a:pPr marL="0" lvl="0" indent="0" algn="l" rtl="0">
              <a:spcBef>
                <a:spcPts val="0"/>
              </a:spcBef>
              <a:spcAft>
                <a:spcPts val="0"/>
              </a:spcAft>
              <a:buNone/>
            </a:pPr>
            <a:r>
              <a:rPr lang="en-GB">
                <a:solidFill>
                  <a:schemeClr val="lt1"/>
                </a:solidFill>
              </a:rPr>
              <a:t>Rachak Sinha (2004124)</a:t>
            </a:r>
            <a:endParaRPr>
              <a:solidFill>
                <a:schemeClr val="lt1"/>
              </a:solidFill>
            </a:endParaRPr>
          </a:p>
          <a:p>
            <a:pPr marL="0" lvl="0" indent="0" algn="l" rtl="0">
              <a:spcBef>
                <a:spcPts val="0"/>
              </a:spcBef>
              <a:spcAft>
                <a:spcPts val="0"/>
              </a:spcAft>
              <a:buNone/>
            </a:pPr>
            <a:r>
              <a:rPr lang="en-GB">
                <a:solidFill>
                  <a:schemeClr val="lt1"/>
                </a:solidFill>
              </a:rPr>
              <a:t>Siddharth Gautam(2004133)</a:t>
            </a:r>
            <a:endParaRPr>
              <a:solidFill>
                <a:schemeClr val="lt1"/>
              </a:solidFill>
            </a:endParaRPr>
          </a:p>
          <a:p>
            <a:pPr marL="0" lvl="0" indent="0" algn="l" rtl="0">
              <a:spcBef>
                <a:spcPts val="0"/>
              </a:spcBef>
              <a:spcAft>
                <a:spcPts val="0"/>
              </a:spcAft>
              <a:buNone/>
            </a:pPr>
            <a:r>
              <a:rPr lang="en-GB">
                <a:solidFill>
                  <a:schemeClr val="lt1"/>
                </a:solidFill>
              </a:rPr>
              <a:t>Snehal Raj (2004134)</a:t>
            </a:r>
            <a:endParaRPr>
              <a:solidFill>
                <a:schemeClr val="lt1"/>
              </a:solidFill>
            </a:endParaRPr>
          </a:p>
        </p:txBody>
      </p:sp>
      <p:pic>
        <p:nvPicPr>
          <p:cNvPr id="57" name="Google Shape;57;p13"/>
          <p:cNvPicPr preferRelativeResize="0"/>
          <p:nvPr/>
        </p:nvPicPr>
        <p:blipFill>
          <a:blip r:embed="rId2"/>
          <a:stretch>
            <a:fillRect/>
          </a:stretch>
        </p:blipFill>
        <p:spPr>
          <a:xfrm>
            <a:off x="70050" y="60050"/>
            <a:ext cx="1082726" cy="765301"/>
          </a:xfrm>
          <a:prstGeom prst="rect">
            <a:avLst/>
          </a:prstGeom>
          <a:noFill/>
          <a:ln>
            <a:noFill/>
          </a:ln>
        </p:spPr>
      </p:pic>
      <p:sp>
        <p:nvSpPr>
          <p:cNvPr id="58" name="Google Shape;58;p13"/>
          <p:cNvSpPr txBox="1"/>
          <p:nvPr/>
        </p:nvSpPr>
        <p:spPr>
          <a:xfrm>
            <a:off x="0" y="4204650"/>
            <a:ext cx="3267600" cy="82740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panose="020B0604020202020204"/>
              <a:buNone/>
            </a:pPr>
            <a:r>
              <a:rPr lang="en-GB" b="1">
                <a:solidFill>
                  <a:schemeClr val="lt1"/>
                </a:solidFill>
              </a:rPr>
              <a:t>Guided By</a:t>
            </a:r>
            <a:r>
              <a:rPr lang="en-US" altLang="en-GB" b="1">
                <a:solidFill>
                  <a:schemeClr val="lt1"/>
                </a:solidFill>
              </a:rPr>
              <a:t>-</a:t>
            </a:r>
            <a:endParaRPr>
              <a:solidFill>
                <a:schemeClr val="lt1"/>
              </a:solidFill>
            </a:endParaRPr>
          </a:p>
          <a:p>
            <a:pPr marL="0" lvl="0" indent="0" algn="l" rtl="0">
              <a:spcBef>
                <a:spcPts val="0"/>
              </a:spcBef>
              <a:spcAft>
                <a:spcPts val="0"/>
              </a:spcAft>
              <a:buClr>
                <a:schemeClr val="dk1"/>
              </a:buClr>
              <a:buSzPts val="1100"/>
              <a:buFont typeface="Arial" panose="020B0604020202020204"/>
              <a:buNone/>
            </a:pPr>
            <a:r>
              <a:rPr lang="en-GB">
                <a:solidFill>
                  <a:schemeClr val="lt1"/>
                </a:solidFill>
              </a:rPr>
              <a:t>Prof. Tapaswini Samant</a:t>
            </a:r>
            <a:endParaRPr>
              <a:solidFill>
                <a:schemeClr val="lt1"/>
              </a:solidFill>
            </a:endParaRPr>
          </a:p>
          <a:p>
            <a:pPr marL="0" lvl="0" indent="0" algn="l" rtl="0">
              <a:spcBef>
                <a:spcPts val="0"/>
              </a:spcBef>
              <a:spcAft>
                <a:spcPts val="0"/>
              </a:spcAft>
              <a:buClr>
                <a:schemeClr val="dk1"/>
              </a:buClr>
              <a:buSzPts val="1100"/>
              <a:buFont typeface="Arial" panose="020B0604020202020204"/>
              <a:buNone/>
            </a:pPr>
            <a:r>
              <a:rPr lang="en-GB">
                <a:solidFill>
                  <a:schemeClr val="lt1"/>
                </a:solidFill>
              </a:rPr>
              <a:t>School of Electronics Engineering</a:t>
            </a:r>
            <a:endParaRPr>
              <a:solidFill>
                <a:schemeClr val="l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5">
                                            <p:txEl>
                                              <p:pRg st="0" end="0"/>
                                            </p:txEl>
                                          </p:spTgt>
                                        </p:tgtEl>
                                        <p:attrNameLst>
                                          <p:attrName>style.visibility</p:attrName>
                                        </p:attrNameLst>
                                      </p:cBhvr>
                                      <p:to>
                                        <p:strVal val="visible"/>
                                      </p:to>
                                    </p:set>
                                    <p:animEffect transition="in" filter="fade">
                                      <p:cBhvr>
                                        <p:cTn id="7" dur="2500"/>
                                        <p:tgtEl>
                                          <p:spTgt spid="55">
                                            <p:txEl>
                                              <p:pRg st="0" end="0"/>
                                            </p:txEl>
                                          </p:spTgt>
                                        </p:tgtEl>
                                      </p:cBhvr>
                                    </p:animEffect>
                                  </p:childTnLst>
                                </p:cTn>
                              </p:par>
                            </p:childTnLst>
                          </p:cTn>
                        </p:par>
                        <p:par>
                          <p:cTn id="8" fill="hold">
                            <p:stCondLst>
                              <p:cond delay="2500"/>
                            </p:stCondLst>
                            <p:childTnLst>
                              <p:par>
                                <p:cTn id="9" presetID="10" presetClass="entr" presetSubtype="0" fill="hold" nodeType="afterEffect">
                                  <p:stCondLst>
                                    <p:cond delay="0"/>
                                  </p:stCondLst>
                                  <p:childTnLst>
                                    <p:set>
                                      <p:cBhvr>
                                        <p:cTn id="10" dur="1" fill="hold">
                                          <p:stCondLst>
                                            <p:cond delay="0"/>
                                          </p:stCondLst>
                                        </p:cTn>
                                        <p:tgtEl>
                                          <p:spTgt spid="55">
                                            <p:txEl>
                                              <p:pRg st="1" end="1"/>
                                            </p:txEl>
                                          </p:spTgt>
                                        </p:tgtEl>
                                        <p:attrNameLst>
                                          <p:attrName>style.visibility</p:attrName>
                                        </p:attrNameLst>
                                      </p:cBhvr>
                                      <p:to>
                                        <p:strVal val="visible"/>
                                      </p:to>
                                    </p:set>
                                    <p:animEffect transition="in" filter="fade">
                                      <p:cBhvr>
                                        <p:cTn id="11" dur="2500"/>
                                        <p:tgtEl>
                                          <p:spTgt spid="55">
                                            <p:txEl>
                                              <p:pRg st="1" end="1"/>
                                            </p:txEl>
                                          </p:spTgt>
                                        </p:tgtEl>
                                      </p:cBhvr>
                                    </p:animEffect>
                                  </p:childTnLst>
                                </p:cTn>
                              </p:par>
                            </p:childTnLst>
                          </p:cTn>
                        </p:par>
                        <p:par>
                          <p:cTn id="12" fill="hold">
                            <p:stCondLst>
                              <p:cond delay="5000"/>
                            </p:stCondLst>
                            <p:childTnLst>
                              <p:par>
                                <p:cTn id="13" presetID="10" presetClass="entr" presetSubtype="0" fill="hold"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2100"/>
                                        <p:tgtEl>
                                          <p:spTgt spid="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20" name="Shape 120"/>
        <p:cNvGrpSpPr/>
        <p:nvPr/>
      </p:nvGrpSpPr>
      <p:grpSpPr>
        <a:xfrm>
          <a:off x="0" y="0"/>
          <a:ext cx="0" cy="0"/>
          <a:chOff x="0" y="0"/>
          <a:chExt cx="0" cy="0"/>
        </a:xfrm>
      </p:grpSpPr>
      <p:pic>
        <p:nvPicPr>
          <p:cNvPr id="121" name="Google Shape;121;p22"/>
          <p:cNvPicPr preferRelativeResize="0"/>
          <p:nvPr/>
        </p:nvPicPr>
        <p:blipFill>
          <a:blip r:embed="rId1"/>
          <a:stretch>
            <a:fillRect/>
          </a:stretch>
        </p:blipFill>
        <p:spPr>
          <a:xfrm>
            <a:off x="0" y="0"/>
            <a:ext cx="9144001" cy="5143500"/>
          </a:xfrm>
          <a:prstGeom prst="rect">
            <a:avLst/>
          </a:prstGeom>
          <a:noFill/>
          <a:ln>
            <a:noFill/>
          </a:ln>
        </p:spPr>
      </p:pic>
      <p:sp>
        <p:nvSpPr>
          <p:cNvPr id="122" name="Google Shape;122;p22"/>
          <p:cNvSpPr txBox="1"/>
          <p:nvPr/>
        </p:nvSpPr>
        <p:spPr>
          <a:xfrm>
            <a:off x="312000" y="756600"/>
            <a:ext cx="8520000" cy="767700"/>
          </a:xfrm>
          <a:prstGeom prst="rect">
            <a:avLst/>
          </a:prstGeom>
          <a:noFill/>
          <a:ln>
            <a:noFill/>
          </a:ln>
        </p:spPr>
        <p:txBody>
          <a:bodyPr spcFirstLastPara="1" wrap="square" lIns="91425" tIns="91425" rIns="91425" bIns="91425" anchor="t" anchorCtr="0">
            <a:spAutoFit/>
          </a:bodyPr>
          <a:lstStyle/>
          <a:p>
            <a:pPr marL="0" lvl="0" indent="0" algn="l" rtl="0">
              <a:lnSpc>
                <a:spcPct val="175000"/>
              </a:lnSpc>
              <a:spcBef>
                <a:spcPts val="0"/>
              </a:spcBef>
              <a:spcAft>
                <a:spcPts val="0"/>
              </a:spcAft>
              <a:buClr>
                <a:schemeClr val="dk1"/>
              </a:buClr>
              <a:buSzPts val="1100"/>
              <a:buFont typeface="Arial" panose="020B0604020202020204"/>
              <a:buNone/>
            </a:pPr>
            <a:endParaRPr sz="1250">
              <a:solidFill>
                <a:schemeClr val="accent6"/>
              </a:solidFill>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endParaRPr sz="1600"/>
          </a:p>
        </p:txBody>
      </p:sp>
      <p:sp>
        <p:nvSpPr>
          <p:cNvPr id="123" name="Google Shape;123;p22"/>
          <p:cNvSpPr txBox="1"/>
          <p:nvPr/>
        </p:nvSpPr>
        <p:spPr>
          <a:xfrm>
            <a:off x="218375" y="143700"/>
            <a:ext cx="5670600" cy="661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100" b="1" i="1">
                <a:solidFill>
                  <a:schemeClr val="lt1"/>
                </a:solidFill>
                <a:latin typeface="Times New Roman" panose="02020603050405020304"/>
                <a:ea typeface="Times New Roman" panose="02020603050405020304"/>
                <a:cs typeface="Times New Roman" panose="02020603050405020304"/>
                <a:sym typeface="Times New Roman" panose="02020603050405020304"/>
              </a:rPr>
              <a:t>Pin Configuration Of ESP32</a:t>
            </a:r>
            <a:endParaRPr lang="en-GB" sz="3100" b="1" i="1">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24" name="Google Shape;124;p22"/>
          <p:cNvPicPr preferRelativeResize="0"/>
          <p:nvPr/>
        </p:nvPicPr>
        <p:blipFill rotWithShape="1">
          <a:blip r:embed="rId2"/>
          <a:srcRect b="9395"/>
          <a:stretch>
            <a:fillRect/>
          </a:stretch>
        </p:blipFill>
        <p:spPr>
          <a:xfrm>
            <a:off x="1392950" y="945600"/>
            <a:ext cx="6364326" cy="36593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28" name="Shape 128"/>
        <p:cNvGrpSpPr/>
        <p:nvPr/>
      </p:nvGrpSpPr>
      <p:grpSpPr>
        <a:xfrm>
          <a:off x="0" y="0"/>
          <a:ext cx="0" cy="0"/>
          <a:chOff x="0" y="0"/>
          <a:chExt cx="0" cy="0"/>
        </a:xfrm>
      </p:grpSpPr>
      <p:pic>
        <p:nvPicPr>
          <p:cNvPr id="129" name="Google Shape;129;p23"/>
          <p:cNvPicPr preferRelativeResize="0"/>
          <p:nvPr/>
        </p:nvPicPr>
        <p:blipFill>
          <a:blip r:embed="rId1"/>
          <a:stretch>
            <a:fillRect/>
          </a:stretch>
        </p:blipFill>
        <p:spPr>
          <a:xfrm>
            <a:off x="0" y="0"/>
            <a:ext cx="9144001" cy="5143500"/>
          </a:xfrm>
          <a:prstGeom prst="rect">
            <a:avLst/>
          </a:prstGeom>
          <a:noFill/>
          <a:ln>
            <a:noFill/>
          </a:ln>
        </p:spPr>
      </p:pic>
      <p:sp>
        <p:nvSpPr>
          <p:cNvPr id="130" name="Google Shape;130;p23"/>
          <p:cNvSpPr txBox="1"/>
          <p:nvPr/>
        </p:nvSpPr>
        <p:spPr>
          <a:xfrm>
            <a:off x="189025" y="115575"/>
            <a:ext cx="4896600" cy="661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3100" b="1" i="1">
                <a:solidFill>
                  <a:schemeClr val="lt1"/>
                </a:solidFill>
                <a:latin typeface="Times New Roman" panose="02020603050405020304"/>
                <a:ea typeface="Times New Roman" panose="02020603050405020304"/>
                <a:cs typeface="Times New Roman" panose="02020603050405020304"/>
                <a:sym typeface="Times New Roman" panose="02020603050405020304"/>
              </a:rPr>
              <a:t>CIRCUIT EXPLANATION</a:t>
            </a:r>
            <a:endParaRPr lang="en-GB" sz="3100" b="1" i="1">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31" name="Google Shape;131;p23"/>
          <p:cNvSpPr txBox="1"/>
          <p:nvPr/>
        </p:nvSpPr>
        <p:spPr>
          <a:xfrm>
            <a:off x="419825" y="1080775"/>
            <a:ext cx="8148000" cy="2893800"/>
          </a:xfrm>
          <a:prstGeom prst="rect">
            <a:avLst/>
          </a:prstGeom>
          <a:noFill/>
          <a:ln>
            <a:noFill/>
          </a:ln>
        </p:spPr>
        <p:txBody>
          <a:bodyPr spcFirstLastPara="1" wrap="square" lIns="91425" tIns="91425" rIns="91425" bIns="91425" anchor="t" anchorCtr="0">
            <a:spAutoFit/>
          </a:bodyPr>
          <a:lstStyle/>
          <a:p>
            <a:pPr marL="457200" lvl="0" indent="-368300" algn="l" rtl="0">
              <a:spcBef>
                <a:spcPts val="0"/>
              </a:spcBef>
              <a:spcAft>
                <a:spcPts val="0"/>
              </a:spcAft>
              <a:buClr>
                <a:schemeClr val="lt1"/>
              </a:buClr>
              <a:buSzPts val="2200"/>
              <a:buChar char="❏"/>
            </a:pPr>
            <a:r>
              <a:rPr lang="en-GB" sz="2200">
                <a:solidFill>
                  <a:schemeClr val="lt1"/>
                </a:solidFill>
              </a:rPr>
              <a:t>For the sensor, connect the 3.3v pin of ESP32 to vcc pin of sensor. GND to GND , AO &amp; DO pin of sensor to Input pins.</a:t>
            </a:r>
            <a:endParaRPr sz="2200">
              <a:solidFill>
                <a:schemeClr val="lt1"/>
              </a:solidFill>
            </a:endParaRPr>
          </a:p>
          <a:p>
            <a:pPr marL="457200" lvl="0" indent="0" algn="l" rtl="0">
              <a:spcBef>
                <a:spcPts val="0"/>
              </a:spcBef>
              <a:spcAft>
                <a:spcPts val="0"/>
              </a:spcAft>
              <a:buNone/>
            </a:pPr>
            <a:endParaRPr sz="2200">
              <a:solidFill>
                <a:schemeClr val="lt1"/>
              </a:solidFill>
            </a:endParaRPr>
          </a:p>
          <a:p>
            <a:pPr marL="457200" lvl="0" indent="-368300" algn="l" rtl="0">
              <a:spcBef>
                <a:spcPts val="0"/>
              </a:spcBef>
              <a:spcAft>
                <a:spcPts val="0"/>
              </a:spcAft>
              <a:buClr>
                <a:schemeClr val="lt1"/>
              </a:buClr>
              <a:buSzPts val="2200"/>
              <a:buChar char="❏"/>
            </a:pPr>
            <a:r>
              <a:rPr lang="en-GB" sz="2200">
                <a:solidFill>
                  <a:schemeClr val="lt1"/>
                </a:solidFill>
              </a:rPr>
              <a:t>For the LCD display, Vcc to 5v, GND TO GND and SDA &amp; SCL pin to digital input pins respectively.</a:t>
            </a:r>
            <a:endParaRPr sz="2200">
              <a:solidFill>
                <a:schemeClr val="lt1"/>
              </a:solidFill>
            </a:endParaRPr>
          </a:p>
          <a:p>
            <a:pPr marL="457200" lvl="0" indent="0" algn="l" rtl="0">
              <a:spcBef>
                <a:spcPts val="0"/>
              </a:spcBef>
              <a:spcAft>
                <a:spcPts val="0"/>
              </a:spcAft>
              <a:buNone/>
            </a:pPr>
            <a:endParaRPr sz="2200">
              <a:solidFill>
                <a:schemeClr val="lt1"/>
              </a:solidFill>
            </a:endParaRPr>
          </a:p>
          <a:p>
            <a:pPr marL="457200" lvl="0" indent="-368300" algn="l" rtl="0">
              <a:spcBef>
                <a:spcPts val="0"/>
              </a:spcBef>
              <a:spcAft>
                <a:spcPts val="0"/>
              </a:spcAft>
              <a:buClr>
                <a:schemeClr val="lt1"/>
              </a:buClr>
              <a:buSzPts val="2200"/>
              <a:buChar char="❏"/>
            </a:pPr>
            <a:r>
              <a:rPr lang="en-GB" sz="2200">
                <a:solidFill>
                  <a:schemeClr val="lt1"/>
                </a:solidFill>
              </a:rPr>
              <a:t>For the buzzer , connect the positive pin to the digital input pin and negative pin to the GND pin of the ESP32.</a:t>
            </a:r>
            <a:endParaRPr sz="22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35" name="Shape 135"/>
        <p:cNvGrpSpPr/>
        <p:nvPr/>
      </p:nvGrpSpPr>
      <p:grpSpPr>
        <a:xfrm>
          <a:off x="0" y="0"/>
          <a:ext cx="0" cy="0"/>
          <a:chOff x="0" y="0"/>
          <a:chExt cx="0" cy="0"/>
        </a:xfrm>
      </p:grpSpPr>
      <p:pic>
        <p:nvPicPr>
          <p:cNvPr id="136" name="Google Shape;136;p24"/>
          <p:cNvPicPr preferRelativeResize="0"/>
          <p:nvPr/>
        </p:nvPicPr>
        <p:blipFill>
          <a:blip r:embed="rId1"/>
          <a:stretch>
            <a:fillRect/>
          </a:stretch>
        </p:blipFill>
        <p:spPr>
          <a:xfrm>
            <a:off x="0" y="0"/>
            <a:ext cx="9144001" cy="5143500"/>
          </a:xfrm>
          <a:prstGeom prst="rect">
            <a:avLst/>
          </a:prstGeom>
          <a:noFill/>
          <a:ln>
            <a:noFill/>
          </a:ln>
        </p:spPr>
      </p:pic>
      <p:sp>
        <p:nvSpPr>
          <p:cNvPr id="137" name="Google Shape;137;p24"/>
          <p:cNvSpPr txBox="1"/>
          <p:nvPr/>
        </p:nvSpPr>
        <p:spPr>
          <a:xfrm>
            <a:off x="189025" y="115575"/>
            <a:ext cx="4896600" cy="661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100" b="1" i="1">
                <a:solidFill>
                  <a:schemeClr val="lt1"/>
                </a:solidFill>
                <a:latin typeface="Times New Roman" panose="02020603050405020304"/>
                <a:ea typeface="Times New Roman" panose="02020603050405020304"/>
                <a:cs typeface="Times New Roman" panose="02020603050405020304"/>
                <a:sym typeface="Times New Roman" panose="02020603050405020304"/>
              </a:rPr>
              <a:t>Challenges </a:t>
            </a:r>
            <a:endParaRPr lang="en-GB" sz="3100" b="1" i="1">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38" name="Google Shape;138;p24"/>
          <p:cNvSpPr txBox="1"/>
          <p:nvPr/>
        </p:nvSpPr>
        <p:spPr>
          <a:xfrm>
            <a:off x="312000" y="940200"/>
            <a:ext cx="8520000" cy="32631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Clr>
                <a:schemeClr val="lt1"/>
              </a:buClr>
              <a:buSzPts val="2000"/>
              <a:buChar char="❏"/>
            </a:pPr>
            <a:r>
              <a:rPr lang="en-GB" sz="2000">
                <a:solidFill>
                  <a:schemeClr val="lt1"/>
                </a:solidFill>
              </a:rPr>
              <a:t>Accuracy of Sensors: One of the main challenges in air quality measurement is ensuring that the sensors used are accurate and reliable. </a:t>
            </a:r>
            <a:endParaRPr sz="2000">
              <a:solidFill>
                <a:schemeClr val="lt1"/>
              </a:solidFill>
            </a:endParaRPr>
          </a:p>
          <a:p>
            <a:pPr marL="457200" lvl="0" indent="0" algn="l" rtl="0">
              <a:spcBef>
                <a:spcPts val="0"/>
              </a:spcBef>
              <a:spcAft>
                <a:spcPts val="0"/>
              </a:spcAft>
              <a:buNone/>
            </a:pPr>
            <a:endParaRPr sz="2000">
              <a:solidFill>
                <a:schemeClr val="lt1"/>
              </a:solidFill>
            </a:endParaRPr>
          </a:p>
          <a:p>
            <a:pPr marL="457200" lvl="0" indent="-355600" algn="l" rtl="0">
              <a:spcBef>
                <a:spcPts val="0"/>
              </a:spcBef>
              <a:spcAft>
                <a:spcPts val="0"/>
              </a:spcAft>
              <a:buClr>
                <a:schemeClr val="lt1"/>
              </a:buClr>
              <a:buSzPts val="2000"/>
              <a:buChar char="❏"/>
            </a:pPr>
            <a:r>
              <a:rPr lang="en-GB" sz="2000">
                <a:solidFill>
                  <a:schemeClr val="lt1"/>
                </a:solidFill>
              </a:rPr>
              <a:t>Maintenance: Maintenance can be a challenge in air quality measurement systems, as sensors can become dirty or damaged over time, requiring regular cleaning or replacement. </a:t>
            </a:r>
            <a:endParaRPr sz="2000">
              <a:solidFill>
                <a:schemeClr val="lt1"/>
              </a:solidFill>
            </a:endParaRPr>
          </a:p>
          <a:p>
            <a:pPr marL="457200" lvl="0" indent="0" algn="l" rtl="0">
              <a:spcBef>
                <a:spcPts val="0"/>
              </a:spcBef>
              <a:spcAft>
                <a:spcPts val="0"/>
              </a:spcAft>
              <a:buNone/>
            </a:pPr>
            <a:endParaRPr sz="2000">
              <a:solidFill>
                <a:schemeClr val="lt1"/>
              </a:solidFill>
            </a:endParaRPr>
          </a:p>
          <a:p>
            <a:pPr marL="457200" lvl="0" indent="-355600" algn="l" rtl="0">
              <a:spcBef>
                <a:spcPts val="0"/>
              </a:spcBef>
              <a:spcAft>
                <a:spcPts val="0"/>
              </a:spcAft>
              <a:buClr>
                <a:schemeClr val="lt1"/>
              </a:buClr>
              <a:buSzPts val="2000"/>
              <a:buChar char="❏"/>
            </a:pPr>
            <a:r>
              <a:rPr lang="en-GB" sz="2000">
                <a:solidFill>
                  <a:schemeClr val="lt1"/>
                </a:solidFill>
              </a:rPr>
              <a:t>Collecting and storing large amounts of data can be a challenge, as can analyzing the data to identify trends and patterns.</a:t>
            </a:r>
            <a:endParaRPr sz="20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42" name="Shape 142"/>
        <p:cNvGrpSpPr/>
        <p:nvPr/>
      </p:nvGrpSpPr>
      <p:grpSpPr>
        <a:xfrm>
          <a:off x="0" y="0"/>
          <a:ext cx="0" cy="0"/>
          <a:chOff x="0" y="0"/>
          <a:chExt cx="0" cy="0"/>
        </a:xfrm>
      </p:grpSpPr>
      <p:pic>
        <p:nvPicPr>
          <p:cNvPr id="143" name="Google Shape;143;p25"/>
          <p:cNvPicPr preferRelativeResize="0"/>
          <p:nvPr/>
        </p:nvPicPr>
        <p:blipFill>
          <a:blip r:embed="rId1"/>
          <a:stretch>
            <a:fillRect/>
          </a:stretch>
        </p:blipFill>
        <p:spPr>
          <a:xfrm>
            <a:off x="0" y="0"/>
            <a:ext cx="9144001" cy="5143500"/>
          </a:xfrm>
          <a:prstGeom prst="rect">
            <a:avLst/>
          </a:prstGeom>
          <a:noFill/>
          <a:ln>
            <a:noFill/>
          </a:ln>
        </p:spPr>
      </p:pic>
      <p:sp>
        <p:nvSpPr>
          <p:cNvPr id="144" name="Google Shape;144;p25"/>
          <p:cNvSpPr txBox="1"/>
          <p:nvPr/>
        </p:nvSpPr>
        <p:spPr>
          <a:xfrm>
            <a:off x="2109500" y="2623850"/>
            <a:ext cx="51549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000">
              <a:solidFill>
                <a:schemeClr val="lt1"/>
              </a:solidFill>
            </a:endParaRPr>
          </a:p>
        </p:txBody>
      </p:sp>
      <p:sp>
        <p:nvSpPr>
          <p:cNvPr id="145" name="Google Shape;145;p25"/>
          <p:cNvSpPr txBox="1"/>
          <p:nvPr/>
        </p:nvSpPr>
        <p:spPr>
          <a:xfrm>
            <a:off x="147275" y="113300"/>
            <a:ext cx="56103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100">
                <a:solidFill>
                  <a:srgbClr val="EFEFEF"/>
                </a:solidFill>
              </a:rPr>
              <a:t> </a:t>
            </a:r>
            <a:r>
              <a:rPr lang="en-GB" sz="3600" b="1" i="1">
                <a:solidFill>
                  <a:srgbClr val="EFEFEF"/>
                </a:solidFill>
                <a:latin typeface="Times New Roman" panose="02020603050405020304"/>
                <a:ea typeface="Times New Roman" panose="02020603050405020304"/>
                <a:cs typeface="Times New Roman" panose="02020603050405020304"/>
                <a:sym typeface="Times New Roman" panose="02020603050405020304"/>
              </a:rPr>
              <a:t>Working Of The Project</a:t>
            </a:r>
            <a:endParaRPr sz="3600" b="1" i="1">
              <a:solidFill>
                <a:srgbClr val="EFEFE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46" name="Google Shape;146;p25"/>
          <p:cNvSpPr txBox="1"/>
          <p:nvPr/>
        </p:nvSpPr>
        <p:spPr>
          <a:xfrm>
            <a:off x="410100" y="852200"/>
            <a:ext cx="7953300" cy="3982720"/>
          </a:xfrm>
          <a:prstGeom prst="rect">
            <a:avLst/>
          </a:prstGeom>
          <a:noFill/>
          <a:ln>
            <a:noFill/>
          </a:ln>
        </p:spPr>
        <p:txBody>
          <a:bodyPr spcFirstLastPara="1" wrap="square" lIns="91425" tIns="91425" rIns="91425" bIns="91425" anchor="t" anchorCtr="0">
            <a:spAutoFit/>
          </a:bodyPr>
          <a:lstStyle/>
          <a:p>
            <a:pPr marL="457200" lvl="0" indent="-349250" algn="just" rtl="0">
              <a:spcBef>
                <a:spcPts val="0"/>
              </a:spcBef>
              <a:spcAft>
                <a:spcPts val="0"/>
              </a:spcAft>
              <a:buClr>
                <a:schemeClr val="lt1"/>
              </a:buClr>
              <a:buSzPts val="1900"/>
              <a:buChar char="❏"/>
            </a:pPr>
            <a:r>
              <a:rPr lang="en-GB" sz="1900">
                <a:solidFill>
                  <a:schemeClr val="lt1"/>
                </a:solidFill>
              </a:rPr>
              <a:t>T</a:t>
            </a:r>
            <a:r>
              <a:rPr lang="en-GB" sz="1900">
                <a:solidFill>
                  <a:schemeClr val="lt1"/>
                </a:solidFill>
              </a:rPr>
              <a:t>he Gas sensor can sense NH3, NOx, alcohol, Benzene, smoke, CO2 and some other gases, so it is perfect gas sensor for our Air Quality Monitoring Project. </a:t>
            </a:r>
            <a:endParaRPr sz="1900">
              <a:solidFill>
                <a:schemeClr val="lt1"/>
              </a:solidFill>
            </a:endParaRPr>
          </a:p>
          <a:p>
            <a:pPr marL="0" lvl="0" indent="0" algn="just" rtl="0">
              <a:spcBef>
                <a:spcPts val="0"/>
              </a:spcBef>
              <a:spcAft>
                <a:spcPts val="0"/>
              </a:spcAft>
              <a:buNone/>
            </a:pPr>
            <a:endParaRPr sz="1900">
              <a:solidFill>
                <a:schemeClr val="lt1"/>
              </a:solidFill>
            </a:endParaRPr>
          </a:p>
          <a:p>
            <a:pPr marL="457200" lvl="0" indent="-349250" algn="just" rtl="0">
              <a:spcBef>
                <a:spcPts val="0"/>
              </a:spcBef>
              <a:spcAft>
                <a:spcPts val="0"/>
              </a:spcAft>
              <a:buClr>
                <a:schemeClr val="lt1"/>
              </a:buClr>
              <a:buSzPts val="1900"/>
              <a:buChar char="❏"/>
            </a:pPr>
            <a:r>
              <a:rPr lang="en-GB" sz="1900">
                <a:solidFill>
                  <a:schemeClr val="lt1"/>
                </a:solidFill>
              </a:rPr>
              <a:t>When we will connect it to ESP32 then it will sense the gases, and we will get the Pollution level in PPM. </a:t>
            </a:r>
            <a:endParaRPr sz="1900">
              <a:solidFill>
                <a:schemeClr val="lt1"/>
              </a:solidFill>
            </a:endParaRPr>
          </a:p>
          <a:p>
            <a:pPr marL="0" lvl="0" indent="0" algn="just" rtl="0">
              <a:spcBef>
                <a:spcPts val="0"/>
              </a:spcBef>
              <a:spcAft>
                <a:spcPts val="0"/>
              </a:spcAft>
              <a:buNone/>
            </a:pPr>
            <a:endParaRPr sz="1900">
              <a:solidFill>
                <a:schemeClr val="lt1"/>
              </a:solidFill>
            </a:endParaRPr>
          </a:p>
          <a:p>
            <a:pPr marL="457200" lvl="0" indent="-349250" algn="just" rtl="0">
              <a:spcBef>
                <a:spcPts val="0"/>
              </a:spcBef>
              <a:spcAft>
                <a:spcPts val="0"/>
              </a:spcAft>
              <a:buClr>
                <a:schemeClr val="lt1"/>
              </a:buClr>
              <a:buSzPts val="1900"/>
              <a:buChar char="❏"/>
            </a:pPr>
            <a:r>
              <a:rPr lang="en-GB" sz="1900">
                <a:solidFill>
                  <a:schemeClr val="lt1"/>
                </a:solidFill>
              </a:rPr>
              <a:t>The gas sensor gives the output in form of voltage levels and we need to convert it into PPM. </a:t>
            </a:r>
            <a:endParaRPr sz="1900">
              <a:solidFill>
                <a:schemeClr val="lt1"/>
              </a:solidFill>
            </a:endParaRPr>
          </a:p>
          <a:p>
            <a:pPr marL="0" lvl="0" indent="0" algn="just" rtl="0">
              <a:spcBef>
                <a:spcPts val="0"/>
              </a:spcBef>
              <a:spcAft>
                <a:spcPts val="0"/>
              </a:spcAft>
              <a:buNone/>
            </a:pPr>
            <a:endParaRPr sz="1900">
              <a:solidFill>
                <a:schemeClr val="lt1"/>
              </a:solidFill>
            </a:endParaRPr>
          </a:p>
          <a:p>
            <a:pPr marL="457200" lvl="0" indent="-349250" algn="just" rtl="0">
              <a:spcBef>
                <a:spcPts val="0"/>
              </a:spcBef>
              <a:spcAft>
                <a:spcPts val="0"/>
              </a:spcAft>
              <a:buClr>
                <a:schemeClr val="lt1"/>
              </a:buClr>
              <a:buSzPts val="1900"/>
              <a:buChar char="❏"/>
            </a:pPr>
            <a:r>
              <a:rPr lang="en-GB" sz="1900">
                <a:solidFill>
                  <a:schemeClr val="lt1"/>
                </a:solidFill>
              </a:rPr>
              <a:t>Whenever the value will increase 300 PPM, then the buzzer will start beeping and the LCD and webpage will display “Poor Air</a:t>
            </a:r>
            <a:r>
              <a:rPr lang="en-US" altLang="en-GB" sz="1900">
                <a:solidFill>
                  <a:schemeClr val="lt1"/>
                </a:solidFill>
              </a:rPr>
              <a:t> “ and activate the purifier.</a:t>
            </a:r>
            <a:endParaRPr lang="en-US" altLang="en-GB" sz="19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42" name="Shape 142"/>
        <p:cNvGrpSpPr/>
        <p:nvPr/>
      </p:nvGrpSpPr>
      <p:grpSpPr>
        <a:xfrm>
          <a:off x="0" y="0"/>
          <a:ext cx="0" cy="0"/>
          <a:chOff x="0" y="0"/>
          <a:chExt cx="0" cy="0"/>
        </a:xfrm>
      </p:grpSpPr>
      <p:pic>
        <p:nvPicPr>
          <p:cNvPr id="143" name="Google Shape;143;p25"/>
          <p:cNvPicPr preferRelativeResize="0"/>
          <p:nvPr/>
        </p:nvPicPr>
        <p:blipFill>
          <a:blip r:embed="rId1"/>
          <a:stretch>
            <a:fillRect/>
          </a:stretch>
        </p:blipFill>
        <p:spPr>
          <a:xfrm>
            <a:off x="0" y="0"/>
            <a:ext cx="9144001" cy="5143500"/>
          </a:xfrm>
          <a:prstGeom prst="rect">
            <a:avLst/>
          </a:prstGeom>
          <a:noFill/>
          <a:ln>
            <a:noFill/>
          </a:ln>
        </p:spPr>
      </p:pic>
      <p:sp>
        <p:nvSpPr>
          <p:cNvPr id="144" name="Google Shape;144;p25"/>
          <p:cNvSpPr txBox="1"/>
          <p:nvPr/>
        </p:nvSpPr>
        <p:spPr>
          <a:xfrm>
            <a:off x="2109500" y="2623850"/>
            <a:ext cx="51549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000">
              <a:solidFill>
                <a:schemeClr val="lt1"/>
              </a:solidFill>
            </a:endParaRPr>
          </a:p>
        </p:txBody>
      </p:sp>
      <p:sp>
        <p:nvSpPr>
          <p:cNvPr id="145" name="Google Shape;145;p25"/>
          <p:cNvSpPr txBox="1"/>
          <p:nvPr/>
        </p:nvSpPr>
        <p:spPr>
          <a:xfrm>
            <a:off x="147275" y="113300"/>
            <a:ext cx="5610300" cy="73533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b="1" i="1">
                <a:solidFill>
                  <a:srgbClr val="EFEFEF"/>
                </a:solidFill>
                <a:latin typeface="Times New Roman" panose="02020603050405020304"/>
                <a:ea typeface="Times New Roman" panose="02020603050405020304"/>
                <a:cs typeface="Times New Roman" panose="02020603050405020304"/>
                <a:sym typeface="Times New Roman" panose="02020603050405020304"/>
              </a:rPr>
              <a:t>Continued</a:t>
            </a:r>
            <a:endParaRPr lang="en-US" sz="3600" b="1" i="1">
              <a:solidFill>
                <a:srgbClr val="EFEFEF"/>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 name="Picture 1" descr="curol_product_pictures_4_-18378-removebg-preview"/>
          <p:cNvPicPr>
            <a:picLocks noChangeAspect="1"/>
          </p:cNvPicPr>
          <p:nvPr/>
        </p:nvPicPr>
        <p:blipFill>
          <a:blip r:embed="rId2"/>
          <a:stretch>
            <a:fillRect/>
          </a:stretch>
        </p:blipFill>
        <p:spPr>
          <a:xfrm>
            <a:off x="6506210" y="848360"/>
            <a:ext cx="2523490" cy="3509010"/>
          </a:xfrm>
          <a:prstGeom prst="rect">
            <a:avLst/>
          </a:prstGeom>
        </p:spPr>
      </p:pic>
      <p:sp>
        <p:nvSpPr>
          <p:cNvPr id="4" name="Text Box 3"/>
          <p:cNvSpPr txBox="1"/>
          <p:nvPr/>
        </p:nvSpPr>
        <p:spPr>
          <a:xfrm>
            <a:off x="204470" y="848360"/>
            <a:ext cx="7247255" cy="3784600"/>
          </a:xfrm>
          <a:prstGeom prst="rect">
            <a:avLst/>
          </a:prstGeom>
          <a:noFill/>
        </p:spPr>
        <p:txBody>
          <a:bodyPr wrap="square" rtlCol="0">
            <a:spAutoFit/>
          </a:bodyPr>
          <a:p>
            <a:pPr marL="342900" indent="-342900">
              <a:lnSpc>
                <a:spcPct val="200000"/>
              </a:lnSpc>
              <a:buFont typeface="Wingdings" panose="05000000000000000000" charset="0"/>
              <a:buChar char="q"/>
            </a:pPr>
            <a:r>
              <a:rPr lang="en-US" sz="2000">
                <a:solidFill>
                  <a:schemeClr val="bg1"/>
                </a:solidFill>
                <a:sym typeface="+mn-ea"/>
              </a:rPr>
              <a:t>The Anti-pollutant liquid we are going to use in the project.</a:t>
            </a:r>
            <a:endParaRPr lang="en-US" sz="2000">
              <a:solidFill>
                <a:schemeClr val="bg1"/>
              </a:solidFill>
            </a:endParaRPr>
          </a:p>
          <a:p>
            <a:pPr marL="342900" indent="-342900">
              <a:lnSpc>
                <a:spcPct val="200000"/>
              </a:lnSpc>
              <a:buFont typeface="Wingdings" panose="05000000000000000000" charset="0"/>
              <a:buChar char="q"/>
            </a:pPr>
            <a:r>
              <a:rPr lang="en-US" sz="2000">
                <a:solidFill>
                  <a:schemeClr val="bg1"/>
                </a:solidFill>
                <a:sym typeface="+mn-ea"/>
              </a:rPr>
              <a:t>Purification Percentage - 70%</a:t>
            </a:r>
            <a:endParaRPr lang="en-US" sz="2000">
              <a:solidFill>
                <a:schemeClr val="bg1"/>
              </a:solidFill>
            </a:endParaRPr>
          </a:p>
          <a:p>
            <a:pPr marL="342900" indent="-342900">
              <a:lnSpc>
                <a:spcPct val="200000"/>
              </a:lnSpc>
              <a:buFont typeface="Wingdings" panose="05000000000000000000" charset="0"/>
              <a:buChar char="q"/>
            </a:pPr>
            <a:r>
              <a:rPr lang="en-US" sz="2000">
                <a:solidFill>
                  <a:schemeClr val="bg1"/>
                </a:solidFill>
                <a:sym typeface="+mn-ea"/>
              </a:rPr>
              <a:t>Claims to be 100% organic.</a:t>
            </a:r>
            <a:endParaRPr lang="en-US" sz="2000">
              <a:solidFill>
                <a:schemeClr val="bg1"/>
              </a:solidFill>
            </a:endParaRPr>
          </a:p>
          <a:p>
            <a:pPr marL="342900" indent="-342900">
              <a:lnSpc>
                <a:spcPct val="200000"/>
              </a:lnSpc>
              <a:buFont typeface="Wingdings" panose="05000000000000000000" charset="0"/>
              <a:buChar char="q"/>
            </a:pPr>
            <a:r>
              <a:rPr lang="en-US" sz="2000">
                <a:solidFill>
                  <a:schemeClr val="bg1"/>
                </a:solidFill>
                <a:sym typeface="+mn-ea"/>
              </a:rPr>
              <a:t>It also helps to reduce dust particle as well as smoke.</a:t>
            </a:r>
            <a:endParaRPr lang="en-US" sz="2000">
              <a:solidFill>
                <a:schemeClr val="bg1"/>
              </a:solidFill>
            </a:endParaRPr>
          </a:p>
          <a:p>
            <a:pPr marL="342900" indent="-342900">
              <a:lnSpc>
                <a:spcPct val="200000"/>
              </a:lnSpc>
              <a:buFont typeface="Wingdings" panose="05000000000000000000" charset="0"/>
              <a:buChar char="q"/>
            </a:pPr>
            <a:r>
              <a:rPr lang="en-US" sz="2000">
                <a:solidFill>
                  <a:schemeClr val="bg1"/>
                </a:solidFill>
                <a:sym typeface="+mn-ea"/>
              </a:rPr>
              <a:t>It also helps to kill allergence.</a:t>
            </a:r>
            <a:endParaRPr lang="en-US" sz="2000">
              <a:solidFill>
                <a:schemeClr val="bg1"/>
              </a:solidFill>
            </a:endParaRPr>
          </a:p>
          <a:p>
            <a:pPr marL="0" indent="0">
              <a:buFont typeface="Wingdings" panose="05000000000000000000" charset="0"/>
              <a:buNone/>
            </a:pPr>
            <a:endParaRPr lang="en-US" sz="2000">
              <a:solidFill>
                <a:schemeClr val="bg1"/>
              </a:solidFill>
            </a:endParaRPr>
          </a:p>
          <a:p>
            <a:pPr marL="285750" indent="-285750">
              <a:buFont typeface="Wingdings" panose="05000000000000000000" charset="0"/>
              <a:buChar char="q"/>
            </a:pPr>
            <a:endParaRPr lang="en-US" sz="200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50" name="Shape 150"/>
        <p:cNvGrpSpPr/>
        <p:nvPr/>
      </p:nvGrpSpPr>
      <p:grpSpPr>
        <a:xfrm>
          <a:off x="0" y="0"/>
          <a:ext cx="0" cy="0"/>
          <a:chOff x="0" y="0"/>
          <a:chExt cx="0" cy="0"/>
        </a:xfrm>
      </p:grpSpPr>
      <p:pic>
        <p:nvPicPr>
          <p:cNvPr id="151" name="Google Shape;151;p26"/>
          <p:cNvPicPr preferRelativeResize="0"/>
          <p:nvPr/>
        </p:nvPicPr>
        <p:blipFill>
          <a:blip r:embed="rId1"/>
          <a:stretch>
            <a:fillRect/>
          </a:stretch>
        </p:blipFill>
        <p:spPr>
          <a:xfrm>
            <a:off x="0" y="0"/>
            <a:ext cx="9144001" cy="5143500"/>
          </a:xfrm>
          <a:prstGeom prst="rect">
            <a:avLst/>
          </a:prstGeom>
          <a:noFill/>
          <a:ln>
            <a:noFill/>
          </a:ln>
        </p:spPr>
      </p:pic>
      <p:sp>
        <p:nvSpPr>
          <p:cNvPr id="152" name="Google Shape;152;p26"/>
          <p:cNvSpPr txBox="1"/>
          <p:nvPr/>
        </p:nvSpPr>
        <p:spPr>
          <a:xfrm>
            <a:off x="2109500" y="2623850"/>
            <a:ext cx="51549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000">
              <a:solidFill>
                <a:schemeClr val="lt1"/>
              </a:solidFill>
            </a:endParaRPr>
          </a:p>
        </p:txBody>
      </p:sp>
      <p:sp>
        <p:nvSpPr>
          <p:cNvPr id="153" name="Google Shape;153;p26"/>
          <p:cNvSpPr txBox="1"/>
          <p:nvPr/>
        </p:nvSpPr>
        <p:spPr>
          <a:xfrm>
            <a:off x="147275" y="113300"/>
            <a:ext cx="5610300" cy="661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100" b="1" i="1">
                <a:solidFill>
                  <a:srgbClr val="EFEFEF"/>
                </a:solidFill>
                <a:latin typeface="Times New Roman" panose="02020603050405020304"/>
                <a:ea typeface="Times New Roman" panose="02020603050405020304"/>
                <a:cs typeface="Times New Roman" panose="02020603050405020304"/>
                <a:sym typeface="Times New Roman" panose="02020603050405020304"/>
              </a:rPr>
              <a:t>Future Work </a:t>
            </a:r>
            <a:endParaRPr sz="3600" b="1" i="1">
              <a:solidFill>
                <a:srgbClr val="EFEFE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54" name="Google Shape;154;p26"/>
          <p:cNvSpPr txBox="1"/>
          <p:nvPr/>
        </p:nvSpPr>
        <p:spPr>
          <a:xfrm>
            <a:off x="328930" y="402590"/>
            <a:ext cx="8463915" cy="467487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sz="2000">
              <a:solidFill>
                <a:schemeClr val="lt1"/>
              </a:solidFill>
            </a:endParaRPr>
          </a:p>
          <a:p>
            <a:pPr marL="444500" lvl="0" indent="-342900" algn="just" rtl="0">
              <a:lnSpc>
                <a:spcPct val="170000"/>
              </a:lnSpc>
              <a:spcBef>
                <a:spcPts val="0"/>
              </a:spcBef>
              <a:spcAft>
                <a:spcPts val="0"/>
              </a:spcAft>
              <a:buClr>
                <a:schemeClr val="lt1"/>
              </a:buClr>
              <a:buSzPts val="2000"/>
              <a:buFont typeface="Wingdings" panose="05000000000000000000" charset="0"/>
              <a:buChar char="q"/>
            </a:pPr>
            <a:r>
              <a:rPr lang="en-GB" sz="2000">
                <a:solidFill>
                  <a:schemeClr val="lt1"/>
                </a:solidFill>
              </a:rPr>
              <a:t>Any other application </a:t>
            </a:r>
            <a:r>
              <a:rPr lang="en-US" altLang="en-GB" sz="2000">
                <a:solidFill>
                  <a:schemeClr val="lt1"/>
                </a:solidFill>
              </a:rPr>
              <a:t>i</a:t>
            </a:r>
            <a:r>
              <a:rPr lang="en-GB" sz="2000">
                <a:solidFill>
                  <a:schemeClr val="lt1"/>
                </a:solidFill>
              </a:rPr>
              <a:t>mplementation of the topic.</a:t>
            </a:r>
            <a:endParaRPr lang="en-GB" sz="2000">
              <a:solidFill>
                <a:schemeClr val="lt1"/>
              </a:solidFill>
            </a:endParaRPr>
          </a:p>
          <a:p>
            <a:pPr marL="444500" lvl="0" indent="-342900" algn="just" rtl="0">
              <a:lnSpc>
                <a:spcPct val="170000"/>
              </a:lnSpc>
              <a:spcBef>
                <a:spcPts val="0"/>
              </a:spcBef>
              <a:spcAft>
                <a:spcPts val="0"/>
              </a:spcAft>
              <a:buClr>
                <a:schemeClr val="lt1"/>
              </a:buClr>
              <a:buSzPts val="2000"/>
              <a:buFont typeface="Wingdings" panose="05000000000000000000" charset="0"/>
              <a:buChar char="q"/>
            </a:pPr>
            <a:r>
              <a:rPr sz="2000">
                <a:solidFill>
                  <a:schemeClr val="lt1"/>
                </a:solidFill>
              </a:rPr>
              <a:t>Improvising it with some other specifications and outcomes</a:t>
            </a:r>
            <a:endParaRPr sz="2000">
              <a:solidFill>
                <a:schemeClr val="lt1"/>
              </a:solidFill>
            </a:endParaRPr>
          </a:p>
          <a:p>
            <a:pPr marL="444500" lvl="0" indent="-342900" algn="just" rtl="0">
              <a:lnSpc>
                <a:spcPct val="170000"/>
              </a:lnSpc>
              <a:spcBef>
                <a:spcPts val="0"/>
              </a:spcBef>
              <a:spcAft>
                <a:spcPts val="0"/>
              </a:spcAft>
              <a:buClr>
                <a:schemeClr val="lt1"/>
              </a:buClr>
              <a:buSzPts val="2000"/>
              <a:buFont typeface="Wingdings" panose="05000000000000000000" charset="0"/>
              <a:buChar char="q"/>
            </a:pPr>
            <a:r>
              <a:rPr sz="2000">
                <a:solidFill>
                  <a:schemeClr val="lt1"/>
                </a:solidFill>
              </a:rPr>
              <a:t>Development of </a:t>
            </a:r>
            <a:r>
              <a:rPr lang="en-US" sz="2000">
                <a:solidFill>
                  <a:schemeClr val="lt1"/>
                </a:solidFill>
              </a:rPr>
              <a:t>p</a:t>
            </a:r>
            <a:r>
              <a:rPr sz="2000">
                <a:solidFill>
                  <a:schemeClr val="lt1"/>
                </a:solidFill>
              </a:rPr>
              <a:t>ortable </a:t>
            </a:r>
            <a:r>
              <a:rPr lang="en-US" sz="2000">
                <a:solidFill>
                  <a:schemeClr val="lt1"/>
                </a:solidFill>
              </a:rPr>
              <a:t>d</a:t>
            </a:r>
            <a:r>
              <a:rPr sz="2000">
                <a:solidFill>
                  <a:schemeClr val="lt1"/>
                </a:solidFill>
              </a:rPr>
              <a:t>evices</a:t>
            </a:r>
            <a:r>
              <a:rPr lang="en-US" sz="2000">
                <a:solidFill>
                  <a:schemeClr val="lt1"/>
                </a:solidFill>
              </a:rPr>
              <a:t> where</a:t>
            </a:r>
            <a:r>
              <a:rPr sz="2000">
                <a:solidFill>
                  <a:schemeClr val="lt1"/>
                </a:solidFill>
              </a:rPr>
              <a:t> </a:t>
            </a:r>
            <a:r>
              <a:rPr lang="en-US" sz="2000">
                <a:solidFill>
                  <a:schemeClr val="lt1"/>
                </a:solidFill>
              </a:rPr>
              <a:t>w</a:t>
            </a:r>
            <a:r>
              <a:rPr sz="2000">
                <a:solidFill>
                  <a:schemeClr val="lt1"/>
                </a:solidFill>
              </a:rPr>
              <a:t>e can explore the development of portable</a:t>
            </a:r>
            <a:r>
              <a:rPr lang="en-US" sz="2000">
                <a:solidFill>
                  <a:schemeClr val="lt1"/>
                </a:solidFill>
              </a:rPr>
              <a:t> </a:t>
            </a:r>
            <a:r>
              <a:rPr sz="2000">
                <a:solidFill>
                  <a:schemeClr val="lt1"/>
                </a:solidFill>
              </a:rPr>
              <a:t>air quality monitoring devices that individuals can carry with them</a:t>
            </a:r>
            <a:endParaRPr sz="2000">
              <a:solidFill>
                <a:schemeClr val="lt1"/>
              </a:solidFill>
            </a:endParaRPr>
          </a:p>
          <a:p>
            <a:pPr marL="444500" lvl="0" indent="-342900" algn="just" rtl="0">
              <a:lnSpc>
                <a:spcPct val="170000"/>
              </a:lnSpc>
              <a:spcBef>
                <a:spcPts val="0"/>
              </a:spcBef>
              <a:spcAft>
                <a:spcPts val="0"/>
              </a:spcAft>
              <a:buClr>
                <a:schemeClr val="lt1"/>
              </a:buClr>
              <a:buSzPts val="2000"/>
              <a:buFont typeface="Wingdings" panose="05000000000000000000" charset="0"/>
              <a:buChar char="q"/>
            </a:pPr>
            <a:r>
              <a:rPr sz="2000">
                <a:solidFill>
                  <a:schemeClr val="lt1"/>
                </a:solidFill>
              </a:rPr>
              <a:t>Integration with AI and Machine Learning: We can explore the possibility of</a:t>
            </a:r>
            <a:r>
              <a:rPr lang="en-US" sz="2000">
                <a:solidFill>
                  <a:schemeClr val="lt1"/>
                </a:solidFill>
              </a:rPr>
              <a:t> </a:t>
            </a:r>
            <a:r>
              <a:rPr sz="2000">
                <a:solidFill>
                  <a:schemeClr val="lt1"/>
                </a:solidFill>
              </a:rPr>
              <a:t>integrating AI and machine learning algorithms into the system to enhance its</a:t>
            </a:r>
            <a:r>
              <a:rPr lang="en-US" sz="2000">
                <a:solidFill>
                  <a:schemeClr val="lt1"/>
                </a:solidFill>
              </a:rPr>
              <a:t> </a:t>
            </a:r>
            <a:r>
              <a:rPr sz="2000">
                <a:solidFill>
                  <a:schemeClr val="lt1"/>
                </a:solidFill>
              </a:rPr>
              <a:t>ability to detect and predict air pollution levels.</a:t>
            </a:r>
            <a:endParaRPr sz="20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58" name="Shape 158"/>
        <p:cNvGrpSpPr/>
        <p:nvPr/>
      </p:nvGrpSpPr>
      <p:grpSpPr>
        <a:xfrm>
          <a:off x="0" y="0"/>
          <a:ext cx="0" cy="0"/>
          <a:chOff x="0" y="0"/>
          <a:chExt cx="0" cy="0"/>
        </a:xfrm>
      </p:grpSpPr>
      <p:pic>
        <p:nvPicPr>
          <p:cNvPr id="159" name="Google Shape;159;p27"/>
          <p:cNvPicPr preferRelativeResize="0"/>
          <p:nvPr/>
        </p:nvPicPr>
        <p:blipFill>
          <a:blip r:embed="rId1"/>
          <a:stretch>
            <a:fillRect/>
          </a:stretch>
        </p:blipFill>
        <p:spPr>
          <a:xfrm>
            <a:off x="0" y="0"/>
            <a:ext cx="9144001" cy="5143500"/>
          </a:xfrm>
          <a:prstGeom prst="rect">
            <a:avLst/>
          </a:prstGeom>
          <a:noFill/>
          <a:ln>
            <a:noFill/>
          </a:ln>
        </p:spPr>
      </p:pic>
      <p:sp>
        <p:nvSpPr>
          <p:cNvPr id="160" name="Google Shape;160;p27"/>
          <p:cNvSpPr txBox="1"/>
          <p:nvPr/>
        </p:nvSpPr>
        <p:spPr>
          <a:xfrm>
            <a:off x="124625" y="158625"/>
            <a:ext cx="4771800" cy="661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100" b="1">
                <a:solidFill>
                  <a:srgbClr val="EFEFEF"/>
                </a:solidFill>
              </a:rPr>
              <a:t>  </a:t>
            </a:r>
            <a:r>
              <a:rPr lang="en-GB" sz="3100" b="1" i="1">
                <a:solidFill>
                  <a:srgbClr val="EFEFEF"/>
                </a:solidFill>
                <a:latin typeface="Times New Roman" panose="02020603050405020304"/>
                <a:ea typeface="Times New Roman" panose="02020603050405020304"/>
                <a:cs typeface="Times New Roman" panose="02020603050405020304"/>
                <a:sym typeface="Times New Roman" panose="02020603050405020304"/>
              </a:rPr>
              <a:t>CONCLUSION</a:t>
            </a:r>
            <a:endParaRPr sz="3600" b="1" i="1" u="sng">
              <a:solidFill>
                <a:srgbClr val="EFEFE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61" name="Google Shape;161;p27"/>
          <p:cNvSpPr txBox="1"/>
          <p:nvPr/>
        </p:nvSpPr>
        <p:spPr>
          <a:xfrm>
            <a:off x="359550" y="820425"/>
            <a:ext cx="8424900" cy="4308475"/>
          </a:xfrm>
          <a:prstGeom prst="rect">
            <a:avLst/>
          </a:prstGeom>
          <a:noFill/>
          <a:ln>
            <a:noFill/>
          </a:ln>
        </p:spPr>
        <p:txBody>
          <a:bodyPr spcFirstLastPara="1" wrap="square" lIns="91425" tIns="91425" rIns="91425" bIns="91425" anchor="t" anchorCtr="0">
            <a:spAutoFit/>
          </a:bodyPr>
          <a:lstStyle/>
          <a:p>
            <a:pPr marL="457200" lvl="0" indent="-342900" algn="just" rtl="0">
              <a:lnSpc>
                <a:spcPct val="125000"/>
              </a:lnSpc>
              <a:spcBef>
                <a:spcPts val="0"/>
              </a:spcBef>
              <a:spcAft>
                <a:spcPts val="0"/>
              </a:spcAft>
              <a:buClr>
                <a:schemeClr val="lt1"/>
              </a:buClr>
              <a:buSzPts val="1800"/>
              <a:buChar char="❏"/>
            </a:pPr>
            <a:r>
              <a:rPr lang="en-GB" sz="1800">
                <a:solidFill>
                  <a:schemeClr val="lt1"/>
                </a:solidFill>
              </a:rPr>
              <a:t>A low-cost, high-fidelity air quality monitoring device was designed, built and tested. The device can gather data at every second and transmit data via Wi-Fi and notify the organization depending on the threshold level. </a:t>
            </a:r>
            <a:endParaRPr sz="1800">
              <a:solidFill>
                <a:schemeClr val="lt1"/>
              </a:solidFill>
            </a:endParaRPr>
          </a:p>
          <a:p>
            <a:pPr marL="457200" lvl="0" indent="-342900" algn="just" rtl="0">
              <a:lnSpc>
                <a:spcPct val="125000"/>
              </a:lnSpc>
              <a:spcBef>
                <a:spcPts val="0"/>
              </a:spcBef>
              <a:spcAft>
                <a:spcPts val="0"/>
              </a:spcAft>
              <a:buClr>
                <a:schemeClr val="lt1"/>
              </a:buClr>
              <a:buSzPts val="1800"/>
              <a:buChar char="❏"/>
            </a:pPr>
            <a:r>
              <a:rPr lang="en-GB" sz="1800">
                <a:solidFill>
                  <a:schemeClr val="lt1"/>
                </a:solidFill>
              </a:rPr>
              <a:t>The device is low cost.The device provides a big humanitarian needs near schools near playgrounds in monitoring the quality of air the children breath, in factories or high traffic area where the emission is higher and affect many people, in developing countries and in places where the air quality is very poor and can be a health hazard by alerting the people to threatening levels of these realized pollutants. </a:t>
            </a:r>
            <a:endParaRPr sz="1800">
              <a:solidFill>
                <a:schemeClr val="lt1"/>
              </a:solidFill>
            </a:endParaRPr>
          </a:p>
          <a:p>
            <a:pPr marL="457200" lvl="0" indent="-342900" algn="just" rtl="0">
              <a:lnSpc>
                <a:spcPct val="125000"/>
              </a:lnSpc>
              <a:spcBef>
                <a:spcPts val="0"/>
              </a:spcBef>
              <a:spcAft>
                <a:spcPts val="0"/>
              </a:spcAft>
              <a:buClr>
                <a:schemeClr val="lt1"/>
              </a:buClr>
              <a:buSzPts val="1800"/>
              <a:buChar char="❏"/>
            </a:pPr>
            <a:r>
              <a:rPr lang="en-GB" sz="1800">
                <a:solidFill>
                  <a:schemeClr val="lt1"/>
                </a:solidFill>
              </a:rPr>
              <a:t>Also, this prototype can be continued as low cost mobile device that anyone can use and it monitors the air along the path.</a:t>
            </a:r>
            <a:endParaRPr sz="1800">
              <a:solidFill>
                <a:schemeClr val="lt1"/>
              </a:solidFill>
            </a:endParaRPr>
          </a:p>
          <a:p>
            <a:pPr marL="457200" lvl="0" indent="0" algn="just" rtl="0">
              <a:lnSpc>
                <a:spcPct val="115000"/>
              </a:lnSpc>
              <a:spcBef>
                <a:spcPts val="0"/>
              </a:spcBef>
              <a:spcAft>
                <a:spcPts val="0"/>
              </a:spcAft>
              <a:buNone/>
            </a:pPr>
            <a:endParaRPr sz="18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65" name="Shape 165"/>
        <p:cNvGrpSpPr/>
        <p:nvPr/>
      </p:nvGrpSpPr>
      <p:grpSpPr>
        <a:xfrm>
          <a:off x="0" y="0"/>
          <a:ext cx="0" cy="0"/>
          <a:chOff x="0" y="0"/>
          <a:chExt cx="0" cy="0"/>
        </a:xfrm>
      </p:grpSpPr>
      <p:pic>
        <p:nvPicPr>
          <p:cNvPr id="166" name="Google Shape;166;p28"/>
          <p:cNvPicPr preferRelativeResize="0"/>
          <p:nvPr/>
        </p:nvPicPr>
        <p:blipFill>
          <a:blip r:embed="rId1"/>
          <a:stretch>
            <a:fillRect/>
          </a:stretch>
        </p:blipFill>
        <p:spPr>
          <a:xfrm>
            <a:off x="0" y="0"/>
            <a:ext cx="9144001" cy="5143500"/>
          </a:xfrm>
          <a:prstGeom prst="rect">
            <a:avLst/>
          </a:prstGeom>
          <a:noFill/>
          <a:ln>
            <a:noFill/>
          </a:ln>
        </p:spPr>
      </p:pic>
      <p:pic>
        <p:nvPicPr>
          <p:cNvPr id="167" name="Google Shape;167;p28"/>
          <p:cNvPicPr preferRelativeResize="0"/>
          <p:nvPr/>
        </p:nvPicPr>
        <p:blipFill>
          <a:blip r:embed="rId2"/>
          <a:stretch>
            <a:fillRect/>
          </a:stretch>
        </p:blipFill>
        <p:spPr>
          <a:xfrm>
            <a:off x="1728350" y="902575"/>
            <a:ext cx="5687300" cy="3429000"/>
          </a:xfrm>
          <a:prstGeom prst="rect">
            <a:avLst/>
          </a:prstGeom>
          <a:noFill/>
          <a:ln w="38100" cap="flat" cmpd="sng">
            <a:solidFill>
              <a:schemeClr val="lt2"/>
            </a:solidFill>
            <a:prstDash val="solid"/>
            <a:round/>
            <a:headEnd type="none" w="sm" len="sm"/>
            <a:tailEnd type="none" w="sm" len="sm"/>
          </a:ln>
        </p:spPr>
      </p:pic>
      <p:pic>
        <p:nvPicPr>
          <p:cNvPr id="168" name="Google Shape;168;p28"/>
          <p:cNvPicPr preferRelativeResize="0"/>
          <p:nvPr/>
        </p:nvPicPr>
        <p:blipFill>
          <a:blip r:embed="rId3"/>
          <a:stretch>
            <a:fillRect/>
          </a:stretch>
        </p:blipFill>
        <p:spPr>
          <a:xfrm>
            <a:off x="5782900" y="3065700"/>
            <a:ext cx="1719350" cy="1190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2" name="Shape 62"/>
        <p:cNvGrpSpPr/>
        <p:nvPr/>
      </p:nvGrpSpPr>
      <p:grpSpPr>
        <a:xfrm>
          <a:off x="0" y="0"/>
          <a:ext cx="0" cy="0"/>
          <a:chOff x="0" y="0"/>
          <a:chExt cx="0" cy="0"/>
        </a:xfrm>
      </p:grpSpPr>
      <p:pic>
        <p:nvPicPr>
          <p:cNvPr id="63" name="Google Shape;63;p14"/>
          <p:cNvPicPr preferRelativeResize="0"/>
          <p:nvPr/>
        </p:nvPicPr>
        <p:blipFill>
          <a:blip r:embed="rId1"/>
          <a:stretch>
            <a:fillRect/>
          </a:stretch>
        </p:blipFill>
        <p:spPr>
          <a:xfrm>
            <a:off x="0" y="0"/>
            <a:ext cx="9144001" cy="5143500"/>
          </a:xfrm>
          <a:prstGeom prst="rect">
            <a:avLst/>
          </a:prstGeom>
          <a:noFill/>
          <a:ln>
            <a:noFill/>
          </a:ln>
        </p:spPr>
      </p:pic>
      <p:sp>
        <p:nvSpPr>
          <p:cNvPr id="64" name="Google Shape;64;p14"/>
          <p:cNvSpPr txBox="1"/>
          <p:nvPr/>
        </p:nvSpPr>
        <p:spPr>
          <a:xfrm>
            <a:off x="226575" y="305875"/>
            <a:ext cx="49758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100" b="1">
                <a:solidFill>
                  <a:srgbClr val="EFEFEF"/>
                </a:solidFill>
              </a:rPr>
              <a:t>  </a:t>
            </a:r>
            <a:r>
              <a:rPr lang="en-GB" sz="3600" b="1" i="1">
                <a:solidFill>
                  <a:srgbClr val="EFEFEF"/>
                </a:solidFill>
                <a:latin typeface="Times New Roman" panose="02020603050405020304"/>
                <a:ea typeface="Times New Roman" panose="02020603050405020304"/>
                <a:cs typeface="Times New Roman" panose="02020603050405020304"/>
                <a:sym typeface="Times New Roman" panose="02020603050405020304"/>
              </a:rPr>
              <a:t>Project Overview</a:t>
            </a:r>
            <a:endParaRPr sz="1900" b="1" i="1">
              <a:latin typeface="Times New Roman" panose="02020603050405020304"/>
              <a:ea typeface="Times New Roman" panose="02020603050405020304"/>
              <a:cs typeface="Times New Roman" panose="02020603050405020304"/>
              <a:sym typeface="Times New Roman" panose="02020603050405020304"/>
            </a:endParaRPr>
          </a:p>
        </p:txBody>
      </p:sp>
      <p:sp>
        <p:nvSpPr>
          <p:cNvPr id="65" name="Google Shape;65;p14"/>
          <p:cNvSpPr txBox="1"/>
          <p:nvPr/>
        </p:nvSpPr>
        <p:spPr>
          <a:xfrm>
            <a:off x="519975" y="1163550"/>
            <a:ext cx="7783200" cy="3074670"/>
          </a:xfrm>
          <a:prstGeom prst="rect">
            <a:avLst/>
          </a:prstGeom>
          <a:noFill/>
          <a:ln>
            <a:noFill/>
          </a:ln>
        </p:spPr>
        <p:txBody>
          <a:bodyPr spcFirstLastPara="1" wrap="square" lIns="91425" tIns="91425" rIns="91425" bIns="91425" anchor="t" anchorCtr="0">
            <a:spAutoFit/>
          </a:bodyPr>
          <a:lstStyle/>
          <a:p>
            <a:pPr marL="457200" lvl="0" indent="-349250" algn="just" rtl="0">
              <a:spcBef>
                <a:spcPts val="0"/>
              </a:spcBef>
              <a:spcAft>
                <a:spcPts val="0"/>
              </a:spcAft>
              <a:buClr>
                <a:schemeClr val="lt1"/>
              </a:buClr>
              <a:buSzPts val="1900"/>
              <a:buChar char="❏"/>
            </a:pPr>
            <a:r>
              <a:rPr lang="en-GB" sz="1900">
                <a:solidFill>
                  <a:schemeClr val="lt1"/>
                </a:solidFill>
              </a:rPr>
              <a:t>In this project we are going to make an IoT Based Air Pollution Monitoring </a:t>
            </a:r>
            <a:r>
              <a:rPr lang="en-US" altLang="en-GB" sz="1900">
                <a:solidFill>
                  <a:schemeClr val="lt1"/>
                </a:solidFill>
              </a:rPr>
              <a:t>and Purifying System</a:t>
            </a:r>
            <a:r>
              <a:rPr lang="en-GB" sz="1900">
                <a:solidFill>
                  <a:schemeClr val="lt1"/>
                </a:solidFill>
              </a:rPr>
              <a:t> in which we will monitor the Air Quality over a webserver using internet and will trigger a alarm and also activate the Portable purifier to purify the air of the surrounding </a:t>
            </a:r>
            <a:r>
              <a:rPr lang="en-GB" sz="1900">
                <a:solidFill>
                  <a:schemeClr val="lt1"/>
                </a:solidFill>
              </a:rPr>
              <a:t>when the air quality goes down beyond a certain level.</a:t>
            </a:r>
            <a:endParaRPr sz="1900">
              <a:solidFill>
                <a:schemeClr val="lt1"/>
              </a:solidFill>
            </a:endParaRPr>
          </a:p>
          <a:p>
            <a:pPr marL="0" lvl="0" indent="0" algn="just" rtl="0">
              <a:spcBef>
                <a:spcPts val="0"/>
              </a:spcBef>
              <a:spcAft>
                <a:spcPts val="0"/>
              </a:spcAft>
              <a:buNone/>
            </a:pPr>
            <a:endParaRPr sz="1900">
              <a:solidFill>
                <a:schemeClr val="lt1"/>
              </a:solidFill>
            </a:endParaRPr>
          </a:p>
          <a:p>
            <a:pPr marL="457200" lvl="0" indent="-349250" algn="just" rtl="0">
              <a:spcBef>
                <a:spcPts val="0"/>
              </a:spcBef>
              <a:spcAft>
                <a:spcPts val="0"/>
              </a:spcAft>
              <a:buClr>
                <a:schemeClr val="lt1"/>
              </a:buClr>
              <a:buSzPts val="1900"/>
              <a:buChar char="❏"/>
            </a:pPr>
            <a:r>
              <a:rPr lang="en-GB" sz="1900">
                <a:solidFill>
                  <a:schemeClr val="lt1"/>
                </a:solidFill>
              </a:rPr>
              <a:t>It will show the air quality in PPM (Parts Per Million) on the LCD and as well as on webpage so that we can monitor it very easily. </a:t>
            </a:r>
            <a:endParaRPr sz="1900">
              <a:solidFill>
                <a:schemeClr val="lt1"/>
              </a:solidFill>
            </a:endParaRPr>
          </a:p>
          <a:p>
            <a:pPr marL="457200" lvl="0" indent="0" algn="just" rtl="0">
              <a:spcBef>
                <a:spcPts val="0"/>
              </a:spcBef>
              <a:spcAft>
                <a:spcPts val="0"/>
              </a:spcAft>
              <a:buNone/>
            </a:pPr>
            <a:endParaRPr sz="2200">
              <a:solidFill>
                <a:schemeClr val="lt1"/>
              </a:solidFill>
            </a:endParaRPr>
          </a:p>
          <a:p>
            <a:pPr marL="0" lvl="0" indent="0" algn="l" rtl="0">
              <a:spcBef>
                <a:spcPts val="0"/>
              </a:spcBef>
              <a:spcAft>
                <a:spcPts val="0"/>
              </a:spcAft>
              <a:buNone/>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9" name="Shape 69"/>
        <p:cNvGrpSpPr/>
        <p:nvPr/>
      </p:nvGrpSpPr>
      <p:grpSpPr>
        <a:xfrm>
          <a:off x="0" y="0"/>
          <a:ext cx="0" cy="0"/>
          <a:chOff x="0" y="0"/>
          <a:chExt cx="0" cy="0"/>
        </a:xfrm>
      </p:grpSpPr>
      <p:pic>
        <p:nvPicPr>
          <p:cNvPr id="70" name="Google Shape;70;p15"/>
          <p:cNvPicPr preferRelativeResize="0"/>
          <p:nvPr/>
        </p:nvPicPr>
        <p:blipFill>
          <a:blip r:embed="rId1"/>
          <a:stretch>
            <a:fillRect/>
          </a:stretch>
        </p:blipFill>
        <p:spPr>
          <a:xfrm>
            <a:off x="0" y="0"/>
            <a:ext cx="9144001" cy="5143500"/>
          </a:xfrm>
          <a:prstGeom prst="rect">
            <a:avLst/>
          </a:prstGeom>
          <a:noFill/>
          <a:ln>
            <a:noFill/>
          </a:ln>
        </p:spPr>
      </p:pic>
      <p:sp>
        <p:nvSpPr>
          <p:cNvPr id="71" name="Google Shape;71;p15"/>
          <p:cNvSpPr txBox="1"/>
          <p:nvPr/>
        </p:nvSpPr>
        <p:spPr>
          <a:xfrm>
            <a:off x="182575" y="145300"/>
            <a:ext cx="59274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100" b="1">
                <a:solidFill>
                  <a:srgbClr val="EFEFEF"/>
                </a:solidFill>
              </a:rPr>
              <a:t>   </a:t>
            </a:r>
            <a:r>
              <a:rPr lang="en-GB" sz="3600" b="1" i="1">
                <a:solidFill>
                  <a:srgbClr val="EFEFEF"/>
                </a:solidFill>
                <a:latin typeface="Times New Roman" panose="02020603050405020304"/>
                <a:ea typeface="Times New Roman" panose="02020603050405020304"/>
                <a:cs typeface="Times New Roman" panose="02020603050405020304"/>
                <a:sym typeface="Times New Roman" panose="02020603050405020304"/>
              </a:rPr>
              <a:t>Relevancy</a:t>
            </a:r>
            <a:endParaRPr b="1" i="1">
              <a:latin typeface="Times New Roman" panose="02020603050405020304"/>
              <a:ea typeface="Times New Roman" panose="02020603050405020304"/>
              <a:cs typeface="Times New Roman" panose="02020603050405020304"/>
              <a:sym typeface="Times New Roman" panose="02020603050405020304"/>
            </a:endParaRPr>
          </a:p>
        </p:txBody>
      </p:sp>
      <p:sp>
        <p:nvSpPr>
          <p:cNvPr id="72" name="Google Shape;72;p15"/>
          <p:cNvSpPr txBox="1"/>
          <p:nvPr/>
        </p:nvSpPr>
        <p:spPr>
          <a:xfrm>
            <a:off x="356320" y="1017660"/>
            <a:ext cx="8643000" cy="32631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Clr>
                <a:schemeClr val="lt1"/>
              </a:buClr>
              <a:buSzPts val="2000"/>
              <a:buChar char="❏"/>
            </a:pPr>
            <a:r>
              <a:rPr lang="en-GB" sz="2000">
                <a:solidFill>
                  <a:schemeClr val="lt1"/>
                </a:solidFill>
              </a:rPr>
              <a:t>Compared to other air quality monitoring systems, this project is highly efficient and low-cost due to the integration of a sensor with the Internet of Things (IoT) and ESP 32 microcontroller.</a:t>
            </a:r>
            <a:endParaRPr sz="2000">
              <a:solidFill>
                <a:schemeClr val="lt1"/>
              </a:solidFill>
            </a:endParaRPr>
          </a:p>
          <a:p>
            <a:pPr marL="457200" lvl="0" indent="0" algn="l" rtl="0">
              <a:spcBef>
                <a:spcPts val="0"/>
              </a:spcBef>
              <a:spcAft>
                <a:spcPts val="0"/>
              </a:spcAft>
              <a:buNone/>
            </a:pPr>
            <a:endParaRPr sz="1000">
              <a:solidFill>
                <a:schemeClr val="lt1"/>
              </a:solidFill>
            </a:endParaRPr>
          </a:p>
          <a:p>
            <a:pPr marL="457200" lvl="0" indent="-355600" algn="l" rtl="0">
              <a:spcBef>
                <a:spcPts val="0"/>
              </a:spcBef>
              <a:spcAft>
                <a:spcPts val="0"/>
              </a:spcAft>
              <a:buClr>
                <a:schemeClr val="lt1"/>
              </a:buClr>
              <a:buSzPts val="2000"/>
              <a:buChar char="❏"/>
            </a:pPr>
            <a:r>
              <a:rPr lang="en-GB" sz="2000">
                <a:solidFill>
                  <a:schemeClr val="lt1"/>
                </a:solidFill>
              </a:rPr>
              <a:t>The use of the portable purifier helps us to improve the surrounding air quality instantly.There is no such feature available in the previous projects. </a:t>
            </a:r>
            <a:endParaRPr sz="2000">
              <a:solidFill>
                <a:schemeClr val="lt1"/>
              </a:solidFill>
            </a:endParaRPr>
          </a:p>
          <a:p>
            <a:pPr marL="457200" lvl="0" indent="0" algn="l" rtl="0">
              <a:spcBef>
                <a:spcPts val="0"/>
              </a:spcBef>
              <a:spcAft>
                <a:spcPts val="0"/>
              </a:spcAft>
              <a:buNone/>
            </a:pPr>
            <a:endParaRPr sz="1000">
              <a:solidFill>
                <a:schemeClr val="lt1"/>
              </a:solidFill>
            </a:endParaRPr>
          </a:p>
          <a:p>
            <a:pPr marL="457200" lvl="0" indent="-355600" algn="l" rtl="0">
              <a:spcBef>
                <a:spcPts val="0"/>
              </a:spcBef>
              <a:spcAft>
                <a:spcPts val="0"/>
              </a:spcAft>
              <a:buClr>
                <a:schemeClr val="lt1"/>
              </a:buClr>
              <a:buSzPts val="2000"/>
              <a:buChar char="❏"/>
            </a:pPr>
            <a:r>
              <a:rPr lang="en-GB" sz="2000">
                <a:solidFill>
                  <a:schemeClr val="lt1"/>
                </a:solidFill>
              </a:rPr>
              <a:t>The use of embedded C software makes maintenance easy, and the system can also be easily modified as per the user's requirements. </a:t>
            </a:r>
            <a:endParaRPr sz="2000">
              <a:solidFill>
                <a:schemeClr val="lt1"/>
              </a:solidFill>
            </a:endParaRPr>
          </a:p>
          <a:p>
            <a:pPr marL="457200" lvl="0" indent="0" algn="l" rtl="0">
              <a:spcBef>
                <a:spcPts val="0"/>
              </a:spcBef>
              <a:spcAft>
                <a:spcPts val="0"/>
              </a:spcAft>
              <a:buNone/>
            </a:pPr>
            <a:endParaRPr sz="20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6" name="Shape 76"/>
        <p:cNvGrpSpPr/>
        <p:nvPr/>
      </p:nvGrpSpPr>
      <p:grpSpPr>
        <a:xfrm>
          <a:off x="0" y="0"/>
          <a:ext cx="0" cy="0"/>
          <a:chOff x="0" y="0"/>
          <a:chExt cx="0" cy="0"/>
        </a:xfrm>
      </p:grpSpPr>
      <p:pic>
        <p:nvPicPr>
          <p:cNvPr id="77" name="Google Shape;77;p16"/>
          <p:cNvPicPr preferRelativeResize="0"/>
          <p:nvPr/>
        </p:nvPicPr>
        <p:blipFill>
          <a:blip r:embed="rId1"/>
          <a:stretch>
            <a:fillRect/>
          </a:stretch>
        </p:blipFill>
        <p:spPr>
          <a:xfrm>
            <a:off x="-77575" y="0"/>
            <a:ext cx="9144001" cy="5143500"/>
          </a:xfrm>
          <a:prstGeom prst="rect">
            <a:avLst/>
          </a:prstGeom>
          <a:noFill/>
          <a:ln>
            <a:noFill/>
          </a:ln>
        </p:spPr>
      </p:pic>
      <p:sp>
        <p:nvSpPr>
          <p:cNvPr id="78" name="Google Shape;78;p16"/>
          <p:cNvSpPr txBox="1"/>
          <p:nvPr/>
        </p:nvSpPr>
        <p:spPr>
          <a:xfrm>
            <a:off x="90600" y="193150"/>
            <a:ext cx="47832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400" b="1">
                <a:solidFill>
                  <a:srgbClr val="EFEFEF"/>
                </a:solidFill>
              </a:rPr>
              <a:t>   </a:t>
            </a:r>
            <a:r>
              <a:rPr lang="en-GB" sz="3600" b="1" i="1">
                <a:solidFill>
                  <a:srgbClr val="EFEFEF"/>
                </a:solidFill>
                <a:latin typeface="Times New Roman" panose="02020603050405020304"/>
                <a:ea typeface="Times New Roman" panose="02020603050405020304"/>
                <a:cs typeface="Times New Roman" panose="02020603050405020304"/>
                <a:sym typeface="Times New Roman" panose="02020603050405020304"/>
              </a:rPr>
              <a:t>Objective </a:t>
            </a:r>
            <a:endParaRPr sz="1900" b="1" i="1">
              <a:latin typeface="Times New Roman" panose="02020603050405020304"/>
              <a:ea typeface="Times New Roman" panose="02020603050405020304"/>
              <a:cs typeface="Times New Roman" panose="02020603050405020304"/>
              <a:sym typeface="Times New Roman" panose="02020603050405020304"/>
            </a:endParaRPr>
          </a:p>
        </p:txBody>
      </p:sp>
      <p:sp>
        <p:nvSpPr>
          <p:cNvPr id="79" name="Google Shape;79;p16"/>
          <p:cNvSpPr txBox="1"/>
          <p:nvPr/>
        </p:nvSpPr>
        <p:spPr>
          <a:xfrm>
            <a:off x="1225825" y="1751500"/>
            <a:ext cx="7352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p>
        </p:txBody>
      </p:sp>
      <p:sp>
        <p:nvSpPr>
          <p:cNvPr id="80" name="Google Shape;80;p16"/>
          <p:cNvSpPr txBox="1"/>
          <p:nvPr/>
        </p:nvSpPr>
        <p:spPr>
          <a:xfrm>
            <a:off x="358525" y="932050"/>
            <a:ext cx="4927200" cy="4710000"/>
          </a:xfrm>
          <a:prstGeom prst="rect">
            <a:avLst/>
          </a:prstGeom>
          <a:noFill/>
          <a:ln>
            <a:noFill/>
          </a:ln>
        </p:spPr>
        <p:txBody>
          <a:bodyPr spcFirstLastPara="1" wrap="square" lIns="91425" tIns="91425" rIns="91425" bIns="91425" anchor="t" anchorCtr="0">
            <a:spAutoFit/>
          </a:bodyPr>
          <a:lstStyle/>
          <a:p>
            <a:pPr marL="457200" lvl="0" indent="-355600" algn="just" rtl="0">
              <a:spcBef>
                <a:spcPts val="0"/>
              </a:spcBef>
              <a:spcAft>
                <a:spcPts val="0"/>
              </a:spcAft>
              <a:buClr>
                <a:schemeClr val="lt1"/>
              </a:buClr>
              <a:buSzPts val="2000"/>
              <a:buChar char="❏"/>
            </a:pPr>
            <a:r>
              <a:rPr lang="en-GB" sz="2000">
                <a:solidFill>
                  <a:schemeClr val="lt1"/>
                </a:solidFill>
              </a:rPr>
              <a:t>Air pollution has become major problem for every nation, whether it is developed country or developing country.</a:t>
            </a:r>
            <a:endParaRPr sz="2000">
              <a:solidFill>
                <a:schemeClr val="lt1"/>
              </a:solidFill>
            </a:endParaRPr>
          </a:p>
          <a:p>
            <a:pPr marL="457200" lvl="0" indent="0" algn="just" rtl="0">
              <a:spcBef>
                <a:spcPts val="0"/>
              </a:spcBef>
              <a:spcAft>
                <a:spcPts val="0"/>
              </a:spcAft>
              <a:buNone/>
            </a:pPr>
            <a:endParaRPr sz="2000">
              <a:solidFill>
                <a:schemeClr val="lt1"/>
              </a:solidFill>
            </a:endParaRPr>
          </a:p>
          <a:p>
            <a:pPr marL="457200" lvl="0" indent="-355600" algn="just" rtl="0">
              <a:spcBef>
                <a:spcPts val="0"/>
              </a:spcBef>
              <a:spcAft>
                <a:spcPts val="0"/>
              </a:spcAft>
              <a:buClr>
                <a:schemeClr val="lt1"/>
              </a:buClr>
              <a:buSzPts val="2000"/>
              <a:buChar char="❏"/>
            </a:pPr>
            <a:r>
              <a:rPr lang="en-GB" sz="2000">
                <a:solidFill>
                  <a:schemeClr val="lt1"/>
                </a:solidFill>
              </a:rPr>
              <a:t>Health issue have been growing rapidly especially in urban areas of developing countries.</a:t>
            </a:r>
            <a:endParaRPr sz="2000">
              <a:solidFill>
                <a:schemeClr val="lt1"/>
              </a:solidFill>
            </a:endParaRPr>
          </a:p>
          <a:p>
            <a:pPr marL="457200" lvl="0" indent="0" algn="just" rtl="0">
              <a:spcBef>
                <a:spcPts val="0"/>
              </a:spcBef>
              <a:spcAft>
                <a:spcPts val="0"/>
              </a:spcAft>
              <a:buNone/>
            </a:pPr>
            <a:endParaRPr sz="2000">
              <a:solidFill>
                <a:schemeClr val="lt1"/>
              </a:solidFill>
            </a:endParaRPr>
          </a:p>
          <a:p>
            <a:pPr marL="457200" lvl="0" indent="-355600" algn="just" rtl="0">
              <a:spcBef>
                <a:spcPts val="0"/>
              </a:spcBef>
              <a:spcAft>
                <a:spcPts val="0"/>
              </a:spcAft>
              <a:buClr>
                <a:schemeClr val="lt1"/>
              </a:buClr>
              <a:buSzPts val="2000"/>
              <a:buChar char="❏"/>
            </a:pPr>
            <a:r>
              <a:rPr lang="en-GB" sz="2000">
                <a:solidFill>
                  <a:schemeClr val="lt1"/>
                </a:solidFill>
              </a:rPr>
              <a:t>It is necessary to supervise air quality and keep it under control for a superior future and healthy living for all.</a:t>
            </a:r>
            <a:endParaRPr sz="2000">
              <a:solidFill>
                <a:schemeClr val="lt1"/>
              </a:solidFill>
            </a:endParaRPr>
          </a:p>
          <a:p>
            <a:pPr marL="0" lvl="0" indent="0" algn="just" rtl="0">
              <a:spcBef>
                <a:spcPts val="0"/>
              </a:spcBef>
              <a:spcAft>
                <a:spcPts val="0"/>
              </a:spcAft>
              <a:buClr>
                <a:schemeClr val="dk1"/>
              </a:buClr>
              <a:buSzPts val="1100"/>
              <a:buFont typeface="Arial" panose="020B0604020202020204"/>
              <a:buNone/>
            </a:pPr>
            <a:endParaRPr sz="2000">
              <a:solidFill>
                <a:schemeClr val="lt1"/>
              </a:solidFill>
            </a:endParaRPr>
          </a:p>
          <a:p>
            <a:pPr marL="0" lvl="0" indent="0" algn="l" rtl="0">
              <a:spcBef>
                <a:spcPts val="0"/>
              </a:spcBef>
              <a:spcAft>
                <a:spcPts val="0"/>
              </a:spcAft>
              <a:buNone/>
            </a:pPr>
          </a:p>
        </p:txBody>
      </p:sp>
      <p:pic>
        <p:nvPicPr>
          <p:cNvPr id="81" name="Google Shape;81;p16"/>
          <p:cNvPicPr preferRelativeResize="0"/>
          <p:nvPr/>
        </p:nvPicPr>
        <p:blipFill>
          <a:blip r:embed="rId2"/>
          <a:stretch>
            <a:fillRect/>
          </a:stretch>
        </p:blipFill>
        <p:spPr>
          <a:xfrm>
            <a:off x="5205550" y="1022125"/>
            <a:ext cx="3860875" cy="3331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5" name="Shape 85"/>
        <p:cNvGrpSpPr/>
        <p:nvPr/>
      </p:nvGrpSpPr>
      <p:grpSpPr>
        <a:xfrm>
          <a:off x="0" y="0"/>
          <a:ext cx="0" cy="0"/>
          <a:chOff x="0" y="0"/>
          <a:chExt cx="0" cy="0"/>
        </a:xfrm>
      </p:grpSpPr>
      <p:pic>
        <p:nvPicPr>
          <p:cNvPr id="86" name="Google Shape;86;p17"/>
          <p:cNvPicPr preferRelativeResize="0"/>
          <p:nvPr/>
        </p:nvPicPr>
        <p:blipFill>
          <a:blip r:embed="rId1"/>
          <a:stretch>
            <a:fillRect/>
          </a:stretch>
        </p:blipFill>
        <p:spPr>
          <a:xfrm>
            <a:off x="0" y="0"/>
            <a:ext cx="9144001" cy="5143500"/>
          </a:xfrm>
          <a:prstGeom prst="rect">
            <a:avLst/>
          </a:prstGeom>
          <a:noFill/>
          <a:ln>
            <a:noFill/>
          </a:ln>
        </p:spPr>
      </p:pic>
      <p:sp>
        <p:nvSpPr>
          <p:cNvPr id="87" name="Google Shape;87;p17"/>
          <p:cNvSpPr txBox="1"/>
          <p:nvPr/>
        </p:nvSpPr>
        <p:spPr>
          <a:xfrm>
            <a:off x="189025" y="115575"/>
            <a:ext cx="4896600" cy="661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100" b="1" i="1">
                <a:solidFill>
                  <a:schemeClr val="lt1"/>
                </a:solidFill>
                <a:latin typeface="Times New Roman" panose="02020603050405020304"/>
                <a:ea typeface="Times New Roman" panose="02020603050405020304"/>
                <a:cs typeface="Times New Roman" panose="02020603050405020304"/>
                <a:sym typeface="Times New Roman" panose="02020603050405020304"/>
              </a:rPr>
              <a:t> Literature Survey</a:t>
            </a:r>
            <a:endParaRPr lang="en-GB" sz="3100" b="1" i="1">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8" name="Google Shape;88;p17"/>
          <p:cNvSpPr txBox="1"/>
          <p:nvPr/>
        </p:nvSpPr>
        <p:spPr>
          <a:xfrm>
            <a:off x="312000" y="777375"/>
            <a:ext cx="8520000" cy="40020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lt1"/>
              </a:buClr>
              <a:buSzPts val="1800"/>
              <a:buChar char="❏"/>
            </a:pPr>
            <a:r>
              <a:rPr lang="en-GB" sz="1800" b="1">
                <a:solidFill>
                  <a:schemeClr val="lt1"/>
                </a:solidFill>
              </a:rPr>
              <a:t>Air Quality Monitoring System </a:t>
            </a:r>
            <a:endParaRPr sz="1800" b="1">
              <a:solidFill>
                <a:schemeClr val="lt1"/>
              </a:solidFill>
            </a:endParaRPr>
          </a:p>
          <a:p>
            <a:pPr marL="457200" lvl="0" indent="0" algn="l" rtl="0">
              <a:spcBef>
                <a:spcPts val="0"/>
              </a:spcBef>
              <a:spcAft>
                <a:spcPts val="0"/>
              </a:spcAft>
              <a:buNone/>
            </a:pPr>
            <a:r>
              <a:rPr lang="en-GB" sz="1800">
                <a:solidFill>
                  <a:schemeClr val="lt1"/>
                </a:solidFill>
              </a:rPr>
              <a:t>International Journal of Computational Science and Engineering.ISSN 2249-4251 Volume 9, Number 1 (2019), pp. 1-9© Research India Publications </a:t>
            </a:r>
            <a:endParaRPr sz="1800">
              <a:solidFill>
                <a:schemeClr val="lt1"/>
              </a:solidFill>
            </a:endParaRPr>
          </a:p>
          <a:p>
            <a:pPr marL="457200" lvl="0" indent="0" algn="l" rtl="0">
              <a:spcBef>
                <a:spcPts val="0"/>
              </a:spcBef>
              <a:spcAft>
                <a:spcPts val="0"/>
              </a:spcAft>
              <a:buNone/>
            </a:pPr>
            <a:r>
              <a:rPr lang="en-GB" sz="1800">
                <a:solidFill>
                  <a:schemeClr val="lt1"/>
                </a:solidFill>
              </a:rPr>
              <a:t>http://www.ripublication.com </a:t>
            </a:r>
            <a:endParaRPr sz="1800">
              <a:solidFill>
                <a:schemeClr val="lt1"/>
              </a:solidFill>
            </a:endParaRPr>
          </a:p>
          <a:p>
            <a:pPr marL="457200" lvl="0" indent="0" algn="l" rtl="0">
              <a:spcBef>
                <a:spcPts val="0"/>
              </a:spcBef>
              <a:spcAft>
                <a:spcPts val="0"/>
              </a:spcAft>
              <a:buNone/>
            </a:pPr>
            <a:endParaRPr sz="1800" b="1">
              <a:solidFill>
                <a:schemeClr val="lt1"/>
              </a:solidFill>
            </a:endParaRPr>
          </a:p>
          <a:p>
            <a:pPr marL="457200" lvl="0" indent="-342900" algn="l" rtl="0">
              <a:spcBef>
                <a:spcPts val="0"/>
              </a:spcBef>
              <a:spcAft>
                <a:spcPts val="0"/>
              </a:spcAft>
              <a:buClr>
                <a:schemeClr val="lt1"/>
              </a:buClr>
              <a:buSzPts val="1800"/>
              <a:buChar char="❏"/>
            </a:pPr>
            <a:r>
              <a:rPr lang="en-GB" sz="1800" b="1">
                <a:solidFill>
                  <a:schemeClr val="lt1"/>
                </a:solidFill>
              </a:rPr>
              <a:t>Air Quality Monitoring System</a:t>
            </a:r>
            <a:endParaRPr sz="1800" b="1">
              <a:solidFill>
                <a:schemeClr val="lt1"/>
              </a:solidFill>
            </a:endParaRPr>
          </a:p>
          <a:p>
            <a:pPr marL="457200" lvl="0" indent="0" algn="l" rtl="0">
              <a:spcBef>
                <a:spcPts val="0"/>
              </a:spcBef>
              <a:spcAft>
                <a:spcPts val="0"/>
              </a:spcAft>
              <a:buNone/>
            </a:pPr>
            <a:r>
              <a:rPr lang="en-GB" sz="1800">
                <a:solidFill>
                  <a:schemeClr val="lt1"/>
                </a:solidFill>
              </a:rPr>
              <a:t>International Journal of Engineering Research &amp; Technology (IJERT) ISSN: 2278-0181 Published by, www.ijert.org</a:t>
            </a:r>
            <a:endParaRPr sz="1800">
              <a:solidFill>
                <a:schemeClr val="lt1"/>
              </a:solidFill>
            </a:endParaRPr>
          </a:p>
          <a:p>
            <a:pPr marL="457200" lvl="0" indent="0" algn="l" rtl="0">
              <a:spcBef>
                <a:spcPts val="0"/>
              </a:spcBef>
              <a:spcAft>
                <a:spcPts val="0"/>
              </a:spcAft>
              <a:buNone/>
            </a:pPr>
            <a:r>
              <a:rPr lang="en-GB" sz="1800">
                <a:solidFill>
                  <a:schemeClr val="lt1"/>
                </a:solidFill>
              </a:rPr>
              <a:t>NCCDS - 2021 Conference Proceedings</a:t>
            </a:r>
            <a:r>
              <a:rPr lang="en-GB" sz="1800" b="1">
                <a:solidFill>
                  <a:srgbClr val="C6311C"/>
                </a:solidFill>
              </a:rPr>
              <a:t> </a:t>
            </a:r>
            <a:endParaRPr sz="1800" b="1">
              <a:solidFill>
                <a:srgbClr val="C6311C"/>
              </a:solidFill>
            </a:endParaRPr>
          </a:p>
          <a:p>
            <a:pPr marL="457200" lvl="0" indent="0" algn="l" rtl="0">
              <a:spcBef>
                <a:spcPts val="0"/>
              </a:spcBef>
              <a:spcAft>
                <a:spcPts val="0"/>
              </a:spcAft>
              <a:buNone/>
            </a:pPr>
            <a:endParaRPr sz="1800">
              <a:solidFill>
                <a:schemeClr val="lt1"/>
              </a:solidFill>
            </a:endParaRPr>
          </a:p>
          <a:p>
            <a:pPr marL="457200" lvl="0" indent="-342900" algn="l" rtl="0">
              <a:spcBef>
                <a:spcPts val="0"/>
              </a:spcBef>
              <a:spcAft>
                <a:spcPts val="0"/>
              </a:spcAft>
              <a:buClr>
                <a:schemeClr val="lt1"/>
              </a:buClr>
              <a:buSzPts val="1800"/>
              <a:buChar char="❏"/>
            </a:pPr>
            <a:r>
              <a:rPr lang="en-GB" sz="1800" b="1">
                <a:solidFill>
                  <a:schemeClr val="lt1"/>
                </a:solidFill>
              </a:rPr>
              <a:t>A SURVEY PAPER ON AIR POLLUTION MONITORING USING IOT</a:t>
            </a:r>
            <a:endParaRPr sz="1800" b="1">
              <a:solidFill>
                <a:schemeClr val="lt1"/>
              </a:solidFill>
            </a:endParaRPr>
          </a:p>
          <a:p>
            <a:pPr marL="457200" lvl="0" indent="0" algn="l" rtl="0">
              <a:spcBef>
                <a:spcPts val="0"/>
              </a:spcBef>
              <a:spcAft>
                <a:spcPts val="0"/>
              </a:spcAft>
              <a:buNone/>
            </a:pPr>
            <a:r>
              <a:rPr lang="en-GB" sz="1800">
                <a:solidFill>
                  <a:schemeClr val="lt1"/>
                </a:solidFill>
              </a:rPr>
              <a:t>IJARIIE-ISSN(O)-2395-4396</a:t>
            </a:r>
            <a:endParaRPr sz="1800">
              <a:solidFill>
                <a:schemeClr val="lt1"/>
              </a:solidFill>
            </a:endParaRPr>
          </a:p>
          <a:p>
            <a:pPr marL="457200" lvl="0" indent="0" algn="l" rtl="0">
              <a:spcBef>
                <a:spcPts val="0"/>
              </a:spcBef>
              <a:spcAft>
                <a:spcPts val="0"/>
              </a:spcAft>
              <a:buNone/>
            </a:pPr>
            <a:endParaRPr sz="1500" b="1">
              <a:solidFill>
                <a:schemeClr val="lt1"/>
              </a:solidFill>
            </a:endParaRPr>
          </a:p>
          <a:p>
            <a:pPr marL="0" lvl="0" indent="0" algn="l" rtl="0">
              <a:spcBef>
                <a:spcPts val="0"/>
              </a:spcBef>
              <a:spcAft>
                <a:spcPts val="0"/>
              </a:spcAft>
              <a:buNone/>
            </a:pPr>
            <a:endParaRPr sz="1700" b="1">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92" name="Shape 92"/>
        <p:cNvGrpSpPr/>
        <p:nvPr/>
      </p:nvGrpSpPr>
      <p:grpSpPr>
        <a:xfrm>
          <a:off x="0" y="0"/>
          <a:ext cx="0" cy="0"/>
          <a:chOff x="0" y="0"/>
          <a:chExt cx="0" cy="0"/>
        </a:xfrm>
      </p:grpSpPr>
      <p:pic>
        <p:nvPicPr>
          <p:cNvPr id="93" name="Google Shape;93;p18"/>
          <p:cNvPicPr preferRelativeResize="0"/>
          <p:nvPr/>
        </p:nvPicPr>
        <p:blipFill>
          <a:blip r:embed="rId1"/>
          <a:stretch>
            <a:fillRect/>
          </a:stretch>
        </p:blipFill>
        <p:spPr>
          <a:xfrm>
            <a:off x="45325" y="0"/>
            <a:ext cx="9144001" cy="5143500"/>
          </a:xfrm>
          <a:prstGeom prst="rect">
            <a:avLst/>
          </a:prstGeom>
          <a:noFill/>
          <a:ln>
            <a:noFill/>
          </a:ln>
        </p:spPr>
      </p:pic>
      <p:sp>
        <p:nvSpPr>
          <p:cNvPr id="94" name="Google Shape;94;p18"/>
          <p:cNvSpPr txBox="1"/>
          <p:nvPr/>
        </p:nvSpPr>
        <p:spPr>
          <a:xfrm>
            <a:off x="90650" y="113275"/>
            <a:ext cx="49986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600" b="1">
                <a:solidFill>
                  <a:srgbClr val="EFEFEF"/>
                </a:solidFill>
              </a:rPr>
              <a:t>  </a:t>
            </a:r>
            <a:r>
              <a:rPr lang="en-GB" sz="3600" b="1" i="1">
                <a:solidFill>
                  <a:srgbClr val="EFEFEF"/>
                </a:solidFill>
                <a:latin typeface="Times New Roman" panose="02020603050405020304"/>
                <a:ea typeface="Times New Roman" panose="02020603050405020304"/>
                <a:cs typeface="Times New Roman" panose="02020603050405020304"/>
                <a:sym typeface="Times New Roman" panose="02020603050405020304"/>
              </a:rPr>
              <a:t>Project Description</a:t>
            </a:r>
            <a:endParaRPr sz="1900" b="1" i="1">
              <a:latin typeface="Times New Roman" panose="02020603050405020304"/>
              <a:ea typeface="Times New Roman" panose="02020603050405020304"/>
              <a:cs typeface="Times New Roman" panose="02020603050405020304"/>
              <a:sym typeface="Times New Roman" panose="02020603050405020304"/>
            </a:endParaRPr>
          </a:p>
        </p:txBody>
      </p:sp>
      <p:sp>
        <p:nvSpPr>
          <p:cNvPr id="95" name="Google Shape;95;p18"/>
          <p:cNvSpPr txBox="1"/>
          <p:nvPr/>
        </p:nvSpPr>
        <p:spPr>
          <a:xfrm>
            <a:off x="334075" y="852175"/>
            <a:ext cx="8365500" cy="3678900"/>
          </a:xfrm>
          <a:prstGeom prst="rect">
            <a:avLst/>
          </a:prstGeom>
          <a:noFill/>
          <a:ln>
            <a:noFill/>
          </a:ln>
        </p:spPr>
        <p:txBody>
          <a:bodyPr spcFirstLastPara="1" wrap="square" lIns="91425" tIns="91425" rIns="91425" bIns="91425" anchor="t" anchorCtr="0">
            <a:spAutoFit/>
          </a:bodyPr>
          <a:lstStyle/>
          <a:p>
            <a:pPr marL="457200" lvl="0" indent="-355600" algn="just" rtl="0">
              <a:lnSpc>
                <a:spcPct val="115000"/>
              </a:lnSpc>
              <a:spcBef>
                <a:spcPts val="0"/>
              </a:spcBef>
              <a:spcAft>
                <a:spcPts val="0"/>
              </a:spcAft>
              <a:buClr>
                <a:schemeClr val="lt1"/>
              </a:buClr>
              <a:buSzPts val="2000"/>
              <a:buFont typeface="Roboto" panose="02000000000000000000"/>
              <a:buChar char="❏"/>
            </a:pPr>
            <a:r>
              <a:rPr lang="en-GB" sz="2000">
                <a:solidFill>
                  <a:schemeClr val="lt1"/>
                </a:solidFill>
                <a:latin typeface="Roboto" panose="02000000000000000000"/>
                <a:ea typeface="Roboto" panose="02000000000000000000"/>
                <a:cs typeface="Roboto" panose="02000000000000000000"/>
                <a:sym typeface="Roboto" panose="02000000000000000000"/>
              </a:rPr>
              <a:t>An IoT based air pollution monitoring system using </a:t>
            </a:r>
            <a:r>
              <a:rPr lang="en-GB" sz="2000">
                <a:solidFill>
                  <a:schemeClr val="lt1"/>
                </a:solidFill>
                <a:latin typeface="Roboto" panose="02000000000000000000"/>
                <a:ea typeface="Roboto" panose="02000000000000000000"/>
                <a:cs typeface="Roboto" panose="02000000000000000000"/>
                <a:sym typeface="Roboto" panose="02000000000000000000"/>
              </a:rPr>
              <a:t>Microcontroller board </a:t>
            </a:r>
            <a:r>
              <a:rPr lang="en-GB" sz="2000">
                <a:solidFill>
                  <a:schemeClr val="lt1"/>
                </a:solidFill>
                <a:latin typeface="Roboto" panose="02000000000000000000"/>
                <a:ea typeface="Roboto" panose="02000000000000000000"/>
                <a:cs typeface="Roboto" panose="02000000000000000000"/>
                <a:sym typeface="Roboto" panose="02000000000000000000"/>
              </a:rPr>
              <a:t>is a project that uses Gas sensors to measure air quality data and sends it to an online platform for analysis and display. </a:t>
            </a:r>
            <a:endParaRPr sz="2000">
              <a:solidFill>
                <a:schemeClr val="lt1"/>
              </a:solidFill>
              <a:latin typeface="Roboto" panose="02000000000000000000"/>
              <a:ea typeface="Roboto" panose="02000000000000000000"/>
              <a:cs typeface="Roboto" panose="02000000000000000000"/>
              <a:sym typeface="Roboto" panose="02000000000000000000"/>
            </a:endParaRPr>
          </a:p>
          <a:p>
            <a:pPr marL="457200" lvl="0" indent="-355600" algn="just" rtl="0">
              <a:lnSpc>
                <a:spcPct val="115000"/>
              </a:lnSpc>
              <a:spcBef>
                <a:spcPts val="0"/>
              </a:spcBef>
              <a:spcAft>
                <a:spcPts val="0"/>
              </a:spcAft>
              <a:buClr>
                <a:schemeClr val="lt1"/>
              </a:buClr>
              <a:buSzPts val="2000"/>
              <a:buFont typeface="Roboto" panose="02000000000000000000"/>
              <a:buChar char="❏"/>
            </a:pPr>
            <a:r>
              <a:rPr lang="en-GB" sz="2000">
                <a:solidFill>
                  <a:schemeClr val="lt1"/>
                </a:solidFill>
                <a:latin typeface="Roboto" panose="02000000000000000000"/>
                <a:ea typeface="Roboto" panose="02000000000000000000"/>
                <a:cs typeface="Roboto" panose="02000000000000000000"/>
                <a:sym typeface="Roboto" panose="02000000000000000000"/>
              </a:rPr>
              <a:t>It consists of an Microcontroller board,  Gas sensors, a Wi-Fi module, an online platform, and a power source. </a:t>
            </a:r>
            <a:endParaRPr sz="2000">
              <a:solidFill>
                <a:schemeClr val="lt1"/>
              </a:solidFill>
              <a:latin typeface="Roboto" panose="02000000000000000000"/>
              <a:ea typeface="Roboto" panose="02000000000000000000"/>
              <a:cs typeface="Roboto" panose="02000000000000000000"/>
              <a:sym typeface="Roboto" panose="02000000000000000000"/>
            </a:endParaRPr>
          </a:p>
          <a:p>
            <a:pPr marL="457200" lvl="0" indent="-355600" algn="just" rtl="0">
              <a:lnSpc>
                <a:spcPct val="115000"/>
              </a:lnSpc>
              <a:spcBef>
                <a:spcPts val="0"/>
              </a:spcBef>
              <a:spcAft>
                <a:spcPts val="0"/>
              </a:spcAft>
              <a:buClr>
                <a:schemeClr val="lt1"/>
              </a:buClr>
              <a:buSzPts val="2000"/>
              <a:buFont typeface="Roboto" panose="02000000000000000000"/>
              <a:buChar char="❏"/>
            </a:pPr>
            <a:r>
              <a:rPr lang="en-GB" sz="2000">
                <a:solidFill>
                  <a:schemeClr val="lt1"/>
                </a:solidFill>
                <a:latin typeface="Roboto" panose="02000000000000000000"/>
                <a:ea typeface="Roboto" panose="02000000000000000000"/>
                <a:cs typeface="Roboto" panose="02000000000000000000"/>
                <a:sym typeface="Roboto" panose="02000000000000000000"/>
              </a:rPr>
              <a:t>The system collects data from the sensors, transmits it to the cloud using the Wi-Fi module, and displays it in real-time on the online platform. </a:t>
            </a:r>
            <a:endParaRPr sz="2000">
              <a:solidFill>
                <a:schemeClr val="lt1"/>
              </a:solidFill>
              <a:latin typeface="Roboto" panose="02000000000000000000"/>
              <a:ea typeface="Roboto" panose="02000000000000000000"/>
              <a:cs typeface="Roboto" panose="02000000000000000000"/>
              <a:sym typeface="Roboto" panose="02000000000000000000"/>
            </a:endParaRPr>
          </a:p>
          <a:p>
            <a:pPr marL="457200" lvl="0" indent="-355600" algn="just" rtl="0">
              <a:lnSpc>
                <a:spcPct val="115000"/>
              </a:lnSpc>
              <a:spcBef>
                <a:spcPts val="0"/>
              </a:spcBef>
              <a:spcAft>
                <a:spcPts val="0"/>
              </a:spcAft>
              <a:buClr>
                <a:schemeClr val="lt1"/>
              </a:buClr>
              <a:buSzPts val="2000"/>
              <a:buFont typeface="Roboto" panose="02000000000000000000"/>
              <a:buChar char="❏"/>
            </a:pPr>
            <a:r>
              <a:rPr lang="en-GB" sz="2000">
                <a:solidFill>
                  <a:schemeClr val="lt1"/>
                </a:solidFill>
                <a:latin typeface="Roboto" panose="02000000000000000000"/>
                <a:ea typeface="Roboto" panose="02000000000000000000"/>
                <a:cs typeface="Roboto" panose="02000000000000000000"/>
                <a:sym typeface="Roboto" panose="02000000000000000000"/>
              </a:rPr>
              <a:t>It is useful in applications such as smart cities, traffic management, and industrial monitoring.</a:t>
            </a:r>
            <a:endParaRPr sz="22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pic>
        <p:nvPicPr>
          <p:cNvPr id="100" name="Google Shape;100;p19"/>
          <p:cNvPicPr preferRelativeResize="0"/>
          <p:nvPr/>
        </p:nvPicPr>
        <p:blipFill>
          <a:blip r:embed="rId1"/>
          <a:stretch>
            <a:fillRect/>
          </a:stretch>
        </p:blipFill>
        <p:spPr>
          <a:xfrm>
            <a:off x="45325" y="0"/>
            <a:ext cx="9144001" cy="5143500"/>
          </a:xfrm>
          <a:prstGeom prst="rect">
            <a:avLst/>
          </a:prstGeom>
          <a:noFill/>
          <a:ln>
            <a:noFill/>
          </a:ln>
        </p:spPr>
      </p:pic>
      <p:sp>
        <p:nvSpPr>
          <p:cNvPr id="101" name="Google Shape;101;p19"/>
          <p:cNvSpPr txBox="1"/>
          <p:nvPr/>
        </p:nvSpPr>
        <p:spPr>
          <a:xfrm>
            <a:off x="90650" y="113275"/>
            <a:ext cx="49986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600" b="1">
                <a:solidFill>
                  <a:srgbClr val="EFEFEF"/>
                </a:solidFill>
              </a:rPr>
              <a:t>  </a:t>
            </a:r>
            <a:r>
              <a:rPr lang="en-GB" sz="3600" b="1" i="1">
                <a:solidFill>
                  <a:srgbClr val="EFEFEF"/>
                </a:solidFill>
                <a:latin typeface="Times New Roman" panose="02020603050405020304"/>
                <a:ea typeface="Times New Roman" panose="02020603050405020304"/>
                <a:cs typeface="Times New Roman" panose="02020603050405020304"/>
                <a:sym typeface="Times New Roman" panose="02020603050405020304"/>
              </a:rPr>
              <a:t>Block Diagram</a:t>
            </a:r>
            <a:r>
              <a:rPr lang="en-GB" sz="3600" b="1">
                <a:solidFill>
                  <a:srgbClr val="EFEFEF"/>
                </a:solidFill>
                <a:latin typeface="Times New Roman" panose="02020603050405020304"/>
                <a:ea typeface="Times New Roman" panose="02020603050405020304"/>
                <a:cs typeface="Times New Roman" panose="02020603050405020304"/>
                <a:sym typeface="Times New Roman" panose="02020603050405020304"/>
              </a:rPr>
              <a:t> </a:t>
            </a:r>
            <a:endParaRPr sz="19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102" name="Google Shape;102;p19"/>
          <p:cNvPicPr preferRelativeResize="0"/>
          <p:nvPr/>
        </p:nvPicPr>
        <p:blipFill>
          <a:blip r:embed="rId2"/>
          <a:stretch>
            <a:fillRect/>
          </a:stretch>
        </p:blipFill>
        <p:spPr>
          <a:xfrm>
            <a:off x="938487" y="1144825"/>
            <a:ext cx="7357676" cy="3150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06" name="Shape 106"/>
        <p:cNvGrpSpPr/>
        <p:nvPr/>
      </p:nvGrpSpPr>
      <p:grpSpPr>
        <a:xfrm>
          <a:off x="0" y="0"/>
          <a:ext cx="0" cy="0"/>
          <a:chOff x="0" y="0"/>
          <a:chExt cx="0" cy="0"/>
        </a:xfrm>
      </p:grpSpPr>
      <p:pic>
        <p:nvPicPr>
          <p:cNvPr id="107" name="Google Shape;107;p20"/>
          <p:cNvPicPr preferRelativeResize="0"/>
          <p:nvPr/>
        </p:nvPicPr>
        <p:blipFill>
          <a:blip r:embed="rId1"/>
          <a:stretch>
            <a:fillRect/>
          </a:stretch>
        </p:blipFill>
        <p:spPr>
          <a:xfrm>
            <a:off x="0" y="0"/>
            <a:ext cx="9144001" cy="5143500"/>
          </a:xfrm>
          <a:prstGeom prst="rect">
            <a:avLst/>
          </a:prstGeom>
          <a:noFill/>
          <a:ln>
            <a:noFill/>
          </a:ln>
        </p:spPr>
      </p:pic>
      <p:sp>
        <p:nvSpPr>
          <p:cNvPr id="108" name="Google Shape;108;p20"/>
          <p:cNvSpPr txBox="1"/>
          <p:nvPr/>
        </p:nvSpPr>
        <p:spPr>
          <a:xfrm>
            <a:off x="-188700" y="192600"/>
            <a:ext cx="5485800" cy="661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100" b="1" i="1">
                <a:solidFill>
                  <a:srgbClr val="EFEFEF"/>
                </a:solidFill>
                <a:latin typeface="Times New Roman" panose="02020603050405020304"/>
                <a:ea typeface="Times New Roman" panose="02020603050405020304"/>
                <a:cs typeface="Times New Roman" panose="02020603050405020304"/>
                <a:sym typeface="Times New Roman" panose="02020603050405020304"/>
              </a:rPr>
              <a:t>     </a:t>
            </a:r>
            <a:r>
              <a:rPr lang="en-GB" sz="3100" b="1" i="1">
                <a:solidFill>
                  <a:srgbClr val="EFEFEF"/>
                </a:solidFill>
                <a:latin typeface="Times New Roman" panose="02020603050405020304"/>
                <a:ea typeface="Times New Roman" panose="02020603050405020304"/>
                <a:cs typeface="Times New Roman" panose="02020603050405020304"/>
                <a:sym typeface="Times New Roman" panose="02020603050405020304"/>
              </a:rPr>
              <a:t>Project Requirement</a:t>
            </a:r>
            <a:endParaRPr sz="3100" b="1" i="1">
              <a:solidFill>
                <a:srgbClr val="EFEFEF"/>
              </a:solidFill>
              <a:latin typeface="Times New Roman" panose="02020603050405020304"/>
              <a:ea typeface="Times New Roman" panose="02020603050405020304"/>
              <a:cs typeface="Times New Roman" panose="02020603050405020304"/>
              <a:sym typeface="Times New Roman" panose="02020603050405020304"/>
            </a:endParaRPr>
          </a:p>
        </p:txBody>
      </p:sp>
      <p:graphicFrame>
        <p:nvGraphicFramePr>
          <p:cNvPr id="109" name="Google Shape;109;p20"/>
          <p:cNvGraphicFramePr/>
          <p:nvPr/>
        </p:nvGraphicFramePr>
        <p:xfrm>
          <a:off x="675800" y="854400"/>
          <a:ext cx="7792400" cy="3900550"/>
        </p:xfrm>
        <a:graphic>
          <a:graphicData uri="http://schemas.openxmlformats.org/drawingml/2006/table">
            <a:tbl>
              <a:tblPr>
                <a:noFill/>
                <a:tableStyleId>{6FF19014-68BF-42C0-BA1E-904D4B829D2A}</a:tableStyleId>
              </a:tblPr>
              <a:tblGrid>
                <a:gridCol w="3335800"/>
                <a:gridCol w="4456600"/>
              </a:tblGrid>
              <a:tr h="456825">
                <a:tc>
                  <a:txBody>
                    <a:bodyPr/>
                    <a:lstStyle/>
                    <a:p>
                      <a:pPr marL="0" lvl="0" indent="0" algn="l" rtl="0">
                        <a:spcBef>
                          <a:spcPts val="0"/>
                        </a:spcBef>
                        <a:spcAft>
                          <a:spcPts val="0"/>
                        </a:spcAft>
                        <a:buNone/>
                      </a:pPr>
                      <a:r>
                        <a:rPr lang="en-GB">
                          <a:solidFill>
                            <a:schemeClr val="lt1"/>
                          </a:solidFill>
                        </a:rPr>
                        <a:t>Resistor </a:t>
                      </a:r>
                      <a:endParaRPr>
                        <a:solidFill>
                          <a:schemeClr val="lt1"/>
                        </a:solidFill>
                      </a:endParaRPr>
                    </a:p>
                  </a:txBody>
                  <a:tcPr marL="91425" marR="91425" marT="91425" marB="91425">
                    <a:lnL w="19050" cap="flat" cmpd="sng">
                      <a:solidFill>
                        <a:srgbClr val="1155CC"/>
                      </a:solidFill>
                      <a:prstDash val="solid"/>
                      <a:round/>
                      <a:headEnd type="none" w="sm" len="sm"/>
                      <a:tailEnd type="none" w="sm" len="sm"/>
                    </a:lnL>
                    <a:lnR w="19050" cap="flat" cmpd="sng">
                      <a:solidFill>
                        <a:srgbClr val="1155CC"/>
                      </a:solidFill>
                      <a:prstDash val="solid"/>
                      <a:round/>
                      <a:headEnd type="none" w="sm" len="sm"/>
                      <a:tailEnd type="none" w="sm" len="sm"/>
                    </a:lnR>
                    <a:lnT w="19050" cap="flat" cmpd="sng">
                      <a:solidFill>
                        <a:srgbClr val="1155CC"/>
                      </a:solidFill>
                      <a:prstDash val="solid"/>
                      <a:round/>
                      <a:headEnd type="none" w="sm" len="sm"/>
                      <a:tailEnd type="none" w="sm" len="sm"/>
                    </a:lnT>
                    <a:lnB w="19050" cap="flat" cmpd="sng">
                      <a:solidFill>
                        <a:srgbClr val="1155CC"/>
                      </a:solidFill>
                      <a:prstDash val="solid"/>
                      <a:round/>
                      <a:headEnd type="none" w="sm" len="sm"/>
                      <a:tailEnd type="none" w="sm" len="sm"/>
                    </a:lnB>
                  </a:tcPr>
                </a:tc>
                <a:tc>
                  <a:txBody>
                    <a:bodyPr/>
                    <a:lstStyle/>
                    <a:p>
                      <a:pPr marL="0" lvl="0" indent="0" algn="l" rtl="0">
                        <a:spcBef>
                          <a:spcPts val="0"/>
                        </a:spcBef>
                        <a:spcAft>
                          <a:spcPts val="0"/>
                        </a:spcAft>
                        <a:buNone/>
                      </a:pPr>
                      <a:r>
                        <a:rPr lang="en-GB">
                          <a:solidFill>
                            <a:schemeClr val="lt1"/>
                          </a:solidFill>
                        </a:rPr>
                        <a:t>220 ohm,1k ohm</a:t>
                      </a:r>
                      <a:endParaRPr>
                        <a:solidFill>
                          <a:schemeClr val="lt1"/>
                        </a:solidFill>
                      </a:endParaRPr>
                    </a:p>
                  </a:txBody>
                  <a:tcPr marL="91425" marR="91425" marT="91425" marB="91425">
                    <a:lnL w="19050" cap="flat" cmpd="sng">
                      <a:solidFill>
                        <a:srgbClr val="1155CC"/>
                      </a:solidFill>
                      <a:prstDash val="solid"/>
                      <a:round/>
                      <a:headEnd type="none" w="sm" len="sm"/>
                      <a:tailEnd type="none" w="sm" len="sm"/>
                    </a:lnL>
                    <a:lnR w="19050" cap="flat" cmpd="sng">
                      <a:solidFill>
                        <a:srgbClr val="1155CC"/>
                      </a:solidFill>
                      <a:prstDash val="solid"/>
                      <a:round/>
                      <a:headEnd type="none" w="sm" len="sm"/>
                      <a:tailEnd type="none" w="sm" len="sm"/>
                    </a:lnR>
                    <a:lnT w="19050" cap="flat" cmpd="sng">
                      <a:solidFill>
                        <a:srgbClr val="1155CC"/>
                      </a:solidFill>
                      <a:prstDash val="solid"/>
                      <a:round/>
                      <a:headEnd type="none" w="sm" len="sm"/>
                      <a:tailEnd type="none" w="sm" len="sm"/>
                    </a:lnT>
                    <a:lnB w="19050" cap="flat" cmpd="sng">
                      <a:solidFill>
                        <a:srgbClr val="1155CC"/>
                      </a:solidFill>
                      <a:prstDash val="solid"/>
                      <a:round/>
                      <a:headEnd type="none" w="sm" len="sm"/>
                      <a:tailEnd type="none" w="sm" len="sm"/>
                    </a:lnB>
                  </a:tcPr>
                </a:tc>
              </a:tr>
              <a:tr h="456825">
                <a:tc>
                  <a:txBody>
                    <a:bodyPr/>
                    <a:lstStyle/>
                    <a:p>
                      <a:pPr marL="0" lvl="0" indent="0" algn="l" rtl="0">
                        <a:spcBef>
                          <a:spcPts val="0"/>
                        </a:spcBef>
                        <a:spcAft>
                          <a:spcPts val="0"/>
                        </a:spcAft>
                        <a:buNone/>
                      </a:pPr>
                      <a:r>
                        <a:rPr lang="en-GB">
                          <a:solidFill>
                            <a:schemeClr val="lt1"/>
                          </a:solidFill>
                        </a:rPr>
                        <a:t>Potentiometer</a:t>
                      </a:r>
                      <a:endParaRPr>
                        <a:solidFill>
                          <a:schemeClr val="lt1"/>
                        </a:solidFill>
                      </a:endParaRPr>
                    </a:p>
                  </a:txBody>
                  <a:tcPr marL="91425" marR="91425" marT="91425" marB="91425">
                    <a:lnL w="19050" cap="flat" cmpd="sng">
                      <a:solidFill>
                        <a:srgbClr val="1155CC"/>
                      </a:solidFill>
                      <a:prstDash val="solid"/>
                      <a:round/>
                      <a:headEnd type="none" w="sm" len="sm"/>
                      <a:tailEnd type="none" w="sm" len="sm"/>
                    </a:lnL>
                    <a:lnR w="19050" cap="flat" cmpd="sng">
                      <a:solidFill>
                        <a:srgbClr val="1155CC"/>
                      </a:solidFill>
                      <a:prstDash val="solid"/>
                      <a:round/>
                      <a:headEnd type="none" w="sm" len="sm"/>
                      <a:tailEnd type="none" w="sm" len="sm"/>
                    </a:lnR>
                    <a:lnT w="19050" cap="flat" cmpd="sng">
                      <a:solidFill>
                        <a:srgbClr val="1155CC"/>
                      </a:solidFill>
                      <a:prstDash val="solid"/>
                      <a:round/>
                      <a:headEnd type="none" w="sm" len="sm"/>
                      <a:tailEnd type="none" w="sm" len="sm"/>
                    </a:lnT>
                    <a:lnB w="19050" cap="flat" cmpd="sng">
                      <a:solidFill>
                        <a:srgbClr val="1155CC"/>
                      </a:solidFill>
                      <a:prstDash val="solid"/>
                      <a:round/>
                      <a:headEnd type="none" w="sm" len="sm"/>
                      <a:tailEnd type="none" w="sm" len="sm"/>
                    </a:lnB>
                  </a:tcPr>
                </a:tc>
                <a:tc>
                  <a:txBody>
                    <a:bodyPr/>
                    <a:lstStyle/>
                    <a:p>
                      <a:pPr marL="0" lvl="0" indent="0" algn="l" rtl="0">
                        <a:spcBef>
                          <a:spcPts val="0"/>
                        </a:spcBef>
                        <a:spcAft>
                          <a:spcPts val="0"/>
                        </a:spcAft>
                        <a:buNone/>
                      </a:pPr>
                      <a:r>
                        <a:rPr lang="en-GB">
                          <a:solidFill>
                            <a:schemeClr val="lt1"/>
                          </a:solidFill>
                        </a:rPr>
                        <a:t>10k ohm preset potentiometer</a:t>
                      </a:r>
                      <a:endParaRPr>
                        <a:solidFill>
                          <a:schemeClr val="lt1"/>
                        </a:solidFill>
                      </a:endParaRPr>
                    </a:p>
                  </a:txBody>
                  <a:tcPr marL="91425" marR="91425" marT="91425" marB="91425">
                    <a:lnL w="19050" cap="flat" cmpd="sng">
                      <a:solidFill>
                        <a:srgbClr val="1155CC"/>
                      </a:solidFill>
                      <a:prstDash val="solid"/>
                      <a:round/>
                      <a:headEnd type="none" w="sm" len="sm"/>
                      <a:tailEnd type="none" w="sm" len="sm"/>
                    </a:lnL>
                    <a:lnR w="19050" cap="flat" cmpd="sng">
                      <a:solidFill>
                        <a:srgbClr val="1155CC"/>
                      </a:solidFill>
                      <a:prstDash val="solid"/>
                      <a:round/>
                      <a:headEnd type="none" w="sm" len="sm"/>
                      <a:tailEnd type="none" w="sm" len="sm"/>
                    </a:lnR>
                    <a:lnT w="19050" cap="flat" cmpd="sng">
                      <a:solidFill>
                        <a:srgbClr val="1155CC"/>
                      </a:solidFill>
                      <a:prstDash val="solid"/>
                      <a:round/>
                      <a:headEnd type="none" w="sm" len="sm"/>
                      <a:tailEnd type="none" w="sm" len="sm"/>
                    </a:lnT>
                    <a:lnB w="19050" cap="flat" cmpd="sng">
                      <a:solidFill>
                        <a:srgbClr val="1155CC"/>
                      </a:solidFill>
                      <a:prstDash val="solid"/>
                      <a:round/>
                      <a:headEnd type="none" w="sm" len="sm"/>
                      <a:tailEnd type="none" w="sm" len="sm"/>
                    </a:lnB>
                  </a:tcPr>
                </a:tc>
              </a:tr>
              <a:tr h="456825">
                <a:tc>
                  <a:txBody>
                    <a:bodyPr/>
                    <a:lstStyle/>
                    <a:p>
                      <a:pPr marL="0" lvl="0" indent="0" algn="l" rtl="0">
                        <a:spcBef>
                          <a:spcPts val="0"/>
                        </a:spcBef>
                        <a:spcAft>
                          <a:spcPts val="0"/>
                        </a:spcAft>
                        <a:buNone/>
                      </a:pPr>
                      <a:r>
                        <a:rPr lang="en-GB">
                          <a:solidFill>
                            <a:schemeClr val="lt1"/>
                          </a:solidFill>
                        </a:rPr>
                        <a:t>Buzzer</a:t>
                      </a:r>
                      <a:endParaRPr>
                        <a:solidFill>
                          <a:schemeClr val="lt1"/>
                        </a:solidFill>
                      </a:endParaRPr>
                    </a:p>
                  </a:txBody>
                  <a:tcPr marL="91425" marR="91425" marT="91425" marB="91425">
                    <a:lnL w="19050" cap="flat" cmpd="sng">
                      <a:solidFill>
                        <a:srgbClr val="1155CC"/>
                      </a:solidFill>
                      <a:prstDash val="solid"/>
                      <a:round/>
                      <a:headEnd type="none" w="sm" len="sm"/>
                      <a:tailEnd type="none" w="sm" len="sm"/>
                    </a:lnL>
                    <a:lnR w="19050" cap="flat" cmpd="sng">
                      <a:solidFill>
                        <a:srgbClr val="1155CC"/>
                      </a:solidFill>
                      <a:prstDash val="solid"/>
                      <a:round/>
                      <a:headEnd type="none" w="sm" len="sm"/>
                      <a:tailEnd type="none" w="sm" len="sm"/>
                    </a:lnR>
                    <a:lnT w="19050" cap="flat" cmpd="sng">
                      <a:solidFill>
                        <a:srgbClr val="1155CC"/>
                      </a:solidFill>
                      <a:prstDash val="solid"/>
                      <a:round/>
                      <a:headEnd type="none" w="sm" len="sm"/>
                      <a:tailEnd type="none" w="sm" len="sm"/>
                    </a:lnT>
                    <a:lnB w="19050" cap="flat" cmpd="sng">
                      <a:solidFill>
                        <a:srgbClr val="1155CC"/>
                      </a:solidFill>
                      <a:prstDash val="solid"/>
                      <a:round/>
                      <a:headEnd type="none" w="sm" len="sm"/>
                      <a:tailEnd type="none" w="sm" len="sm"/>
                    </a:lnB>
                  </a:tcPr>
                </a:tc>
                <a:tc>
                  <a:txBody>
                    <a:bodyPr/>
                    <a:lstStyle/>
                    <a:p>
                      <a:pPr marL="0" lvl="0" indent="0" algn="l" rtl="0">
                        <a:spcBef>
                          <a:spcPts val="0"/>
                        </a:spcBef>
                        <a:spcAft>
                          <a:spcPts val="0"/>
                        </a:spcAft>
                        <a:buNone/>
                      </a:pPr>
                      <a:r>
                        <a:rPr lang="en-GB">
                          <a:solidFill>
                            <a:schemeClr val="lt1"/>
                          </a:solidFill>
                        </a:rPr>
                        <a:t>5v piezoelectric active buzzer</a:t>
                      </a:r>
                      <a:endParaRPr>
                        <a:solidFill>
                          <a:schemeClr val="lt1"/>
                        </a:solidFill>
                      </a:endParaRPr>
                    </a:p>
                  </a:txBody>
                  <a:tcPr marL="91425" marR="91425" marT="91425" marB="91425">
                    <a:lnL w="19050" cap="flat" cmpd="sng">
                      <a:solidFill>
                        <a:srgbClr val="1155CC"/>
                      </a:solidFill>
                      <a:prstDash val="solid"/>
                      <a:round/>
                      <a:headEnd type="none" w="sm" len="sm"/>
                      <a:tailEnd type="none" w="sm" len="sm"/>
                    </a:lnL>
                    <a:lnR w="19050" cap="flat" cmpd="sng">
                      <a:solidFill>
                        <a:srgbClr val="1155CC"/>
                      </a:solidFill>
                      <a:prstDash val="solid"/>
                      <a:round/>
                      <a:headEnd type="none" w="sm" len="sm"/>
                      <a:tailEnd type="none" w="sm" len="sm"/>
                    </a:lnR>
                    <a:lnT w="19050" cap="flat" cmpd="sng">
                      <a:solidFill>
                        <a:srgbClr val="1155CC"/>
                      </a:solidFill>
                      <a:prstDash val="solid"/>
                      <a:round/>
                      <a:headEnd type="none" w="sm" len="sm"/>
                      <a:tailEnd type="none" w="sm" len="sm"/>
                    </a:lnT>
                    <a:lnB w="19050" cap="flat" cmpd="sng">
                      <a:solidFill>
                        <a:srgbClr val="1155CC"/>
                      </a:solidFill>
                      <a:prstDash val="solid"/>
                      <a:round/>
                      <a:headEnd type="none" w="sm" len="sm"/>
                      <a:tailEnd type="none" w="sm" len="sm"/>
                    </a:lnB>
                  </a:tcPr>
                </a:tc>
              </a:tr>
              <a:tr h="456825">
                <a:tc>
                  <a:txBody>
                    <a:bodyPr/>
                    <a:lstStyle/>
                    <a:p>
                      <a:pPr marL="0" lvl="0" indent="0" algn="l" rtl="0">
                        <a:spcBef>
                          <a:spcPts val="0"/>
                        </a:spcBef>
                        <a:spcAft>
                          <a:spcPts val="0"/>
                        </a:spcAft>
                        <a:buNone/>
                      </a:pPr>
                      <a:r>
                        <a:rPr lang="en-GB">
                          <a:solidFill>
                            <a:schemeClr val="lt1"/>
                          </a:solidFill>
                        </a:rPr>
                        <a:t>Breadboard</a:t>
                      </a:r>
                      <a:endParaRPr>
                        <a:solidFill>
                          <a:schemeClr val="lt1"/>
                        </a:solidFill>
                      </a:endParaRPr>
                    </a:p>
                  </a:txBody>
                  <a:tcPr marL="91425" marR="91425" marT="91425" marB="91425">
                    <a:lnL w="19050" cap="flat" cmpd="sng">
                      <a:solidFill>
                        <a:srgbClr val="1155CC"/>
                      </a:solidFill>
                      <a:prstDash val="solid"/>
                      <a:round/>
                      <a:headEnd type="none" w="sm" len="sm"/>
                      <a:tailEnd type="none" w="sm" len="sm"/>
                    </a:lnL>
                    <a:lnR w="19050" cap="flat" cmpd="sng">
                      <a:solidFill>
                        <a:srgbClr val="1155CC"/>
                      </a:solidFill>
                      <a:prstDash val="solid"/>
                      <a:round/>
                      <a:headEnd type="none" w="sm" len="sm"/>
                      <a:tailEnd type="none" w="sm" len="sm"/>
                    </a:lnR>
                    <a:lnT w="19050" cap="flat" cmpd="sng">
                      <a:solidFill>
                        <a:srgbClr val="1155CC"/>
                      </a:solidFill>
                      <a:prstDash val="solid"/>
                      <a:round/>
                      <a:headEnd type="none" w="sm" len="sm"/>
                      <a:tailEnd type="none" w="sm" len="sm"/>
                    </a:lnT>
                    <a:lnB w="19050" cap="flat" cmpd="sng">
                      <a:solidFill>
                        <a:srgbClr val="1155CC"/>
                      </a:solidFill>
                      <a:prstDash val="solid"/>
                      <a:round/>
                      <a:headEnd type="none" w="sm" len="sm"/>
                      <a:tailEnd type="none" w="sm" len="sm"/>
                    </a:lnB>
                  </a:tcPr>
                </a:tc>
                <a:tc>
                  <a:txBody>
                    <a:bodyPr/>
                    <a:lstStyle/>
                    <a:p>
                      <a:pPr marL="0" lvl="0" indent="0" algn="l" rtl="0">
                        <a:spcBef>
                          <a:spcPts val="0"/>
                        </a:spcBef>
                        <a:spcAft>
                          <a:spcPts val="0"/>
                        </a:spcAft>
                        <a:buNone/>
                      </a:pPr>
                      <a:r>
                        <a:rPr lang="en-GB">
                          <a:solidFill>
                            <a:schemeClr val="lt1"/>
                          </a:solidFill>
                        </a:rPr>
                        <a:t>GL-20 840 points breadboard</a:t>
                      </a:r>
                      <a:endParaRPr>
                        <a:solidFill>
                          <a:schemeClr val="lt1"/>
                        </a:solidFill>
                      </a:endParaRPr>
                    </a:p>
                  </a:txBody>
                  <a:tcPr marL="91425" marR="91425" marT="91425" marB="91425">
                    <a:lnL w="19050" cap="flat" cmpd="sng">
                      <a:solidFill>
                        <a:srgbClr val="1155CC"/>
                      </a:solidFill>
                      <a:prstDash val="solid"/>
                      <a:round/>
                      <a:headEnd type="none" w="sm" len="sm"/>
                      <a:tailEnd type="none" w="sm" len="sm"/>
                    </a:lnL>
                    <a:lnR w="19050" cap="flat" cmpd="sng">
                      <a:solidFill>
                        <a:srgbClr val="1155CC"/>
                      </a:solidFill>
                      <a:prstDash val="solid"/>
                      <a:round/>
                      <a:headEnd type="none" w="sm" len="sm"/>
                      <a:tailEnd type="none" w="sm" len="sm"/>
                    </a:lnR>
                    <a:lnT w="19050" cap="flat" cmpd="sng">
                      <a:solidFill>
                        <a:srgbClr val="1155CC"/>
                      </a:solidFill>
                      <a:prstDash val="solid"/>
                      <a:round/>
                      <a:headEnd type="none" w="sm" len="sm"/>
                      <a:tailEnd type="none" w="sm" len="sm"/>
                    </a:lnT>
                    <a:lnB w="19050" cap="flat" cmpd="sng">
                      <a:solidFill>
                        <a:srgbClr val="1155CC"/>
                      </a:solidFill>
                      <a:prstDash val="solid"/>
                      <a:round/>
                      <a:headEnd type="none" w="sm" len="sm"/>
                      <a:tailEnd type="none" w="sm" len="sm"/>
                    </a:lnB>
                  </a:tcPr>
                </a:tc>
              </a:tr>
              <a:tr h="456825">
                <a:tc>
                  <a:txBody>
                    <a:bodyPr/>
                    <a:lstStyle/>
                    <a:p>
                      <a:pPr marL="0" lvl="0" indent="0" algn="l" rtl="0">
                        <a:spcBef>
                          <a:spcPts val="0"/>
                        </a:spcBef>
                        <a:spcAft>
                          <a:spcPts val="0"/>
                        </a:spcAft>
                        <a:buNone/>
                      </a:pPr>
                      <a:r>
                        <a:rPr lang="en-GB">
                          <a:solidFill>
                            <a:schemeClr val="lt1"/>
                          </a:solidFill>
                        </a:rPr>
                        <a:t>LCD display</a:t>
                      </a:r>
                      <a:endParaRPr>
                        <a:solidFill>
                          <a:schemeClr val="lt1"/>
                        </a:solidFill>
                      </a:endParaRPr>
                    </a:p>
                  </a:txBody>
                  <a:tcPr marL="91425" marR="91425" marT="91425" marB="91425">
                    <a:lnL w="19050" cap="flat" cmpd="sng">
                      <a:solidFill>
                        <a:srgbClr val="1155CC"/>
                      </a:solidFill>
                      <a:prstDash val="solid"/>
                      <a:round/>
                      <a:headEnd type="none" w="sm" len="sm"/>
                      <a:tailEnd type="none" w="sm" len="sm"/>
                    </a:lnL>
                    <a:lnR w="19050" cap="flat" cmpd="sng">
                      <a:solidFill>
                        <a:srgbClr val="1155CC"/>
                      </a:solidFill>
                      <a:prstDash val="solid"/>
                      <a:round/>
                      <a:headEnd type="none" w="sm" len="sm"/>
                      <a:tailEnd type="none" w="sm" len="sm"/>
                    </a:lnR>
                    <a:lnT w="19050" cap="flat" cmpd="sng">
                      <a:solidFill>
                        <a:srgbClr val="1155CC"/>
                      </a:solidFill>
                      <a:prstDash val="solid"/>
                      <a:round/>
                      <a:headEnd type="none" w="sm" len="sm"/>
                      <a:tailEnd type="none" w="sm" len="sm"/>
                    </a:lnT>
                    <a:lnB w="19050" cap="flat" cmpd="sng">
                      <a:solidFill>
                        <a:srgbClr val="1155CC"/>
                      </a:solidFill>
                      <a:prstDash val="solid"/>
                      <a:round/>
                      <a:headEnd type="none" w="sm" len="sm"/>
                      <a:tailEnd type="none" w="sm" len="sm"/>
                    </a:lnB>
                  </a:tcPr>
                </a:tc>
                <a:tc>
                  <a:txBody>
                    <a:bodyPr/>
                    <a:lstStyle/>
                    <a:p>
                      <a:pPr marL="0" lvl="0" indent="0" algn="l" rtl="0">
                        <a:spcBef>
                          <a:spcPts val="0"/>
                        </a:spcBef>
                        <a:spcAft>
                          <a:spcPts val="0"/>
                        </a:spcAft>
                        <a:buNone/>
                      </a:pPr>
                      <a:r>
                        <a:rPr lang="en-GB">
                          <a:solidFill>
                            <a:schemeClr val="lt1"/>
                          </a:solidFill>
                        </a:rPr>
                        <a:t>16x2 LCD Display with I2C integration</a:t>
                      </a:r>
                      <a:endParaRPr>
                        <a:solidFill>
                          <a:schemeClr val="lt1"/>
                        </a:solidFill>
                      </a:endParaRPr>
                    </a:p>
                  </a:txBody>
                  <a:tcPr marL="91425" marR="91425" marT="91425" marB="91425">
                    <a:lnL w="19050" cap="flat" cmpd="sng">
                      <a:solidFill>
                        <a:srgbClr val="1155CC"/>
                      </a:solidFill>
                      <a:prstDash val="solid"/>
                      <a:round/>
                      <a:headEnd type="none" w="sm" len="sm"/>
                      <a:tailEnd type="none" w="sm" len="sm"/>
                    </a:lnL>
                    <a:lnR w="19050" cap="flat" cmpd="sng">
                      <a:solidFill>
                        <a:srgbClr val="1155CC"/>
                      </a:solidFill>
                      <a:prstDash val="solid"/>
                      <a:round/>
                      <a:headEnd type="none" w="sm" len="sm"/>
                      <a:tailEnd type="none" w="sm" len="sm"/>
                    </a:lnR>
                    <a:lnT w="19050" cap="flat" cmpd="sng">
                      <a:solidFill>
                        <a:srgbClr val="1155CC"/>
                      </a:solidFill>
                      <a:prstDash val="solid"/>
                      <a:round/>
                      <a:headEnd type="none" w="sm" len="sm"/>
                      <a:tailEnd type="none" w="sm" len="sm"/>
                    </a:lnT>
                    <a:lnB w="19050" cap="flat" cmpd="sng">
                      <a:solidFill>
                        <a:srgbClr val="1155CC"/>
                      </a:solidFill>
                      <a:prstDash val="solid"/>
                      <a:round/>
                      <a:headEnd type="none" w="sm" len="sm"/>
                      <a:tailEnd type="none" w="sm" len="sm"/>
                    </a:lnB>
                  </a:tcPr>
                </a:tc>
              </a:tr>
              <a:tr h="456825">
                <a:tc>
                  <a:txBody>
                    <a:bodyPr/>
                    <a:lstStyle/>
                    <a:p>
                      <a:pPr marL="0" lvl="0" indent="0" algn="l" rtl="0">
                        <a:spcBef>
                          <a:spcPts val="0"/>
                        </a:spcBef>
                        <a:spcAft>
                          <a:spcPts val="0"/>
                        </a:spcAft>
                        <a:buNone/>
                      </a:pPr>
                      <a:r>
                        <a:rPr lang="en-GB">
                          <a:solidFill>
                            <a:schemeClr val="lt1"/>
                          </a:solidFill>
                        </a:rPr>
                        <a:t>Gas Sensor</a:t>
                      </a:r>
                      <a:endParaRPr>
                        <a:solidFill>
                          <a:schemeClr val="lt1"/>
                        </a:solidFill>
                      </a:endParaRPr>
                    </a:p>
                  </a:txBody>
                  <a:tcPr marL="91425" marR="91425" marT="91425" marB="91425">
                    <a:lnL w="19050" cap="flat" cmpd="sng">
                      <a:solidFill>
                        <a:srgbClr val="1155CC"/>
                      </a:solidFill>
                      <a:prstDash val="solid"/>
                      <a:round/>
                      <a:headEnd type="none" w="sm" len="sm"/>
                      <a:tailEnd type="none" w="sm" len="sm"/>
                    </a:lnL>
                    <a:lnR w="19050" cap="flat" cmpd="sng">
                      <a:solidFill>
                        <a:srgbClr val="1155CC"/>
                      </a:solidFill>
                      <a:prstDash val="solid"/>
                      <a:round/>
                      <a:headEnd type="none" w="sm" len="sm"/>
                      <a:tailEnd type="none" w="sm" len="sm"/>
                    </a:lnR>
                    <a:lnT w="19050" cap="flat" cmpd="sng">
                      <a:solidFill>
                        <a:srgbClr val="1155CC"/>
                      </a:solidFill>
                      <a:prstDash val="solid"/>
                      <a:round/>
                      <a:headEnd type="none" w="sm" len="sm"/>
                      <a:tailEnd type="none" w="sm" len="sm"/>
                    </a:lnT>
                    <a:lnB w="19050" cap="flat" cmpd="sng">
                      <a:solidFill>
                        <a:srgbClr val="1155CC"/>
                      </a:solidFill>
                      <a:prstDash val="solid"/>
                      <a:round/>
                      <a:headEnd type="none" w="sm" len="sm"/>
                      <a:tailEnd type="none" w="sm" len="sm"/>
                    </a:lnB>
                  </a:tcPr>
                </a:tc>
                <a:tc>
                  <a:txBody>
                    <a:bodyPr/>
                    <a:lstStyle/>
                    <a:p>
                      <a:pPr marL="0" lvl="0" indent="0" algn="l" rtl="0">
                        <a:spcBef>
                          <a:spcPts val="0"/>
                        </a:spcBef>
                        <a:spcAft>
                          <a:spcPts val="0"/>
                        </a:spcAft>
                        <a:buNone/>
                      </a:pPr>
                      <a:r>
                        <a:rPr lang="en-GB">
                          <a:solidFill>
                            <a:schemeClr val="lt1"/>
                          </a:solidFill>
                        </a:rPr>
                        <a:t>MQ135 air </a:t>
                      </a:r>
                      <a:r>
                        <a:rPr lang="en-GB">
                          <a:solidFill>
                            <a:schemeClr val="lt1"/>
                          </a:solidFill>
                        </a:rPr>
                        <a:t>quality</a:t>
                      </a:r>
                      <a:r>
                        <a:rPr lang="en-GB">
                          <a:solidFill>
                            <a:schemeClr val="lt1"/>
                          </a:solidFill>
                        </a:rPr>
                        <a:t> gas sensor</a:t>
                      </a:r>
                      <a:endParaRPr>
                        <a:solidFill>
                          <a:schemeClr val="lt1"/>
                        </a:solidFill>
                      </a:endParaRPr>
                    </a:p>
                  </a:txBody>
                  <a:tcPr marL="91425" marR="91425" marT="91425" marB="91425">
                    <a:lnL w="19050" cap="flat" cmpd="sng">
                      <a:solidFill>
                        <a:srgbClr val="1155CC"/>
                      </a:solidFill>
                      <a:prstDash val="solid"/>
                      <a:round/>
                      <a:headEnd type="none" w="sm" len="sm"/>
                      <a:tailEnd type="none" w="sm" len="sm"/>
                    </a:lnL>
                    <a:lnR w="19050" cap="flat" cmpd="sng">
                      <a:solidFill>
                        <a:srgbClr val="1155CC"/>
                      </a:solidFill>
                      <a:prstDash val="solid"/>
                      <a:round/>
                      <a:headEnd type="none" w="sm" len="sm"/>
                      <a:tailEnd type="none" w="sm" len="sm"/>
                    </a:lnR>
                    <a:lnT w="19050" cap="flat" cmpd="sng">
                      <a:solidFill>
                        <a:srgbClr val="1155CC"/>
                      </a:solidFill>
                      <a:prstDash val="solid"/>
                      <a:round/>
                      <a:headEnd type="none" w="sm" len="sm"/>
                      <a:tailEnd type="none" w="sm" len="sm"/>
                    </a:lnT>
                    <a:lnB w="19050" cap="flat" cmpd="sng">
                      <a:solidFill>
                        <a:srgbClr val="1155CC"/>
                      </a:solidFill>
                      <a:prstDash val="solid"/>
                      <a:round/>
                      <a:headEnd type="none" w="sm" len="sm"/>
                      <a:tailEnd type="none" w="sm" len="sm"/>
                    </a:lnB>
                  </a:tcPr>
                </a:tc>
              </a:tr>
              <a:tr h="456825">
                <a:tc>
                  <a:txBody>
                    <a:bodyPr/>
                    <a:lstStyle/>
                    <a:p>
                      <a:pPr marL="0" lvl="0" indent="0" algn="l" rtl="0">
                        <a:spcBef>
                          <a:spcPts val="0"/>
                        </a:spcBef>
                        <a:spcAft>
                          <a:spcPts val="0"/>
                        </a:spcAft>
                        <a:buNone/>
                      </a:pPr>
                      <a:r>
                        <a:rPr lang="en-GB">
                          <a:solidFill>
                            <a:schemeClr val="lt1"/>
                          </a:solidFill>
                        </a:rPr>
                        <a:t>Transceiver</a:t>
                      </a:r>
                      <a:endParaRPr>
                        <a:solidFill>
                          <a:schemeClr val="lt1"/>
                        </a:solidFill>
                      </a:endParaRPr>
                    </a:p>
                  </a:txBody>
                  <a:tcPr marL="91425" marR="91425" marT="91425" marB="91425">
                    <a:lnL w="19050" cap="flat" cmpd="sng">
                      <a:solidFill>
                        <a:srgbClr val="1155CC"/>
                      </a:solidFill>
                      <a:prstDash val="solid"/>
                      <a:round/>
                      <a:headEnd type="none" w="sm" len="sm"/>
                      <a:tailEnd type="none" w="sm" len="sm"/>
                    </a:lnL>
                    <a:lnR w="19050" cap="flat" cmpd="sng">
                      <a:solidFill>
                        <a:srgbClr val="1155CC"/>
                      </a:solidFill>
                      <a:prstDash val="solid"/>
                      <a:round/>
                      <a:headEnd type="none" w="sm" len="sm"/>
                      <a:tailEnd type="none" w="sm" len="sm"/>
                    </a:lnR>
                    <a:lnT w="19050" cap="flat" cmpd="sng">
                      <a:solidFill>
                        <a:srgbClr val="1155CC"/>
                      </a:solidFill>
                      <a:prstDash val="solid"/>
                      <a:round/>
                      <a:headEnd type="none" w="sm" len="sm"/>
                      <a:tailEnd type="none" w="sm" len="sm"/>
                    </a:lnT>
                    <a:lnB w="19050" cap="flat" cmpd="sng">
                      <a:solidFill>
                        <a:srgbClr val="1155CC"/>
                      </a:solidFill>
                      <a:prstDash val="solid"/>
                      <a:round/>
                      <a:headEnd type="none" w="sm" len="sm"/>
                      <a:tailEnd type="none" w="sm" len="sm"/>
                    </a:lnB>
                  </a:tcPr>
                </a:tc>
                <a:tc>
                  <a:txBody>
                    <a:bodyPr/>
                    <a:lstStyle/>
                    <a:p>
                      <a:pPr marL="0" lvl="0" indent="0" algn="l" rtl="0">
                        <a:spcBef>
                          <a:spcPts val="0"/>
                        </a:spcBef>
                        <a:spcAft>
                          <a:spcPts val="0"/>
                        </a:spcAft>
                        <a:buNone/>
                      </a:pPr>
                      <a:r>
                        <a:rPr lang="en-GB">
                          <a:solidFill>
                            <a:schemeClr val="lt1"/>
                          </a:solidFill>
                        </a:rPr>
                        <a:t>Wi-fi Transceiver Module</a:t>
                      </a:r>
                      <a:endParaRPr>
                        <a:solidFill>
                          <a:schemeClr val="lt1"/>
                        </a:solidFill>
                      </a:endParaRPr>
                    </a:p>
                  </a:txBody>
                  <a:tcPr marL="91425" marR="91425" marT="91425" marB="91425">
                    <a:lnL w="19050" cap="flat" cmpd="sng">
                      <a:solidFill>
                        <a:srgbClr val="1155CC"/>
                      </a:solidFill>
                      <a:prstDash val="solid"/>
                      <a:round/>
                      <a:headEnd type="none" w="sm" len="sm"/>
                      <a:tailEnd type="none" w="sm" len="sm"/>
                    </a:lnL>
                    <a:lnR w="19050" cap="flat" cmpd="sng">
                      <a:solidFill>
                        <a:srgbClr val="1155CC"/>
                      </a:solidFill>
                      <a:prstDash val="solid"/>
                      <a:round/>
                      <a:headEnd type="none" w="sm" len="sm"/>
                      <a:tailEnd type="none" w="sm" len="sm"/>
                    </a:lnR>
                    <a:lnT w="19050" cap="flat" cmpd="sng">
                      <a:solidFill>
                        <a:srgbClr val="1155CC"/>
                      </a:solidFill>
                      <a:prstDash val="solid"/>
                      <a:round/>
                      <a:headEnd type="none" w="sm" len="sm"/>
                      <a:tailEnd type="none" w="sm" len="sm"/>
                    </a:lnT>
                    <a:lnB w="19050" cap="flat" cmpd="sng">
                      <a:solidFill>
                        <a:srgbClr val="1155CC"/>
                      </a:solidFill>
                      <a:prstDash val="solid"/>
                      <a:round/>
                      <a:headEnd type="none" w="sm" len="sm"/>
                      <a:tailEnd type="none" w="sm" len="sm"/>
                    </a:lnB>
                  </a:tcPr>
                </a:tc>
              </a:tr>
              <a:tr h="702775">
                <a:tc>
                  <a:txBody>
                    <a:bodyPr/>
                    <a:lstStyle/>
                    <a:p>
                      <a:pPr marL="0" lvl="0" indent="0" algn="l" rtl="0">
                        <a:spcBef>
                          <a:spcPts val="0"/>
                        </a:spcBef>
                        <a:spcAft>
                          <a:spcPts val="0"/>
                        </a:spcAft>
                        <a:buNone/>
                      </a:pPr>
                      <a:r>
                        <a:rPr lang="en-GB">
                          <a:solidFill>
                            <a:schemeClr val="lt1"/>
                          </a:solidFill>
                        </a:rPr>
                        <a:t>Micro-controller Board</a:t>
                      </a:r>
                      <a:endParaRPr>
                        <a:solidFill>
                          <a:schemeClr val="lt1"/>
                        </a:solidFill>
                      </a:endParaRPr>
                    </a:p>
                  </a:txBody>
                  <a:tcPr marL="91425" marR="91425" marT="91425" marB="91425">
                    <a:lnL w="19050" cap="flat" cmpd="sng">
                      <a:solidFill>
                        <a:srgbClr val="1155CC"/>
                      </a:solidFill>
                      <a:prstDash val="solid"/>
                      <a:round/>
                      <a:headEnd type="none" w="sm" len="sm"/>
                      <a:tailEnd type="none" w="sm" len="sm"/>
                    </a:lnL>
                    <a:lnR w="19050" cap="flat" cmpd="sng">
                      <a:solidFill>
                        <a:srgbClr val="1155CC"/>
                      </a:solidFill>
                      <a:prstDash val="solid"/>
                      <a:round/>
                      <a:headEnd type="none" w="sm" len="sm"/>
                      <a:tailEnd type="none" w="sm" len="sm"/>
                    </a:lnR>
                    <a:lnT w="19050" cap="flat" cmpd="sng">
                      <a:solidFill>
                        <a:srgbClr val="1155CC"/>
                      </a:solidFill>
                      <a:prstDash val="solid"/>
                      <a:round/>
                      <a:headEnd type="none" w="sm" len="sm"/>
                      <a:tailEnd type="none" w="sm" len="sm"/>
                    </a:lnT>
                    <a:lnB w="19050" cap="flat" cmpd="sng">
                      <a:solidFill>
                        <a:srgbClr val="1155CC"/>
                      </a:solidFill>
                      <a:prstDash val="solid"/>
                      <a:round/>
                      <a:headEnd type="none" w="sm" len="sm"/>
                      <a:tailEnd type="none" w="sm" len="sm"/>
                    </a:lnB>
                  </a:tcPr>
                </a:tc>
                <a:tc>
                  <a:txBody>
                    <a:bodyPr/>
                    <a:lstStyle/>
                    <a:p>
                      <a:pPr marL="0" lvl="0" indent="0" algn="l" rtl="0">
                        <a:spcBef>
                          <a:spcPts val="0"/>
                        </a:spcBef>
                        <a:spcAft>
                          <a:spcPts val="0"/>
                        </a:spcAft>
                        <a:buNone/>
                      </a:pPr>
                      <a:r>
                        <a:rPr lang="en-GB">
                          <a:solidFill>
                            <a:schemeClr val="lt1"/>
                          </a:solidFill>
                        </a:rPr>
                        <a:t>ESP32 microcontroller, Arduino IDE programming software.</a:t>
                      </a:r>
                      <a:endParaRPr>
                        <a:solidFill>
                          <a:schemeClr val="lt1"/>
                        </a:solidFill>
                      </a:endParaRPr>
                    </a:p>
                  </a:txBody>
                  <a:tcPr marL="91425" marR="91425" marT="91425" marB="91425">
                    <a:lnL w="19050" cap="flat" cmpd="sng">
                      <a:solidFill>
                        <a:srgbClr val="1155CC"/>
                      </a:solidFill>
                      <a:prstDash val="solid"/>
                      <a:round/>
                      <a:headEnd type="none" w="sm" len="sm"/>
                      <a:tailEnd type="none" w="sm" len="sm"/>
                    </a:lnL>
                    <a:lnR w="19050" cap="flat" cmpd="sng">
                      <a:solidFill>
                        <a:srgbClr val="1155CC"/>
                      </a:solidFill>
                      <a:prstDash val="solid"/>
                      <a:round/>
                      <a:headEnd type="none" w="sm" len="sm"/>
                      <a:tailEnd type="none" w="sm" len="sm"/>
                    </a:lnR>
                    <a:lnT w="19050" cap="flat" cmpd="sng">
                      <a:solidFill>
                        <a:srgbClr val="1155CC"/>
                      </a:solidFill>
                      <a:prstDash val="solid"/>
                      <a:round/>
                      <a:headEnd type="none" w="sm" len="sm"/>
                      <a:tailEnd type="none" w="sm" len="sm"/>
                    </a:lnT>
                    <a:lnB w="19050" cap="flat" cmpd="sng">
                      <a:solidFill>
                        <a:srgbClr val="1155CC"/>
                      </a:solidFill>
                      <a:prstDash val="solid"/>
                      <a:round/>
                      <a:headEnd type="none" w="sm" len="sm"/>
                      <a:tailEnd type="none" w="sm" len="sm"/>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13" name="Shape 113"/>
        <p:cNvGrpSpPr/>
        <p:nvPr/>
      </p:nvGrpSpPr>
      <p:grpSpPr>
        <a:xfrm>
          <a:off x="0" y="0"/>
          <a:ext cx="0" cy="0"/>
          <a:chOff x="0" y="0"/>
          <a:chExt cx="0" cy="0"/>
        </a:xfrm>
      </p:grpSpPr>
      <p:pic>
        <p:nvPicPr>
          <p:cNvPr id="114" name="Google Shape;114;p21"/>
          <p:cNvPicPr preferRelativeResize="0"/>
          <p:nvPr/>
        </p:nvPicPr>
        <p:blipFill>
          <a:blip r:embed="rId1"/>
          <a:stretch>
            <a:fillRect/>
          </a:stretch>
        </p:blipFill>
        <p:spPr>
          <a:xfrm>
            <a:off x="0" y="0"/>
            <a:ext cx="9144001" cy="5143500"/>
          </a:xfrm>
          <a:prstGeom prst="rect">
            <a:avLst/>
          </a:prstGeom>
          <a:noFill/>
          <a:ln>
            <a:noFill/>
          </a:ln>
        </p:spPr>
      </p:pic>
      <p:sp>
        <p:nvSpPr>
          <p:cNvPr id="115" name="Google Shape;115;p21"/>
          <p:cNvSpPr txBox="1"/>
          <p:nvPr/>
        </p:nvSpPr>
        <p:spPr>
          <a:xfrm>
            <a:off x="-90650" y="215275"/>
            <a:ext cx="4998600" cy="661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3100" b="1" i="1">
                <a:solidFill>
                  <a:schemeClr val="lt1"/>
                </a:solidFill>
                <a:latin typeface="Times New Roman" panose="02020603050405020304"/>
                <a:ea typeface="Times New Roman" panose="02020603050405020304"/>
                <a:cs typeface="Times New Roman" panose="02020603050405020304"/>
                <a:sym typeface="Times New Roman" panose="02020603050405020304"/>
              </a:rPr>
              <a:t>CIRCUIT DIAGRAM </a:t>
            </a:r>
            <a:endParaRPr i="1"/>
          </a:p>
        </p:txBody>
      </p:sp>
      <p:pic>
        <p:nvPicPr>
          <p:cNvPr id="1" name="Picture 0" descr="circuit setup grp-8 final"/>
          <p:cNvPicPr>
            <a:picLocks noChangeAspect="1"/>
          </p:cNvPicPr>
          <p:nvPr/>
        </p:nvPicPr>
        <p:blipFill>
          <a:blip r:embed="rId2"/>
          <a:srcRect l="2550" t="2599" r="638" b="14553"/>
          <a:stretch>
            <a:fillRect/>
          </a:stretch>
        </p:blipFill>
        <p:spPr>
          <a:xfrm>
            <a:off x="658495" y="1069340"/>
            <a:ext cx="7827645" cy="352171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5749</Words>
  <Application>WPS Presentation</Application>
  <PresentationFormat/>
  <Paragraphs>154</Paragraphs>
  <Slides>17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17</vt:i4>
      </vt:variant>
    </vt:vector>
  </HeadingPairs>
  <TitlesOfParts>
    <vt:vector size="28" baseType="lpstr">
      <vt:lpstr>Arial</vt:lpstr>
      <vt:lpstr>SimSun</vt:lpstr>
      <vt:lpstr>Wingdings</vt:lpstr>
      <vt:lpstr>Arial</vt:lpstr>
      <vt:lpstr>Times New Roman</vt:lpstr>
      <vt:lpstr>Impact</vt:lpstr>
      <vt:lpstr>Roboto</vt:lpstr>
      <vt:lpstr>Wingdings</vt:lpstr>
      <vt:lpstr>Microsoft YaHei</vt:lpstr>
      <vt:lpstr>Arial Unicode MS</vt:lpstr>
      <vt:lpstr>Simple Light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KIIT</cp:lastModifiedBy>
  <cp:revision>3</cp:revision>
  <dcterms:created xsi:type="dcterms:W3CDTF">2023-04-27T11:15:00Z</dcterms:created>
  <dcterms:modified xsi:type="dcterms:W3CDTF">2023-05-05T10:17:23Z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6617624C6EA34EE19A91EE4F2B54F8CF</vt:lpwstr>
  </property>
  <property fmtid="{D5CDD505-2E9C-101B-9397-08002B2CF9AE}" pid="3" name="KSOProductBuildVer">
    <vt:lpwstr>1033-11.2.0.11537</vt:lpwstr>
  </property>
</Properties>
</file>