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 r:id="rId5"/>
    <p:sldId id="259" r:id="rId6"/>
    <p:sldId id="273" r:id="rId7"/>
    <p:sldId id="260" r:id="rId8"/>
    <p:sldId id="262" r:id="rId9"/>
    <p:sldId id="263" r:id="rId10"/>
    <p:sldId id="264" r:id="rId11"/>
    <p:sldId id="266" r:id="rId12"/>
    <p:sldId id="265" r:id="rId13"/>
    <p:sldId id="271" r:id="rId14"/>
    <p:sldId id="270" r:id="rId15"/>
    <p:sldId id="269" r:id="rId16"/>
    <p:sldId id="272"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120" y="7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2EBF6-3D1D-4B2A-96D4-D20C4684BE20}"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DC92-0058-4E37-91D0-AAD47AC764F6}" type="slidenum">
              <a:rPr lang="en-US" smtClean="0"/>
              <a:t>‹#›</a:t>
            </a:fld>
            <a:endParaRPr lang="en-US"/>
          </a:p>
        </p:txBody>
      </p:sp>
    </p:spTree>
    <p:extLst>
      <p:ext uri="{BB962C8B-B14F-4D97-AF65-F5344CB8AC3E}">
        <p14:creationId xmlns:p14="http://schemas.microsoft.com/office/powerpoint/2010/main" val="320099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25" y="638175"/>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6452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911424" y="-3448"/>
            <a:ext cx="11299452"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6522826" y="1844824"/>
            <a:ext cx="5261187" cy="1182207"/>
          </a:xfrm>
          <a:prstGeom prst="rect">
            <a:avLst/>
          </a:prstGeom>
        </p:spPr>
        <p:txBody>
          <a:bodyPr anchor="b">
            <a:normAutofit/>
          </a:bodyPr>
          <a:lstStyle>
            <a:lvl1pPr marL="0" indent="0" algn="r">
              <a:lnSpc>
                <a:spcPts val="3000"/>
              </a:lnSpc>
              <a:buNone/>
              <a:defRPr sz="2600">
                <a:solidFill>
                  <a:schemeClr val="accent2"/>
                </a:solidFill>
              </a:defRPr>
            </a:lvl1pPr>
            <a:lvl2pPr marL="457200" indent="0">
              <a:buNone/>
              <a:defRPr sz="60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407988" y="6101472"/>
            <a:ext cx="2286000" cy="510013"/>
          </a:xfrm>
          <a:prstGeom prst="rect">
            <a:avLst/>
          </a:prstGeom>
        </p:spPr>
      </p:pic>
    </p:spTree>
    <p:extLst>
      <p:ext uri="{BB962C8B-B14F-4D97-AF65-F5344CB8AC3E}">
        <p14:creationId xmlns:p14="http://schemas.microsoft.com/office/powerpoint/2010/main" val="364589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7E971BB-C71B-459A-81B7-ED4F875B14A3}" type="datetimeFigureOut">
              <a:rPr lang="en-US" smtClean="0"/>
              <a:t>12/3/2019</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871A900-37D5-42FF-8B16-83E941ACCFB9}" type="slidenum">
              <a:rPr lang="en-US" smtClean="0"/>
              <a:t>‹#›</a:t>
            </a:fld>
            <a:endParaRPr lang="en-US"/>
          </a:p>
        </p:txBody>
      </p:sp>
    </p:spTree>
    <p:extLst>
      <p:ext uri="{BB962C8B-B14F-4D97-AF65-F5344CB8AC3E}">
        <p14:creationId xmlns:p14="http://schemas.microsoft.com/office/powerpoint/2010/main" val="975959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DD813432-CCF5-40C9-B4BB-E31C0BAC7659}" type="datetimeFigureOut">
              <a:rPr lang="en-US" smtClean="0"/>
              <a:t>12/3/2019</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90436C6-9494-4EEE-AB8A-B3A3B22570D2}" type="slidenum">
              <a:rPr lang="en-US" smtClean="0"/>
              <a:t>‹#›</a:t>
            </a:fld>
            <a:endParaRPr lang="en-US"/>
          </a:p>
        </p:txBody>
      </p:sp>
    </p:spTree>
    <p:extLst>
      <p:ext uri="{BB962C8B-B14F-4D97-AF65-F5344CB8AC3E}">
        <p14:creationId xmlns:p14="http://schemas.microsoft.com/office/powerpoint/2010/main" val="16667769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413068" y="418452"/>
            <a:ext cx="11083532" cy="859536"/>
          </a:xfrm>
          <a:prstGeom prst="rect">
            <a:avLst/>
          </a:prstGeom>
        </p:spPr>
        <p:txBody>
          <a:bodyPr vert="horz" lIns="0" tIns="0" rIns="0" bIns="0" rtlCol="0" anchor="t">
            <a:normAutofit/>
          </a:bodyPr>
          <a:lstStyle/>
          <a:p>
            <a:pPr lvl="0">
              <a:lnSpc>
                <a:spcPts val="3000"/>
              </a:lnSpc>
            </a:pPr>
            <a:r>
              <a:rPr lang="en-US" dirty="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413067" y="1412875"/>
            <a:ext cx="11370945" cy="4351337"/>
          </a:xfrm>
          <a:prstGeom prst="rect">
            <a:avLst/>
          </a:prstGeom>
        </p:spPr>
        <p:txBody>
          <a:bodyPr vert="horz" lIns="0" tIns="0" rIns="0" bIns="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endParaRPr lang="en-US" dirty="0"/>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userDrawn="1"/>
        </p:nvPicPr>
        <p:blipFill rotWithShape="1">
          <a:blip r:embed="rId5">
            <a:extLst>
              <a:ext uri="{96DAC541-7B7A-43D3-8B79-37D633B846F1}">
                <asvg:svgBlip xmlns:asvg="http://schemas.microsoft.com/office/drawing/2016/SVG/main" xmlns="" r:embed="rId7"/>
              </a:ext>
            </a:extLst>
          </a:blip>
          <a:srcRect l="81836" t="-4713" b="16530"/>
          <a:stretch/>
        </p:blipFill>
        <p:spPr>
          <a:xfrm>
            <a:off x="11547793" y="188640"/>
            <a:ext cx="424356" cy="459624"/>
          </a:xfrm>
          <a:prstGeom prst="rect">
            <a:avLst/>
          </a:prstGeom>
        </p:spPr>
      </p:pic>
    </p:spTree>
    <p:extLst>
      <p:ext uri="{BB962C8B-B14F-4D97-AF65-F5344CB8AC3E}">
        <p14:creationId xmlns:p14="http://schemas.microsoft.com/office/powerpoint/2010/main" val="1521836868"/>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Lst>
  <p:txStyles>
    <p:titleStyle>
      <a:lvl1pPr algn="l" defTabSz="914400" rtl="0" eaLnBrk="1" latinLnBrk="0" hangingPunct="1">
        <a:lnSpc>
          <a:spcPct val="90000"/>
        </a:lnSpc>
        <a:spcBef>
          <a:spcPct val="0"/>
        </a:spcBef>
        <a:buNone/>
        <a:defRPr lang="pt-PT"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ts val="22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1pPr>
      <a:lvl2pPr marL="233363" indent="-228600" algn="l" defTabSz="914400" rtl="0" eaLnBrk="1" latinLnBrk="0" hangingPunct="1">
        <a:lnSpc>
          <a:spcPts val="1800"/>
        </a:lnSpc>
        <a:spcBef>
          <a:spcPts val="0"/>
        </a:spcBef>
        <a:spcAft>
          <a:spcPts val="60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457200" indent="-228600" algn="l" defTabSz="914400" rtl="0" eaLnBrk="1" latinLnBrk="0" hangingPunct="1">
        <a:lnSpc>
          <a:spcPts val="1600"/>
        </a:lnSpc>
        <a:spcBef>
          <a:spcPts val="0"/>
        </a:spcBef>
        <a:spcAft>
          <a:spcPts val="600"/>
        </a:spcAft>
        <a:buClr>
          <a:schemeClr val="accent1"/>
        </a:buClr>
        <a:buFont typeface="Arial" panose="020B0604020202020204" pitchFamily="34" charset="0"/>
        <a:buChar char="•"/>
        <a:defRPr sz="1400" kern="1200">
          <a:solidFill>
            <a:schemeClr val="tx1"/>
          </a:solidFill>
          <a:latin typeface="+mn-lt"/>
          <a:ea typeface="+mn-ea"/>
          <a:cs typeface="+mn-cs"/>
        </a:defRPr>
      </a:lvl3pPr>
      <a:lvl4pPr marL="690563" indent="-233363" algn="l" defTabSz="914400" rtl="0" eaLnBrk="1" latinLnBrk="0" hangingPunct="1">
        <a:lnSpc>
          <a:spcPts val="1400"/>
        </a:lnSpc>
        <a:spcBef>
          <a:spcPts val="0"/>
        </a:spcBef>
        <a:spcAft>
          <a:spcPts val="600"/>
        </a:spcAft>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normAutofit fontScale="85000" lnSpcReduction="10000"/>
          </a:bodyPr>
          <a:lstStyle/>
          <a:p>
            <a:r>
              <a:rPr lang="en-US" sz="4200" b="1" dirty="0" smtClean="0">
                <a:latin typeface="Times New Roman" panose="02020603050405020304" pitchFamily="18" charset="0"/>
                <a:cs typeface="Times New Roman" panose="02020603050405020304" pitchFamily="18" charset="0"/>
              </a:rPr>
              <a:t>Online</a:t>
            </a:r>
            <a:r>
              <a:rPr lang="en-US" sz="3600" dirty="0" smtClean="0">
                <a:latin typeface="Times New Roman" panose="02020603050405020304" pitchFamily="18" charset="0"/>
                <a:cs typeface="Times New Roman" panose="02020603050405020304" pitchFamily="18" charset="0"/>
              </a:rPr>
              <a:t> </a:t>
            </a:r>
            <a:r>
              <a:rPr lang="en-US" sz="4200" b="1" dirty="0" smtClean="0">
                <a:latin typeface="Times New Roman" panose="02020603050405020304" pitchFamily="18" charset="0"/>
                <a:cs typeface="Times New Roman" panose="02020603050405020304" pitchFamily="18" charset="0"/>
              </a:rPr>
              <a:t>Airline</a:t>
            </a:r>
            <a:r>
              <a:rPr lang="en-US" sz="3600" dirty="0" smtClean="0">
                <a:latin typeface="Times New Roman" panose="02020603050405020304" pitchFamily="18" charset="0"/>
                <a:cs typeface="Times New Roman" panose="02020603050405020304" pitchFamily="18" charset="0"/>
              </a:rPr>
              <a:t> </a:t>
            </a:r>
            <a:r>
              <a:rPr lang="en-US" sz="4200" b="1" dirty="0" smtClean="0">
                <a:latin typeface="Times New Roman" panose="02020603050405020304" pitchFamily="18" charset="0"/>
                <a:cs typeface="Times New Roman" panose="02020603050405020304" pitchFamily="18" charset="0"/>
              </a:rPr>
              <a:t>Reservation</a:t>
            </a:r>
          </a:p>
          <a:p>
            <a:r>
              <a:rPr lang="en-US" sz="3800" b="1" dirty="0" smtClean="0">
                <a:latin typeface="Times New Roman" panose="02020603050405020304" pitchFamily="18" charset="0"/>
                <a:cs typeface="Times New Roman" panose="02020603050405020304" pitchFamily="18" charset="0"/>
              </a:rPr>
              <a:t>System(OARS</a:t>
            </a:r>
            <a:r>
              <a:rPr lang="en-US" sz="3600" dirty="0" smtClean="0">
                <a:latin typeface="Times New Roman" panose="02020603050405020304" pitchFamily="18" charset="0"/>
                <a:cs typeface="Times New Roman" panose="02020603050405020304" pitchFamily="18" charset="0"/>
              </a:rPr>
              <a:t>)</a:t>
            </a:r>
            <a:r>
              <a:rPr lang="en-US" dirty="0" smtClean="0"/>
              <a:t> </a:t>
            </a:r>
            <a:endParaRPr lang="en-US" dirty="0"/>
          </a:p>
        </p:txBody>
      </p:sp>
    </p:spTree>
    <p:extLst>
      <p:ext uri="{BB962C8B-B14F-4D97-AF65-F5344CB8AC3E}">
        <p14:creationId xmlns:p14="http://schemas.microsoft.com/office/powerpoint/2010/main" val="2218235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53" y="1175657"/>
            <a:ext cx="11222856" cy="5153891"/>
          </a:xfrm>
        </p:spPr>
      </p:pic>
    </p:spTree>
    <p:extLst>
      <p:ext uri="{BB962C8B-B14F-4D97-AF65-F5344CB8AC3E}">
        <p14:creationId xmlns:p14="http://schemas.microsoft.com/office/powerpoint/2010/main" val="1469636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933" y="676894"/>
            <a:ext cx="10128863" cy="5854535"/>
          </a:xfrm>
        </p:spPr>
      </p:pic>
    </p:spTree>
    <p:extLst>
      <p:ext uri="{BB962C8B-B14F-4D97-AF65-F5344CB8AC3E}">
        <p14:creationId xmlns:p14="http://schemas.microsoft.com/office/powerpoint/2010/main" val="4205419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750" y="1497465"/>
            <a:ext cx="11371263" cy="4713329"/>
          </a:xfrm>
        </p:spPr>
      </p:pic>
    </p:spTree>
    <p:extLst>
      <p:ext uri="{BB962C8B-B14F-4D97-AF65-F5344CB8AC3E}">
        <p14:creationId xmlns:p14="http://schemas.microsoft.com/office/powerpoint/2010/main" val="541757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579" y="1092530"/>
            <a:ext cx="9174600" cy="5094513"/>
          </a:xfrm>
        </p:spPr>
      </p:pic>
    </p:spTree>
    <p:extLst>
      <p:ext uri="{BB962C8B-B14F-4D97-AF65-F5344CB8AC3E}">
        <p14:creationId xmlns:p14="http://schemas.microsoft.com/office/powerpoint/2010/main" val="1764752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Enhancements</a:t>
            </a:r>
            <a:endParaRPr lang="en-US" dirty="0"/>
          </a:p>
        </p:txBody>
      </p:sp>
      <p:sp>
        <p:nvSpPr>
          <p:cNvPr id="3" name="Content Placeholder 2"/>
          <p:cNvSpPr>
            <a:spLocks noGrp="1"/>
          </p:cNvSpPr>
          <p:nvPr>
            <p:ph idx="1"/>
          </p:nvPr>
        </p:nvSpPr>
        <p:spPr>
          <a:xfrm>
            <a:off x="413068" y="1412875"/>
            <a:ext cx="10749738" cy="4351337"/>
          </a:xfrm>
        </p:spPr>
        <p:txBody>
          <a:bodyPr/>
          <a:lstStyle/>
          <a:p>
            <a:pPr marL="342900" indent="-342900">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eat </a:t>
            </a:r>
            <a:r>
              <a:rPr lang="en-US" sz="2000" dirty="0">
                <a:latin typeface="Times New Roman" panose="02020603050405020304" pitchFamily="18" charset="0"/>
                <a:cs typeface="Times New Roman" panose="02020603050405020304" pitchFamily="18" charset="0"/>
              </a:rPr>
              <a:t>reservation </a:t>
            </a:r>
            <a:r>
              <a:rPr lang="en-US" sz="2000" dirty="0" smtClean="0">
                <a:latin typeface="Times New Roman" panose="02020603050405020304" pitchFamily="18" charset="0"/>
                <a:cs typeface="Times New Roman" panose="02020603050405020304" pitchFamily="18" charset="0"/>
              </a:rPr>
              <a:t>facility according to passengers request.</a:t>
            </a:r>
          </a:p>
          <a:p>
            <a:pPr>
              <a:lnSpc>
                <a:spcPct val="100000"/>
              </a:lnSpc>
            </a:pPr>
            <a:endParaRPr lang="en-US" sz="20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Payment Gateway can be added.</a:t>
            </a:r>
          </a:p>
          <a:p>
            <a:pPr marL="342900" indent="-342900">
              <a:lnSpc>
                <a:spcPct val="1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User Friendly GUI</a:t>
            </a:r>
          </a:p>
          <a:p>
            <a:pPr marL="342900" indent="-342900">
              <a:lnSpc>
                <a:spcPct val="1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Customer Login can be added.</a:t>
            </a:r>
          </a:p>
          <a:p>
            <a:pPr marL="342900" indent="-342900">
              <a:lnSpc>
                <a:spcPct val="10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nSpc>
                <a:spcPct val="100000"/>
              </a:lnSpc>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5844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Thanks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331406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0" name="Rectangle 8"/>
          <p:cNvSpPr>
            <a:spLocks noGrp="1"/>
          </p:cNvSpPr>
          <p:nvPr>
            <p:ph type="body" idx="1"/>
          </p:nvPr>
        </p:nvSpPr>
        <p:spPr>
          <a:xfrm>
            <a:off x="855023" y="1077460"/>
            <a:ext cx="5165767" cy="4242686"/>
          </a:xfrm>
        </p:spPr>
        <p:txBody>
          <a:bodyPr>
            <a:norm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 </a:t>
            </a:r>
            <a:r>
              <a:rPr lang="en-US" sz="2000" dirty="0" err="1">
                <a:latin typeface="Times New Roman" panose="02020603050405020304" pitchFamily="18" charset="0"/>
                <a:cs typeface="Times New Roman" panose="02020603050405020304" pitchFamily="18" charset="0"/>
              </a:rPr>
              <a:t>Kirthika</a:t>
            </a:r>
            <a:r>
              <a:rPr lang="en-US" sz="2000" dirty="0">
                <a:latin typeface="Times New Roman" panose="02020603050405020304" pitchFamily="18" charset="0"/>
                <a:cs typeface="Times New Roman" panose="02020603050405020304" pitchFamily="18" charset="0"/>
              </a:rPr>
              <a:t>(46008167)</a:t>
            </a:r>
          </a:p>
          <a:p>
            <a:r>
              <a:rPr lang="en-US" sz="2000" dirty="0">
                <a:latin typeface="Times New Roman" panose="02020603050405020304" pitchFamily="18" charset="0"/>
                <a:cs typeface="Times New Roman" panose="02020603050405020304" pitchFamily="18" charset="0"/>
              </a:rPr>
              <a:t>K. </a:t>
            </a:r>
            <a:r>
              <a:rPr lang="en-US" sz="2000" dirty="0" err="1">
                <a:latin typeface="Times New Roman" panose="02020603050405020304" pitchFamily="18" charset="0"/>
                <a:cs typeface="Times New Roman" panose="02020603050405020304" pitchFamily="18" charset="0"/>
              </a:rPr>
              <a:t>Bhargav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Chowdary</a:t>
            </a:r>
            <a:r>
              <a:rPr lang="en-US" sz="2000" dirty="0">
                <a:latin typeface="Times New Roman" panose="02020603050405020304" pitchFamily="18" charset="0"/>
                <a:cs typeface="Times New Roman" panose="02020603050405020304" pitchFamily="18" charset="0"/>
              </a:rPr>
              <a:t>(46008221)</a:t>
            </a:r>
          </a:p>
          <a:p>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Sivaraj</a:t>
            </a:r>
            <a:r>
              <a:rPr lang="en-US" sz="2000" dirty="0" smtClean="0">
                <a:latin typeface="Times New Roman" panose="02020603050405020304" pitchFamily="18" charset="0"/>
                <a:cs typeface="Times New Roman" panose="02020603050405020304" pitchFamily="18" charset="0"/>
              </a:rPr>
              <a:t>(46008173</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Priyanka </a:t>
            </a:r>
            <a:r>
              <a:rPr lang="en-US" sz="2000" dirty="0" err="1">
                <a:latin typeface="Times New Roman" panose="02020603050405020304" pitchFamily="18" charset="0"/>
                <a:cs typeface="Times New Roman" panose="02020603050405020304" pitchFamily="18" charset="0"/>
              </a:rPr>
              <a:t>Kasturi</a:t>
            </a:r>
            <a:r>
              <a:rPr lang="en-US" sz="2000" dirty="0">
                <a:latin typeface="Times New Roman" panose="02020603050405020304" pitchFamily="18" charset="0"/>
                <a:cs typeface="Times New Roman" panose="02020603050405020304" pitchFamily="18" charset="0"/>
              </a:rPr>
              <a:t>(46009537)</a:t>
            </a:r>
          </a:p>
          <a:p>
            <a:r>
              <a:rPr lang="en-US" sz="2000" dirty="0">
                <a:latin typeface="Times New Roman" panose="02020603050405020304" pitchFamily="18" charset="0"/>
                <a:cs typeface="Times New Roman" panose="02020603050405020304" pitchFamily="18" charset="0"/>
              </a:rPr>
              <a:t>Shikhar </a:t>
            </a:r>
            <a:r>
              <a:rPr lang="en-US" sz="2000" dirty="0" err="1">
                <a:latin typeface="Times New Roman" panose="02020603050405020304" pitchFamily="18" charset="0"/>
                <a:cs typeface="Times New Roman" panose="02020603050405020304" pitchFamily="18" charset="0"/>
              </a:rPr>
              <a:t>Goswami</a:t>
            </a:r>
            <a:r>
              <a:rPr lang="en-US" sz="2000" dirty="0">
                <a:latin typeface="Times New Roman" panose="02020603050405020304" pitchFamily="18" charset="0"/>
                <a:cs typeface="Times New Roman" panose="02020603050405020304" pitchFamily="18" charset="0"/>
              </a:rPr>
              <a:t>(46008556)</a:t>
            </a:r>
          </a:p>
          <a:p>
            <a:r>
              <a:rPr lang="en-US" sz="2000" dirty="0">
                <a:latin typeface="Times New Roman" panose="02020603050405020304" pitchFamily="18" charset="0"/>
                <a:cs typeface="Times New Roman" panose="02020603050405020304" pitchFamily="18" charset="0"/>
              </a:rPr>
              <a:t>Amrita Raul(46009376)</a:t>
            </a:r>
          </a:p>
          <a:p>
            <a:r>
              <a:rPr lang="en-US" sz="2000" dirty="0">
                <a:latin typeface="Times New Roman" panose="02020603050405020304" pitchFamily="18" charset="0"/>
                <a:cs typeface="Times New Roman" panose="02020603050405020304" pitchFamily="18" charset="0"/>
              </a:rPr>
              <a:t>B</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Sindhuja</a:t>
            </a:r>
            <a:r>
              <a:rPr lang="en-US" sz="2000" dirty="0" smtClean="0">
                <a:latin typeface="Times New Roman" panose="02020603050405020304" pitchFamily="18" charset="0"/>
                <a:cs typeface="Times New Roman" panose="02020603050405020304" pitchFamily="18" charset="0"/>
              </a:rPr>
              <a:t>(46009517</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Sneha Pareek(46009381)</a:t>
            </a:r>
            <a:endParaRPr lang="en-US" sz="2000" dirty="0">
              <a:latin typeface="Times New Roman" panose="02020603050405020304" pitchFamily="18" charset="0"/>
              <a:cs typeface="Times New Roman" panose="02020603050405020304" pitchFamily="18" charset="0"/>
            </a:endParaRPr>
          </a:p>
        </p:txBody>
      </p:sp>
      <p:sp>
        <p:nvSpPr>
          <p:cNvPr id="213002" name="Title 1"/>
          <p:cNvSpPr>
            <a:spLocks/>
          </p:cNvSpPr>
          <p:nvPr/>
        </p:nvSpPr>
        <p:spPr bwMode="auto">
          <a:xfrm>
            <a:off x="451262" y="492126"/>
            <a:ext cx="9692863" cy="715962"/>
          </a:xfrm>
          <a:prstGeom prst="rect">
            <a:avLst/>
          </a:prstGeom>
          <a:noFill/>
          <a:ln w="9525">
            <a:noFill/>
            <a:miter lim="800000"/>
            <a:headEnd/>
            <a:tailEnd/>
          </a:ln>
        </p:spPr>
        <p:txBody>
          <a:bodyPr anchor="ctr"/>
          <a:lstStyle/>
          <a:p>
            <a:pPr eaLnBrk="0" hangingPunct="0">
              <a:lnSpc>
                <a:spcPct val="80000"/>
              </a:lnSpc>
            </a:pPr>
            <a:r>
              <a:rPr lang="en-US" sz="3200" dirty="0">
                <a:latin typeface="Times New Roman" panose="02020603050405020304" pitchFamily="18" charset="0"/>
                <a:ea typeface="+mj-ea"/>
                <a:cs typeface="Times New Roman" panose="02020603050405020304" pitchFamily="18" charset="0"/>
              </a:rPr>
              <a:t>Team Members</a:t>
            </a:r>
          </a:p>
        </p:txBody>
      </p:sp>
      <p:pic>
        <p:nvPicPr>
          <p:cNvPr id="1026" name="Picture 2"/>
          <p:cNvPicPr>
            <a:picLocks noChangeAspect="1" noChangeArrowheads="1"/>
          </p:cNvPicPr>
          <p:nvPr/>
        </p:nvPicPr>
        <p:blipFill>
          <a:blip r:embed="rId3"/>
          <a:srcRect/>
          <a:stretch>
            <a:fillRect/>
          </a:stretch>
        </p:blipFill>
        <p:spPr bwMode="auto">
          <a:xfrm>
            <a:off x="9086850" y="1208088"/>
            <a:ext cx="1581150" cy="1085850"/>
          </a:xfrm>
          <a:prstGeom prst="rect">
            <a:avLst/>
          </a:prstGeom>
          <a:noFill/>
          <a:ln w="9525">
            <a:noFill/>
            <a:miter lim="800000"/>
            <a:headEnd/>
            <a:tailEnd/>
          </a:ln>
          <a:effectLst/>
        </p:spPr>
      </p:pic>
    </p:spTree>
    <p:extLst>
      <p:ext uri="{BB962C8B-B14F-4D97-AF65-F5344CB8AC3E}">
        <p14:creationId xmlns:p14="http://schemas.microsoft.com/office/powerpoint/2010/main" val="3034628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13067" y="1412875"/>
            <a:ext cx="11370945" cy="5094803"/>
          </a:xfrm>
        </p:spPr>
        <p:txBody>
          <a:bodyPr>
            <a:normAutofit/>
          </a:bodyPr>
          <a:lstStyle/>
          <a:p>
            <a:pPr marL="457200" indent="-457200">
              <a:lnSpc>
                <a:spcPct val="150000"/>
              </a:lnSpc>
              <a:spcBef>
                <a:spcPct val="20000"/>
              </a:spcBef>
              <a:buClr>
                <a:srgbClr val="00A1E4"/>
              </a:buClr>
              <a:buFont typeface="+mj-lt"/>
              <a:buAutoNum type="arabicPeriod"/>
            </a:pPr>
            <a:r>
              <a:rPr lang="en-US" altLang="en-US" sz="2200" dirty="0">
                <a:latin typeface="Times New Roman" panose="02020603050405020304" pitchFamily="18" charset="0"/>
                <a:cs typeface="Times New Roman" panose="02020603050405020304" pitchFamily="18" charset="0"/>
              </a:rPr>
              <a:t>Introduction</a:t>
            </a:r>
          </a:p>
          <a:p>
            <a:pPr marL="457200" indent="-457200">
              <a:lnSpc>
                <a:spcPct val="150000"/>
              </a:lnSpc>
              <a:spcBef>
                <a:spcPct val="20000"/>
              </a:spcBef>
              <a:buClr>
                <a:srgbClr val="00A1E4"/>
              </a:buClr>
              <a:buFont typeface="+mj-lt"/>
              <a:buAutoNum type="arabicPeriod"/>
            </a:pPr>
            <a:r>
              <a:rPr lang="en-US" altLang="en-US" sz="2200" dirty="0">
                <a:latin typeface="Times New Roman" panose="02020603050405020304" pitchFamily="18" charset="0"/>
                <a:cs typeface="Times New Roman" panose="02020603050405020304" pitchFamily="18" charset="0"/>
              </a:rPr>
              <a:t>Use case diagram</a:t>
            </a:r>
          </a:p>
          <a:p>
            <a:pPr marL="457200" indent="-457200">
              <a:lnSpc>
                <a:spcPct val="150000"/>
              </a:lnSpc>
              <a:spcBef>
                <a:spcPct val="20000"/>
              </a:spcBef>
              <a:buClr>
                <a:srgbClr val="00A1E4"/>
              </a:buClr>
              <a:buFont typeface="+mj-lt"/>
              <a:buAutoNum type="arabicPeriod"/>
            </a:pPr>
            <a:r>
              <a:rPr lang="en-US" altLang="en-US" sz="2200" dirty="0">
                <a:latin typeface="Times New Roman" panose="02020603050405020304" pitchFamily="18" charset="0"/>
                <a:cs typeface="Times New Roman" panose="02020603050405020304" pitchFamily="18" charset="0"/>
              </a:rPr>
              <a:t>Class Diagram</a:t>
            </a:r>
          </a:p>
          <a:p>
            <a:pPr marL="457200" indent="-457200">
              <a:lnSpc>
                <a:spcPct val="150000"/>
              </a:lnSpc>
              <a:spcBef>
                <a:spcPct val="20000"/>
              </a:spcBef>
              <a:buClr>
                <a:srgbClr val="00A1E4"/>
              </a:buClr>
              <a:buFont typeface="+mj-lt"/>
              <a:buAutoNum type="arabicPeriod"/>
            </a:pPr>
            <a:r>
              <a:rPr lang="en-US" altLang="en-US" sz="2200" dirty="0" smtClean="0">
                <a:latin typeface="Times New Roman" panose="02020603050405020304" pitchFamily="18" charset="0"/>
                <a:cs typeface="Times New Roman" panose="02020603050405020304" pitchFamily="18" charset="0"/>
              </a:rPr>
              <a:t>Activity </a:t>
            </a:r>
            <a:r>
              <a:rPr lang="en-US" altLang="en-US" sz="2200" dirty="0">
                <a:latin typeface="Times New Roman" panose="02020603050405020304" pitchFamily="18" charset="0"/>
                <a:cs typeface="Times New Roman" panose="02020603050405020304" pitchFamily="18" charset="0"/>
              </a:rPr>
              <a:t>diagram</a:t>
            </a:r>
          </a:p>
          <a:p>
            <a:pPr marL="457200" indent="-457200">
              <a:lnSpc>
                <a:spcPct val="150000"/>
              </a:lnSpc>
              <a:spcBef>
                <a:spcPct val="20000"/>
              </a:spcBef>
              <a:buClr>
                <a:srgbClr val="00A1E4"/>
              </a:buClr>
              <a:buFont typeface="+mj-lt"/>
              <a:buAutoNum type="arabicPeriod"/>
            </a:pPr>
            <a:r>
              <a:rPr lang="en-US" altLang="en-US" sz="2200" dirty="0" smtClean="0">
                <a:latin typeface="Times New Roman" panose="02020603050405020304" pitchFamily="18" charset="0"/>
                <a:cs typeface="Times New Roman" panose="02020603050405020304" pitchFamily="18" charset="0"/>
              </a:rPr>
              <a:t>Modules</a:t>
            </a:r>
            <a:endParaRPr lang="en-US" altLang="en-US" sz="2200" dirty="0">
              <a:latin typeface="Times New Roman" panose="02020603050405020304" pitchFamily="18" charset="0"/>
              <a:cs typeface="Times New Roman" panose="02020603050405020304" pitchFamily="18" charset="0"/>
            </a:endParaRPr>
          </a:p>
          <a:p>
            <a:pPr marL="457200" indent="-457200">
              <a:lnSpc>
                <a:spcPct val="150000"/>
              </a:lnSpc>
              <a:spcBef>
                <a:spcPct val="20000"/>
              </a:spcBef>
              <a:buClr>
                <a:srgbClr val="00A1E4"/>
              </a:buClr>
              <a:buFont typeface="+mj-lt"/>
              <a:buAutoNum type="arabicPeriod"/>
            </a:pPr>
            <a:r>
              <a:rPr lang="en-US" altLang="en-US" sz="2200" dirty="0" smtClean="0">
                <a:latin typeface="Times New Roman" panose="02020603050405020304" pitchFamily="18" charset="0"/>
                <a:cs typeface="Times New Roman" panose="02020603050405020304" pitchFamily="18" charset="0"/>
              </a:rPr>
              <a:t>Screenshots</a:t>
            </a:r>
            <a:endParaRPr lang="en-US" altLang="en-US" sz="2200" dirty="0">
              <a:latin typeface="Times New Roman" panose="02020603050405020304" pitchFamily="18" charset="0"/>
              <a:cs typeface="Times New Roman" panose="02020603050405020304" pitchFamily="18" charset="0"/>
            </a:endParaRPr>
          </a:p>
          <a:p>
            <a:pPr marL="457200" indent="-457200">
              <a:lnSpc>
                <a:spcPct val="150000"/>
              </a:lnSpc>
              <a:spcBef>
                <a:spcPct val="20000"/>
              </a:spcBef>
              <a:buClr>
                <a:srgbClr val="00A1E4"/>
              </a:buClr>
              <a:buFont typeface="+mj-lt"/>
              <a:buAutoNum type="arabicPeriod"/>
            </a:pPr>
            <a:r>
              <a:rPr lang="en-US" altLang="en-US" sz="2200" dirty="0">
                <a:latin typeface="Times New Roman" panose="02020603050405020304" pitchFamily="18" charset="0"/>
                <a:cs typeface="Times New Roman" panose="02020603050405020304" pitchFamily="18" charset="0"/>
              </a:rPr>
              <a:t>Future Enhancement</a:t>
            </a:r>
          </a:p>
          <a:p>
            <a:endParaRPr lang="en-US" dirty="0"/>
          </a:p>
        </p:txBody>
      </p:sp>
    </p:spTree>
    <p:extLst>
      <p:ext uri="{BB962C8B-B14F-4D97-AF65-F5344CB8AC3E}">
        <p14:creationId xmlns:p14="http://schemas.microsoft.com/office/powerpoint/2010/main" val="1193919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3068" y="1277988"/>
            <a:ext cx="10725988" cy="4802311"/>
          </a:xfrm>
        </p:spPr>
        <p:txBody>
          <a:bodyPr>
            <a:normAutofit/>
          </a:bodyPr>
          <a:lstStyle/>
          <a:p>
            <a:pPr marL="285750" indent="-285750">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This project is aimed at developing an Online Airline Reservation System (OARS) for applicants. </a:t>
            </a:r>
            <a:endParaRPr lang="en-US" sz="2100" dirty="0" smtClean="0">
              <a:latin typeface="Times New Roman" panose="02020603050405020304" pitchFamily="18" charset="0"/>
              <a:cs typeface="Times New Roman" panose="02020603050405020304" pitchFamily="18" charset="0"/>
            </a:endParaRPr>
          </a:p>
          <a:p>
            <a:endParaRPr lang="en-US" sz="21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100" dirty="0" smtClean="0">
                <a:latin typeface="Times New Roman" panose="02020603050405020304" pitchFamily="18" charset="0"/>
                <a:cs typeface="Times New Roman" panose="02020603050405020304" pitchFamily="18" charset="0"/>
              </a:rPr>
              <a:t>This </a:t>
            </a:r>
            <a:r>
              <a:rPr lang="en-US" sz="2100" dirty="0">
                <a:latin typeface="Times New Roman" panose="02020603050405020304" pitchFamily="18" charset="0"/>
                <a:cs typeface="Times New Roman" panose="02020603050405020304" pitchFamily="18" charset="0"/>
              </a:rPr>
              <a:t>is a web based application that can be accessed via internet. </a:t>
            </a:r>
            <a:endParaRPr lang="en-US" sz="2100" dirty="0" smtClean="0">
              <a:latin typeface="Times New Roman" panose="02020603050405020304" pitchFamily="18" charset="0"/>
              <a:cs typeface="Times New Roman" panose="02020603050405020304" pitchFamily="18" charset="0"/>
            </a:endParaRPr>
          </a:p>
          <a:p>
            <a:endParaRPr lang="en-US" sz="21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100" dirty="0" smtClean="0">
                <a:latin typeface="Times New Roman" panose="02020603050405020304" pitchFamily="18" charset="0"/>
                <a:cs typeface="Times New Roman" panose="02020603050405020304" pitchFamily="18" charset="0"/>
              </a:rPr>
              <a:t>An </a:t>
            </a:r>
            <a:r>
              <a:rPr lang="en-US" sz="2100" dirty="0">
                <a:latin typeface="Times New Roman" panose="02020603050405020304" pitchFamily="18" charset="0"/>
                <a:cs typeface="Times New Roman" panose="02020603050405020304" pitchFamily="18" charset="0"/>
              </a:rPr>
              <a:t>airline portal is an enterprise solution for managing customer and flight information for an airline. </a:t>
            </a:r>
            <a:endParaRPr lang="en-US" sz="2100" dirty="0" smtClean="0">
              <a:latin typeface="Times New Roman" panose="02020603050405020304" pitchFamily="18" charset="0"/>
              <a:cs typeface="Times New Roman" panose="02020603050405020304" pitchFamily="18" charset="0"/>
            </a:endParaRPr>
          </a:p>
          <a:p>
            <a:endParaRPr lang="en-US" sz="21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100" dirty="0" smtClean="0">
                <a:latin typeface="Times New Roman" panose="02020603050405020304" pitchFamily="18" charset="0"/>
                <a:cs typeface="Times New Roman" panose="02020603050405020304" pitchFamily="18" charset="0"/>
              </a:rPr>
              <a:t>The </a:t>
            </a:r>
            <a:r>
              <a:rPr lang="en-US" sz="2100" dirty="0">
                <a:latin typeface="Times New Roman" panose="02020603050405020304" pitchFamily="18" charset="0"/>
                <a:cs typeface="Times New Roman" panose="02020603050405020304" pitchFamily="18" charset="0"/>
              </a:rPr>
              <a:t>primary function of the portal is to manage flight information and perform reservations and cancellations. </a:t>
            </a:r>
            <a:endParaRPr lang="en-US" sz="2100" dirty="0" smtClean="0">
              <a:latin typeface="Times New Roman" panose="02020603050405020304" pitchFamily="18" charset="0"/>
              <a:cs typeface="Times New Roman" panose="02020603050405020304" pitchFamily="18" charset="0"/>
            </a:endParaRPr>
          </a:p>
          <a:p>
            <a:endParaRPr lang="en-US" sz="21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100" dirty="0" smtClean="0">
                <a:latin typeface="Times New Roman" panose="02020603050405020304" pitchFamily="18" charset="0"/>
                <a:cs typeface="Times New Roman" panose="02020603050405020304" pitchFamily="18" charset="0"/>
              </a:rPr>
              <a:t>However</a:t>
            </a:r>
            <a:r>
              <a:rPr lang="en-US" sz="2100" dirty="0">
                <a:latin typeface="Times New Roman" panose="02020603050405020304" pitchFamily="18" charset="0"/>
                <a:cs typeface="Times New Roman" panose="02020603050405020304" pitchFamily="18" charset="0"/>
              </a:rPr>
              <a:t>, the duties in an airline also involve performing allied tasks, such as querying the status of flights, managing accounts of executives who perform the reservations, and generating reports to interpret airline performance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938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Use Case Diagram</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444" y="1412875"/>
            <a:ext cx="6543304" cy="5011676"/>
          </a:xfrm>
        </p:spPr>
      </p:pic>
    </p:spTree>
    <p:extLst>
      <p:ext uri="{BB962C8B-B14F-4D97-AF65-F5344CB8AC3E}">
        <p14:creationId xmlns:p14="http://schemas.microsoft.com/office/powerpoint/2010/main" val="431104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7590" y="581891"/>
            <a:ext cx="5783283" cy="5890161"/>
          </a:xfrm>
        </p:spPr>
      </p:pic>
    </p:spTree>
    <p:extLst>
      <p:ext uri="{BB962C8B-B14F-4D97-AF65-F5344CB8AC3E}">
        <p14:creationId xmlns:p14="http://schemas.microsoft.com/office/powerpoint/2010/main" val="1412824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a:t>
            </a:r>
            <a:r>
              <a:rPr lang="en-US" dirty="0" smtClean="0"/>
              <a:t>Diagram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9476" y="285008"/>
            <a:ext cx="5723906" cy="6424549"/>
          </a:xfrm>
        </p:spPr>
      </p:pic>
    </p:spTree>
    <p:extLst>
      <p:ext uri="{BB962C8B-B14F-4D97-AF65-F5344CB8AC3E}">
        <p14:creationId xmlns:p14="http://schemas.microsoft.com/office/powerpoint/2010/main" val="2508889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80" y="192821"/>
            <a:ext cx="11083532" cy="859536"/>
          </a:xfrm>
        </p:spPr>
        <p:txBody>
          <a:bodyPr/>
          <a:lstStyle/>
          <a:p>
            <a:pPr algn="ctr"/>
            <a:r>
              <a:rPr lang="en-US" dirty="0"/>
              <a:t/>
            </a:r>
            <a:br>
              <a:rPr lang="en-US" dirty="0"/>
            </a:br>
            <a:r>
              <a:rPr lang="en-US" dirty="0"/>
              <a:t> </a:t>
            </a:r>
            <a:r>
              <a:rPr lang="en-US" sz="2400" dirty="0"/>
              <a:t>Online Airline Reservation </a:t>
            </a:r>
            <a:r>
              <a:rPr lang="en-US" sz="2400" dirty="0" smtClean="0"/>
              <a:t>System Modules</a:t>
            </a:r>
            <a:endParaRPr lang="en-US" sz="2400" dirty="0"/>
          </a:p>
        </p:txBody>
      </p:sp>
      <p:sp>
        <p:nvSpPr>
          <p:cNvPr id="3" name="Content Placeholder 2"/>
          <p:cNvSpPr>
            <a:spLocks noGrp="1"/>
          </p:cNvSpPr>
          <p:nvPr>
            <p:ph idx="1"/>
          </p:nvPr>
        </p:nvSpPr>
        <p:spPr>
          <a:xfrm>
            <a:off x="413067" y="1163782"/>
            <a:ext cx="11370945" cy="5225143"/>
          </a:xfrm>
        </p:spPr>
        <p:txBody>
          <a:bodyPr>
            <a:normAutofit/>
          </a:bodyPr>
          <a:lstStyle/>
          <a:p>
            <a:r>
              <a:rPr lang="en-US" sz="2000" dirty="0" smtClean="0">
                <a:latin typeface="Times New Roman" panose="02020603050405020304" pitchFamily="18" charset="0"/>
                <a:cs typeface="Times New Roman" panose="02020603050405020304" pitchFamily="18" charset="0"/>
              </a:rPr>
              <a:t>The system will have two users – Admin and Customer</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Role of Admin</a:t>
            </a:r>
            <a:r>
              <a:rPr lang="en-US" sz="2400" dirty="0" smtClean="0">
                <a:latin typeface="Times New Roman" panose="02020603050405020304" pitchFamily="18" charset="0"/>
                <a:cs typeface="Times New Roman" panose="02020603050405020304" pitchFamily="18" charset="0"/>
              </a:rPr>
              <a:t>:</a:t>
            </a:r>
          </a:p>
          <a:p>
            <a:pPr lvl="2">
              <a:lnSpc>
                <a:spcPct val="100000"/>
              </a:lnSpc>
            </a:pPr>
            <a:r>
              <a:rPr lang="en-US" sz="2000" dirty="0" smtClean="0">
                <a:latin typeface="Times New Roman" panose="02020603050405020304" pitchFamily="18" charset="0"/>
                <a:cs typeface="Times New Roman" panose="02020603050405020304" pitchFamily="18" charset="0"/>
              </a:rPr>
              <a:t>Add Flights</a:t>
            </a:r>
          </a:p>
          <a:p>
            <a:pPr lvl="2">
              <a:lnSpc>
                <a:spcPct val="100000"/>
              </a:lnSpc>
            </a:pPr>
            <a:r>
              <a:rPr lang="en-US" sz="2000" dirty="0" smtClean="0">
                <a:latin typeface="Times New Roman" panose="02020603050405020304" pitchFamily="18" charset="0"/>
                <a:cs typeface="Times New Roman" panose="02020603050405020304" pitchFamily="18" charset="0"/>
              </a:rPr>
              <a:t>Delete Flights</a:t>
            </a:r>
          </a:p>
          <a:p>
            <a:pPr lvl="2">
              <a:lnSpc>
                <a:spcPct val="100000"/>
              </a:lnSpc>
            </a:pPr>
            <a:r>
              <a:rPr lang="en-US" sz="2000" dirty="0" smtClean="0">
                <a:latin typeface="Times New Roman" panose="02020603050405020304" pitchFamily="18" charset="0"/>
                <a:cs typeface="Times New Roman" panose="02020603050405020304" pitchFamily="18" charset="0"/>
              </a:rPr>
              <a:t>Update Flights</a:t>
            </a:r>
          </a:p>
          <a:p>
            <a:pPr lvl="2">
              <a:lnSpc>
                <a:spcPct val="100000"/>
              </a:lnSpc>
            </a:pPr>
            <a:r>
              <a:rPr lang="en-US" sz="2000" dirty="0" smtClean="0">
                <a:latin typeface="Times New Roman" panose="02020603050405020304" pitchFamily="18" charset="0"/>
                <a:cs typeface="Times New Roman" panose="02020603050405020304" pitchFamily="18" charset="0"/>
              </a:rPr>
              <a:t>Search Flights</a:t>
            </a:r>
          </a:p>
          <a:p>
            <a:pPr lvl="2">
              <a:lnSpc>
                <a:spcPct val="100000"/>
              </a:lnSpc>
            </a:pPr>
            <a:r>
              <a:rPr lang="en-US" sz="2100" dirty="0">
                <a:latin typeface="Times New Roman" panose="02020603050405020304" pitchFamily="18" charset="0"/>
                <a:cs typeface="Times New Roman" panose="02020603050405020304" pitchFamily="18" charset="0"/>
              </a:rPr>
              <a:t>Analyzing flight performance </a:t>
            </a:r>
            <a:endParaRPr lang="en-US"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smtClean="0">
                <a:latin typeface="Times New Roman" panose="02020603050405020304" pitchFamily="18" charset="0"/>
                <a:cs typeface="Times New Roman" panose="02020603050405020304" pitchFamily="18" charset="0"/>
              </a:rPr>
              <a:t>Role Of Customer</a:t>
            </a:r>
            <a:r>
              <a:rPr lang="en-US" sz="2400" dirty="0" smtClean="0">
                <a:latin typeface="Times New Roman" panose="02020603050405020304" pitchFamily="18" charset="0"/>
                <a:cs typeface="Times New Roman" panose="02020603050405020304" pitchFamily="18" charset="0"/>
              </a:rPr>
              <a:t>:</a:t>
            </a:r>
          </a:p>
          <a:p>
            <a:pPr lvl="2">
              <a:lnSpc>
                <a:spcPct val="100000"/>
              </a:lnSpc>
            </a:pPr>
            <a:r>
              <a:rPr lang="en-US" sz="2000" dirty="0" smtClean="0">
                <a:latin typeface="Times New Roman" panose="02020603050405020304" pitchFamily="18" charset="0"/>
                <a:cs typeface="Times New Roman" panose="02020603050405020304" pitchFamily="18" charset="0"/>
              </a:rPr>
              <a:t>Reservation of flights</a:t>
            </a:r>
          </a:p>
          <a:p>
            <a:pPr lvl="2">
              <a:lnSpc>
                <a:spcPct val="100000"/>
              </a:lnSpc>
            </a:pPr>
            <a:r>
              <a:rPr lang="en-US" sz="2000" dirty="0" smtClean="0">
                <a:latin typeface="Times New Roman" panose="02020603050405020304" pitchFamily="18" charset="0"/>
                <a:cs typeface="Times New Roman" panose="02020603050405020304" pitchFamily="18" charset="0"/>
              </a:rPr>
              <a:t>Cancellation of Flights</a:t>
            </a:r>
          </a:p>
          <a:p>
            <a:pPr lvl="2">
              <a:lnSpc>
                <a:spcPct val="100000"/>
              </a:lnSpc>
            </a:pPr>
            <a:r>
              <a:rPr lang="en-US" sz="2000" dirty="0" smtClean="0">
                <a:latin typeface="Times New Roman" panose="02020603050405020304" pitchFamily="18" charset="0"/>
                <a:cs typeface="Times New Roman" panose="02020603050405020304" pitchFamily="18" charset="0"/>
              </a:rPr>
              <a:t>View flight</a:t>
            </a:r>
          </a:p>
          <a:p>
            <a:pPr lvl="2">
              <a:lnSpc>
                <a:spcPct val="100000"/>
              </a:lnSpc>
            </a:pPr>
            <a:r>
              <a:rPr lang="en-US" sz="2000" dirty="0" smtClean="0">
                <a:latin typeface="Times New Roman" panose="02020603050405020304" pitchFamily="18" charset="0"/>
                <a:cs typeface="Times New Roman" panose="02020603050405020304" pitchFamily="18" charset="0"/>
              </a:rPr>
              <a:t>View ticket status</a:t>
            </a:r>
          </a:p>
        </p:txBody>
      </p:sp>
    </p:spTree>
    <p:extLst>
      <p:ext uri="{BB962C8B-B14F-4D97-AF65-F5344CB8AC3E}">
        <p14:creationId xmlns:p14="http://schemas.microsoft.com/office/powerpoint/2010/main" val="31270876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Screen 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161" y="894021"/>
            <a:ext cx="10089254" cy="5483027"/>
          </a:xfrm>
        </p:spPr>
      </p:pic>
    </p:spTree>
    <p:extLst>
      <p:ext uri="{BB962C8B-B14F-4D97-AF65-F5344CB8AC3E}">
        <p14:creationId xmlns:p14="http://schemas.microsoft.com/office/powerpoint/2010/main" val="213120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AE12BA53767D44BC77A4C9A1ECA869" ma:contentTypeVersion="3" ma:contentTypeDescription="Create a new document." ma:contentTypeScope="" ma:versionID="f67ee02f4c6147b21582c34896ffff31">
  <xsd:schema xmlns:xsd="http://www.w3.org/2001/XMLSchema" xmlns:xs="http://www.w3.org/2001/XMLSchema" xmlns:p="http://schemas.microsoft.com/office/2006/metadata/properties" xmlns:ns2="ff9673e2-8703-4f54-a1af-e608932f257d" targetNamespace="http://schemas.microsoft.com/office/2006/metadata/properties" ma:root="true" ma:fieldsID="17688dc9c4f9013ba065dbc1ba4ba8a6" ns2:_="">
    <xsd:import namespace="ff9673e2-8703-4f54-a1af-e608932f25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9673e2-8703-4f54-a1af-e608932f25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aterial_x0020_Type xmlns="ff9673e2-8703-4f54-a1af-e608932f257d">General</Material_x0020_Type>
    <Level xmlns="ff9673e2-8703-4f54-a1af-e608932f257d">L1</Level>
    <Category xmlns="ff9673e2-8703-4f54-a1af-e608932f257d">Assessment Component</Category>
  </documentManagement>
</p:properties>
</file>

<file path=customXml/itemProps1.xml><?xml version="1.0" encoding="utf-8"?>
<ds:datastoreItem xmlns:ds="http://schemas.openxmlformats.org/officeDocument/2006/customXml" ds:itemID="{C8C08088-44A3-4D6B-89F7-AC9D9AFD3754}">
  <ds:schemaRefs>
    <ds:schemaRef ds:uri="http://schemas.microsoft.com/sharepoint/v3/contenttype/forms"/>
  </ds:schemaRefs>
</ds:datastoreItem>
</file>

<file path=customXml/itemProps2.xml><?xml version="1.0" encoding="utf-8"?>
<ds:datastoreItem xmlns:ds="http://schemas.openxmlformats.org/officeDocument/2006/customXml" ds:itemID="{5240E269-9A74-40BD-8178-DE92ECE570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9673e2-8703-4f54-a1af-e608932f25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98365A-5AF7-40B9-AF8D-D99060C6EF27}">
  <ds:schemaRefs>
    <ds:schemaRef ds:uri="http://schemas.openxmlformats.org/package/2006/metadata/core-propertie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ff9673e2-8703-4f54-a1af-e608932f257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434</TotalTime>
  <Words>226</Words>
  <Application>Microsoft Office PowerPoint</Application>
  <PresentationFormat>Widescreen</PresentationFormat>
  <Paragraphs>58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Section slides</vt:lpstr>
      <vt:lpstr>PowerPoint Presentation</vt:lpstr>
      <vt:lpstr>PowerPoint Presentation</vt:lpstr>
      <vt:lpstr>Objectives</vt:lpstr>
      <vt:lpstr>Introduction</vt:lpstr>
      <vt:lpstr>Use Case Diagram</vt:lpstr>
      <vt:lpstr>Class Diagram</vt:lpstr>
      <vt:lpstr>Activity Diagram</vt:lpstr>
      <vt:lpstr>  Online Airline Reservation System Modules</vt:lpstr>
      <vt:lpstr>Screen shots</vt:lpstr>
      <vt:lpstr>PowerPoint Presentation</vt:lpstr>
      <vt:lpstr>PowerPoint Presentation</vt:lpstr>
      <vt:lpstr>PowerPoint Presentation</vt:lpstr>
      <vt:lpstr>PowerPoint Presentation</vt:lpstr>
      <vt:lpstr>Future Enhancements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Chandrasekaran, Sangeetha</dc:creator>
  <cp:lastModifiedBy>IG, hwdlab1D</cp:lastModifiedBy>
  <cp:revision>18</cp:revision>
  <dcterms:created xsi:type="dcterms:W3CDTF">2017-11-23T10:53:57Z</dcterms:created>
  <dcterms:modified xsi:type="dcterms:W3CDTF">2019-12-03T13:57:05Z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0x01010079AE12BA53767D44BC77A4C9A1ECA869</vt:lpwstr>
  </property>
</Properties>
</file>