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8E20-F2EB-45D4-B809-FC3DA264D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43A59-FC03-4EDF-A97F-5EBD7639B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739BD-98A1-4D2D-99AE-F1B8631E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44C5-19BA-48AE-A6E0-A1BAB2C4F89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4E41-4213-400B-9654-3A974CCE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B7C2-8E30-4C88-B956-78DE76C2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9FF0-A698-47E9-BA7F-DA157E1A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60C6-7DF9-441A-AD5C-C1F78CC7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3F3B6-8C9A-41C7-A232-341ED76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D4797-D5FE-4F2F-99F6-78797106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44C5-19BA-48AE-A6E0-A1BAB2C4F89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DDE7-0A3C-427D-8452-71D895BA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B59E-F078-4026-8AE9-6DC2F440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9FF0-A698-47E9-BA7F-DA157E1A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8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86E11-91B6-42C2-90D1-AE321A6DC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0A66F-382C-4A1D-A3AD-C8E4CBDFB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C0DB-1C9F-4B2E-995F-2F6AA738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44C5-19BA-48AE-A6E0-A1BAB2C4F89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3802-BA9F-4BCD-ADD2-2FF6211B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FFBA-81CC-4FC0-A37C-93508687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9FF0-A698-47E9-BA7F-DA157E1A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7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E125-2377-4AC0-9E41-35BBF1B3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C960-8B59-4439-8DB2-67834C2E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2E0D-24D2-47FA-8885-BF7E224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44C5-19BA-48AE-A6E0-A1BAB2C4F89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D11C-F96C-4452-8755-B6D278D1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6F61-031E-47B6-A6BA-5626EDF7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9FF0-A698-47E9-BA7F-DA157E1A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4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0C5B-02A4-4C81-BA72-DE3C5F2B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89FEF-F0AA-4A30-AB4A-54C35071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1E4B-C275-4539-8742-BFA00BBD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44C5-19BA-48AE-A6E0-A1BAB2C4F89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B6D55-67E8-4F47-B319-29A03177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FC3C-1248-415B-A6BE-525A91E2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9FF0-A698-47E9-BA7F-DA157E1A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D112-115A-49B8-BD89-46E80CAF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CA19-F34F-46F2-A430-6DBDD56E1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48981-26A5-4A59-A291-369133C9E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750DA-257D-4D66-B8D2-7E2B761B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44C5-19BA-48AE-A6E0-A1BAB2C4F89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CF3EE-32C6-4402-979C-50B6A377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F1D4B-09BB-4FDC-A5B3-4994C5D0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9FF0-A698-47E9-BA7F-DA157E1A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DFC6-4BD8-4229-8AF7-7DC0642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83A33-526D-4058-8C3B-3EB77BFB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8CEBF-9A27-4A57-A3F7-D37D82080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4FED6-9A9E-47B1-BE27-A743FC8C0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31CB-7D3C-4261-96E7-8F1A5205E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CF148-CA21-4463-8C3B-5474C667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44C5-19BA-48AE-A6E0-A1BAB2C4F89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462D5-017C-48ED-AB8E-998AA948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64C94-3D6B-4958-9AB6-7B705A9E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9FF0-A698-47E9-BA7F-DA157E1A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4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588E-EE18-497E-897E-4DE53FC4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D0668-F024-4939-8D1E-A22A2D0A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44C5-19BA-48AE-A6E0-A1BAB2C4F89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FFE0E-3EA2-410F-94E3-9F821EE2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39E7E-C8DF-48E4-BD8A-5C14C6A7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9FF0-A698-47E9-BA7F-DA157E1A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8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FBE7A-38A3-41D5-8113-4AC489BF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44C5-19BA-48AE-A6E0-A1BAB2C4F89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3F74A-5BB7-48E3-8958-C97499AC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C6270-47EB-4D96-A7CE-12EBD6E0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9FF0-A698-47E9-BA7F-DA157E1A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80B6-660F-431E-91C4-120C7DF6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40FA-16C1-4B09-B799-774A320C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3891-E0E5-46DD-A5BC-5E5793A6B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1DD5D-22AB-41FF-8F22-928EA7CE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44C5-19BA-48AE-A6E0-A1BAB2C4F89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B1F6C-BB2F-4EEE-8325-C60D5FE4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05E29-71FF-4DB8-9217-CD6E2BD3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9FF0-A698-47E9-BA7F-DA157E1A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70B-9802-4FE9-9EBC-FF0273DA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F50D0-38E8-47E1-BEF4-ABCED20BC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A254-D80B-4A43-B2E6-1463A81F9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8C999-D891-4532-B987-31046333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44C5-19BA-48AE-A6E0-A1BAB2C4F89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48B93-3B9A-44A7-B241-F14272B2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95217-E3AB-4E26-ADC0-DDD19C9E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9FF0-A698-47E9-BA7F-DA157E1A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3B702-8DBB-40DE-8836-74F67BEF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42241-7D3B-47F2-BE3B-D5CD30A70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8C414-02CD-4168-A4A7-4B4C2D01C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44C5-19BA-48AE-A6E0-A1BAB2C4F89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5E52-D085-437E-A30F-A0A6E5C2D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55C7F-E61C-49A1-A056-4B9CC79C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9FF0-A698-47E9-BA7F-DA157E1A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AA3AA-53AC-449A-8189-426A3B65E6AD}"/>
              </a:ext>
            </a:extLst>
          </p:cNvPr>
          <p:cNvSpPr txBox="1"/>
          <p:nvPr/>
        </p:nvSpPr>
        <p:spPr>
          <a:xfrm>
            <a:off x="244549" y="74428"/>
            <a:ext cx="67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D3E5E-9A74-4207-BF47-ACC09614060D}"/>
              </a:ext>
            </a:extLst>
          </p:cNvPr>
          <p:cNvSpPr txBox="1"/>
          <p:nvPr/>
        </p:nvSpPr>
        <p:spPr>
          <a:xfrm>
            <a:off x="754911" y="443760"/>
            <a:ext cx="489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Into Partitions   1 partition to many partitions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09BC84-4929-461A-8E07-1A2F0FAFD4CD}"/>
              </a:ext>
            </a:extLst>
          </p:cNvPr>
          <p:cNvGrpSpPr/>
          <p:nvPr/>
        </p:nvGrpSpPr>
        <p:grpSpPr>
          <a:xfrm>
            <a:off x="5722089" y="967562"/>
            <a:ext cx="1903228" cy="2371061"/>
            <a:chOff x="5582093" y="2115879"/>
            <a:chExt cx="1903228" cy="2371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691215-44C5-4EB9-812F-1B4D9D3A0011}"/>
                </a:ext>
              </a:extLst>
            </p:cNvPr>
            <p:cNvSpPr/>
            <p:nvPr/>
          </p:nvSpPr>
          <p:spPr>
            <a:xfrm>
              <a:off x="5582093" y="2115879"/>
              <a:ext cx="1903228" cy="23710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Broker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62FDE5-E71B-4EDC-B1E0-1C806E396767}"/>
                </a:ext>
              </a:extLst>
            </p:cNvPr>
            <p:cNvSpPr/>
            <p:nvPr/>
          </p:nvSpPr>
          <p:spPr>
            <a:xfrm>
              <a:off x="5794744" y="2668772"/>
              <a:ext cx="1414130" cy="32960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P0: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EEE2828-6030-4691-985C-EC8057527D48}"/>
              </a:ext>
            </a:extLst>
          </p:cNvPr>
          <p:cNvSpPr/>
          <p:nvPr/>
        </p:nvSpPr>
        <p:spPr>
          <a:xfrm>
            <a:off x="754912" y="2434856"/>
            <a:ext cx="141413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CCDCB-C810-464C-AC28-6E828F6952F3}"/>
              </a:ext>
            </a:extLst>
          </p:cNvPr>
          <p:cNvSpPr/>
          <p:nvPr/>
        </p:nvSpPr>
        <p:spPr>
          <a:xfrm>
            <a:off x="754911" y="3072809"/>
            <a:ext cx="141413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D3CD15-D983-4519-92E2-1BD9B0E8C2CA}"/>
              </a:ext>
            </a:extLst>
          </p:cNvPr>
          <p:cNvSpPr/>
          <p:nvPr/>
        </p:nvSpPr>
        <p:spPr>
          <a:xfrm>
            <a:off x="733224" y="3732029"/>
            <a:ext cx="14358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6D905-7B21-4EE4-8F66-7FA3A19CAC54}"/>
              </a:ext>
            </a:extLst>
          </p:cNvPr>
          <p:cNvSpPr txBox="1"/>
          <p:nvPr/>
        </p:nvSpPr>
        <p:spPr>
          <a:xfrm>
            <a:off x="5984359" y="506450"/>
            <a:ext cx="19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K Msg per sec*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694C355-6C75-4490-8617-0B6426A3F7DC}"/>
              </a:ext>
            </a:extLst>
          </p:cNvPr>
          <p:cNvSpPr/>
          <p:nvPr/>
        </p:nvSpPr>
        <p:spPr>
          <a:xfrm>
            <a:off x="2462323" y="2377482"/>
            <a:ext cx="296648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CC07F3-8050-43EF-9B2F-0EE796F8CC09}"/>
              </a:ext>
            </a:extLst>
          </p:cNvPr>
          <p:cNvSpPr txBox="1"/>
          <p:nvPr/>
        </p:nvSpPr>
        <p:spPr>
          <a:xfrm>
            <a:off x="2774211" y="1742336"/>
            <a:ext cx="19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K Msg per sec*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586A2-73F4-4F52-8869-9BF0E514913B}"/>
              </a:ext>
            </a:extLst>
          </p:cNvPr>
          <p:cNvSpPr/>
          <p:nvPr/>
        </p:nvSpPr>
        <p:spPr>
          <a:xfrm>
            <a:off x="6096000" y="4189229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9861BD-D516-472F-BCAF-C9054421F16A}"/>
              </a:ext>
            </a:extLst>
          </p:cNvPr>
          <p:cNvSpPr/>
          <p:nvPr/>
        </p:nvSpPr>
        <p:spPr>
          <a:xfrm>
            <a:off x="6340549" y="475275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P1: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7E92243-6A10-4FFD-8D69-5C044FBF8ADF}"/>
              </a:ext>
            </a:extLst>
          </p:cNvPr>
          <p:cNvSpPr/>
          <p:nvPr/>
        </p:nvSpPr>
        <p:spPr>
          <a:xfrm>
            <a:off x="2254102" y="3960629"/>
            <a:ext cx="3841898" cy="61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C66E00-C0AB-419E-BD2E-645D0DD9CA3C}"/>
              </a:ext>
            </a:extLst>
          </p:cNvPr>
          <p:cNvSpPr txBox="1"/>
          <p:nvPr/>
        </p:nvSpPr>
        <p:spPr>
          <a:xfrm>
            <a:off x="6181060" y="3813178"/>
            <a:ext cx="19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K Msg per sec*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9BE73-2293-450E-A009-B06F9CF6D7E6}"/>
              </a:ext>
            </a:extLst>
          </p:cNvPr>
          <p:cNvSpPr/>
          <p:nvPr/>
        </p:nvSpPr>
        <p:spPr>
          <a:xfrm>
            <a:off x="8651358" y="916354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F620D9-31BD-4E98-AEEF-53E8CA85AA44}"/>
              </a:ext>
            </a:extLst>
          </p:cNvPr>
          <p:cNvSpPr/>
          <p:nvPr/>
        </p:nvSpPr>
        <p:spPr>
          <a:xfrm>
            <a:off x="9022612" y="2297483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P2: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C80D0A1-3A3E-4DA3-BA49-24A1527A6EF1}"/>
              </a:ext>
            </a:extLst>
          </p:cNvPr>
          <p:cNvSpPr/>
          <p:nvPr/>
        </p:nvSpPr>
        <p:spPr>
          <a:xfrm>
            <a:off x="2254102" y="3429000"/>
            <a:ext cx="6397256" cy="247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44403E-8214-477F-83BB-2A5A504C4D8F}"/>
              </a:ext>
            </a:extLst>
          </p:cNvPr>
          <p:cNvSpPr txBox="1"/>
          <p:nvPr/>
        </p:nvSpPr>
        <p:spPr>
          <a:xfrm>
            <a:off x="8651358" y="522391"/>
            <a:ext cx="19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K Msg per sec*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93C5F-0175-4177-826A-C1D22D7CF3E4}"/>
              </a:ext>
            </a:extLst>
          </p:cNvPr>
          <p:cNvSpPr/>
          <p:nvPr/>
        </p:nvSpPr>
        <p:spPr>
          <a:xfrm>
            <a:off x="8811290" y="3823812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091522-AC24-4D4B-8C57-143DE6FF905D}"/>
              </a:ext>
            </a:extLst>
          </p:cNvPr>
          <p:cNvSpPr/>
          <p:nvPr/>
        </p:nvSpPr>
        <p:spPr>
          <a:xfrm>
            <a:off x="9260073" y="5341758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P3: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DB1D55-627C-45BA-BAFE-C55ACA3A7363}"/>
              </a:ext>
            </a:extLst>
          </p:cNvPr>
          <p:cNvSpPr/>
          <p:nvPr/>
        </p:nvSpPr>
        <p:spPr>
          <a:xfrm>
            <a:off x="10874449" y="1887278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02C80B-0EA1-4839-A07F-BB1797F87B5A}"/>
              </a:ext>
            </a:extLst>
          </p:cNvPr>
          <p:cNvSpPr/>
          <p:nvPr/>
        </p:nvSpPr>
        <p:spPr>
          <a:xfrm>
            <a:off x="11245703" y="3268407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P5: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BFA3B76-E374-4B1D-9BE8-7F254E5F7D9C}"/>
              </a:ext>
            </a:extLst>
          </p:cNvPr>
          <p:cNvSpPr/>
          <p:nvPr/>
        </p:nvSpPr>
        <p:spPr>
          <a:xfrm>
            <a:off x="2328972" y="3813179"/>
            <a:ext cx="6432255" cy="78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5BC3470-CEC7-4758-B014-F4D2827BF858}"/>
              </a:ext>
            </a:extLst>
          </p:cNvPr>
          <p:cNvSpPr/>
          <p:nvPr/>
        </p:nvSpPr>
        <p:spPr>
          <a:xfrm>
            <a:off x="2254102" y="3569731"/>
            <a:ext cx="8620347" cy="106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FB793BA-5F54-47D6-8081-DBC99AE6B038}"/>
              </a:ext>
            </a:extLst>
          </p:cNvPr>
          <p:cNvSpPr/>
          <p:nvPr/>
        </p:nvSpPr>
        <p:spPr>
          <a:xfrm>
            <a:off x="1517939" y="3492796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7087B1-AED8-4E86-8071-8F0AA8A0798A}"/>
              </a:ext>
            </a:extLst>
          </p:cNvPr>
          <p:cNvSpPr/>
          <p:nvPr/>
        </p:nvSpPr>
        <p:spPr>
          <a:xfrm>
            <a:off x="6835129" y="0"/>
            <a:ext cx="4401880" cy="659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Consumer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B729B-676D-4C38-910F-9C308503D03E}"/>
              </a:ext>
            </a:extLst>
          </p:cNvPr>
          <p:cNvSpPr/>
          <p:nvPr/>
        </p:nvSpPr>
        <p:spPr>
          <a:xfrm>
            <a:off x="1531088" y="845289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F7239-E725-4A82-AD62-784892473871}"/>
              </a:ext>
            </a:extLst>
          </p:cNvPr>
          <p:cNvSpPr/>
          <p:nvPr/>
        </p:nvSpPr>
        <p:spPr>
          <a:xfrm>
            <a:off x="1836967" y="135033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82C04-0A9A-42A4-B1A4-2F2618F93842}"/>
              </a:ext>
            </a:extLst>
          </p:cNvPr>
          <p:cNvSpPr/>
          <p:nvPr/>
        </p:nvSpPr>
        <p:spPr>
          <a:xfrm>
            <a:off x="7527851" y="99414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D8060-C260-496A-BC0B-20846D9A85F8}"/>
              </a:ext>
            </a:extLst>
          </p:cNvPr>
          <p:cNvSpPr txBox="1"/>
          <p:nvPr/>
        </p:nvSpPr>
        <p:spPr>
          <a:xfrm>
            <a:off x="1616535" y="48378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 msg per sec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D9D98-9A98-4715-9D5E-05DF78C0AE96}"/>
              </a:ext>
            </a:extLst>
          </p:cNvPr>
          <p:cNvSpPr txBox="1"/>
          <p:nvPr/>
        </p:nvSpPr>
        <p:spPr>
          <a:xfrm>
            <a:off x="7846878" y="59823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AA897-562A-4D7C-A3C5-A16D30BB887C}"/>
              </a:ext>
            </a:extLst>
          </p:cNvPr>
          <p:cNvSpPr txBox="1"/>
          <p:nvPr/>
        </p:nvSpPr>
        <p:spPr>
          <a:xfrm>
            <a:off x="148856" y="-48101"/>
            <a:ext cx="5470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single partition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split into multiple consumers</a:t>
            </a:r>
          </a:p>
          <a:p>
            <a:r>
              <a:rPr lang="en-US" dirty="0"/>
              <a:t>In consumer group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5E8B7-DDB2-43A5-945E-EBFF74CDA405}"/>
              </a:ext>
            </a:extLst>
          </p:cNvPr>
          <p:cNvSpPr txBox="1"/>
          <p:nvPr/>
        </p:nvSpPr>
        <p:spPr>
          <a:xfrm>
            <a:off x="3751403" y="336077"/>
            <a:ext cx="285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75 K msg per sec</a:t>
            </a:r>
          </a:p>
          <a:p>
            <a:endParaRPr lang="en-US" dirty="0"/>
          </a:p>
          <a:p>
            <a:r>
              <a:rPr lang="en-US" dirty="0"/>
              <a:t>Every second, there shall be </a:t>
            </a:r>
          </a:p>
          <a:p>
            <a:r>
              <a:rPr lang="en-US" dirty="0"/>
              <a:t>25K </a:t>
            </a:r>
            <a:r>
              <a:rPr lang="en-US" dirty="0" err="1"/>
              <a:t>msgs</a:t>
            </a:r>
            <a:r>
              <a:rPr lang="en-US" dirty="0"/>
              <a:t> lag will be there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98955-DF29-45C3-88A8-2779BF40D4DC}"/>
              </a:ext>
            </a:extLst>
          </p:cNvPr>
          <p:cNvSpPr/>
          <p:nvPr/>
        </p:nvSpPr>
        <p:spPr>
          <a:xfrm>
            <a:off x="1818360" y="4460357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A685C4-2125-4C39-A896-4D28EB86BB7C}"/>
              </a:ext>
            </a:extLst>
          </p:cNvPr>
          <p:cNvSpPr/>
          <p:nvPr/>
        </p:nvSpPr>
        <p:spPr>
          <a:xfrm>
            <a:off x="1799468" y="241890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P2: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F2F825-42DC-424C-B071-A59D17D8DF9D}"/>
              </a:ext>
            </a:extLst>
          </p:cNvPr>
          <p:cNvSpPr/>
          <p:nvPr/>
        </p:nvSpPr>
        <p:spPr>
          <a:xfrm>
            <a:off x="1818360" y="5045147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P3: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08F9FE-B84B-4C5A-910E-B662EAA73AC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51097" y="1461977"/>
            <a:ext cx="4276754" cy="5316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8C4FC4-7637-401C-B7E2-8CD38796EEF9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13598" y="2583710"/>
            <a:ext cx="4444787" cy="236574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97DCAF-A548-473D-91FD-73D276C1DD3F}"/>
              </a:ext>
            </a:extLst>
          </p:cNvPr>
          <p:cNvCxnSpPr>
            <a:cxnSpLocks/>
          </p:cNvCxnSpPr>
          <p:nvPr/>
        </p:nvCxnSpPr>
        <p:spPr>
          <a:xfrm flipV="1">
            <a:off x="3213598" y="2977117"/>
            <a:ext cx="4407288" cy="14832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463CCC-AB7D-4400-9E49-BAF5523871B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251097" y="5151476"/>
            <a:ext cx="4449766" cy="116153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CAF4094-4ED0-41B7-958A-12ECDA29B26F}"/>
              </a:ext>
            </a:extLst>
          </p:cNvPr>
          <p:cNvSpPr/>
          <p:nvPr/>
        </p:nvSpPr>
        <p:spPr>
          <a:xfrm>
            <a:off x="7620886" y="2692695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395AD6-15C7-4251-8F63-6B07953D41A6}"/>
              </a:ext>
            </a:extLst>
          </p:cNvPr>
          <p:cNvSpPr txBox="1"/>
          <p:nvPr/>
        </p:nvSpPr>
        <p:spPr>
          <a:xfrm>
            <a:off x="8165907" y="226480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108126-C6E4-411D-84E7-8000AF69539D}"/>
              </a:ext>
            </a:extLst>
          </p:cNvPr>
          <p:cNvSpPr/>
          <p:nvPr/>
        </p:nvSpPr>
        <p:spPr>
          <a:xfrm>
            <a:off x="7658385" y="4481621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72C22-D4A4-40D6-9D09-54835F8D1C5A}"/>
              </a:ext>
            </a:extLst>
          </p:cNvPr>
          <p:cNvSpPr txBox="1"/>
          <p:nvPr/>
        </p:nvSpPr>
        <p:spPr>
          <a:xfrm>
            <a:off x="8203406" y="405373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8A6A93-1481-4C22-983A-671FEFF96EFD}"/>
              </a:ext>
            </a:extLst>
          </p:cNvPr>
          <p:cNvSpPr/>
          <p:nvPr/>
        </p:nvSpPr>
        <p:spPr>
          <a:xfrm>
            <a:off x="7700863" y="584517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F17559-BA06-48DB-833E-3D68ADEFBA21}"/>
              </a:ext>
            </a:extLst>
          </p:cNvPr>
          <p:cNvSpPr txBox="1"/>
          <p:nvPr/>
        </p:nvSpPr>
        <p:spPr>
          <a:xfrm>
            <a:off x="8245884" y="541728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4D2D83-BD63-4B89-BB24-B5F1447B3637}"/>
              </a:ext>
            </a:extLst>
          </p:cNvPr>
          <p:cNvCxnSpPr/>
          <p:nvPr/>
        </p:nvCxnSpPr>
        <p:spPr>
          <a:xfrm>
            <a:off x="6897730" y="494945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3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B2B4F-9F6B-460C-A9D2-4D99D6DFE64A}"/>
              </a:ext>
            </a:extLst>
          </p:cNvPr>
          <p:cNvSpPr/>
          <p:nvPr/>
        </p:nvSpPr>
        <p:spPr>
          <a:xfrm>
            <a:off x="2020186" y="2392326"/>
            <a:ext cx="552893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54B2D-8630-436B-B4CD-771A639589B0}"/>
              </a:ext>
            </a:extLst>
          </p:cNvPr>
          <p:cNvSpPr/>
          <p:nvPr/>
        </p:nvSpPr>
        <p:spPr>
          <a:xfrm>
            <a:off x="2601432" y="2392326"/>
            <a:ext cx="552893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C4A6D-B360-4ED4-9A95-954C056AF6A7}"/>
              </a:ext>
            </a:extLst>
          </p:cNvPr>
          <p:cNvSpPr/>
          <p:nvPr/>
        </p:nvSpPr>
        <p:spPr>
          <a:xfrm>
            <a:off x="3182678" y="2392325"/>
            <a:ext cx="552893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7451-F750-4ECD-A5BE-2A2132069362}"/>
              </a:ext>
            </a:extLst>
          </p:cNvPr>
          <p:cNvSpPr/>
          <p:nvPr/>
        </p:nvSpPr>
        <p:spPr>
          <a:xfrm>
            <a:off x="3792277" y="2392324"/>
            <a:ext cx="552893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A406E-0693-49F8-B9DC-03628FD9BD64}"/>
              </a:ext>
            </a:extLst>
          </p:cNvPr>
          <p:cNvSpPr txBox="1"/>
          <p:nvPr/>
        </p:nvSpPr>
        <p:spPr>
          <a:xfrm>
            <a:off x="219865" y="2392324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4D406-79AD-494B-9930-347D4BF17CAB}"/>
              </a:ext>
            </a:extLst>
          </p:cNvPr>
          <p:cNvSpPr txBox="1"/>
          <p:nvPr/>
        </p:nvSpPr>
        <p:spPr>
          <a:xfrm>
            <a:off x="1945758" y="2934586"/>
            <a:ext cx="633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0          1         2          3          4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AFC52-F7B1-477A-B9FD-FCEC690FAE31}"/>
              </a:ext>
            </a:extLst>
          </p:cNvPr>
          <p:cNvSpPr txBox="1"/>
          <p:nvPr/>
        </p:nvSpPr>
        <p:spPr>
          <a:xfrm>
            <a:off x="318977" y="3200400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E9CEE-658F-4C1B-A10C-851A6D5B3483}"/>
              </a:ext>
            </a:extLst>
          </p:cNvPr>
          <p:cNvSpPr/>
          <p:nvPr/>
        </p:nvSpPr>
        <p:spPr>
          <a:xfrm>
            <a:off x="584791" y="329609"/>
            <a:ext cx="1509823" cy="882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9446BD-FC44-4393-B0BD-B6F7B1384D2A}"/>
              </a:ext>
            </a:extLst>
          </p:cNvPr>
          <p:cNvCxnSpPr>
            <a:stCxn id="11" idx="3"/>
          </p:cNvCxnSpPr>
          <p:nvPr/>
        </p:nvCxnSpPr>
        <p:spPr>
          <a:xfrm>
            <a:off x="2094614" y="770861"/>
            <a:ext cx="2530549" cy="15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512541-BA90-47EC-A292-2C0BB868E92F}"/>
              </a:ext>
            </a:extLst>
          </p:cNvPr>
          <p:cNvSpPr txBox="1"/>
          <p:nvPr/>
        </p:nvSpPr>
        <p:spPr>
          <a:xfrm>
            <a:off x="3182678" y="903767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  <a:p>
            <a:r>
              <a:rPr lang="en-US" dirty="0"/>
              <a:t>   Append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8FE410-18FD-418C-BBDF-13EDA855D329}"/>
              </a:ext>
            </a:extLst>
          </p:cNvPr>
          <p:cNvSpPr/>
          <p:nvPr/>
        </p:nvSpPr>
        <p:spPr>
          <a:xfrm>
            <a:off x="4463837" y="2378145"/>
            <a:ext cx="552893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E1412-B9ED-42FF-B87B-2C15B1B6B8DC}"/>
              </a:ext>
            </a:extLst>
          </p:cNvPr>
          <p:cNvSpPr/>
          <p:nvPr/>
        </p:nvSpPr>
        <p:spPr>
          <a:xfrm>
            <a:off x="9409813" y="4008474"/>
            <a:ext cx="2252264" cy="199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instance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Group:</a:t>
            </a:r>
          </a:p>
          <a:p>
            <a:pPr algn="ctr"/>
            <a:r>
              <a:rPr lang="en-US" dirty="0"/>
              <a:t>Order-consumer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C06E4-C318-4743-8212-DF84E8CFB1FA}"/>
              </a:ext>
            </a:extLst>
          </p:cNvPr>
          <p:cNvSpPr txBox="1"/>
          <p:nvPr/>
        </p:nvSpPr>
        <p:spPr>
          <a:xfrm>
            <a:off x="4068723" y="4272677"/>
            <a:ext cx="4001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Offset</a:t>
            </a:r>
          </a:p>
          <a:p>
            <a:r>
              <a:rPr lang="en-US" dirty="0"/>
              <a:t>  order-consumer: {</a:t>
            </a:r>
          </a:p>
          <a:p>
            <a:r>
              <a:rPr lang="en-US" dirty="0"/>
              <a:t>     topic order-book: {</a:t>
            </a:r>
          </a:p>
          <a:p>
            <a:r>
              <a:rPr lang="en-US" dirty="0"/>
              <a:t>             partition 0: 4 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D88B8F-F90C-4521-9AE1-56828D9B1C2E}"/>
              </a:ext>
            </a:extLst>
          </p:cNvPr>
          <p:cNvSpPr txBox="1"/>
          <p:nvPr/>
        </p:nvSpPr>
        <p:spPr>
          <a:xfrm>
            <a:off x="4345170" y="770860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Topic: order-book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02C4A7-1997-4266-9E91-A6D33C94AEE9}"/>
              </a:ext>
            </a:extLst>
          </p:cNvPr>
          <p:cNvCxnSpPr/>
          <p:nvPr/>
        </p:nvCxnSpPr>
        <p:spPr>
          <a:xfrm flipH="1">
            <a:off x="4954769" y="2573077"/>
            <a:ext cx="3944682" cy="54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8BC3DF-0753-4D15-A606-B3DB3BCB11F6}"/>
              </a:ext>
            </a:extLst>
          </p:cNvPr>
          <p:cNvSpPr txBox="1"/>
          <p:nvPr/>
        </p:nvSpPr>
        <p:spPr>
          <a:xfrm>
            <a:off x="8899451" y="2366772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End Offset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701627-8795-41BA-8F2E-B8559E94FED7}"/>
              </a:ext>
            </a:extLst>
          </p:cNvPr>
          <p:cNvCxnSpPr>
            <a:cxnSpLocks/>
          </p:cNvCxnSpPr>
          <p:nvPr/>
        </p:nvCxnSpPr>
        <p:spPr>
          <a:xfrm flipH="1" flipV="1">
            <a:off x="4740283" y="3176880"/>
            <a:ext cx="1112939" cy="198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9AFD1D-D3F9-4BFC-971D-5958588C089B}"/>
              </a:ext>
            </a:extLst>
          </p:cNvPr>
          <p:cNvSpPr txBox="1"/>
          <p:nvPr/>
        </p:nvSpPr>
        <p:spPr>
          <a:xfrm>
            <a:off x="1880785" y="4703226"/>
            <a:ext cx="2143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 CURRENT </a:t>
            </a:r>
          </a:p>
          <a:p>
            <a:r>
              <a:rPr lang="en-US" dirty="0"/>
              <a:t>OFFSET</a:t>
            </a:r>
          </a:p>
          <a:p>
            <a:r>
              <a:rPr lang="en-US" dirty="0"/>
              <a:t>For This consumer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E8E582-4979-4433-9A83-BEA555E0FCE9}"/>
              </a:ext>
            </a:extLst>
          </p:cNvPr>
          <p:cNvSpPr txBox="1"/>
          <p:nvPr/>
        </p:nvSpPr>
        <p:spPr>
          <a:xfrm>
            <a:off x="964871" y="6411433"/>
            <a:ext cx="741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 Lag: Difference between Log End Offset – Consumer Current Offset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5DC1B7-79B7-4D41-9FBF-12C9A91F0173}"/>
              </a:ext>
            </a:extLst>
          </p:cNvPr>
          <p:cNvCxnSpPr/>
          <p:nvPr/>
        </p:nvCxnSpPr>
        <p:spPr>
          <a:xfrm flipH="1" flipV="1">
            <a:off x="2296632" y="3176880"/>
            <a:ext cx="7113181" cy="140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4B8424-86BF-477C-B0A4-AA034E82CF3E}"/>
              </a:ext>
            </a:extLst>
          </p:cNvPr>
          <p:cNvSpPr txBox="1"/>
          <p:nvPr/>
        </p:nvSpPr>
        <p:spPr>
          <a:xfrm>
            <a:off x="7226271" y="3594204"/>
            <a:ext cx="18209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M1</a:t>
            </a:r>
          </a:p>
          <a:p>
            <a:r>
              <a:rPr lang="en-US" dirty="0"/>
              <a:t>  commit offset 0</a:t>
            </a:r>
          </a:p>
          <a:p>
            <a:r>
              <a:rPr lang="en-US" dirty="0"/>
              <a:t>Read M2</a:t>
            </a:r>
          </a:p>
          <a:p>
            <a:r>
              <a:rPr lang="en-US" dirty="0"/>
              <a:t>  commit offset 1</a:t>
            </a:r>
          </a:p>
          <a:p>
            <a:r>
              <a:rPr lang="en-US" dirty="0"/>
              <a:t>Read M3</a:t>
            </a:r>
          </a:p>
          <a:p>
            <a:r>
              <a:rPr lang="en-US" dirty="0"/>
              <a:t>   commit offset 2</a:t>
            </a:r>
          </a:p>
          <a:p>
            <a:r>
              <a:rPr lang="en-US" dirty="0"/>
              <a:t>Read M4</a:t>
            </a:r>
          </a:p>
          <a:p>
            <a:r>
              <a:rPr lang="en-US" dirty="0"/>
              <a:t> commit offset 3</a:t>
            </a:r>
          </a:p>
          <a:p>
            <a:r>
              <a:rPr lang="en-US" dirty="0"/>
              <a:t>Read M5</a:t>
            </a:r>
          </a:p>
          <a:p>
            <a:r>
              <a:rPr lang="en-US" dirty="0"/>
              <a:t>  commit offset 4</a:t>
            </a:r>
          </a:p>
        </p:txBody>
      </p:sp>
    </p:spTree>
    <p:extLst>
      <p:ext uri="{BB962C8B-B14F-4D97-AF65-F5344CB8AC3E}">
        <p14:creationId xmlns:p14="http://schemas.microsoft.com/office/powerpoint/2010/main" val="61563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FB793BA-5F54-47D6-8081-DBC99AE6B038}"/>
              </a:ext>
            </a:extLst>
          </p:cNvPr>
          <p:cNvSpPr/>
          <p:nvPr/>
        </p:nvSpPr>
        <p:spPr>
          <a:xfrm>
            <a:off x="1517939" y="3492796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7087B1-AED8-4E86-8071-8F0AA8A0798A}"/>
              </a:ext>
            </a:extLst>
          </p:cNvPr>
          <p:cNvSpPr/>
          <p:nvPr/>
        </p:nvSpPr>
        <p:spPr>
          <a:xfrm>
            <a:off x="6847367" y="0"/>
            <a:ext cx="4401880" cy="659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Consumer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B729B-676D-4C38-910F-9C308503D03E}"/>
              </a:ext>
            </a:extLst>
          </p:cNvPr>
          <p:cNvSpPr/>
          <p:nvPr/>
        </p:nvSpPr>
        <p:spPr>
          <a:xfrm>
            <a:off x="1531088" y="845289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F7239-E725-4A82-AD62-784892473871}"/>
              </a:ext>
            </a:extLst>
          </p:cNvPr>
          <p:cNvSpPr/>
          <p:nvPr/>
        </p:nvSpPr>
        <p:spPr>
          <a:xfrm>
            <a:off x="1775637" y="1515140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82C04-0A9A-42A4-B1A4-2F2618F93842}"/>
              </a:ext>
            </a:extLst>
          </p:cNvPr>
          <p:cNvSpPr/>
          <p:nvPr/>
        </p:nvSpPr>
        <p:spPr>
          <a:xfrm>
            <a:off x="7527851" y="99414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7F776-DFA1-434B-A3FC-C47EDB337C0B}"/>
              </a:ext>
            </a:extLst>
          </p:cNvPr>
          <p:cNvSpPr txBox="1"/>
          <p:nvPr/>
        </p:nvSpPr>
        <p:spPr>
          <a:xfrm>
            <a:off x="4667693" y="1945758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D8060-C260-496A-BC0B-20846D9A85F8}"/>
              </a:ext>
            </a:extLst>
          </p:cNvPr>
          <p:cNvSpPr txBox="1"/>
          <p:nvPr/>
        </p:nvSpPr>
        <p:spPr>
          <a:xfrm>
            <a:off x="1616535" y="48378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 msg per sec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D9D98-9A98-4715-9D5E-05DF78C0AE96}"/>
              </a:ext>
            </a:extLst>
          </p:cNvPr>
          <p:cNvSpPr txBox="1"/>
          <p:nvPr/>
        </p:nvSpPr>
        <p:spPr>
          <a:xfrm>
            <a:off x="7846878" y="59823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71210-3C55-48EA-9DB0-5F3AF21AA11E}"/>
              </a:ext>
            </a:extLst>
          </p:cNvPr>
          <p:cNvSpPr/>
          <p:nvPr/>
        </p:nvSpPr>
        <p:spPr>
          <a:xfrm>
            <a:off x="7527851" y="249333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6F8BD-BAC7-4E93-B8F8-C7906A06DE25}"/>
              </a:ext>
            </a:extLst>
          </p:cNvPr>
          <p:cNvSpPr txBox="1"/>
          <p:nvPr/>
        </p:nvSpPr>
        <p:spPr>
          <a:xfrm>
            <a:off x="7846878" y="209742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D2438-A957-4804-B685-5B7B5C7CEC92}"/>
              </a:ext>
            </a:extLst>
          </p:cNvPr>
          <p:cNvSpPr/>
          <p:nvPr/>
        </p:nvSpPr>
        <p:spPr>
          <a:xfrm>
            <a:off x="7527851" y="399252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21856-8DE5-47D0-A17B-3FB67C24C9C8}"/>
              </a:ext>
            </a:extLst>
          </p:cNvPr>
          <p:cNvSpPr txBox="1"/>
          <p:nvPr/>
        </p:nvSpPr>
        <p:spPr>
          <a:xfrm>
            <a:off x="7846878" y="359661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A3419-7082-4605-B278-2680C5416ADD}"/>
              </a:ext>
            </a:extLst>
          </p:cNvPr>
          <p:cNvSpPr/>
          <p:nvPr/>
        </p:nvSpPr>
        <p:spPr>
          <a:xfrm>
            <a:off x="7680249" y="549171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BA0E8-83DF-499E-8A90-D04807A237D8}"/>
              </a:ext>
            </a:extLst>
          </p:cNvPr>
          <p:cNvSpPr txBox="1"/>
          <p:nvPr/>
        </p:nvSpPr>
        <p:spPr>
          <a:xfrm>
            <a:off x="7999276" y="502528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AA897-562A-4D7C-A3C5-A16D30BB887C}"/>
              </a:ext>
            </a:extLst>
          </p:cNvPr>
          <p:cNvSpPr txBox="1"/>
          <p:nvPr/>
        </p:nvSpPr>
        <p:spPr>
          <a:xfrm>
            <a:off x="148856" y="-48101"/>
            <a:ext cx="5470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single partition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split into multiple consumers</a:t>
            </a:r>
          </a:p>
          <a:p>
            <a:r>
              <a:rPr lang="en-US" dirty="0"/>
              <a:t>In consumer group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408A2C-5C56-47F1-8E26-87564D309D48}"/>
              </a:ext>
            </a:extLst>
          </p:cNvPr>
          <p:cNvSpPr/>
          <p:nvPr/>
        </p:nvSpPr>
        <p:spPr>
          <a:xfrm>
            <a:off x="1836967" y="1985481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A6D4AA-78D1-4AD2-89B7-E9438346515B}"/>
              </a:ext>
            </a:extLst>
          </p:cNvPr>
          <p:cNvSpPr/>
          <p:nvPr/>
        </p:nvSpPr>
        <p:spPr>
          <a:xfrm>
            <a:off x="1818339" y="4513522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P2: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DBCED-1D46-44AF-8D48-8B4961322534}"/>
              </a:ext>
            </a:extLst>
          </p:cNvPr>
          <p:cNvSpPr/>
          <p:nvPr/>
        </p:nvSpPr>
        <p:spPr>
          <a:xfrm>
            <a:off x="1815681" y="4879242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P3: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75DD6D-BDC0-4164-82BA-F12D82BBD1AA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3189767" y="1461977"/>
            <a:ext cx="4338084" cy="21796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179AF6-332F-4227-B1AE-2167EF5260AF}"/>
              </a:ext>
            </a:extLst>
          </p:cNvPr>
          <p:cNvCxnSpPr>
            <a:endCxn id="22" idx="3"/>
          </p:cNvCxnSpPr>
          <p:nvPr/>
        </p:nvCxnSpPr>
        <p:spPr>
          <a:xfrm flipH="1" flipV="1">
            <a:off x="3251097" y="2150286"/>
            <a:ext cx="4276754" cy="68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0524F7-48ED-4854-AEFC-9E06EC175EA9}"/>
              </a:ext>
            </a:extLst>
          </p:cNvPr>
          <p:cNvCxnSpPr>
            <a:stCxn id="16" idx="1"/>
            <a:endCxn id="23" idx="3"/>
          </p:cNvCxnSpPr>
          <p:nvPr/>
        </p:nvCxnSpPr>
        <p:spPr>
          <a:xfrm flipH="1">
            <a:off x="3232469" y="4460357"/>
            <a:ext cx="4295382" cy="21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FD0A9D-C3D4-47C1-8760-C01FFE2FA9FA}"/>
              </a:ext>
            </a:extLst>
          </p:cNvPr>
          <p:cNvCxnSpPr>
            <a:cxnSpLocks/>
            <a:stCxn id="18" idx="1"/>
            <a:endCxn id="24" idx="3"/>
          </p:cNvCxnSpPr>
          <p:nvPr/>
        </p:nvCxnSpPr>
        <p:spPr>
          <a:xfrm flipH="1" flipV="1">
            <a:off x="3229811" y="5044047"/>
            <a:ext cx="4450438" cy="9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0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FB793BA-5F54-47D6-8081-DBC99AE6B038}"/>
              </a:ext>
            </a:extLst>
          </p:cNvPr>
          <p:cNvSpPr/>
          <p:nvPr/>
        </p:nvSpPr>
        <p:spPr>
          <a:xfrm>
            <a:off x="1517939" y="3492796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7087B1-AED8-4E86-8071-8F0AA8A0798A}"/>
              </a:ext>
            </a:extLst>
          </p:cNvPr>
          <p:cNvSpPr/>
          <p:nvPr/>
        </p:nvSpPr>
        <p:spPr>
          <a:xfrm>
            <a:off x="6847367" y="0"/>
            <a:ext cx="4401880" cy="659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Consumer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B729B-676D-4C38-910F-9C308503D03E}"/>
              </a:ext>
            </a:extLst>
          </p:cNvPr>
          <p:cNvSpPr/>
          <p:nvPr/>
        </p:nvSpPr>
        <p:spPr>
          <a:xfrm>
            <a:off x="1531088" y="845289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F7239-E725-4A82-AD62-784892473871}"/>
              </a:ext>
            </a:extLst>
          </p:cNvPr>
          <p:cNvSpPr/>
          <p:nvPr/>
        </p:nvSpPr>
        <p:spPr>
          <a:xfrm>
            <a:off x="1775637" y="1515140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82C04-0A9A-42A4-B1A4-2F2618F93842}"/>
              </a:ext>
            </a:extLst>
          </p:cNvPr>
          <p:cNvSpPr/>
          <p:nvPr/>
        </p:nvSpPr>
        <p:spPr>
          <a:xfrm>
            <a:off x="7527851" y="99414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D8060-C260-496A-BC0B-20846D9A85F8}"/>
              </a:ext>
            </a:extLst>
          </p:cNvPr>
          <p:cNvSpPr txBox="1"/>
          <p:nvPr/>
        </p:nvSpPr>
        <p:spPr>
          <a:xfrm>
            <a:off x="1616535" y="48378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 msg per sec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D9D98-9A98-4715-9D5E-05DF78C0AE96}"/>
              </a:ext>
            </a:extLst>
          </p:cNvPr>
          <p:cNvSpPr txBox="1"/>
          <p:nvPr/>
        </p:nvSpPr>
        <p:spPr>
          <a:xfrm>
            <a:off x="7846878" y="59823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71210-3C55-48EA-9DB0-5F3AF21AA11E}"/>
              </a:ext>
            </a:extLst>
          </p:cNvPr>
          <p:cNvSpPr/>
          <p:nvPr/>
        </p:nvSpPr>
        <p:spPr>
          <a:xfrm>
            <a:off x="7527851" y="249333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6F8BD-BAC7-4E93-B8F8-C7906A06DE25}"/>
              </a:ext>
            </a:extLst>
          </p:cNvPr>
          <p:cNvSpPr txBox="1"/>
          <p:nvPr/>
        </p:nvSpPr>
        <p:spPr>
          <a:xfrm>
            <a:off x="7846878" y="209742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D2438-A957-4804-B685-5B7B5C7CEC92}"/>
              </a:ext>
            </a:extLst>
          </p:cNvPr>
          <p:cNvSpPr/>
          <p:nvPr/>
        </p:nvSpPr>
        <p:spPr>
          <a:xfrm>
            <a:off x="7527851" y="399252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21856-8DE5-47D0-A17B-3FB67C24C9C8}"/>
              </a:ext>
            </a:extLst>
          </p:cNvPr>
          <p:cNvSpPr txBox="1"/>
          <p:nvPr/>
        </p:nvSpPr>
        <p:spPr>
          <a:xfrm>
            <a:off x="7846878" y="359661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A3419-7082-4605-B278-2680C5416ADD}"/>
              </a:ext>
            </a:extLst>
          </p:cNvPr>
          <p:cNvSpPr/>
          <p:nvPr/>
        </p:nvSpPr>
        <p:spPr>
          <a:xfrm>
            <a:off x="7680249" y="549171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BA0E8-83DF-499E-8A90-D04807A237D8}"/>
              </a:ext>
            </a:extLst>
          </p:cNvPr>
          <p:cNvSpPr txBox="1"/>
          <p:nvPr/>
        </p:nvSpPr>
        <p:spPr>
          <a:xfrm>
            <a:off x="7999276" y="502528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AA897-562A-4D7C-A3C5-A16D30BB887C}"/>
              </a:ext>
            </a:extLst>
          </p:cNvPr>
          <p:cNvSpPr txBox="1"/>
          <p:nvPr/>
        </p:nvSpPr>
        <p:spPr>
          <a:xfrm>
            <a:off x="148856" y="-48101"/>
            <a:ext cx="5470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single partition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split into multiple consumers</a:t>
            </a:r>
          </a:p>
          <a:p>
            <a:r>
              <a:rPr lang="en-US" dirty="0"/>
              <a:t>In consumer group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98B93D-F2AB-41B4-ABA9-E9977888CE9A}"/>
              </a:ext>
            </a:extLst>
          </p:cNvPr>
          <p:cNvCxnSpPr>
            <a:stCxn id="7" idx="1"/>
          </p:cNvCxnSpPr>
          <p:nvPr/>
        </p:nvCxnSpPr>
        <p:spPr>
          <a:xfrm flipH="1">
            <a:off x="3189767" y="1461977"/>
            <a:ext cx="4338084" cy="21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F5E8B7-DDB2-43A5-945E-EBFF74CDA405}"/>
              </a:ext>
            </a:extLst>
          </p:cNvPr>
          <p:cNvSpPr txBox="1"/>
          <p:nvPr/>
        </p:nvSpPr>
        <p:spPr>
          <a:xfrm>
            <a:off x="4019107" y="1929810"/>
            <a:ext cx="285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25 K msg per sec</a:t>
            </a:r>
          </a:p>
          <a:p>
            <a:endParaRPr lang="en-US" dirty="0"/>
          </a:p>
          <a:p>
            <a:r>
              <a:rPr lang="en-US" dirty="0"/>
              <a:t>Every second, there shall be </a:t>
            </a:r>
          </a:p>
          <a:p>
            <a:r>
              <a:rPr lang="en-US" dirty="0"/>
              <a:t>75K </a:t>
            </a:r>
            <a:r>
              <a:rPr lang="en-US" dirty="0" err="1"/>
              <a:t>msgs</a:t>
            </a:r>
            <a:r>
              <a:rPr lang="en-US" dirty="0"/>
              <a:t> lag will be there</a:t>
            </a:r>
          </a:p>
        </p:txBody>
      </p:sp>
    </p:spTree>
    <p:extLst>
      <p:ext uri="{BB962C8B-B14F-4D97-AF65-F5344CB8AC3E}">
        <p14:creationId xmlns:p14="http://schemas.microsoft.com/office/powerpoint/2010/main" val="213092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FB793BA-5F54-47D6-8081-DBC99AE6B038}"/>
              </a:ext>
            </a:extLst>
          </p:cNvPr>
          <p:cNvSpPr/>
          <p:nvPr/>
        </p:nvSpPr>
        <p:spPr>
          <a:xfrm>
            <a:off x="1517939" y="3492796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7087B1-AED8-4E86-8071-8F0AA8A0798A}"/>
              </a:ext>
            </a:extLst>
          </p:cNvPr>
          <p:cNvSpPr/>
          <p:nvPr/>
        </p:nvSpPr>
        <p:spPr>
          <a:xfrm>
            <a:off x="6847367" y="0"/>
            <a:ext cx="4401880" cy="659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Consumer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B729B-676D-4C38-910F-9C308503D03E}"/>
              </a:ext>
            </a:extLst>
          </p:cNvPr>
          <p:cNvSpPr/>
          <p:nvPr/>
        </p:nvSpPr>
        <p:spPr>
          <a:xfrm>
            <a:off x="1531088" y="845289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F7239-E725-4A82-AD62-784892473871}"/>
              </a:ext>
            </a:extLst>
          </p:cNvPr>
          <p:cNvSpPr/>
          <p:nvPr/>
        </p:nvSpPr>
        <p:spPr>
          <a:xfrm>
            <a:off x="1836967" y="135033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82C04-0A9A-42A4-B1A4-2F2618F93842}"/>
              </a:ext>
            </a:extLst>
          </p:cNvPr>
          <p:cNvSpPr/>
          <p:nvPr/>
        </p:nvSpPr>
        <p:spPr>
          <a:xfrm>
            <a:off x="7527851" y="99414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D8060-C260-496A-BC0B-20846D9A85F8}"/>
              </a:ext>
            </a:extLst>
          </p:cNvPr>
          <p:cNvSpPr txBox="1"/>
          <p:nvPr/>
        </p:nvSpPr>
        <p:spPr>
          <a:xfrm>
            <a:off x="1616535" y="48378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 msg per sec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D9D98-9A98-4715-9D5E-05DF78C0AE96}"/>
              </a:ext>
            </a:extLst>
          </p:cNvPr>
          <p:cNvSpPr txBox="1"/>
          <p:nvPr/>
        </p:nvSpPr>
        <p:spPr>
          <a:xfrm>
            <a:off x="7846878" y="59823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71210-3C55-48EA-9DB0-5F3AF21AA11E}"/>
              </a:ext>
            </a:extLst>
          </p:cNvPr>
          <p:cNvSpPr/>
          <p:nvPr/>
        </p:nvSpPr>
        <p:spPr>
          <a:xfrm>
            <a:off x="7527851" y="249333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6F8BD-BAC7-4E93-B8F8-C7906A06DE25}"/>
              </a:ext>
            </a:extLst>
          </p:cNvPr>
          <p:cNvSpPr txBox="1"/>
          <p:nvPr/>
        </p:nvSpPr>
        <p:spPr>
          <a:xfrm>
            <a:off x="7846878" y="209742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D2438-A957-4804-B685-5B7B5C7CEC92}"/>
              </a:ext>
            </a:extLst>
          </p:cNvPr>
          <p:cNvSpPr/>
          <p:nvPr/>
        </p:nvSpPr>
        <p:spPr>
          <a:xfrm>
            <a:off x="7527851" y="399252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21856-8DE5-47D0-A17B-3FB67C24C9C8}"/>
              </a:ext>
            </a:extLst>
          </p:cNvPr>
          <p:cNvSpPr txBox="1"/>
          <p:nvPr/>
        </p:nvSpPr>
        <p:spPr>
          <a:xfrm>
            <a:off x="7846878" y="359661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A3419-7082-4605-B278-2680C5416ADD}"/>
              </a:ext>
            </a:extLst>
          </p:cNvPr>
          <p:cNvSpPr/>
          <p:nvPr/>
        </p:nvSpPr>
        <p:spPr>
          <a:xfrm>
            <a:off x="7680249" y="549171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BA0E8-83DF-499E-8A90-D04807A237D8}"/>
              </a:ext>
            </a:extLst>
          </p:cNvPr>
          <p:cNvSpPr txBox="1"/>
          <p:nvPr/>
        </p:nvSpPr>
        <p:spPr>
          <a:xfrm>
            <a:off x="7999276" y="502528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AA897-562A-4D7C-A3C5-A16D30BB887C}"/>
              </a:ext>
            </a:extLst>
          </p:cNvPr>
          <p:cNvSpPr txBox="1"/>
          <p:nvPr/>
        </p:nvSpPr>
        <p:spPr>
          <a:xfrm>
            <a:off x="148856" y="-48101"/>
            <a:ext cx="5470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single partition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split into multiple consumers</a:t>
            </a:r>
          </a:p>
          <a:p>
            <a:r>
              <a:rPr lang="en-US" dirty="0"/>
              <a:t>In consumer group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98B93D-F2AB-41B4-ABA9-E9977888CE9A}"/>
              </a:ext>
            </a:extLst>
          </p:cNvPr>
          <p:cNvCxnSpPr>
            <a:stCxn id="7" idx="1"/>
          </p:cNvCxnSpPr>
          <p:nvPr/>
        </p:nvCxnSpPr>
        <p:spPr>
          <a:xfrm flipH="1">
            <a:off x="3189767" y="1461977"/>
            <a:ext cx="4338084" cy="21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F5E8B7-DDB2-43A5-945E-EBFF74CDA405}"/>
              </a:ext>
            </a:extLst>
          </p:cNvPr>
          <p:cNvSpPr txBox="1"/>
          <p:nvPr/>
        </p:nvSpPr>
        <p:spPr>
          <a:xfrm>
            <a:off x="4019107" y="1929810"/>
            <a:ext cx="285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50 K msg per sec</a:t>
            </a:r>
          </a:p>
          <a:p>
            <a:endParaRPr lang="en-US" dirty="0"/>
          </a:p>
          <a:p>
            <a:r>
              <a:rPr lang="en-US" dirty="0"/>
              <a:t>Every second, there shall be </a:t>
            </a:r>
          </a:p>
          <a:p>
            <a:r>
              <a:rPr lang="en-US" dirty="0"/>
              <a:t>50K </a:t>
            </a:r>
            <a:r>
              <a:rPr lang="en-US" dirty="0" err="1"/>
              <a:t>msgs</a:t>
            </a:r>
            <a:r>
              <a:rPr lang="en-US" dirty="0"/>
              <a:t> lag will be there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98955-DF29-45C3-88A8-2779BF40D4DC}"/>
              </a:ext>
            </a:extLst>
          </p:cNvPr>
          <p:cNvSpPr/>
          <p:nvPr/>
        </p:nvSpPr>
        <p:spPr>
          <a:xfrm>
            <a:off x="1818360" y="4460357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8AEC6C-1A00-47A0-9908-FE3DE0C8D168}"/>
              </a:ext>
            </a:extLst>
          </p:cNvPr>
          <p:cNvCxnSpPr>
            <a:stCxn id="14" idx="1"/>
            <a:endCxn id="22" idx="3"/>
          </p:cNvCxnSpPr>
          <p:nvPr/>
        </p:nvCxnSpPr>
        <p:spPr>
          <a:xfrm flipH="1">
            <a:off x="3232490" y="2961167"/>
            <a:ext cx="4295361" cy="166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70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FB793BA-5F54-47D6-8081-DBC99AE6B038}"/>
              </a:ext>
            </a:extLst>
          </p:cNvPr>
          <p:cNvSpPr/>
          <p:nvPr/>
        </p:nvSpPr>
        <p:spPr>
          <a:xfrm>
            <a:off x="1517939" y="3492796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7087B1-AED8-4E86-8071-8F0AA8A0798A}"/>
              </a:ext>
            </a:extLst>
          </p:cNvPr>
          <p:cNvSpPr/>
          <p:nvPr/>
        </p:nvSpPr>
        <p:spPr>
          <a:xfrm>
            <a:off x="6847367" y="0"/>
            <a:ext cx="4401880" cy="659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Consumer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B729B-676D-4C38-910F-9C308503D03E}"/>
              </a:ext>
            </a:extLst>
          </p:cNvPr>
          <p:cNvSpPr/>
          <p:nvPr/>
        </p:nvSpPr>
        <p:spPr>
          <a:xfrm>
            <a:off x="1531088" y="845289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F7239-E725-4A82-AD62-784892473871}"/>
              </a:ext>
            </a:extLst>
          </p:cNvPr>
          <p:cNvSpPr/>
          <p:nvPr/>
        </p:nvSpPr>
        <p:spPr>
          <a:xfrm>
            <a:off x="1836967" y="135033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82C04-0A9A-42A4-B1A4-2F2618F93842}"/>
              </a:ext>
            </a:extLst>
          </p:cNvPr>
          <p:cNvSpPr/>
          <p:nvPr/>
        </p:nvSpPr>
        <p:spPr>
          <a:xfrm>
            <a:off x="7527851" y="99414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D8060-C260-496A-BC0B-20846D9A85F8}"/>
              </a:ext>
            </a:extLst>
          </p:cNvPr>
          <p:cNvSpPr txBox="1"/>
          <p:nvPr/>
        </p:nvSpPr>
        <p:spPr>
          <a:xfrm>
            <a:off x="1616535" y="48378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 msg per sec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D9D98-9A98-4715-9D5E-05DF78C0AE96}"/>
              </a:ext>
            </a:extLst>
          </p:cNvPr>
          <p:cNvSpPr txBox="1"/>
          <p:nvPr/>
        </p:nvSpPr>
        <p:spPr>
          <a:xfrm>
            <a:off x="7846878" y="59823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71210-3C55-48EA-9DB0-5F3AF21AA11E}"/>
              </a:ext>
            </a:extLst>
          </p:cNvPr>
          <p:cNvSpPr/>
          <p:nvPr/>
        </p:nvSpPr>
        <p:spPr>
          <a:xfrm>
            <a:off x="7527851" y="249333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6F8BD-BAC7-4E93-B8F8-C7906A06DE25}"/>
              </a:ext>
            </a:extLst>
          </p:cNvPr>
          <p:cNvSpPr txBox="1"/>
          <p:nvPr/>
        </p:nvSpPr>
        <p:spPr>
          <a:xfrm>
            <a:off x="7846878" y="209742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D2438-A957-4804-B685-5B7B5C7CEC92}"/>
              </a:ext>
            </a:extLst>
          </p:cNvPr>
          <p:cNvSpPr/>
          <p:nvPr/>
        </p:nvSpPr>
        <p:spPr>
          <a:xfrm>
            <a:off x="7527851" y="399252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21856-8DE5-47D0-A17B-3FB67C24C9C8}"/>
              </a:ext>
            </a:extLst>
          </p:cNvPr>
          <p:cNvSpPr txBox="1"/>
          <p:nvPr/>
        </p:nvSpPr>
        <p:spPr>
          <a:xfrm>
            <a:off x="7846878" y="359661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A3419-7082-4605-B278-2680C5416ADD}"/>
              </a:ext>
            </a:extLst>
          </p:cNvPr>
          <p:cNvSpPr/>
          <p:nvPr/>
        </p:nvSpPr>
        <p:spPr>
          <a:xfrm>
            <a:off x="7680249" y="549171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BA0E8-83DF-499E-8A90-D04807A237D8}"/>
              </a:ext>
            </a:extLst>
          </p:cNvPr>
          <p:cNvSpPr txBox="1"/>
          <p:nvPr/>
        </p:nvSpPr>
        <p:spPr>
          <a:xfrm>
            <a:off x="7999276" y="502528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AA897-562A-4D7C-A3C5-A16D30BB887C}"/>
              </a:ext>
            </a:extLst>
          </p:cNvPr>
          <p:cNvSpPr txBox="1"/>
          <p:nvPr/>
        </p:nvSpPr>
        <p:spPr>
          <a:xfrm>
            <a:off x="148856" y="-48101"/>
            <a:ext cx="5470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single partition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split into multiple consumers</a:t>
            </a:r>
          </a:p>
          <a:p>
            <a:r>
              <a:rPr lang="en-US" dirty="0"/>
              <a:t>In consumer group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98B93D-F2AB-41B4-ABA9-E9977888CE9A}"/>
              </a:ext>
            </a:extLst>
          </p:cNvPr>
          <p:cNvCxnSpPr>
            <a:stCxn id="7" idx="1"/>
          </p:cNvCxnSpPr>
          <p:nvPr/>
        </p:nvCxnSpPr>
        <p:spPr>
          <a:xfrm flipH="1">
            <a:off x="3189767" y="1461977"/>
            <a:ext cx="4338084" cy="21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F5E8B7-DDB2-43A5-945E-EBFF74CDA405}"/>
              </a:ext>
            </a:extLst>
          </p:cNvPr>
          <p:cNvSpPr txBox="1"/>
          <p:nvPr/>
        </p:nvSpPr>
        <p:spPr>
          <a:xfrm>
            <a:off x="4019107" y="1929810"/>
            <a:ext cx="285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75 K msg per sec</a:t>
            </a:r>
          </a:p>
          <a:p>
            <a:endParaRPr lang="en-US" dirty="0"/>
          </a:p>
          <a:p>
            <a:r>
              <a:rPr lang="en-US" dirty="0"/>
              <a:t>Every second, there shall be </a:t>
            </a:r>
          </a:p>
          <a:p>
            <a:r>
              <a:rPr lang="en-US" dirty="0"/>
              <a:t>25K </a:t>
            </a:r>
            <a:r>
              <a:rPr lang="en-US" dirty="0" err="1"/>
              <a:t>msgs</a:t>
            </a:r>
            <a:r>
              <a:rPr lang="en-US" dirty="0"/>
              <a:t> lag will be there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98955-DF29-45C3-88A8-2779BF40D4DC}"/>
              </a:ext>
            </a:extLst>
          </p:cNvPr>
          <p:cNvSpPr/>
          <p:nvPr/>
        </p:nvSpPr>
        <p:spPr>
          <a:xfrm>
            <a:off x="1818360" y="4460357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8AEC6C-1A00-47A0-9908-FE3DE0C8D168}"/>
              </a:ext>
            </a:extLst>
          </p:cNvPr>
          <p:cNvCxnSpPr>
            <a:stCxn id="14" idx="1"/>
            <a:endCxn id="22" idx="3"/>
          </p:cNvCxnSpPr>
          <p:nvPr/>
        </p:nvCxnSpPr>
        <p:spPr>
          <a:xfrm flipH="1">
            <a:off x="3232490" y="2961167"/>
            <a:ext cx="4295361" cy="166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FA685C4-2125-4C39-A896-4D28EB86BB7C}"/>
              </a:ext>
            </a:extLst>
          </p:cNvPr>
          <p:cNvSpPr/>
          <p:nvPr/>
        </p:nvSpPr>
        <p:spPr>
          <a:xfrm>
            <a:off x="1799468" y="241890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P2: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126ECF-7413-42D1-A4C7-9F97115DE4FB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3251097" y="2748514"/>
            <a:ext cx="4276754" cy="171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5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FB793BA-5F54-47D6-8081-DBC99AE6B038}"/>
              </a:ext>
            </a:extLst>
          </p:cNvPr>
          <p:cNvSpPr/>
          <p:nvPr/>
        </p:nvSpPr>
        <p:spPr>
          <a:xfrm>
            <a:off x="1517939" y="3492796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7087B1-AED8-4E86-8071-8F0AA8A0798A}"/>
              </a:ext>
            </a:extLst>
          </p:cNvPr>
          <p:cNvSpPr/>
          <p:nvPr/>
        </p:nvSpPr>
        <p:spPr>
          <a:xfrm>
            <a:off x="6847367" y="0"/>
            <a:ext cx="4401880" cy="659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Consumer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B729B-676D-4C38-910F-9C308503D03E}"/>
              </a:ext>
            </a:extLst>
          </p:cNvPr>
          <p:cNvSpPr/>
          <p:nvPr/>
        </p:nvSpPr>
        <p:spPr>
          <a:xfrm>
            <a:off x="1531088" y="845289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F7239-E725-4A82-AD62-784892473871}"/>
              </a:ext>
            </a:extLst>
          </p:cNvPr>
          <p:cNvSpPr/>
          <p:nvPr/>
        </p:nvSpPr>
        <p:spPr>
          <a:xfrm>
            <a:off x="1836967" y="135033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82C04-0A9A-42A4-B1A4-2F2618F93842}"/>
              </a:ext>
            </a:extLst>
          </p:cNvPr>
          <p:cNvSpPr/>
          <p:nvPr/>
        </p:nvSpPr>
        <p:spPr>
          <a:xfrm>
            <a:off x="7527851" y="99414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D8060-C260-496A-BC0B-20846D9A85F8}"/>
              </a:ext>
            </a:extLst>
          </p:cNvPr>
          <p:cNvSpPr txBox="1"/>
          <p:nvPr/>
        </p:nvSpPr>
        <p:spPr>
          <a:xfrm>
            <a:off x="1616535" y="48378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 msg per sec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D9D98-9A98-4715-9D5E-05DF78C0AE96}"/>
              </a:ext>
            </a:extLst>
          </p:cNvPr>
          <p:cNvSpPr txBox="1"/>
          <p:nvPr/>
        </p:nvSpPr>
        <p:spPr>
          <a:xfrm>
            <a:off x="7846878" y="59823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71210-3C55-48EA-9DB0-5F3AF21AA11E}"/>
              </a:ext>
            </a:extLst>
          </p:cNvPr>
          <p:cNvSpPr/>
          <p:nvPr/>
        </p:nvSpPr>
        <p:spPr>
          <a:xfrm>
            <a:off x="7527851" y="249333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6F8BD-BAC7-4E93-B8F8-C7906A06DE25}"/>
              </a:ext>
            </a:extLst>
          </p:cNvPr>
          <p:cNvSpPr txBox="1"/>
          <p:nvPr/>
        </p:nvSpPr>
        <p:spPr>
          <a:xfrm>
            <a:off x="7846878" y="209742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D2438-A957-4804-B685-5B7B5C7CEC92}"/>
              </a:ext>
            </a:extLst>
          </p:cNvPr>
          <p:cNvSpPr/>
          <p:nvPr/>
        </p:nvSpPr>
        <p:spPr>
          <a:xfrm>
            <a:off x="7527851" y="399252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21856-8DE5-47D0-A17B-3FB67C24C9C8}"/>
              </a:ext>
            </a:extLst>
          </p:cNvPr>
          <p:cNvSpPr txBox="1"/>
          <p:nvPr/>
        </p:nvSpPr>
        <p:spPr>
          <a:xfrm>
            <a:off x="7846878" y="359661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A3419-7082-4605-B278-2680C5416ADD}"/>
              </a:ext>
            </a:extLst>
          </p:cNvPr>
          <p:cNvSpPr/>
          <p:nvPr/>
        </p:nvSpPr>
        <p:spPr>
          <a:xfrm>
            <a:off x="7680249" y="549171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BA0E8-83DF-499E-8A90-D04807A237D8}"/>
              </a:ext>
            </a:extLst>
          </p:cNvPr>
          <p:cNvSpPr txBox="1"/>
          <p:nvPr/>
        </p:nvSpPr>
        <p:spPr>
          <a:xfrm>
            <a:off x="7999276" y="502528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AA897-562A-4D7C-A3C5-A16D30BB887C}"/>
              </a:ext>
            </a:extLst>
          </p:cNvPr>
          <p:cNvSpPr txBox="1"/>
          <p:nvPr/>
        </p:nvSpPr>
        <p:spPr>
          <a:xfrm>
            <a:off x="148856" y="-48101"/>
            <a:ext cx="5470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single partition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split into multiple consumers</a:t>
            </a:r>
          </a:p>
          <a:p>
            <a:r>
              <a:rPr lang="en-US" dirty="0"/>
              <a:t>In consumer group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98B93D-F2AB-41B4-ABA9-E9977888CE9A}"/>
              </a:ext>
            </a:extLst>
          </p:cNvPr>
          <p:cNvCxnSpPr>
            <a:stCxn id="7" idx="1"/>
          </p:cNvCxnSpPr>
          <p:nvPr/>
        </p:nvCxnSpPr>
        <p:spPr>
          <a:xfrm flipH="1">
            <a:off x="3189767" y="1461977"/>
            <a:ext cx="4338084" cy="21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F5E8B7-DDB2-43A5-945E-EBFF74CDA405}"/>
              </a:ext>
            </a:extLst>
          </p:cNvPr>
          <p:cNvSpPr txBox="1"/>
          <p:nvPr/>
        </p:nvSpPr>
        <p:spPr>
          <a:xfrm>
            <a:off x="4019107" y="1929810"/>
            <a:ext cx="285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75 K msg per sec</a:t>
            </a:r>
          </a:p>
          <a:p>
            <a:endParaRPr lang="en-US" dirty="0"/>
          </a:p>
          <a:p>
            <a:r>
              <a:rPr lang="en-US" dirty="0"/>
              <a:t>Every second, there shall be </a:t>
            </a:r>
          </a:p>
          <a:p>
            <a:r>
              <a:rPr lang="en-US" dirty="0"/>
              <a:t>25K </a:t>
            </a:r>
            <a:r>
              <a:rPr lang="en-US" dirty="0" err="1"/>
              <a:t>msgs</a:t>
            </a:r>
            <a:r>
              <a:rPr lang="en-US" dirty="0"/>
              <a:t> lag will be there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98955-DF29-45C3-88A8-2779BF40D4DC}"/>
              </a:ext>
            </a:extLst>
          </p:cNvPr>
          <p:cNvSpPr/>
          <p:nvPr/>
        </p:nvSpPr>
        <p:spPr>
          <a:xfrm>
            <a:off x="1818360" y="4460357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8AEC6C-1A00-47A0-9908-FE3DE0C8D168}"/>
              </a:ext>
            </a:extLst>
          </p:cNvPr>
          <p:cNvCxnSpPr>
            <a:stCxn id="14" idx="1"/>
            <a:endCxn id="22" idx="3"/>
          </p:cNvCxnSpPr>
          <p:nvPr/>
        </p:nvCxnSpPr>
        <p:spPr>
          <a:xfrm flipH="1">
            <a:off x="3232490" y="2961167"/>
            <a:ext cx="4295361" cy="166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FA685C4-2125-4C39-A896-4D28EB86BB7C}"/>
              </a:ext>
            </a:extLst>
          </p:cNvPr>
          <p:cNvSpPr/>
          <p:nvPr/>
        </p:nvSpPr>
        <p:spPr>
          <a:xfrm>
            <a:off x="1799468" y="241890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P2: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126ECF-7413-42D1-A4C7-9F97115DE4FB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3251097" y="2748514"/>
            <a:ext cx="4276754" cy="171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F2F825-42DC-424C-B071-A59D17D8DF9D}"/>
              </a:ext>
            </a:extLst>
          </p:cNvPr>
          <p:cNvSpPr/>
          <p:nvPr/>
        </p:nvSpPr>
        <p:spPr>
          <a:xfrm>
            <a:off x="1818360" y="5045147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P3: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6C097C-8899-48A7-B2BA-CB0D2186F15C}"/>
              </a:ext>
            </a:extLst>
          </p:cNvPr>
          <p:cNvCxnSpPr>
            <a:stCxn id="18" idx="1"/>
            <a:endCxn id="24" idx="3"/>
          </p:cNvCxnSpPr>
          <p:nvPr/>
        </p:nvCxnSpPr>
        <p:spPr>
          <a:xfrm flipH="1" flipV="1">
            <a:off x="3232490" y="5209952"/>
            <a:ext cx="4447759" cy="74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0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FB793BA-5F54-47D6-8081-DBC99AE6B038}"/>
              </a:ext>
            </a:extLst>
          </p:cNvPr>
          <p:cNvSpPr/>
          <p:nvPr/>
        </p:nvSpPr>
        <p:spPr>
          <a:xfrm>
            <a:off x="1517939" y="3492796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7087B1-AED8-4E86-8071-8F0AA8A0798A}"/>
              </a:ext>
            </a:extLst>
          </p:cNvPr>
          <p:cNvSpPr/>
          <p:nvPr/>
        </p:nvSpPr>
        <p:spPr>
          <a:xfrm>
            <a:off x="6847367" y="0"/>
            <a:ext cx="4401880" cy="659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Consumer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B729B-676D-4C38-910F-9C308503D03E}"/>
              </a:ext>
            </a:extLst>
          </p:cNvPr>
          <p:cNvSpPr/>
          <p:nvPr/>
        </p:nvSpPr>
        <p:spPr>
          <a:xfrm>
            <a:off x="1531088" y="845289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F7239-E725-4A82-AD62-784892473871}"/>
              </a:ext>
            </a:extLst>
          </p:cNvPr>
          <p:cNvSpPr/>
          <p:nvPr/>
        </p:nvSpPr>
        <p:spPr>
          <a:xfrm>
            <a:off x="1836967" y="135033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82C04-0A9A-42A4-B1A4-2F2618F93842}"/>
              </a:ext>
            </a:extLst>
          </p:cNvPr>
          <p:cNvSpPr/>
          <p:nvPr/>
        </p:nvSpPr>
        <p:spPr>
          <a:xfrm>
            <a:off x="7527851" y="99414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D8060-C260-496A-BC0B-20846D9A85F8}"/>
              </a:ext>
            </a:extLst>
          </p:cNvPr>
          <p:cNvSpPr txBox="1"/>
          <p:nvPr/>
        </p:nvSpPr>
        <p:spPr>
          <a:xfrm>
            <a:off x="1616535" y="48378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 msg per sec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D9D98-9A98-4715-9D5E-05DF78C0AE96}"/>
              </a:ext>
            </a:extLst>
          </p:cNvPr>
          <p:cNvSpPr txBox="1"/>
          <p:nvPr/>
        </p:nvSpPr>
        <p:spPr>
          <a:xfrm>
            <a:off x="7846878" y="59823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AA897-562A-4D7C-A3C5-A16D30BB887C}"/>
              </a:ext>
            </a:extLst>
          </p:cNvPr>
          <p:cNvSpPr txBox="1"/>
          <p:nvPr/>
        </p:nvSpPr>
        <p:spPr>
          <a:xfrm>
            <a:off x="148856" y="-48101"/>
            <a:ext cx="5470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single partition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split into multiple consumers</a:t>
            </a:r>
          </a:p>
          <a:p>
            <a:r>
              <a:rPr lang="en-US" dirty="0"/>
              <a:t>In consumer group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5E8B7-DDB2-43A5-945E-EBFF74CDA405}"/>
              </a:ext>
            </a:extLst>
          </p:cNvPr>
          <p:cNvSpPr txBox="1"/>
          <p:nvPr/>
        </p:nvSpPr>
        <p:spPr>
          <a:xfrm>
            <a:off x="3706728" y="4907501"/>
            <a:ext cx="285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25 K msg per sec</a:t>
            </a:r>
          </a:p>
          <a:p>
            <a:endParaRPr lang="en-US" dirty="0"/>
          </a:p>
          <a:p>
            <a:r>
              <a:rPr lang="en-US" dirty="0"/>
              <a:t>Every second, there shall be </a:t>
            </a:r>
          </a:p>
          <a:p>
            <a:r>
              <a:rPr lang="en-US" dirty="0"/>
              <a:t>75K </a:t>
            </a:r>
            <a:r>
              <a:rPr lang="en-US" dirty="0" err="1"/>
              <a:t>msgs</a:t>
            </a:r>
            <a:r>
              <a:rPr lang="en-US" dirty="0"/>
              <a:t> lag will be there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98955-DF29-45C3-88A8-2779BF40D4DC}"/>
              </a:ext>
            </a:extLst>
          </p:cNvPr>
          <p:cNvSpPr/>
          <p:nvPr/>
        </p:nvSpPr>
        <p:spPr>
          <a:xfrm>
            <a:off x="1818360" y="4460357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A685C4-2125-4C39-A896-4D28EB86BB7C}"/>
              </a:ext>
            </a:extLst>
          </p:cNvPr>
          <p:cNvSpPr/>
          <p:nvPr/>
        </p:nvSpPr>
        <p:spPr>
          <a:xfrm>
            <a:off x="1799468" y="241890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P2: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F2F825-42DC-424C-B071-A59D17D8DF9D}"/>
              </a:ext>
            </a:extLst>
          </p:cNvPr>
          <p:cNvSpPr/>
          <p:nvPr/>
        </p:nvSpPr>
        <p:spPr>
          <a:xfrm>
            <a:off x="1818360" y="5045147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P3: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08F9FE-B84B-4C5A-910E-B662EAA73AC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51097" y="1461977"/>
            <a:ext cx="4276754" cy="5316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8C4FC4-7637-401C-B7E2-8CD38796EEF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213598" y="1706526"/>
            <a:ext cx="4314253" cy="87718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97DCAF-A548-473D-91FD-73D276C1DD3F}"/>
              </a:ext>
            </a:extLst>
          </p:cNvPr>
          <p:cNvCxnSpPr/>
          <p:nvPr/>
        </p:nvCxnSpPr>
        <p:spPr>
          <a:xfrm flipV="1">
            <a:off x="3213598" y="1860699"/>
            <a:ext cx="4388681" cy="259965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463CCC-AB7D-4400-9E49-BAF5523871BA}"/>
              </a:ext>
            </a:extLst>
          </p:cNvPr>
          <p:cNvCxnSpPr/>
          <p:nvPr/>
        </p:nvCxnSpPr>
        <p:spPr>
          <a:xfrm flipV="1">
            <a:off x="3251097" y="1927725"/>
            <a:ext cx="5112693" cy="322374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8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FB793BA-5F54-47D6-8081-DBC99AE6B038}"/>
              </a:ext>
            </a:extLst>
          </p:cNvPr>
          <p:cNvSpPr/>
          <p:nvPr/>
        </p:nvSpPr>
        <p:spPr>
          <a:xfrm>
            <a:off x="1517939" y="3492796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7087B1-AED8-4E86-8071-8F0AA8A0798A}"/>
              </a:ext>
            </a:extLst>
          </p:cNvPr>
          <p:cNvSpPr/>
          <p:nvPr/>
        </p:nvSpPr>
        <p:spPr>
          <a:xfrm>
            <a:off x="6847367" y="0"/>
            <a:ext cx="4401880" cy="659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Consumer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B729B-676D-4C38-910F-9C308503D03E}"/>
              </a:ext>
            </a:extLst>
          </p:cNvPr>
          <p:cNvSpPr/>
          <p:nvPr/>
        </p:nvSpPr>
        <p:spPr>
          <a:xfrm>
            <a:off x="1531088" y="845289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F7239-E725-4A82-AD62-784892473871}"/>
              </a:ext>
            </a:extLst>
          </p:cNvPr>
          <p:cNvSpPr/>
          <p:nvPr/>
        </p:nvSpPr>
        <p:spPr>
          <a:xfrm>
            <a:off x="1836967" y="135033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82C04-0A9A-42A4-B1A4-2F2618F93842}"/>
              </a:ext>
            </a:extLst>
          </p:cNvPr>
          <p:cNvSpPr/>
          <p:nvPr/>
        </p:nvSpPr>
        <p:spPr>
          <a:xfrm>
            <a:off x="7527851" y="99414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D8060-C260-496A-BC0B-20846D9A85F8}"/>
              </a:ext>
            </a:extLst>
          </p:cNvPr>
          <p:cNvSpPr txBox="1"/>
          <p:nvPr/>
        </p:nvSpPr>
        <p:spPr>
          <a:xfrm>
            <a:off x="1616535" y="48378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 msg per sec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D9D98-9A98-4715-9D5E-05DF78C0AE96}"/>
              </a:ext>
            </a:extLst>
          </p:cNvPr>
          <p:cNvSpPr txBox="1"/>
          <p:nvPr/>
        </p:nvSpPr>
        <p:spPr>
          <a:xfrm>
            <a:off x="7846878" y="59823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AA897-562A-4D7C-A3C5-A16D30BB887C}"/>
              </a:ext>
            </a:extLst>
          </p:cNvPr>
          <p:cNvSpPr txBox="1"/>
          <p:nvPr/>
        </p:nvSpPr>
        <p:spPr>
          <a:xfrm>
            <a:off x="148856" y="-48101"/>
            <a:ext cx="5470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single partition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split into multiple consumers</a:t>
            </a:r>
          </a:p>
          <a:p>
            <a:r>
              <a:rPr lang="en-US" dirty="0"/>
              <a:t>In consumer group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5E8B7-DDB2-43A5-945E-EBFF74CDA405}"/>
              </a:ext>
            </a:extLst>
          </p:cNvPr>
          <p:cNvSpPr txBox="1"/>
          <p:nvPr/>
        </p:nvSpPr>
        <p:spPr>
          <a:xfrm>
            <a:off x="3706728" y="4907501"/>
            <a:ext cx="285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50 K msg per sec</a:t>
            </a:r>
          </a:p>
          <a:p>
            <a:endParaRPr lang="en-US" dirty="0"/>
          </a:p>
          <a:p>
            <a:r>
              <a:rPr lang="en-US" dirty="0"/>
              <a:t>Every second, there shall be </a:t>
            </a:r>
          </a:p>
          <a:p>
            <a:r>
              <a:rPr lang="en-US" dirty="0"/>
              <a:t>50K </a:t>
            </a:r>
            <a:r>
              <a:rPr lang="en-US" dirty="0" err="1"/>
              <a:t>msgs</a:t>
            </a:r>
            <a:r>
              <a:rPr lang="en-US" dirty="0"/>
              <a:t> lag will be there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98955-DF29-45C3-88A8-2779BF40D4DC}"/>
              </a:ext>
            </a:extLst>
          </p:cNvPr>
          <p:cNvSpPr/>
          <p:nvPr/>
        </p:nvSpPr>
        <p:spPr>
          <a:xfrm>
            <a:off x="1818360" y="4460357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A685C4-2125-4C39-A896-4D28EB86BB7C}"/>
              </a:ext>
            </a:extLst>
          </p:cNvPr>
          <p:cNvSpPr/>
          <p:nvPr/>
        </p:nvSpPr>
        <p:spPr>
          <a:xfrm>
            <a:off x="1799468" y="241890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P2: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F2F825-42DC-424C-B071-A59D17D8DF9D}"/>
              </a:ext>
            </a:extLst>
          </p:cNvPr>
          <p:cNvSpPr/>
          <p:nvPr/>
        </p:nvSpPr>
        <p:spPr>
          <a:xfrm>
            <a:off x="1818360" y="5045147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P3: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08F9FE-B84B-4C5A-910E-B662EAA73AC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51097" y="1461977"/>
            <a:ext cx="4276754" cy="5316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8C4FC4-7637-401C-B7E2-8CD38796EEF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213598" y="1706526"/>
            <a:ext cx="4314253" cy="87718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97DCAF-A548-473D-91FD-73D276C1DD3F}"/>
              </a:ext>
            </a:extLst>
          </p:cNvPr>
          <p:cNvCxnSpPr>
            <a:cxnSpLocks/>
          </p:cNvCxnSpPr>
          <p:nvPr/>
        </p:nvCxnSpPr>
        <p:spPr>
          <a:xfrm flipV="1">
            <a:off x="3213598" y="2977117"/>
            <a:ext cx="4407288" cy="14832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463CCC-AB7D-4400-9E49-BAF5523871BA}"/>
              </a:ext>
            </a:extLst>
          </p:cNvPr>
          <p:cNvCxnSpPr>
            <a:cxnSpLocks/>
          </p:cNvCxnSpPr>
          <p:nvPr/>
        </p:nvCxnSpPr>
        <p:spPr>
          <a:xfrm flipV="1">
            <a:off x="3251097" y="3296093"/>
            <a:ext cx="4369789" cy="18553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CAF4094-4ED0-41B7-958A-12ECDA29B26F}"/>
              </a:ext>
            </a:extLst>
          </p:cNvPr>
          <p:cNvSpPr/>
          <p:nvPr/>
        </p:nvSpPr>
        <p:spPr>
          <a:xfrm>
            <a:off x="7620886" y="2692695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395AD6-15C7-4251-8F63-6B07953D41A6}"/>
              </a:ext>
            </a:extLst>
          </p:cNvPr>
          <p:cNvSpPr txBox="1"/>
          <p:nvPr/>
        </p:nvSpPr>
        <p:spPr>
          <a:xfrm>
            <a:off x="8165907" y="226480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</p:spTree>
    <p:extLst>
      <p:ext uri="{BB962C8B-B14F-4D97-AF65-F5344CB8AC3E}">
        <p14:creationId xmlns:p14="http://schemas.microsoft.com/office/powerpoint/2010/main" val="367653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FB793BA-5F54-47D6-8081-DBC99AE6B038}"/>
              </a:ext>
            </a:extLst>
          </p:cNvPr>
          <p:cNvSpPr/>
          <p:nvPr/>
        </p:nvSpPr>
        <p:spPr>
          <a:xfrm>
            <a:off x="1517939" y="3492796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7087B1-AED8-4E86-8071-8F0AA8A0798A}"/>
              </a:ext>
            </a:extLst>
          </p:cNvPr>
          <p:cNvSpPr/>
          <p:nvPr/>
        </p:nvSpPr>
        <p:spPr>
          <a:xfrm>
            <a:off x="6847367" y="0"/>
            <a:ext cx="4401880" cy="659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Consumer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B729B-676D-4C38-910F-9C308503D03E}"/>
              </a:ext>
            </a:extLst>
          </p:cNvPr>
          <p:cNvSpPr/>
          <p:nvPr/>
        </p:nvSpPr>
        <p:spPr>
          <a:xfrm>
            <a:off x="1531088" y="845289"/>
            <a:ext cx="1903228" cy="2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F7239-E725-4A82-AD62-784892473871}"/>
              </a:ext>
            </a:extLst>
          </p:cNvPr>
          <p:cNvSpPr/>
          <p:nvPr/>
        </p:nvSpPr>
        <p:spPr>
          <a:xfrm>
            <a:off x="1836967" y="135033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82C04-0A9A-42A4-B1A4-2F2618F93842}"/>
              </a:ext>
            </a:extLst>
          </p:cNvPr>
          <p:cNvSpPr/>
          <p:nvPr/>
        </p:nvSpPr>
        <p:spPr>
          <a:xfrm>
            <a:off x="7527851" y="994144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D8060-C260-496A-BC0B-20846D9A85F8}"/>
              </a:ext>
            </a:extLst>
          </p:cNvPr>
          <p:cNvSpPr txBox="1"/>
          <p:nvPr/>
        </p:nvSpPr>
        <p:spPr>
          <a:xfrm>
            <a:off x="1616535" y="48378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 msg per sec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D9D98-9A98-4715-9D5E-05DF78C0AE96}"/>
              </a:ext>
            </a:extLst>
          </p:cNvPr>
          <p:cNvSpPr txBox="1"/>
          <p:nvPr/>
        </p:nvSpPr>
        <p:spPr>
          <a:xfrm>
            <a:off x="7846878" y="59823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AA897-562A-4D7C-A3C5-A16D30BB887C}"/>
              </a:ext>
            </a:extLst>
          </p:cNvPr>
          <p:cNvSpPr txBox="1"/>
          <p:nvPr/>
        </p:nvSpPr>
        <p:spPr>
          <a:xfrm>
            <a:off x="148856" y="-48101"/>
            <a:ext cx="5470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single partition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split into multiple consumers</a:t>
            </a:r>
          </a:p>
          <a:p>
            <a:r>
              <a:rPr lang="en-US" dirty="0"/>
              <a:t>In consumer group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5E8B7-DDB2-43A5-945E-EBFF74CDA405}"/>
              </a:ext>
            </a:extLst>
          </p:cNvPr>
          <p:cNvSpPr txBox="1"/>
          <p:nvPr/>
        </p:nvSpPr>
        <p:spPr>
          <a:xfrm>
            <a:off x="3706728" y="5146159"/>
            <a:ext cx="285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75 K msg per sec</a:t>
            </a:r>
          </a:p>
          <a:p>
            <a:endParaRPr lang="en-US" dirty="0"/>
          </a:p>
          <a:p>
            <a:r>
              <a:rPr lang="en-US" dirty="0"/>
              <a:t>Every second, there shall be </a:t>
            </a:r>
          </a:p>
          <a:p>
            <a:r>
              <a:rPr lang="en-US" dirty="0"/>
              <a:t>25K </a:t>
            </a:r>
            <a:r>
              <a:rPr lang="en-US" dirty="0" err="1"/>
              <a:t>msgs</a:t>
            </a:r>
            <a:r>
              <a:rPr lang="en-US" dirty="0"/>
              <a:t> lag will be there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98955-DF29-45C3-88A8-2779BF40D4DC}"/>
              </a:ext>
            </a:extLst>
          </p:cNvPr>
          <p:cNvSpPr/>
          <p:nvPr/>
        </p:nvSpPr>
        <p:spPr>
          <a:xfrm>
            <a:off x="1818360" y="4460357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A685C4-2125-4C39-A896-4D28EB86BB7C}"/>
              </a:ext>
            </a:extLst>
          </p:cNvPr>
          <p:cNvSpPr/>
          <p:nvPr/>
        </p:nvSpPr>
        <p:spPr>
          <a:xfrm>
            <a:off x="1799468" y="2418905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P2: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F2F825-42DC-424C-B071-A59D17D8DF9D}"/>
              </a:ext>
            </a:extLst>
          </p:cNvPr>
          <p:cNvSpPr/>
          <p:nvPr/>
        </p:nvSpPr>
        <p:spPr>
          <a:xfrm>
            <a:off x="1818360" y="5045147"/>
            <a:ext cx="1414130" cy="329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P3: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08F9FE-B84B-4C5A-910E-B662EAA73AC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51097" y="1461977"/>
            <a:ext cx="4276754" cy="5316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8C4FC4-7637-401C-B7E2-8CD38796EEF9}"/>
              </a:ext>
            </a:extLst>
          </p:cNvPr>
          <p:cNvCxnSpPr>
            <a:stCxn id="23" idx="3"/>
          </p:cNvCxnSpPr>
          <p:nvPr/>
        </p:nvCxnSpPr>
        <p:spPr>
          <a:xfrm flipV="1">
            <a:off x="3213598" y="1706526"/>
            <a:ext cx="4314253" cy="87718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97DCAF-A548-473D-91FD-73D276C1DD3F}"/>
              </a:ext>
            </a:extLst>
          </p:cNvPr>
          <p:cNvCxnSpPr>
            <a:cxnSpLocks/>
          </p:cNvCxnSpPr>
          <p:nvPr/>
        </p:nvCxnSpPr>
        <p:spPr>
          <a:xfrm flipV="1">
            <a:off x="3213598" y="2977117"/>
            <a:ext cx="4407288" cy="14832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463CCC-AB7D-4400-9E49-BAF5523871BA}"/>
              </a:ext>
            </a:extLst>
          </p:cNvPr>
          <p:cNvCxnSpPr>
            <a:cxnSpLocks/>
          </p:cNvCxnSpPr>
          <p:nvPr/>
        </p:nvCxnSpPr>
        <p:spPr>
          <a:xfrm flipV="1">
            <a:off x="3251097" y="4853764"/>
            <a:ext cx="4407288" cy="29771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CAF4094-4ED0-41B7-958A-12ECDA29B26F}"/>
              </a:ext>
            </a:extLst>
          </p:cNvPr>
          <p:cNvSpPr/>
          <p:nvPr/>
        </p:nvSpPr>
        <p:spPr>
          <a:xfrm>
            <a:off x="7620886" y="2692695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395AD6-15C7-4251-8F63-6B07953D41A6}"/>
              </a:ext>
            </a:extLst>
          </p:cNvPr>
          <p:cNvSpPr txBox="1"/>
          <p:nvPr/>
        </p:nvSpPr>
        <p:spPr>
          <a:xfrm>
            <a:off x="8165907" y="226480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108126-C6E4-411D-84E7-8000AF69539D}"/>
              </a:ext>
            </a:extLst>
          </p:cNvPr>
          <p:cNvSpPr/>
          <p:nvPr/>
        </p:nvSpPr>
        <p:spPr>
          <a:xfrm>
            <a:off x="7658385" y="4481621"/>
            <a:ext cx="2339163" cy="9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System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72C22-D4A4-40D6-9D09-54835F8D1C5A}"/>
              </a:ext>
            </a:extLst>
          </p:cNvPr>
          <p:cNvSpPr txBox="1"/>
          <p:nvPr/>
        </p:nvSpPr>
        <p:spPr>
          <a:xfrm>
            <a:off x="8203406" y="405373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25K msg per sec</a:t>
            </a:r>
          </a:p>
        </p:txBody>
      </p:sp>
    </p:spTree>
    <p:extLst>
      <p:ext uri="{BB962C8B-B14F-4D97-AF65-F5344CB8AC3E}">
        <p14:creationId xmlns:p14="http://schemas.microsoft.com/office/powerpoint/2010/main" val="67116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755</Words>
  <Application>Microsoft Office PowerPoint</Application>
  <PresentationFormat>Widescreen</PresentationFormat>
  <Paragraphs>264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GOPALAKRISHNAN SUBRAMANI</dc:creator>
  <cp:lastModifiedBy>GOPALAKRISHNAN SUBRAMANI</cp:lastModifiedBy>
  <cp:revision>7</cp:revision>
  <dcterms:created xsi:type="dcterms:W3CDTF">2022-03-09T14:52:57Z</dcterms:created>
  <dcterms:modified xsi:type="dcterms:W3CDTF">2022-03-09T16:28:19Z</dcterms:modified>
</cp:coreProperties>
</file>