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8" r:id="rId3"/>
    <p:sldId id="257" r:id="rId4"/>
    <p:sldId id="259" r:id="rId5"/>
    <p:sldId id="269" r:id="rId6"/>
    <p:sldId id="271" r:id="rId7"/>
    <p:sldId id="260" r:id="rId8"/>
    <p:sldId id="261" r:id="rId9"/>
    <p:sldId id="262" r:id="rId10"/>
    <p:sldId id="263" r:id="rId11"/>
    <p:sldId id="264" r:id="rId12"/>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0E569F-4C01-4FB4-BF53-84B63D2DE37F}" v="11" dt="2024-05-06T23:36:16.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FEF74-6730-4AB4-901E-658C92DE1D4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319F56E-E6C6-47B7-BD29-3CFCAD7F6970}">
      <dgm:prSet/>
      <dgm:spPr/>
      <dgm:t>
        <a:bodyPr/>
        <a:lstStyle/>
        <a:p>
          <a:r>
            <a:rPr lang="en-US"/>
            <a:t>There are a couple of Null values in the data and in order to handle them I have chosen the Imputation method. </a:t>
          </a:r>
        </a:p>
      </dgm:t>
    </dgm:pt>
    <dgm:pt modelId="{418AC623-D9EC-4C38-8127-719EC94585E6}" type="parTrans" cxnId="{50261ACC-A57D-454D-9F0F-B5B5C99C7DFA}">
      <dgm:prSet/>
      <dgm:spPr/>
      <dgm:t>
        <a:bodyPr/>
        <a:lstStyle/>
        <a:p>
          <a:endParaRPr lang="en-US"/>
        </a:p>
      </dgm:t>
    </dgm:pt>
    <dgm:pt modelId="{FCD16DE5-5A6F-4FF0-96C7-ED00B94532D5}" type="sibTrans" cxnId="{50261ACC-A57D-454D-9F0F-B5B5C99C7DFA}">
      <dgm:prSet/>
      <dgm:spPr/>
      <dgm:t>
        <a:bodyPr/>
        <a:lstStyle/>
        <a:p>
          <a:endParaRPr lang="en-US"/>
        </a:p>
      </dgm:t>
    </dgm:pt>
    <dgm:pt modelId="{ACC47C55-E461-4B79-B05A-821265FCE4AA}">
      <dgm:prSet/>
      <dgm:spPr/>
      <dgm:t>
        <a:bodyPr/>
        <a:lstStyle/>
        <a:p>
          <a:r>
            <a:rPr lang="en-US"/>
            <a:t>Near and Far price Nan values are filled using Linear regression method.</a:t>
          </a:r>
        </a:p>
      </dgm:t>
    </dgm:pt>
    <dgm:pt modelId="{ACDF426D-3482-43CD-A34E-ECA4B3075049}" type="parTrans" cxnId="{F12DD43D-F7F1-4644-94F3-678DD62E7708}">
      <dgm:prSet/>
      <dgm:spPr/>
      <dgm:t>
        <a:bodyPr/>
        <a:lstStyle/>
        <a:p>
          <a:endParaRPr lang="en-US"/>
        </a:p>
      </dgm:t>
    </dgm:pt>
    <dgm:pt modelId="{DB38D860-7F11-40E9-AFAA-40A5809C1F87}" type="sibTrans" cxnId="{F12DD43D-F7F1-4644-94F3-678DD62E7708}">
      <dgm:prSet/>
      <dgm:spPr/>
      <dgm:t>
        <a:bodyPr/>
        <a:lstStyle/>
        <a:p>
          <a:endParaRPr lang="en-US"/>
        </a:p>
      </dgm:t>
    </dgm:pt>
    <dgm:pt modelId="{01E43D71-5559-4B2F-B1B7-ADE60171E959}">
      <dgm:prSet/>
      <dgm:spPr/>
      <dgm:t>
        <a:bodyPr/>
        <a:lstStyle/>
        <a:p>
          <a:r>
            <a:rPr lang="en-US"/>
            <a:t>Other features null values are filles using median method.</a:t>
          </a:r>
        </a:p>
      </dgm:t>
    </dgm:pt>
    <dgm:pt modelId="{CC3EBA32-4D3E-4390-B5FF-80FC26E69036}" type="parTrans" cxnId="{04C6FB28-26DA-4D0C-A7C7-44D7ED729D08}">
      <dgm:prSet/>
      <dgm:spPr/>
      <dgm:t>
        <a:bodyPr/>
        <a:lstStyle/>
        <a:p>
          <a:endParaRPr lang="en-US"/>
        </a:p>
      </dgm:t>
    </dgm:pt>
    <dgm:pt modelId="{FC25C27D-65E2-4EDC-A975-55C6C75F3C02}" type="sibTrans" cxnId="{04C6FB28-26DA-4D0C-A7C7-44D7ED729D08}">
      <dgm:prSet/>
      <dgm:spPr/>
      <dgm:t>
        <a:bodyPr/>
        <a:lstStyle/>
        <a:p>
          <a:endParaRPr lang="en-US"/>
        </a:p>
      </dgm:t>
    </dgm:pt>
    <dgm:pt modelId="{92BF49AA-8E5F-49C5-9D92-552B0DF46825}">
      <dgm:prSet/>
      <dgm:spPr/>
      <dgm:t>
        <a:bodyPr/>
        <a:lstStyle/>
        <a:p>
          <a:r>
            <a:rPr lang="en-US"/>
            <a:t>And the values for target column are dropped.</a:t>
          </a:r>
        </a:p>
      </dgm:t>
    </dgm:pt>
    <dgm:pt modelId="{5E29DD07-8C38-43FE-A40D-9517220C03A3}" type="parTrans" cxnId="{82E90D2C-5B61-4E78-AF89-68C1B710C425}">
      <dgm:prSet/>
      <dgm:spPr/>
      <dgm:t>
        <a:bodyPr/>
        <a:lstStyle/>
        <a:p>
          <a:endParaRPr lang="en-US"/>
        </a:p>
      </dgm:t>
    </dgm:pt>
    <dgm:pt modelId="{A18EAA8D-1010-4E6B-AC87-612A4790B0F0}" type="sibTrans" cxnId="{82E90D2C-5B61-4E78-AF89-68C1B710C425}">
      <dgm:prSet/>
      <dgm:spPr/>
      <dgm:t>
        <a:bodyPr/>
        <a:lstStyle/>
        <a:p>
          <a:endParaRPr lang="en-US"/>
        </a:p>
      </dgm:t>
    </dgm:pt>
    <dgm:pt modelId="{26E483EF-B2F4-4FBE-AAB6-A585EF3FA91F}" type="pres">
      <dgm:prSet presAssocID="{906FEF74-6730-4AB4-901E-658C92DE1D45}" presName="linear" presStyleCnt="0">
        <dgm:presLayoutVars>
          <dgm:animLvl val="lvl"/>
          <dgm:resizeHandles val="exact"/>
        </dgm:presLayoutVars>
      </dgm:prSet>
      <dgm:spPr/>
    </dgm:pt>
    <dgm:pt modelId="{06584218-A3F6-40C3-9A70-858378B17B23}" type="pres">
      <dgm:prSet presAssocID="{5319F56E-E6C6-47B7-BD29-3CFCAD7F6970}" presName="parentText" presStyleLbl="node1" presStyleIdx="0" presStyleCnt="4">
        <dgm:presLayoutVars>
          <dgm:chMax val="0"/>
          <dgm:bulletEnabled val="1"/>
        </dgm:presLayoutVars>
      </dgm:prSet>
      <dgm:spPr/>
    </dgm:pt>
    <dgm:pt modelId="{41BCDF5E-7F5D-49DC-9972-BFB6F6797111}" type="pres">
      <dgm:prSet presAssocID="{FCD16DE5-5A6F-4FF0-96C7-ED00B94532D5}" presName="spacer" presStyleCnt="0"/>
      <dgm:spPr/>
    </dgm:pt>
    <dgm:pt modelId="{60B1F8D3-A2D2-4A83-8CCE-AC481C18A419}" type="pres">
      <dgm:prSet presAssocID="{ACC47C55-E461-4B79-B05A-821265FCE4AA}" presName="parentText" presStyleLbl="node1" presStyleIdx="1" presStyleCnt="4">
        <dgm:presLayoutVars>
          <dgm:chMax val="0"/>
          <dgm:bulletEnabled val="1"/>
        </dgm:presLayoutVars>
      </dgm:prSet>
      <dgm:spPr/>
    </dgm:pt>
    <dgm:pt modelId="{AE47C5E0-EBE9-4F09-AA39-E14D8D67F254}" type="pres">
      <dgm:prSet presAssocID="{DB38D860-7F11-40E9-AFAA-40A5809C1F87}" presName="spacer" presStyleCnt="0"/>
      <dgm:spPr/>
    </dgm:pt>
    <dgm:pt modelId="{7170113D-8BA5-4072-8A58-78091C6C9047}" type="pres">
      <dgm:prSet presAssocID="{01E43D71-5559-4B2F-B1B7-ADE60171E959}" presName="parentText" presStyleLbl="node1" presStyleIdx="2" presStyleCnt="4">
        <dgm:presLayoutVars>
          <dgm:chMax val="0"/>
          <dgm:bulletEnabled val="1"/>
        </dgm:presLayoutVars>
      </dgm:prSet>
      <dgm:spPr/>
    </dgm:pt>
    <dgm:pt modelId="{7D293E6D-70D6-4E67-8CE7-D802D075C890}" type="pres">
      <dgm:prSet presAssocID="{FC25C27D-65E2-4EDC-A975-55C6C75F3C02}" presName="spacer" presStyleCnt="0"/>
      <dgm:spPr/>
    </dgm:pt>
    <dgm:pt modelId="{222F3911-3962-448A-90C9-F9AAAF263E70}" type="pres">
      <dgm:prSet presAssocID="{92BF49AA-8E5F-49C5-9D92-552B0DF46825}" presName="parentText" presStyleLbl="node1" presStyleIdx="3" presStyleCnt="4">
        <dgm:presLayoutVars>
          <dgm:chMax val="0"/>
          <dgm:bulletEnabled val="1"/>
        </dgm:presLayoutVars>
      </dgm:prSet>
      <dgm:spPr/>
    </dgm:pt>
  </dgm:ptLst>
  <dgm:cxnLst>
    <dgm:cxn modelId="{04C6FB28-26DA-4D0C-A7C7-44D7ED729D08}" srcId="{906FEF74-6730-4AB4-901E-658C92DE1D45}" destId="{01E43D71-5559-4B2F-B1B7-ADE60171E959}" srcOrd="2" destOrd="0" parTransId="{CC3EBA32-4D3E-4390-B5FF-80FC26E69036}" sibTransId="{FC25C27D-65E2-4EDC-A975-55C6C75F3C02}"/>
    <dgm:cxn modelId="{82E90D2C-5B61-4E78-AF89-68C1B710C425}" srcId="{906FEF74-6730-4AB4-901E-658C92DE1D45}" destId="{92BF49AA-8E5F-49C5-9D92-552B0DF46825}" srcOrd="3" destOrd="0" parTransId="{5E29DD07-8C38-43FE-A40D-9517220C03A3}" sibTransId="{A18EAA8D-1010-4E6B-AC87-612A4790B0F0}"/>
    <dgm:cxn modelId="{F12DD43D-F7F1-4644-94F3-678DD62E7708}" srcId="{906FEF74-6730-4AB4-901E-658C92DE1D45}" destId="{ACC47C55-E461-4B79-B05A-821265FCE4AA}" srcOrd="1" destOrd="0" parTransId="{ACDF426D-3482-43CD-A34E-ECA4B3075049}" sibTransId="{DB38D860-7F11-40E9-AFAA-40A5809C1F87}"/>
    <dgm:cxn modelId="{9392157B-6E97-4D3C-B15B-8586092D8D16}" type="presOf" srcId="{906FEF74-6730-4AB4-901E-658C92DE1D45}" destId="{26E483EF-B2F4-4FBE-AAB6-A585EF3FA91F}" srcOrd="0" destOrd="0" presId="urn:microsoft.com/office/officeart/2005/8/layout/vList2"/>
    <dgm:cxn modelId="{6DC0EA81-2581-413B-AB91-46AEA797EC40}" type="presOf" srcId="{5319F56E-E6C6-47B7-BD29-3CFCAD7F6970}" destId="{06584218-A3F6-40C3-9A70-858378B17B23}" srcOrd="0" destOrd="0" presId="urn:microsoft.com/office/officeart/2005/8/layout/vList2"/>
    <dgm:cxn modelId="{1EB5638D-0546-45A4-BFAE-93C06894C21D}" type="presOf" srcId="{92BF49AA-8E5F-49C5-9D92-552B0DF46825}" destId="{222F3911-3962-448A-90C9-F9AAAF263E70}" srcOrd="0" destOrd="0" presId="urn:microsoft.com/office/officeart/2005/8/layout/vList2"/>
    <dgm:cxn modelId="{EDF7B094-CEFD-444D-BCF9-2AF7882CACDB}" type="presOf" srcId="{01E43D71-5559-4B2F-B1B7-ADE60171E959}" destId="{7170113D-8BA5-4072-8A58-78091C6C9047}" srcOrd="0" destOrd="0" presId="urn:microsoft.com/office/officeart/2005/8/layout/vList2"/>
    <dgm:cxn modelId="{67D43EB1-6DEF-4EB7-82E7-CE7821831188}" type="presOf" srcId="{ACC47C55-E461-4B79-B05A-821265FCE4AA}" destId="{60B1F8D3-A2D2-4A83-8CCE-AC481C18A419}" srcOrd="0" destOrd="0" presId="urn:microsoft.com/office/officeart/2005/8/layout/vList2"/>
    <dgm:cxn modelId="{50261ACC-A57D-454D-9F0F-B5B5C99C7DFA}" srcId="{906FEF74-6730-4AB4-901E-658C92DE1D45}" destId="{5319F56E-E6C6-47B7-BD29-3CFCAD7F6970}" srcOrd="0" destOrd="0" parTransId="{418AC623-D9EC-4C38-8127-719EC94585E6}" sibTransId="{FCD16DE5-5A6F-4FF0-96C7-ED00B94532D5}"/>
    <dgm:cxn modelId="{C06B69AA-5523-4CD3-8F5B-9A42726BFA08}" type="presParOf" srcId="{26E483EF-B2F4-4FBE-AAB6-A585EF3FA91F}" destId="{06584218-A3F6-40C3-9A70-858378B17B23}" srcOrd="0" destOrd="0" presId="urn:microsoft.com/office/officeart/2005/8/layout/vList2"/>
    <dgm:cxn modelId="{CD0E8ED7-0D37-44F5-9F49-FE18DF56A6FC}" type="presParOf" srcId="{26E483EF-B2F4-4FBE-AAB6-A585EF3FA91F}" destId="{41BCDF5E-7F5D-49DC-9972-BFB6F6797111}" srcOrd="1" destOrd="0" presId="urn:microsoft.com/office/officeart/2005/8/layout/vList2"/>
    <dgm:cxn modelId="{0AF21E6D-F5E0-4BBA-A2A1-BD6BF4F41D91}" type="presParOf" srcId="{26E483EF-B2F4-4FBE-AAB6-A585EF3FA91F}" destId="{60B1F8D3-A2D2-4A83-8CCE-AC481C18A419}" srcOrd="2" destOrd="0" presId="urn:microsoft.com/office/officeart/2005/8/layout/vList2"/>
    <dgm:cxn modelId="{10EE791E-3BD9-439E-9D88-EBDD4CB17EB4}" type="presParOf" srcId="{26E483EF-B2F4-4FBE-AAB6-A585EF3FA91F}" destId="{AE47C5E0-EBE9-4F09-AA39-E14D8D67F254}" srcOrd="3" destOrd="0" presId="urn:microsoft.com/office/officeart/2005/8/layout/vList2"/>
    <dgm:cxn modelId="{2094BABC-D077-44CA-8777-F9EF4AA21D1A}" type="presParOf" srcId="{26E483EF-B2F4-4FBE-AAB6-A585EF3FA91F}" destId="{7170113D-8BA5-4072-8A58-78091C6C9047}" srcOrd="4" destOrd="0" presId="urn:microsoft.com/office/officeart/2005/8/layout/vList2"/>
    <dgm:cxn modelId="{22AAE8B4-0A51-4140-A44C-4EA44CCEBEEC}" type="presParOf" srcId="{26E483EF-B2F4-4FBE-AAB6-A585EF3FA91F}" destId="{7D293E6D-70D6-4E67-8CE7-D802D075C890}" srcOrd="5" destOrd="0" presId="urn:microsoft.com/office/officeart/2005/8/layout/vList2"/>
    <dgm:cxn modelId="{ABB0C3A4-05C7-46BB-84D8-7383A90B5DB0}" type="presParOf" srcId="{26E483EF-B2F4-4FBE-AAB6-A585EF3FA91F}" destId="{222F3911-3962-448A-90C9-F9AAAF263E7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016763-30C7-434C-9830-2B7C5DF9013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B76188-F17E-443C-A0A2-91406223ABDA}">
      <dgm:prSet/>
      <dgm:spPr/>
      <dgm:t>
        <a:bodyPr/>
        <a:lstStyle/>
        <a:p>
          <a:r>
            <a:rPr lang="en-US"/>
            <a:t>I have chosen three gradient boost methods LightGBM, CatBoost and XGBoost.</a:t>
          </a:r>
        </a:p>
      </dgm:t>
    </dgm:pt>
    <dgm:pt modelId="{18B68A2B-99CF-41D9-BB0A-6BAFB7CB858F}" type="parTrans" cxnId="{6CF19234-149A-4AAF-97B2-DFE4EAD167B2}">
      <dgm:prSet/>
      <dgm:spPr/>
      <dgm:t>
        <a:bodyPr/>
        <a:lstStyle/>
        <a:p>
          <a:endParaRPr lang="en-US"/>
        </a:p>
      </dgm:t>
    </dgm:pt>
    <dgm:pt modelId="{32CC563A-5BC8-4B29-B40C-3476208D74DE}" type="sibTrans" cxnId="{6CF19234-149A-4AAF-97B2-DFE4EAD167B2}">
      <dgm:prSet/>
      <dgm:spPr/>
      <dgm:t>
        <a:bodyPr/>
        <a:lstStyle/>
        <a:p>
          <a:endParaRPr lang="en-US"/>
        </a:p>
      </dgm:t>
    </dgm:pt>
    <dgm:pt modelId="{F4632E9C-B358-4C0F-955C-ECAF6D585CC5}">
      <dgm:prSet/>
      <dgm:spPr/>
      <dgm:t>
        <a:bodyPr/>
        <a:lstStyle/>
        <a:p>
          <a:r>
            <a:rPr lang="en-US"/>
            <a:t>I have chosen them for their proven ability to handle large and complex data sets efficiently, their robustness to overfitting and their effectiveness in modeling the non-linear dynamics typical of financial markets.</a:t>
          </a:r>
        </a:p>
      </dgm:t>
    </dgm:pt>
    <dgm:pt modelId="{CE07BFD1-B5B3-44A1-ACF1-A7D8B1D84471}" type="parTrans" cxnId="{39462404-2551-49D5-8C3A-2663773536F8}">
      <dgm:prSet/>
      <dgm:spPr/>
      <dgm:t>
        <a:bodyPr/>
        <a:lstStyle/>
        <a:p>
          <a:endParaRPr lang="en-US"/>
        </a:p>
      </dgm:t>
    </dgm:pt>
    <dgm:pt modelId="{1CC8BE1A-7C1A-4D6D-9BC8-D404ADF531DE}" type="sibTrans" cxnId="{39462404-2551-49D5-8C3A-2663773536F8}">
      <dgm:prSet/>
      <dgm:spPr/>
      <dgm:t>
        <a:bodyPr/>
        <a:lstStyle/>
        <a:p>
          <a:endParaRPr lang="en-US"/>
        </a:p>
      </dgm:t>
    </dgm:pt>
    <dgm:pt modelId="{E1C39BB6-A1D0-4C44-A430-BD7DE78C7198}">
      <dgm:prSet/>
      <dgm:spPr/>
      <dgm:t>
        <a:bodyPr/>
        <a:lstStyle/>
        <a:p>
          <a:r>
            <a:rPr lang="en-US"/>
            <a:t>The evaluation metrics are MSE and R2 value.</a:t>
          </a:r>
        </a:p>
      </dgm:t>
    </dgm:pt>
    <dgm:pt modelId="{D812820C-658C-485B-92FD-30B466D6AF1D}" type="parTrans" cxnId="{243F9488-BF0C-4FFA-966C-A384A4FC2BDF}">
      <dgm:prSet/>
      <dgm:spPr/>
      <dgm:t>
        <a:bodyPr/>
        <a:lstStyle/>
        <a:p>
          <a:endParaRPr lang="en-US"/>
        </a:p>
      </dgm:t>
    </dgm:pt>
    <dgm:pt modelId="{072A553A-3BEB-43E7-8FAC-FDF3AE69FAAE}" type="sibTrans" cxnId="{243F9488-BF0C-4FFA-966C-A384A4FC2BDF}">
      <dgm:prSet/>
      <dgm:spPr/>
      <dgm:t>
        <a:bodyPr/>
        <a:lstStyle/>
        <a:p>
          <a:endParaRPr lang="en-US"/>
        </a:p>
      </dgm:t>
    </dgm:pt>
    <dgm:pt modelId="{0F935CF6-CA30-447F-A7CD-4403E5A84693}" type="pres">
      <dgm:prSet presAssocID="{29016763-30C7-434C-9830-2B7C5DF90132}" presName="root" presStyleCnt="0">
        <dgm:presLayoutVars>
          <dgm:dir/>
          <dgm:resizeHandles val="exact"/>
        </dgm:presLayoutVars>
      </dgm:prSet>
      <dgm:spPr/>
    </dgm:pt>
    <dgm:pt modelId="{9E8C699B-0E5D-4CBA-B874-4364F1FA1C03}" type="pres">
      <dgm:prSet presAssocID="{26B76188-F17E-443C-A0A2-91406223ABDA}" presName="compNode" presStyleCnt="0"/>
      <dgm:spPr/>
    </dgm:pt>
    <dgm:pt modelId="{0A57CF4E-75CC-45CD-A10F-C01C9F2F0007}" type="pres">
      <dgm:prSet presAssocID="{26B76188-F17E-443C-A0A2-91406223AB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68A4E073-6AD4-48FD-BAF0-4929264DFCE9}" type="pres">
      <dgm:prSet presAssocID="{26B76188-F17E-443C-A0A2-91406223ABDA}" presName="spaceRect" presStyleCnt="0"/>
      <dgm:spPr/>
    </dgm:pt>
    <dgm:pt modelId="{DFF005FC-9874-4362-87B5-2795A4699ACC}" type="pres">
      <dgm:prSet presAssocID="{26B76188-F17E-443C-A0A2-91406223ABDA}" presName="textRect" presStyleLbl="revTx" presStyleIdx="0" presStyleCnt="3">
        <dgm:presLayoutVars>
          <dgm:chMax val="1"/>
          <dgm:chPref val="1"/>
        </dgm:presLayoutVars>
      </dgm:prSet>
      <dgm:spPr/>
    </dgm:pt>
    <dgm:pt modelId="{0789DA25-9BFA-44EB-A9DA-8DC3B9A482A7}" type="pres">
      <dgm:prSet presAssocID="{32CC563A-5BC8-4B29-B40C-3476208D74DE}" presName="sibTrans" presStyleCnt="0"/>
      <dgm:spPr/>
    </dgm:pt>
    <dgm:pt modelId="{525468F6-585B-4C92-94B3-BF050D50677B}" type="pres">
      <dgm:prSet presAssocID="{F4632E9C-B358-4C0F-955C-ECAF6D585CC5}" presName="compNode" presStyleCnt="0"/>
      <dgm:spPr/>
    </dgm:pt>
    <dgm:pt modelId="{51F5B567-B303-4DBE-B278-F8A68C1CF11F}" type="pres">
      <dgm:prSet presAssocID="{F4632E9C-B358-4C0F-955C-ECAF6D585C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A7300C2-D961-48F3-979C-45E615590D44}" type="pres">
      <dgm:prSet presAssocID="{F4632E9C-B358-4C0F-955C-ECAF6D585CC5}" presName="spaceRect" presStyleCnt="0"/>
      <dgm:spPr/>
    </dgm:pt>
    <dgm:pt modelId="{FBEDA18F-66FF-4527-B68A-076ADC122148}" type="pres">
      <dgm:prSet presAssocID="{F4632E9C-B358-4C0F-955C-ECAF6D585CC5}" presName="textRect" presStyleLbl="revTx" presStyleIdx="1" presStyleCnt="3">
        <dgm:presLayoutVars>
          <dgm:chMax val="1"/>
          <dgm:chPref val="1"/>
        </dgm:presLayoutVars>
      </dgm:prSet>
      <dgm:spPr/>
    </dgm:pt>
    <dgm:pt modelId="{235125EA-B4DE-4B94-832D-06D6991C359B}" type="pres">
      <dgm:prSet presAssocID="{1CC8BE1A-7C1A-4D6D-9BC8-D404ADF531DE}" presName="sibTrans" presStyleCnt="0"/>
      <dgm:spPr/>
    </dgm:pt>
    <dgm:pt modelId="{D608416F-1A9A-46C2-B132-95D1833644C2}" type="pres">
      <dgm:prSet presAssocID="{E1C39BB6-A1D0-4C44-A430-BD7DE78C7198}" presName="compNode" presStyleCnt="0"/>
      <dgm:spPr/>
    </dgm:pt>
    <dgm:pt modelId="{43AC266B-39BF-449C-893C-BA79756A957F}" type="pres">
      <dgm:prSet presAssocID="{E1C39BB6-A1D0-4C44-A430-BD7DE78C71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7A2540FA-3662-4883-BA7B-D9AA86DC5C5E}" type="pres">
      <dgm:prSet presAssocID="{E1C39BB6-A1D0-4C44-A430-BD7DE78C7198}" presName="spaceRect" presStyleCnt="0"/>
      <dgm:spPr/>
    </dgm:pt>
    <dgm:pt modelId="{CBC741EB-5146-4B54-9B5B-12A23291DCED}" type="pres">
      <dgm:prSet presAssocID="{E1C39BB6-A1D0-4C44-A430-BD7DE78C7198}" presName="textRect" presStyleLbl="revTx" presStyleIdx="2" presStyleCnt="3">
        <dgm:presLayoutVars>
          <dgm:chMax val="1"/>
          <dgm:chPref val="1"/>
        </dgm:presLayoutVars>
      </dgm:prSet>
      <dgm:spPr/>
    </dgm:pt>
  </dgm:ptLst>
  <dgm:cxnLst>
    <dgm:cxn modelId="{39462404-2551-49D5-8C3A-2663773536F8}" srcId="{29016763-30C7-434C-9830-2B7C5DF90132}" destId="{F4632E9C-B358-4C0F-955C-ECAF6D585CC5}" srcOrd="1" destOrd="0" parTransId="{CE07BFD1-B5B3-44A1-ACF1-A7D8B1D84471}" sibTransId="{1CC8BE1A-7C1A-4D6D-9BC8-D404ADF531DE}"/>
    <dgm:cxn modelId="{E1696517-D8EB-4C00-8729-63D57F86418C}" type="presOf" srcId="{29016763-30C7-434C-9830-2B7C5DF90132}" destId="{0F935CF6-CA30-447F-A7CD-4403E5A84693}" srcOrd="0" destOrd="0" presId="urn:microsoft.com/office/officeart/2018/2/layout/IconLabelList"/>
    <dgm:cxn modelId="{16EC4322-EABB-4295-84B0-E6E98425C6F2}" type="presOf" srcId="{F4632E9C-B358-4C0F-955C-ECAF6D585CC5}" destId="{FBEDA18F-66FF-4527-B68A-076ADC122148}" srcOrd="0" destOrd="0" presId="urn:microsoft.com/office/officeart/2018/2/layout/IconLabelList"/>
    <dgm:cxn modelId="{6CF19234-149A-4AAF-97B2-DFE4EAD167B2}" srcId="{29016763-30C7-434C-9830-2B7C5DF90132}" destId="{26B76188-F17E-443C-A0A2-91406223ABDA}" srcOrd="0" destOrd="0" parTransId="{18B68A2B-99CF-41D9-BB0A-6BAFB7CB858F}" sibTransId="{32CC563A-5BC8-4B29-B40C-3476208D74DE}"/>
    <dgm:cxn modelId="{ED77F455-3D08-44AD-9934-5BF7832AAAFE}" type="presOf" srcId="{26B76188-F17E-443C-A0A2-91406223ABDA}" destId="{DFF005FC-9874-4362-87B5-2795A4699ACC}" srcOrd="0" destOrd="0" presId="urn:microsoft.com/office/officeart/2018/2/layout/IconLabelList"/>
    <dgm:cxn modelId="{243F9488-BF0C-4FFA-966C-A384A4FC2BDF}" srcId="{29016763-30C7-434C-9830-2B7C5DF90132}" destId="{E1C39BB6-A1D0-4C44-A430-BD7DE78C7198}" srcOrd="2" destOrd="0" parTransId="{D812820C-658C-485B-92FD-30B466D6AF1D}" sibTransId="{072A553A-3BEB-43E7-8FAC-FDF3AE69FAAE}"/>
    <dgm:cxn modelId="{6FDAF7DA-FD7C-4285-AEAF-08C15FEE76D4}" type="presOf" srcId="{E1C39BB6-A1D0-4C44-A430-BD7DE78C7198}" destId="{CBC741EB-5146-4B54-9B5B-12A23291DCED}" srcOrd="0" destOrd="0" presId="urn:microsoft.com/office/officeart/2018/2/layout/IconLabelList"/>
    <dgm:cxn modelId="{58DB1342-5627-435D-B224-BEC184F6567B}" type="presParOf" srcId="{0F935CF6-CA30-447F-A7CD-4403E5A84693}" destId="{9E8C699B-0E5D-4CBA-B874-4364F1FA1C03}" srcOrd="0" destOrd="0" presId="urn:microsoft.com/office/officeart/2018/2/layout/IconLabelList"/>
    <dgm:cxn modelId="{498F9D0D-D3F7-44F8-B15B-74A85B155264}" type="presParOf" srcId="{9E8C699B-0E5D-4CBA-B874-4364F1FA1C03}" destId="{0A57CF4E-75CC-45CD-A10F-C01C9F2F0007}" srcOrd="0" destOrd="0" presId="urn:microsoft.com/office/officeart/2018/2/layout/IconLabelList"/>
    <dgm:cxn modelId="{51C1740D-2DF2-40A7-9219-AE11CD3FCE35}" type="presParOf" srcId="{9E8C699B-0E5D-4CBA-B874-4364F1FA1C03}" destId="{68A4E073-6AD4-48FD-BAF0-4929264DFCE9}" srcOrd="1" destOrd="0" presId="urn:microsoft.com/office/officeart/2018/2/layout/IconLabelList"/>
    <dgm:cxn modelId="{A711A58B-7DE5-4A6D-A82E-DCF31185F960}" type="presParOf" srcId="{9E8C699B-0E5D-4CBA-B874-4364F1FA1C03}" destId="{DFF005FC-9874-4362-87B5-2795A4699ACC}" srcOrd="2" destOrd="0" presId="urn:microsoft.com/office/officeart/2018/2/layout/IconLabelList"/>
    <dgm:cxn modelId="{91B89C05-0CC7-432F-B503-6B4E2542A475}" type="presParOf" srcId="{0F935CF6-CA30-447F-A7CD-4403E5A84693}" destId="{0789DA25-9BFA-44EB-A9DA-8DC3B9A482A7}" srcOrd="1" destOrd="0" presId="urn:microsoft.com/office/officeart/2018/2/layout/IconLabelList"/>
    <dgm:cxn modelId="{CA74C74A-A209-4207-9CDB-0BF8E8D02580}" type="presParOf" srcId="{0F935CF6-CA30-447F-A7CD-4403E5A84693}" destId="{525468F6-585B-4C92-94B3-BF050D50677B}" srcOrd="2" destOrd="0" presId="urn:microsoft.com/office/officeart/2018/2/layout/IconLabelList"/>
    <dgm:cxn modelId="{4EEE8E0E-5D63-4012-8200-A8A433836C96}" type="presParOf" srcId="{525468F6-585B-4C92-94B3-BF050D50677B}" destId="{51F5B567-B303-4DBE-B278-F8A68C1CF11F}" srcOrd="0" destOrd="0" presId="urn:microsoft.com/office/officeart/2018/2/layout/IconLabelList"/>
    <dgm:cxn modelId="{1365F0B5-F7D2-428A-8402-063853495F87}" type="presParOf" srcId="{525468F6-585B-4C92-94B3-BF050D50677B}" destId="{BA7300C2-D961-48F3-979C-45E615590D44}" srcOrd="1" destOrd="0" presId="urn:microsoft.com/office/officeart/2018/2/layout/IconLabelList"/>
    <dgm:cxn modelId="{29895568-7127-4BEB-9660-B68A9F681124}" type="presParOf" srcId="{525468F6-585B-4C92-94B3-BF050D50677B}" destId="{FBEDA18F-66FF-4527-B68A-076ADC122148}" srcOrd="2" destOrd="0" presId="urn:microsoft.com/office/officeart/2018/2/layout/IconLabelList"/>
    <dgm:cxn modelId="{E381C43C-4F1C-4A07-A101-E3020CFCA5F6}" type="presParOf" srcId="{0F935CF6-CA30-447F-A7CD-4403E5A84693}" destId="{235125EA-B4DE-4B94-832D-06D6991C359B}" srcOrd="3" destOrd="0" presId="urn:microsoft.com/office/officeart/2018/2/layout/IconLabelList"/>
    <dgm:cxn modelId="{94D6B4BA-48C7-4EAC-B3A8-FDA3027D4EA7}" type="presParOf" srcId="{0F935CF6-CA30-447F-A7CD-4403E5A84693}" destId="{D608416F-1A9A-46C2-B132-95D1833644C2}" srcOrd="4" destOrd="0" presId="urn:microsoft.com/office/officeart/2018/2/layout/IconLabelList"/>
    <dgm:cxn modelId="{0C2CBB6C-B617-475F-A202-59C11F86564E}" type="presParOf" srcId="{D608416F-1A9A-46C2-B132-95D1833644C2}" destId="{43AC266B-39BF-449C-893C-BA79756A957F}" srcOrd="0" destOrd="0" presId="urn:microsoft.com/office/officeart/2018/2/layout/IconLabelList"/>
    <dgm:cxn modelId="{6827D7A9-D384-45B5-93A9-24C53FE51235}" type="presParOf" srcId="{D608416F-1A9A-46C2-B132-95D1833644C2}" destId="{7A2540FA-3662-4883-BA7B-D9AA86DC5C5E}" srcOrd="1" destOrd="0" presId="urn:microsoft.com/office/officeart/2018/2/layout/IconLabelList"/>
    <dgm:cxn modelId="{50856EB9-F196-40BA-B7E9-7608E833FBB5}" type="presParOf" srcId="{D608416F-1A9A-46C2-B132-95D1833644C2}" destId="{CBC741EB-5146-4B54-9B5B-12A23291DCE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A40F11-95DE-4965-809E-218BE20BFBF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133AF04-E3D1-4431-B62E-1C06992FF9EF}">
      <dgm:prSet/>
      <dgm:spPr/>
      <dgm:t>
        <a:bodyPr/>
        <a:lstStyle/>
        <a:p>
          <a:pPr>
            <a:lnSpc>
              <a:spcPct val="100000"/>
            </a:lnSpc>
          </a:pPr>
          <a:r>
            <a:rPr lang="en-US"/>
            <a:t>The light gbm have shown a mse of 86.55 and R2 score of 0.028</a:t>
          </a:r>
        </a:p>
      </dgm:t>
    </dgm:pt>
    <dgm:pt modelId="{46FCB677-65AF-4915-B924-8E7BBCE166C9}" type="parTrans" cxnId="{660CC381-FC0C-4DB8-AE9A-7610C68ED7EA}">
      <dgm:prSet/>
      <dgm:spPr/>
      <dgm:t>
        <a:bodyPr/>
        <a:lstStyle/>
        <a:p>
          <a:endParaRPr lang="en-US"/>
        </a:p>
      </dgm:t>
    </dgm:pt>
    <dgm:pt modelId="{7E7BE0EB-A3F2-4EDF-8357-CCB183A1525F}" type="sibTrans" cxnId="{660CC381-FC0C-4DB8-AE9A-7610C68ED7EA}">
      <dgm:prSet/>
      <dgm:spPr/>
      <dgm:t>
        <a:bodyPr/>
        <a:lstStyle/>
        <a:p>
          <a:endParaRPr lang="en-US"/>
        </a:p>
      </dgm:t>
    </dgm:pt>
    <dgm:pt modelId="{C72AAEDF-2DE0-468C-9592-93A741D7861A}">
      <dgm:prSet/>
      <dgm:spPr/>
      <dgm:t>
        <a:bodyPr/>
        <a:lstStyle/>
        <a:p>
          <a:pPr>
            <a:lnSpc>
              <a:spcPct val="100000"/>
            </a:lnSpc>
          </a:pPr>
          <a:r>
            <a:rPr lang="en-US"/>
            <a:t>After Hyper Param tuning and selecting the best parameters for the model and retraining it have shown good results.</a:t>
          </a:r>
        </a:p>
      </dgm:t>
    </dgm:pt>
    <dgm:pt modelId="{24709274-6B3A-49F3-B096-182C2C37F711}" type="parTrans" cxnId="{D46E7DFF-B182-434A-9039-0A9612CC5F0F}">
      <dgm:prSet/>
      <dgm:spPr/>
      <dgm:t>
        <a:bodyPr/>
        <a:lstStyle/>
        <a:p>
          <a:endParaRPr lang="en-US"/>
        </a:p>
      </dgm:t>
    </dgm:pt>
    <dgm:pt modelId="{F52DFAED-E01B-4185-96C7-949B8CFB5584}" type="sibTrans" cxnId="{D46E7DFF-B182-434A-9039-0A9612CC5F0F}">
      <dgm:prSet/>
      <dgm:spPr/>
      <dgm:t>
        <a:bodyPr/>
        <a:lstStyle/>
        <a:p>
          <a:endParaRPr lang="en-US"/>
        </a:p>
      </dgm:t>
    </dgm:pt>
    <dgm:pt modelId="{A3A9479D-C697-4E64-A9D3-8CCCF49AF504}">
      <dgm:prSet/>
      <dgm:spPr/>
      <dgm:t>
        <a:bodyPr/>
        <a:lstStyle/>
        <a:p>
          <a:pPr>
            <a:lnSpc>
              <a:spcPct val="100000"/>
            </a:lnSpc>
          </a:pPr>
          <a:r>
            <a:rPr lang="en-US"/>
            <a:t>The mse value post tuning is 84.91 and R2 value is 0.04</a:t>
          </a:r>
        </a:p>
      </dgm:t>
    </dgm:pt>
    <dgm:pt modelId="{84E6BC57-808F-4F19-9C05-4193E2124AE3}" type="parTrans" cxnId="{2EE14EFE-B0BD-4C74-AB4C-0E1B70A70EE6}">
      <dgm:prSet/>
      <dgm:spPr/>
      <dgm:t>
        <a:bodyPr/>
        <a:lstStyle/>
        <a:p>
          <a:endParaRPr lang="en-US"/>
        </a:p>
      </dgm:t>
    </dgm:pt>
    <dgm:pt modelId="{6147899B-50FB-49F6-BF4E-062C69206AD9}" type="sibTrans" cxnId="{2EE14EFE-B0BD-4C74-AB4C-0E1B70A70EE6}">
      <dgm:prSet/>
      <dgm:spPr/>
      <dgm:t>
        <a:bodyPr/>
        <a:lstStyle/>
        <a:p>
          <a:endParaRPr lang="en-US"/>
        </a:p>
      </dgm:t>
    </dgm:pt>
    <dgm:pt modelId="{E2445FCF-7C54-4386-BF32-529FAD651629}" type="pres">
      <dgm:prSet presAssocID="{78A40F11-95DE-4965-809E-218BE20BFBF5}" presName="hierChild1" presStyleCnt="0">
        <dgm:presLayoutVars>
          <dgm:chPref val="1"/>
          <dgm:dir/>
          <dgm:animOne val="branch"/>
          <dgm:animLvl val="lvl"/>
          <dgm:resizeHandles/>
        </dgm:presLayoutVars>
      </dgm:prSet>
      <dgm:spPr/>
    </dgm:pt>
    <dgm:pt modelId="{80F14BF6-B393-4A99-84BE-8DD320F3A719}" type="pres">
      <dgm:prSet presAssocID="{F133AF04-E3D1-4431-B62E-1C06992FF9EF}" presName="hierRoot1" presStyleCnt="0"/>
      <dgm:spPr/>
    </dgm:pt>
    <dgm:pt modelId="{DC51304F-2ED7-449B-9580-39C7973377A4}" type="pres">
      <dgm:prSet presAssocID="{F133AF04-E3D1-4431-B62E-1C06992FF9EF}" presName="composite" presStyleCnt="0"/>
      <dgm:spPr/>
    </dgm:pt>
    <dgm:pt modelId="{CC0CFA31-B43F-4DCE-B9CE-80FBDD159904}" type="pres">
      <dgm:prSet presAssocID="{F133AF04-E3D1-4431-B62E-1C06992FF9EF}" presName="background" presStyleLbl="node0" presStyleIdx="0" presStyleCnt="3"/>
      <dgm:spPr/>
    </dgm:pt>
    <dgm:pt modelId="{2E695F3B-F8D5-49D2-A540-32A44A5D154D}" type="pres">
      <dgm:prSet presAssocID="{F133AF04-E3D1-4431-B62E-1C06992FF9EF}" presName="text" presStyleLbl="fgAcc0" presStyleIdx="0" presStyleCnt="3">
        <dgm:presLayoutVars>
          <dgm:chPref val="3"/>
        </dgm:presLayoutVars>
      </dgm:prSet>
      <dgm:spPr/>
    </dgm:pt>
    <dgm:pt modelId="{177079C2-1EEA-4C27-9318-E219B647D006}" type="pres">
      <dgm:prSet presAssocID="{F133AF04-E3D1-4431-B62E-1C06992FF9EF}" presName="hierChild2" presStyleCnt="0"/>
      <dgm:spPr/>
    </dgm:pt>
    <dgm:pt modelId="{C0ABA36C-D2B7-420F-B3A7-0E75B87F616B}" type="pres">
      <dgm:prSet presAssocID="{C72AAEDF-2DE0-468C-9592-93A741D7861A}" presName="hierRoot1" presStyleCnt="0"/>
      <dgm:spPr/>
    </dgm:pt>
    <dgm:pt modelId="{BAEFCF18-1B22-4A5F-A1F0-E4B7845CA16B}" type="pres">
      <dgm:prSet presAssocID="{C72AAEDF-2DE0-468C-9592-93A741D7861A}" presName="composite" presStyleCnt="0"/>
      <dgm:spPr/>
    </dgm:pt>
    <dgm:pt modelId="{D2597C37-D3AA-408D-9F60-DD65EDA87D9D}" type="pres">
      <dgm:prSet presAssocID="{C72AAEDF-2DE0-468C-9592-93A741D7861A}" presName="background" presStyleLbl="node0" presStyleIdx="1" presStyleCnt="3"/>
      <dgm:spPr/>
    </dgm:pt>
    <dgm:pt modelId="{ADC73D3A-2289-43A9-8EE9-915B31C41CB4}" type="pres">
      <dgm:prSet presAssocID="{C72AAEDF-2DE0-468C-9592-93A741D7861A}" presName="text" presStyleLbl="fgAcc0" presStyleIdx="1" presStyleCnt="3">
        <dgm:presLayoutVars>
          <dgm:chPref val="3"/>
        </dgm:presLayoutVars>
      </dgm:prSet>
      <dgm:spPr/>
    </dgm:pt>
    <dgm:pt modelId="{A59290AA-6250-4A8F-B2CE-40F779678A76}" type="pres">
      <dgm:prSet presAssocID="{C72AAEDF-2DE0-468C-9592-93A741D7861A}" presName="hierChild2" presStyleCnt="0"/>
      <dgm:spPr/>
    </dgm:pt>
    <dgm:pt modelId="{5E49FCD6-EA4C-4F86-8DD0-27276B2B59FE}" type="pres">
      <dgm:prSet presAssocID="{A3A9479D-C697-4E64-A9D3-8CCCF49AF504}" presName="hierRoot1" presStyleCnt="0"/>
      <dgm:spPr/>
    </dgm:pt>
    <dgm:pt modelId="{812DA428-6AAD-41B2-85AB-92F8AA0A15C3}" type="pres">
      <dgm:prSet presAssocID="{A3A9479D-C697-4E64-A9D3-8CCCF49AF504}" presName="composite" presStyleCnt="0"/>
      <dgm:spPr/>
    </dgm:pt>
    <dgm:pt modelId="{4ED5FEEA-A63D-47CE-A7EC-97ECD3AE5D3B}" type="pres">
      <dgm:prSet presAssocID="{A3A9479D-C697-4E64-A9D3-8CCCF49AF504}" presName="background" presStyleLbl="node0" presStyleIdx="2" presStyleCnt="3"/>
      <dgm:spPr/>
    </dgm:pt>
    <dgm:pt modelId="{DBACCEC3-6E72-48BB-8691-A07EDD8AD1C8}" type="pres">
      <dgm:prSet presAssocID="{A3A9479D-C697-4E64-A9D3-8CCCF49AF504}" presName="text" presStyleLbl="fgAcc0" presStyleIdx="2" presStyleCnt="3">
        <dgm:presLayoutVars>
          <dgm:chPref val="3"/>
        </dgm:presLayoutVars>
      </dgm:prSet>
      <dgm:spPr/>
    </dgm:pt>
    <dgm:pt modelId="{19E1CF19-58C1-4963-B8A7-3AF8EDB215BB}" type="pres">
      <dgm:prSet presAssocID="{A3A9479D-C697-4E64-A9D3-8CCCF49AF504}" presName="hierChild2" presStyleCnt="0"/>
      <dgm:spPr/>
    </dgm:pt>
  </dgm:ptLst>
  <dgm:cxnLst>
    <dgm:cxn modelId="{E7E1E92B-274C-4BC9-B5F7-40380CC6F9D8}" type="presOf" srcId="{78A40F11-95DE-4965-809E-218BE20BFBF5}" destId="{E2445FCF-7C54-4386-BF32-529FAD651629}" srcOrd="0" destOrd="0" presId="urn:microsoft.com/office/officeart/2005/8/layout/hierarchy1"/>
    <dgm:cxn modelId="{9162F263-4ABD-4216-BEBF-68FB2C1599C5}" type="presOf" srcId="{C72AAEDF-2DE0-468C-9592-93A741D7861A}" destId="{ADC73D3A-2289-43A9-8EE9-915B31C41CB4}" srcOrd="0" destOrd="0" presId="urn:microsoft.com/office/officeart/2005/8/layout/hierarchy1"/>
    <dgm:cxn modelId="{660CC381-FC0C-4DB8-AE9A-7610C68ED7EA}" srcId="{78A40F11-95DE-4965-809E-218BE20BFBF5}" destId="{F133AF04-E3D1-4431-B62E-1C06992FF9EF}" srcOrd="0" destOrd="0" parTransId="{46FCB677-65AF-4915-B924-8E7BBCE166C9}" sibTransId="{7E7BE0EB-A3F2-4EDF-8357-CCB183A1525F}"/>
    <dgm:cxn modelId="{902335A8-4858-442C-B853-13492EEBB687}" type="presOf" srcId="{F133AF04-E3D1-4431-B62E-1C06992FF9EF}" destId="{2E695F3B-F8D5-49D2-A540-32A44A5D154D}" srcOrd="0" destOrd="0" presId="urn:microsoft.com/office/officeart/2005/8/layout/hierarchy1"/>
    <dgm:cxn modelId="{D9C49FDC-477A-4957-A8A4-05703FF84CD1}" type="presOf" srcId="{A3A9479D-C697-4E64-A9D3-8CCCF49AF504}" destId="{DBACCEC3-6E72-48BB-8691-A07EDD8AD1C8}" srcOrd="0" destOrd="0" presId="urn:microsoft.com/office/officeart/2005/8/layout/hierarchy1"/>
    <dgm:cxn modelId="{2EE14EFE-B0BD-4C74-AB4C-0E1B70A70EE6}" srcId="{78A40F11-95DE-4965-809E-218BE20BFBF5}" destId="{A3A9479D-C697-4E64-A9D3-8CCCF49AF504}" srcOrd="2" destOrd="0" parTransId="{84E6BC57-808F-4F19-9C05-4193E2124AE3}" sibTransId="{6147899B-50FB-49F6-BF4E-062C69206AD9}"/>
    <dgm:cxn modelId="{D46E7DFF-B182-434A-9039-0A9612CC5F0F}" srcId="{78A40F11-95DE-4965-809E-218BE20BFBF5}" destId="{C72AAEDF-2DE0-468C-9592-93A741D7861A}" srcOrd="1" destOrd="0" parTransId="{24709274-6B3A-49F3-B096-182C2C37F711}" sibTransId="{F52DFAED-E01B-4185-96C7-949B8CFB5584}"/>
    <dgm:cxn modelId="{B3286769-96C3-4505-ACFC-C1B0017116EE}" type="presParOf" srcId="{E2445FCF-7C54-4386-BF32-529FAD651629}" destId="{80F14BF6-B393-4A99-84BE-8DD320F3A719}" srcOrd="0" destOrd="0" presId="urn:microsoft.com/office/officeart/2005/8/layout/hierarchy1"/>
    <dgm:cxn modelId="{CB03737C-544B-4E40-8429-99FC10293C37}" type="presParOf" srcId="{80F14BF6-B393-4A99-84BE-8DD320F3A719}" destId="{DC51304F-2ED7-449B-9580-39C7973377A4}" srcOrd="0" destOrd="0" presId="urn:microsoft.com/office/officeart/2005/8/layout/hierarchy1"/>
    <dgm:cxn modelId="{037788DC-D3C7-40EA-8921-69E61FA4F6D7}" type="presParOf" srcId="{DC51304F-2ED7-449B-9580-39C7973377A4}" destId="{CC0CFA31-B43F-4DCE-B9CE-80FBDD159904}" srcOrd="0" destOrd="0" presId="urn:microsoft.com/office/officeart/2005/8/layout/hierarchy1"/>
    <dgm:cxn modelId="{7EE1EAE6-9915-4647-A941-D6ED6DE7891A}" type="presParOf" srcId="{DC51304F-2ED7-449B-9580-39C7973377A4}" destId="{2E695F3B-F8D5-49D2-A540-32A44A5D154D}" srcOrd="1" destOrd="0" presId="urn:microsoft.com/office/officeart/2005/8/layout/hierarchy1"/>
    <dgm:cxn modelId="{BCAFA4A1-9061-4205-9752-5CB8CDD12F2D}" type="presParOf" srcId="{80F14BF6-B393-4A99-84BE-8DD320F3A719}" destId="{177079C2-1EEA-4C27-9318-E219B647D006}" srcOrd="1" destOrd="0" presId="urn:microsoft.com/office/officeart/2005/8/layout/hierarchy1"/>
    <dgm:cxn modelId="{AC0DA234-BD8E-4921-94BA-B519CBB63D9F}" type="presParOf" srcId="{E2445FCF-7C54-4386-BF32-529FAD651629}" destId="{C0ABA36C-D2B7-420F-B3A7-0E75B87F616B}" srcOrd="1" destOrd="0" presId="urn:microsoft.com/office/officeart/2005/8/layout/hierarchy1"/>
    <dgm:cxn modelId="{F8EB2D8D-D35F-4D49-B3F8-47F5CFD79881}" type="presParOf" srcId="{C0ABA36C-D2B7-420F-B3A7-0E75B87F616B}" destId="{BAEFCF18-1B22-4A5F-A1F0-E4B7845CA16B}" srcOrd="0" destOrd="0" presId="urn:microsoft.com/office/officeart/2005/8/layout/hierarchy1"/>
    <dgm:cxn modelId="{9EE7B192-18E5-4B8D-9AB4-55B10609F4F9}" type="presParOf" srcId="{BAEFCF18-1B22-4A5F-A1F0-E4B7845CA16B}" destId="{D2597C37-D3AA-408D-9F60-DD65EDA87D9D}" srcOrd="0" destOrd="0" presId="urn:microsoft.com/office/officeart/2005/8/layout/hierarchy1"/>
    <dgm:cxn modelId="{C4DDB684-61EF-4218-BF91-19B08A8843DD}" type="presParOf" srcId="{BAEFCF18-1B22-4A5F-A1F0-E4B7845CA16B}" destId="{ADC73D3A-2289-43A9-8EE9-915B31C41CB4}" srcOrd="1" destOrd="0" presId="urn:microsoft.com/office/officeart/2005/8/layout/hierarchy1"/>
    <dgm:cxn modelId="{9C3C28DB-7714-4B6D-B927-EB27D99E4CA3}" type="presParOf" srcId="{C0ABA36C-D2B7-420F-B3A7-0E75B87F616B}" destId="{A59290AA-6250-4A8F-B2CE-40F779678A76}" srcOrd="1" destOrd="0" presId="urn:microsoft.com/office/officeart/2005/8/layout/hierarchy1"/>
    <dgm:cxn modelId="{7CC816DC-0070-4B1A-A75F-C2E13DCEEBA0}" type="presParOf" srcId="{E2445FCF-7C54-4386-BF32-529FAD651629}" destId="{5E49FCD6-EA4C-4F86-8DD0-27276B2B59FE}" srcOrd="2" destOrd="0" presId="urn:microsoft.com/office/officeart/2005/8/layout/hierarchy1"/>
    <dgm:cxn modelId="{9D87AB24-7D69-4BF4-A4F8-8AF95FB32D66}" type="presParOf" srcId="{5E49FCD6-EA4C-4F86-8DD0-27276B2B59FE}" destId="{812DA428-6AAD-41B2-85AB-92F8AA0A15C3}" srcOrd="0" destOrd="0" presId="urn:microsoft.com/office/officeart/2005/8/layout/hierarchy1"/>
    <dgm:cxn modelId="{BEE5F225-9518-49C7-BE9F-C7226A3AB0A7}" type="presParOf" srcId="{812DA428-6AAD-41B2-85AB-92F8AA0A15C3}" destId="{4ED5FEEA-A63D-47CE-A7EC-97ECD3AE5D3B}" srcOrd="0" destOrd="0" presId="urn:microsoft.com/office/officeart/2005/8/layout/hierarchy1"/>
    <dgm:cxn modelId="{8E87887B-9FC7-4A47-BC31-0C85F2AFEF25}" type="presParOf" srcId="{812DA428-6AAD-41B2-85AB-92F8AA0A15C3}" destId="{DBACCEC3-6E72-48BB-8691-A07EDD8AD1C8}" srcOrd="1" destOrd="0" presId="urn:microsoft.com/office/officeart/2005/8/layout/hierarchy1"/>
    <dgm:cxn modelId="{B02D06F0-CFEF-4F8E-B8A6-ED7B032FB117}" type="presParOf" srcId="{5E49FCD6-EA4C-4F86-8DD0-27276B2B59FE}" destId="{19E1CF19-58C1-4963-B8A7-3AF8EDB215B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2ED99C-0A29-49FA-9818-C84325C9268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537AC02-304E-4817-ABC6-B37DB39DC433}">
      <dgm:prSet/>
      <dgm:spPr/>
      <dgm:t>
        <a:bodyPr/>
        <a:lstStyle/>
        <a:p>
          <a:pPr>
            <a:lnSpc>
              <a:spcPct val="100000"/>
            </a:lnSpc>
            <a:defRPr cap="all"/>
          </a:pPr>
          <a:r>
            <a:rPr lang="en-US"/>
            <a:t>The mse value is 85.97 and R2 value is 0.034</a:t>
          </a:r>
        </a:p>
      </dgm:t>
    </dgm:pt>
    <dgm:pt modelId="{40765F1A-3426-4C41-AB04-F4E58CC86225}" type="parTrans" cxnId="{710E116B-D0DF-4A52-95F6-D1BAF744DA4A}">
      <dgm:prSet/>
      <dgm:spPr/>
      <dgm:t>
        <a:bodyPr/>
        <a:lstStyle/>
        <a:p>
          <a:endParaRPr lang="en-US"/>
        </a:p>
      </dgm:t>
    </dgm:pt>
    <dgm:pt modelId="{7012097F-4542-4EA0-9EA4-ADB1553E0F42}" type="sibTrans" cxnId="{710E116B-D0DF-4A52-95F6-D1BAF744DA4A}">
      <dgm:prSet/>
      <dgm:spPr/>
      <dgm:t>
        <a:bodyPr/>
        <a:lstStyle/>
        <a:p>
          <a:endParaRPr lang="en-US"/>
        </a:p>
      </dgm:t>
    </dgm:pt>
    <dgm:pt modelId="{902E491F-FEC5-4515-B491-97F76FDB1D8B}">
      <dgm:prSet/>
      <dgm:spPr/>
      <dgm:t>
        <a:bodyPr/>
        <a:lstStyle/>
        <a:p>
          <a:pPr>
            <a:lnSpc>
              <a:spcPct val="100000"/>
            </a:lnSpc>
            <a:defRPr cap="all"/>
          </a:pPr>
          <a:r>
            <a:rPr lang="en-US"/>
            <a:t>Post hyper param tuning and selecting best parameters and re tuning the model the values model have shown good results.</a:t>
          </a:r>
        </a:p>
      </dgm:t>
    </dgm:pt>
    <dgm:pt modelId="{9594BD7A-23CA-4B90-9EFC-770EE0964464}" type="parTrans" cxnId="{56A3EB64-F20D-44E7-A823-B5AA479DC9CD}">
      <dgm:prSet/>
      <dgm:spPr/>
      <dgm:t>
        <a:bodyPr/>
        <a:lstStyle/>
        <a:p>
          <a:endParaRPr lang="en-US"/>
        </a:p>
      </dgm:t>
    </dgm:pt>
    <dgm:pt modelId="{C89C911D-EFD0-4BB9-8707-90E9A454CCB8}" type="sibTrans" cxnId="{56A3EB64-F20D-44E7-A823-B5AA479DC9CD}">
      <dgm:prSet/>
      <dgm:spPr/>
      <dgm:t>
        <a:bodyPr/>
        <a:lstStyle/>
        <a:p>
          <a:endParaRPr lang="en-US"/>
        </a:p>
      </dgm:t>
    </dgm:pt>
    <dgm:pt modelId="{C333E6AB-915A-4A72-898B-C524BF40AA15}">
      <dgm:prSet/>
      <dgm:spPr/>
      <dgm:t>
        <a:bodyPr/>
        <a:lstStyle/>
        <a:p>
          <a:pPr>
            <a:lnSpc>
              <a:spcPct val="100000"/>
            </a:lnSpc>
            <a:defRPr cap="all"/>
          </a:pPr>
          <a:r>
            <a:rPr lang="en-US"/>
            <a:t>The mse value came around 82.101 and R2 value around 0.07.</a:t>
          </a:r>
        </a:p>
      </dgm:t>
    </dgm:pt>
    <dgm:pt modelId="{3E815D96-464F-4FDA-A892-7E676402852B}" type="parTrans" cxnId="{6F9AB32E-15B1-427F-B2BD-7D3F7C9EB192}">
      <dgm:prSet/>
      <dgm:spPr/>
      <dgm:t>
        <a:bodyPr/>
        <a:lstStyle/>
        <a:p>
          <a:endParaRPr lang="en-US"/>
        </a:p>
      </dgm:t>
    </dgm:pt>
    <dgm:pt modelId="{67235EAF-BD66-4856-9FB9-948A7BFF7D56}" type="sibTrans" cxnId="{6F9AB32E-15B1-427F-B2BD-7D3F7C9EB192}">
      <dgm:prSet/>
      <dgm:spPr/>
      <dgm:t>
        <a:bodyPr/>
        <a:lstStyle/>
        <a:p>
          <a:endParaRPr lang="en-US"/>
        </a:p>
      </dgm:t>
    </dgm:pt>
    <dgm:pt modelId="{67A4097C-A799-467F-9F77-C4EB0E0737DD}" type="pres">
      <dgm:prSet presAssocID="{1C2ED99C-0A29-49FA-9818-C84325C92683}" presName="root" presStyleCnt="0">
        <dgm:presLayoutVars>
          <dgm:dir/>
          <dgm:resizeHandles val="exact"/>
        </dgm:presLayoutVars>
      </dgm:prSet>
      <dgm:spPr/>
    </dgm:pt>
    <dgm:pt modelId="{E752A3C1-9720-4F10-BAFA-303FAD386070}" type="pres">
      <dgm:prSet presAssocID="{2537AC02-304E-4817-ABC6-B37DB39DC433}" presName="compNode" presStyleCnt="0"/>
      <dgm:spPr/>
    </dgm:pt>
    <dgm:pt modelId="{883534EE-5C63-4A21-912D-50726C67263A}" type="pres">
      <dgm:prSet presAssocID="{2537AC02-304E-4817-ABC6-B37DB39DC433}" presName="iconBgRect" presStyleLbl="bgShp" presStyleIdx="0" presStyleCnt="3"/>
      <dgm:spPr/>
    </dgm:pt>
    <dgm:pt modelId="{266CDEC2-FCC4-4B38-AD55-8A874C9B582B}" type="pres">
      <dgm:prSet presAssocID="{2537AC02-304E-4817-ABC6-B37DB39DC4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8B59C5A-5927-493A-9E4E-C731867CADF5}" type="pres">
      <dgm:prSet presAssocID="{2537AC02-304E-4817-ABC6-B37DB39DC433}" presName="spaceRect" presStyleCnt="0"/>
      <dgm:spPr/>
    </dgm:pt>
    <dgm:pt modelId="{D535F34A-973F-4652-9359-DD565494ACF2}" type="pres">
      <dgm:prSet presAssocID="{2537AC02-304E-4817-ABC6-B37DB39DC433}" presName="textRect" presStyleLbl="revTx" presStyleIdx="0" presStyleCnt="3">
        <dgm:presLayoutVars>
          <dgm:chMax val="1"/>
          <dgm:chPref val="1"/>
        </dgm:presLayoutVars>
      </dgm:prSet>
      <dgm:spPr/>
    </dgm:pt>
    <dgm:pt modelId="{E9C82F9D-9678-4D3F-8DE5-EB4600D4F4C4}" type="pres">
      <dgm:prSet presAssocID="{7012097F-4542-4EA0-9EA4-ADB1553E0F42}" presName="sibTrans" presStyleCnt="0"/>
      <dgm:spPr/>
    </dgm:pt>
    <dgm:pt modelId="{D195BCA6-1D49-4C61-AD58-09AE40E64EA5}" type="pres">
      <dgm:prSet presAssocID="{902E491F-FEC5-4515-B491-97F76FDB1D8B}" presName="compNode" presStyleCnt="0"/>
      <dgm:spPr/>
    </dgm:pt>
    <dgm:pt modelId="{DEAB400D-AF34-4095-8C1E-23AFD110DC83}" type="pres">
      <dgm:prSet presAssocID="{902E491F-FEC5-4515-B491-97F76FDB1D8B}" presName="iconBgRect" presStyleLbl="bgShp" presStyleIdx="1" presStyleCnt="3"/>
      <dgm:spPr/>
    </dgm:pt>
    <dgm:pt modelId="{BC167769-3641-41B4-A499-B6D7BE0168BB}" type="pres">
      <dgm:prSet presAssocID="{902E491F-FEC5-4515-B491-97F76FDB1D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155C6158-C58D-4F47-8B08-059B7D31587A}" type="pres">
      <dgm:prSet presAssocID="{902E491F-FEC5-4515-B491-97F76FDB1D8B}" presName="spaceRect" presStyleCnt="0"/>
      <dgm:spPr/>
    </dgm:pt>
    <dgm:pt modelId="{F74DDF30-6DE4-46CA-A9AE-D1A68A50E3C8}" type="pres">
      <dgm:prSet presAssocID="{902E491F-FEC5-4515-B491-97F76FDB1D8B}" presName="textRect" presStyleLbl="revTx" presStyleIdx="1" presStyleCnt="3">
        <dgm:presLayoutVars>
          <dgm:chMax val="1"/>
          <dgm:chPref val="1"/>
        </dgm:presLayoutVars>
      </dgm:prSet>
      <dgm:spPr/>
    </dgm:pt>
    <dgm:pt modelId="{6E72F24B-8221-4827-B7F4-E20F9BEE71E3}" type="pres">
      <dgm:prSet presAssocID="{C89C911D-EFD0-4BB9-8707-90E9A454CCB8}" presName="sibTrans" presStyleCnt="0"/>
      <dgm:spPr/>
    </dgm:pt>
    <dgm:pt modelId="{D6A709C7-2F24-4664-B4B4-4FFED3475341}" type="pres">
      <dgm:prSet presAssocID="{C333E6AB-915A-4A72-898B-C524BF40AA15}" presName="compNode" presStyleCnt="0"/>
      <dgm:spPr/>
    </dgm:pt>
    <dgm:pt modelId="{6AB04E9D-A8D6-442F-A878-C86780D04CFE}" type="pres">
      <dgm:prSet presAssocID="{C333E6AB-915A-4A72-898B-C524BF40AA15}" presName="iconBgRect" presStyleLbl="bgShp" presStyleIdx="2" presStyleCnt="3"/>
      <dgm:spPr/>
    </dgm:pt>
    <dgm:pt modelId="{01FB48AD-8FE7-45BD-9FF2-BD660D90C9EF}" type="pres">
      <dgm:prSet presAssocID="{C333E6AB-915A-4A72-898B-C524BF40AA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ask"/>
        </a:ext>
      </dgm:extLst>
    </dgm:pt>
    <dgm:pt modelId="{50852F83-CD51-4F86-B06C-43E6A4984DFB}" type="pres">
      <dgm:prSet presAssocID="{C333E6AB-915A-4A72-898B-C524BF40AA15}" presName="spaceRect" presStyleCnt="0"/>
      <dgm:spPr/>
    </dgm:pt>
    <dgm:pt modelId="{0BB91194-F6E7-41A4-9F47-226A8ABAE00D}" type="pres">
      <dgm:prSet presAssocID="{C333E6AB-915A-4A72-898B-C524BF40AA15}" presName="textRect" presStyleLbl="revTx" presStyleIdx="2" presStyleCnt="3">
        <dgm:presLayoutVars>
          <dgm:chMax val="1"/>
          <dgm:chPref val="1"/>
        </dgm:presLayoutVars>
      </dgm:prSet>
      <dgm:spPr/>
    </dgm:pt>
  </dgm:ptLst>
  <dgm:cxnLst>
    <dgm:cxn modelId="{6F9AB32E-15B1-427F-B2BD-7D3F7C9EB192}" srcId="{1C2ED99C-0A29-49FA-9818-C84325C92683}" destId="{C333E6AB-915A-4A72-898B-C524BF40AA15}" srcOrd="2" destOrd="0" parTransId="{3E815D96-464F-4FDA-A892-7E676402852B}" sibTransId="{67235EAF-BD66-4856-9FB9-948A7BFF7D56}"/>
    <dgm:cxn modelId="{53DEE031-CA36-4F52-96EA-2F58D2CA3F6E}" type="presOf" srcId="{2537AC02-304E-4817-ABC6-B37DB39DC433}" destId="{D535F34A-973F-4652-9359-DD565494ACF2}" srcOrd="0" destOrd="0" presId="urn:microsoft.com/office/officeart/2018/5/layout/IconCircleLabelList"/>
    <dgm:cxn modelId="{ADCBFD60-F7A3-4239-A20F-A177B83DFEEA}" type="presOf" srcId="{1C2ED99C-0A29-49FA-9818-C84325C92683}" destId="{67A4097C-A799-467F-9F77-C4EB0E0737DD}" srcOrd="0" destOrd="0" presId="urn:microsoft.com/office/officeart/2018/5/layout/IconCircleLabelList"/>
    <dgm:cxn modelId="{56A3EB64-F20D-44E7-A823-B5AA479DC9CD}" srcId="{1C2ED99C-0A29-49FA-9818-C84325C92683}" destId="{902E491F-FEC5-4515-B491-97F76FDB1D8B}" srcOrd="1" destOrd="0" parTransId="{9594BD7A-23CA-4B90-9EFC-770EE0964464}" sibTransId="{C89C911D-EFD0-4BB9-8707-90E9A454CCB8}"/>
    <dgm:cxn modelId="{710E116B-D0DF-4A52-95F6-D1BAF744DA4A}" srcId="{1C2ED99C-0A29-49FA-9818-C84325C92683}" destId="{2537AC02-304E-4817-ABC6-B37DB39DC433}" srcOrd="0" destOrd="0" parTransId="{40765F1A-3426-4C41-AB04-F4E58CC86225}" sibTransId="{7012097F-4542-4EA0-9EA4-ADB1553E0F42}"/>
    <dgm:cxn modelId="{F3CAE454-41E0-4854-9885-3998B5722997}" type="presOf" srcId="{C333E6AB-915A-4A72-898B-C524BF40AA15}" destId="{0BB91194-F6E7-41A4-9F47-226A8ABAE00D}" srcOrd="0" destOrd="0" presId="urn:microsoft.com/office/officeart/2018/5/layout/IconCircleLabelList"/>
    <dgm:cxn modelId="{1EEDE3FC-E11E-498C-8686-6ED511E5A782}" type="presOf" srcId="{902E491F-FEC5-4515-B491-97F76FDB1D8B}" destId="{F74DDF30-6DE4-46CA-A9AE-D1A68A50E3C8}" srcOrd="0" destOrd="0" presId="urn:microsoft.com/office/officeart/2018/5/layout/IconCircleLabelList"/>
    <dgm:cxn modelId="{D082AE12-79E5-47BE-8716-7CE793443753}" type="presParOf" srcId="{67A4097C-A799-467F-9F77-C4EB0E0737DD}" destId="{E752A3C1-9720-4F10-BAFA-303FAD386070}" srcOrd="0" destOrd="0" presId="urn:microsoft.com/office/officeart/2018/5/layout/IconCircleLabelList"/>
    <dgm:cxn modelId="{72F87426-67B2-411D-9607-805B5A102AF5}" type="presParOf" srcId="{E752A3C1-9720-4F10-BAFA-303FAD386070}" destId="{883534EE-5C63-4A21-912D-50726C67263A}" srcOrd="0" destOrd="0" presId="urn:microsoft.com/office/officeart/2018/5/layout/IconCircleLabelList"/>
    <dgm:cxn modelId="{7439586F-5B57-4AF5-A431-CB0346FC2681}" type="presParOf" srcId="{E752A3C1-9720-4F10-BAFA-303FAD386070}" destId="{266CDEC2-FCC4-4B38-AD55-8A874C9B582B}" srcOrd="1" destOrd="0" presId="urn:microsoft.com/office/officeart/2018/5/layout/IconCircleLabelList"/>
    <dgm:cxn modelId="{6E6C5761-CF8F-40CE-A77B-C2221E79FAD5}" type="presParOf" srcId="{E752A3C1-9720-4F10-BAFA-303FAD386070}" destId="{A8B59C5A-5927-493A-9E4E-C731867CADF5}" srcOrd="2" destOrd="0" presId="urn:microsoft.com/office/officeart/2018/5/layout/IconCircleLabelList"/>
    <dgm:cxn modelId="{8BA892BB-A3EC-4136-B1C8-9A938D4842D8}" type="presParOf" srcId="{E752A3C1-9720-4F10-BAFA-303FAD386070}" destId="{D535F34A-973F-4652-9359-DD565494ACF2}" srcOrd="3" destOrd="0" presId="urn:microsoft.com/office/officeart/2018/5/layout/IconCircleLabelList"/>
    <dgm:cxn modelId="{19BE4FC5-4286-48FC-B49E-F553B3092B51}" type="presParOf" srcId="{67A4097C-A799-467F-9F77-C4EB0E0737DD}" destId="{E9C82F9D-9678-4D3F-8DE5-EB4600D4F4C4}" srcOrd="1" destOrd="0" presId="urn:microsoft.com/office/officeart/2018/5/layout/IconCircleLabelList"/>
    <dgm:cxn modelId="{BD2F88E0-E822-4E08-A070-77C8E7CB3A2B}" type="presParOf" srcId="{67A4097C-A799-467F-9F77-C4EB0E0737DD}" destId="{D195BCA6-1D49-4C61-AD58-09AE40E64EA5}" srcOrd="2" destOrd="0" presId="urn:microsoft.com/office/officeart/2018/5/layout/IconCircleLabelList"/>
    <dgm:cxn modelId="{BC396BEE-65F3-4756-8575-15D756ECA930}" type="presParOf" srcId="{D195BCA6-1D49-4C61-AD58-09AE40E64EA5}" destId="{DEAB400D-AF34-4095-8C1E-23AFD110DC83}" srcOrd="0" destOrd="0" presId="urn:microsoft.com/office/officeart/2018/5/layout/IconCircleLabelList"/>
    <dgm:cxn modelId="{2011D129-578E-4EF0-9FB7-A14403F3E533}" type="presParOf" srcId="{D195BCA6-1D49-4C61-AD58-09AE40E64EA5}" destId="{BC167769-3641-41B4-A499-B6D7BE0168BB}" srcOrd="1" destOrd="0" presId="urn:microsoft.com/office/officeart/2018/5/layout/IconCircleLabelList"/>
    <dgm:cxn modelId="{12B9FCBA-97C8-4E36-91D9-06F568F26F08}" type="presParOf" srcId="{D195BCA6-1D49-4C61-AD58-09AE40E64EA5}" destId="{155C6158-C58D-4F47-8B08-059B7D31587A}" srcOrd="2" destOrd="0" presId="urn:microsoft.com/office/officeart/2018/5/layout/IconCircleLabelList"/>
    <dgm:cxn modelId="{45226AE6-1DFE-4AE3-BDEE-892E9F73EC23}" type="presParOf" srcId="{D195BCA6-1D49-4C61-AD58-09AE40E64EA5}" destId="{F74DDF30-6DE4-46CA-A9AE-D1A68A50E3C8}" srcOrd="3" destOrd="0" presId="urn:microsoft.com/office/officeart/2018/5/layout/IconCircleLabelList"/>
    <dgm:cxn modelId="{E9441E20-B2B7-426C-BB31-4C52BA595B72}" type="presParOf" srcId="{67A4097C-A799-467F-9F77-C4EB0E0737DD}" destId="{6E72F24B-8221-4827-B7F4-E20F9BEE71E3}" srcOrd="3" destOrd="0" presId="urn:microsoft.com/office/officeart/2018/5/layout/IconCircleLabelList"/>
    <dgm:cxn modelId="{9E1B5850-AD38-417A-B3C1-40AD1625AF36}" type="presParOf" srcId="{67A4097C-A799-467F-9F77-C4EB0E0737DD}" destId="{D6A709C7-2F24-4664-B4B4-4FFED3475341}" srcOrd="4" destOrd="0" presId="urn:microsoft.com/office/officeart/2018/5/layout/IconCircleLabelList"/>
    <dgm:cxn modelId="{BC1DA908-3DC1-4DD9-9BA2-BCE55912924E}" type="presParOf" srcId="{D6A709C7-2F24-4664-B4B4-4FFED3475341}" destId="{6AB04E9D-A8D6-442F-A878-C86780D04CFE}" srcOrd="0" destOrd="0" presId="urn:microsoft.com/office/officeart/2018/5/layout/IconCircleLabelList"/>
    <dgm:cxn modelId="{32CB64BC-C985-4E3D-9AA6-CED1370E6155}" type="presParOf" srcId="{D6A709C7-2F24-4664-B4B4-4FFED3475341}" destId="{01FB48AD-8FE7-45BD-9FF2-BD660D90C9EF}" srcOrd="1" destOrd="0" presId="urn:microsoft.com/office/officeart/2018/5/layout/IconCircleLabelList"/>
    <dgm:cxn modelId="{A1455F05-543F-46B1-8184-738E225204E5}" type="presParOf" srcId="{D6A709C7-2F24-4664-B4B4-4FFED3475341}" destId="{50852F83-CD51-4F86-B06C-43E6A4984DFB}" srcOrd="2" destOrd="0" presId="urn:microsoft.com/office/officeart/2018/5/layout/IconCircleLabelList"/>
    <dgm:cxn modelId="{524797C7-F726-4BB3-B077-C3E3C9256BFE}" type="presParOf" srcId="{D6A709C7-2F24-4664-B4B4-4FFED3475341}" destId="{0BB91194-F6E7-41A4-9F47-226A8ABAE00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BC8AFD-B955-441A-B665-2773C2D94144}"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423AB9D-92D3-425D-9154-A66791DC48B5}">
      <dgm:prSet/>
      <dgm:spPr/>
      <dgm:t>
        <a:bodyPr/>
        <a:lstStyle/>
        <a:p>
          <a:pPr>
            <a:lnSpc>
              <a:spcPct val="100000"/>
            </a:lnSpc>
            <a:defRPr cap="all"/>
          </a:pPr>
          <a:r>
            <a:rPr lang="en-US"/>
            <a:t>The mse value is 86.96 and R2 value is 0.03</a:t>
          </a:r>
        </a:p>
      </dgm:t>
    </dgm:pt>
    <dgm:pt modelId="{7CCBCFC5-F2CF-475D-BE66-EC1BE0CB147C}" type="parTrans" cxnId="{693594AD-C012-4E12-A41D-58C22D499839}">
      <dgm:prSet/>
      <dgm:spPr/>
      <dgm:t>
        <a:bodyPr/>
        <a:lstStyle/>
        <a:p>
          <a:endParaRPr lang="en-US"/>
        </a:p>
      </dgm:t>
    </dgm:pt>
    <dgm:pt modelId="{8680BA63-ED85-4840-BD8F-DF76A56409D1}" type="sibTrans" cxnId="{693594AD-C012-4E12-A41D-58C22D499839}">
      <dgm:prSet/>
      <dgm:spPr/>
      <dgm:t>
        <a:bodyPr/>
        <a:lstStyle/>
        <a:p>
          <a:endParaRPr lang="en-US"/>
        </a:p>
      </dgm:t>
    </dgm:pt>
    <dgm:pt modelId="{522B369A-7C87-4A41-B68C-7D681547D986}">
      <dgm:prSet/>
      <dgm:spPr/>
      <dgm:t>
        <a:bodyPr/>
        <a:lstStyle/>
        <a:p>
          <a:pPr>
            <a:lnSpc>
              <a:spcPct val="100000"/>
            </a:lnSpc>
            <a:defRPr cap="all"/>
          </a:pPr>
          <a:r>
            <a:rPr lang="en-US"/>
            <a:t>Post hyper param tuning and choosing the best parameters and retraining the model did not shown a significant change in the result.</a:t>
          </a:r>
        </a:p>
      </dgm:t>
    </dgm:pt>
    <dgm:pt modelId="{F47F7AF2-83AB-495D-835F-EE16FCD54180}" type="parTrans" cxnId="{FA3B2354-A6FC-4892-88F2-AB300ED1584E}">
      <dgm:prSet/>
      <dgm:spPr/>
      <dgm:t>
        <a:bodyPr/>
        <a:lstStyle/>
        <a:p>
          <a:endParaRPr lang="en-US"/>
        </a:p>
      </dgm:t>
    </dgm:pt>
    <dgm:pt modelId="{99C1EE50-5F36-4CBF-9BA8-674B136D77E0}" type="sibTrans" cxnId="{FA3B2354-A6FC-4892-88F2-AB300ED1584E}">
      <dgm:prSet/>
      <dgm:spPr/>
      <dgm:t>
        <a:bodyPr/>
        <a:lstStyle/>
        <a:p>
          <a:endParaRPr lang="en-US"/>
        </a:p>
      </dgm:t>
    </dgm:pt>
    <dgm:pt modelId="{4BABC370-194E-4378-AAB5-0DD0BD15C583}">
      <dgm:prSet/>
      <dgm:spPr/>
      <dgm:t>
        <a:bodyPr/>
        <a:lstStyle/>
        <a:p>
          <a:pPr>
            <a:lnSpc>
              <a:spcPct val="100000"/>
            </a:lnSpc>
            <a:defRPr cap="all"/>
          </a:pPr>
          <a:r>
            <a:rPr lang="en-US"/>
            <a:t>The mse value post tuning is 85.477 and R2 value 0.034.</a:t>
          </a:r>
        </a:p>
      </dgm:t>
    </dgm:pt>
    <dgm:pt modelId="{4D6AF72F-F411-469B-9497-E0D5E59FA379}" type="parTrans" cxnId="{143E4121-DCCB-4F5F-9CC5-BC51C2D43B37}">
      <dgm:prSet/>
      <dgm:spPr/>
      <dgm:t>
        <a:bodyPr/>
        <a:lstStyle/>
        <a:p>
          <a:endParaRPr lang="en-US"/>
        </a:p>
      </dgm:t>
    </dgm:pt>
    <dgm:pt modelId="{0EF00152-8B6F-4BE0-9A79-2AB0B3603B44}" type="sibTrans" cxnId="{143E4121-DCCB-4F5F-9CC5-BC51C2D43B37}">
      <dgm:prSet/>
      <dgm:spPr/>
      <dgm:t>
        <a:bodyPr/>
        <a:lstStyle/>
        <a:p>
          <a:endParaRPr lang="en-US"/>
        </a:p>
      </dgm:t>
    </dgm:pt>
    <dgm:pt modelId="{8C99F559-931E-49B6-A6B7-F45B195A7663}" type="pres">
      <dgm:prSet presAssocID="{B9BC8AFD-B955-441A-B665-2773C2D94144}" presName="root" presStyleCnt="0">
        <dgm:presLayoutVars>
          <dgm:dir/>
          <dgm:resizeHandles val="exact"/>
        </dgm:presLayoutVars>
      </dgm:prSet>
      <dgm:spPr/>
    </dgm:pt>
    <dgm:pt modelId="{D0D973E8-8511-4B50-ABCC-4EF1EAA7E1A1}" type="pres">
      <dgm:prSet presAssocID="{3423AB9D-92D3-425D-9154-A66791DC48B5}" presName="compNode" presStyleCnt="0"/>
      <dgm:spPr/>
    </dgm:pt>
    <dgm:pt modelId="{F427D854-B2F5-457D-BFBF-4C28B103112B}" type="pres">
      <dgm:prSet presAssocID="{3423AB9D-92D3-425D-9154-A66791DC48B5}" presName="iconBgRect" presStyleLbl="bgShp" presStyleIdx="0" presStyleCnt="3"/>
      <dgm:spPr/>
    </dgm:pt>
    <dgm:pt modelId="{BAF857A0-8326-4A9A-996D-2E9C9348F26F}" type="pres">
      <dgm:prSet presAssocID="{3423AB9D-92D3-425D-9154-A66791DC48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3BCCA546-157B-4F53-A58D-C296FD588995}" type="pres">
      <dgm:prSet presAssocID="{3423AB9D-92D3-425D-9154-A66791DC48B5}" presName="spaceRect" presStyleCnt="0"/>
      <dgm:spPr/>
    </dgm:pt>
    <dgm:pt modelId="{9C7B5C7F-F95F-40AE-9BCF-3E097FE90012}" type="pres">
      <dgm:prSet presAssocID="{3423AB9D-92D3-425D-9154-A66791DC48B5}" presName="textRect" presStyleLbl="revTx" presStyleIdx="0" presStyleCnt="3">
        <dgm:presLayoutVars>
          <dgm:chMax val="1"/>
          <dgm:chPref val="1"/>
        </dgm:presLayoutVars>
      </dgm:prSet>
      <dgm:spPr/>
    </dgm:pt>
    <dgm:pt modelId="{B2D7C905-B27F-4C22-9005-14F6E9A6113F}" type="pres">
      <dgm:prSet presAssocID="{8680BA63-ED85-4840-BD8F-DF76A56409D1}" presName="sibTrans" presStyleCnt="0"/>
      <dgm:spPr/>
    </dgm:pt>
    <dgm:pt modelId="{7F4A928A-CCFF-47C4-8A23-041BAF777BC3}" type="pres">
      <dgm:prSet presAssocID="{522B369A-7C87-4A41-B68C-7D681547D986}" presName="compNode" presStyleCnt="0"/>
      <dgm:spPr/>
    </dgm:pt>
    <dgm:pt modelId="{37F50C79-BB06-43D2-9785-8CCC27914DA7}" type="pres">
      <dgm:prSet presAssocID="{522B369A-7C87-4A41-B68C-7D681547D986}" presName="iconBgRect" presStyleLbl="bgShp" presStyleIdx="1" presStyleCnt="3"/>
      <dgm:spPr/>
    </dgm:pt>
    <dgm:pt modelId="{7AC6119C-4396-4E90-ADBE-4C6A68622E62}" type="pres">
      <dgm:prSet presAssocID="{522B369A-7C87-4A41-B68C-7D681547D9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76B67D9C-ABA9-4950-8B8B-F65FE09FBF4F}" type="pres">
      <dgm:prSet presAssocID="{522B369A-7C87-4A41-B68C-7D681547D986}" presName="spaceRect" presStyleCnt="0"/>
      <dgm:spPr/>
    </dgm:pt>
    <dgm:pt modelId="{3175EEFB-B6B9-4CAE-A7DA-59ED1EADD0B0}" type="pres">
      <dgm:prSet presAssocID="{522B369A-7C87-4A41-B68C-7D681547D986}" presName="textRect" presStyleLbl="revTx" presStyleIdx="1" presStyleCnt="3">
        <dgm:presLayoutVars>
          <dgm:chMax val="1"/>
          <dgm:chPref val="1"/>
        </dgm:presLayoutVars>
      </dgm:prSet>
      <dgm:spPr/>
    </dgm:pt>
    <dgm:pt modelId="{6306D80D-0822-414D-848B-6E0BA55EC32F}" type="pres">
      <dgm:prSet presAssocID="{99C1EE50-5F36-4CBF-9BA8-674B136D77E0}" presName="sibTrans" presStyleCnt="0"/>
      <dgm:spPr/>
    </dgm:pt>
    <dgm:pt modelId="{AD1D9406-1703-4779-9E9B-F21DBDCB03F2}" type="pres">
      <dgm:prSet presAssocID="{4BABC370-194E-4378-AAB5-0DD0BD15C583}" presName="compNode" presStyleCnt="0"/>
      <dgm:spPr/>
    </dgm:pt>
    <dgm:pt modelId="{8D708C69-BA5D-43C2-9AE9-988C72154DFD}" type="pres">
      <dgm:prSet presAssocID="{4BABC370-194E-4378-AAB5-0DD0BD15C583}" presName="iconBgRect" presStyleLbl="bgShp" presStyleIdx="2" presStyleCnt="3"/>
      <dgm:spPr/>
    </dgm:pt>
    <dgm:pt modelId="{6773F5BE-38C0-4B0E-996D-9E9A6FFDAD77}" type="pres">
      <dgm:prSet presAssocID="{4BABC370-194E-4378-AAB5-0DD0BD15C5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AEEF4E75-FA73-423F-B295-0FEE12CC4737}" type="pres">
      <dgm:prSet presAssocID="{4BABC370-194E-4378-AAB5-0DD0BD15C583}" presName="spaceRect" presStyleCnt="0"/>
      <dgm:spPr/>
    </dgm:pt>
    <dgm:pt modelId="{32AE90E3-19C0-47B8-889A-6CC1B732E8A7}" type="pres">
      <dgm:prSet presAssocID="{4BABC370-194E-4378-AAB5-0DD0BD15C583}" presName="textRect" presStyleLbl="revTx" presStyleIdx="2" presStyleCnt="3">
        <dgm:presLayoutVars>
          <dgm:chMax val="1"/>
          <dgm:chPref val="1"/>
        </dgm:presLayoutVars>
      </dgm:prSet>
      <dgm:spPr/>
    </dgm:pt>
  </dgm:ptLst>
  <dgm:cxnLst>
    <dgm:cxn modelId="{18747609-4209-4E35-9AA0-83458660B50D}" type="presOf" srcId="{B9BC8AFD-B955-441A-B665-2773C2D94144}" destId="{8C99F559-931E-49B6-A6B7-F45B195A7663}" srcOrd="0" destOrd="0" presId="urn:microsoft.com/office/officeart/2018/5/layout/IconCircleLabelList"/>
    <dgm:cxn modelId="{47159E0E-4C93-448B-8DE3-6434DCA0A54F}" type="presOf" srcId="{4BABC370-194E-4378-AAB5-0DD0BD15C583}" destId="{32AE90E3-19C0-47B8-889A-6CC1B732E8A7}" srcOrd="0" destOrd="0" presId="urn:microsoft.com/office/officeart/2018/5/layout/IconCircleLabelList"/>
    <dgm:cxn modelId="{143E4121-DCCB-4F5F-9CC5-BC51C2D43B37}" srcId="{B9BC8AFD-B955-441A-B665-2773C2D94144}" destId="{4BABC370-194E-4378-AAB5-0DD0BD15C583}" srcOrd="2" destOrd="0" parTransId="{4D6AF72F-F411-469B-9497-E0D5E59FA379}" sibTransId="{0EF00152-8B6F-4BE0-9A79-2AB0B3603B44}"/>
    <dgm:cxn modelId="{FA3B2354-A6FC-4892-88F2-AB300ED1584E}" srcId="{B9BC8AFD-B955-441A-B665-2773C2D94144}" destId="{522B369A-7C87-4A41-B68C-7D681547D986}" srcOrd="1" destOrd="0" parTransId="{F47F7AF2-83AB-495D-835F-EE16FCD54180}" sibTransId="{99C1EE50-5F36-4CBF-9BA8-674B136D77E0}"/>
    <dgm:cxn modelId="{14AE6284-1A23-4844-946B-294604280D9B}" type="presOf" srcId="{522B369A-7C87-4A41-B68C-7D681547D986}" destId="{3175EEFB-B6B9-4CAE-A7DA-59ED1EADD0B0}" srcOrd="0" destOrd="0" presId="urn:microsoft.com/office/officeart/2018/5/layout/IconCircleLabelList"/>
    <dgm:cxn modelId="{40A70189-1A0C-4CA6-85E4-8BE01C8563AE}" type="presOf" srcId="{3423AB9D-92D3-425D-9154-A66791DC48B5}" destId="{9C7B5C7F-F95F-40AE-9BCF-3E097FE90012}" srcOrd="0" destOrd="0" presId="urn:microsoft.com/office/officeart/2018/5/layout/IconCircleLabelList"/>
    <dgm:cxn modelId="{693594AD-C012-4E12-A41D-58C22D499839}" srcId="{B9BC8AFD-B955-441A-B665-2773C2D94144}" destId="{3423AB9D-92D3-425D-9154-A66791DC48B5}" srcOrd="0" destOrd="0" parTransId="{7CCBCFC5-F2CF-475D-BE66-EC1BE0CB147C}" sibTransId="{8680BA63-ED85-4840-BD8F-DF76A56409D1}"/>
    <dgm:cxn modelId="{0F32064B-4627-4880-8188-86819E41D123}" type="presParOf" srcId="{8C99F559-931E-49B6-A6B7-F45B195A7663}" destId="{D0D973E8-8511-4B50-ABCC-4EF1EAA7E1A1}" srcOrd="0" destOrd="0" presId="urn:microsoft.com/office/officeart/2018/5/layout/IconCircleLabelList"/>
    <dgm:cxn modelId="{CDBC8D8B-7978-4E7C-822E-493730EE32E0}" type="presParOf" srcId="{D0D973E8-8511-4B50-ABCC-4EF1EAA7E1A1}" destId="{F427D854-B2F5-457D-BFBF-4C28B103112B}" srcOrd="0" destOrd="0" presId="urn:microsoft.com/office/officeart/2018/5/layout/IconCircleLabelList"/>
    <dgm:cxn modelId="{5011B2D2-5EBA-4E68-9C42-94EE35D3DA16}" type="presParOf" srcId="{D0D973E8-8511-4B50-ABCC-4EF1EAA7E1A1}" destId="{BAF857A0-8326-4A9A-996D-2E9C9348F26F}" srcOrd="1" destOrd="0" presId="urn:microsoft.com/office/officeart/2018/5/layout/IconCircleLabelList"/>
    <dgm:cxn modelId="{4080FD40-9A5A-4E82-AC4D-D6D96C25E5B3}" type="presParOf" srcId="{D0D973E8-8511-4B50-ABCC-4EF1EAA7E1A1}" destId="{3BCCA546-157B-4F53-A58D-C296FD588995}" srcOrd="2" destOrd="0" presId="urn:microsoft.com/office/officeart/2018/5/layout/IconCircleLabelList"/>
    <dgm:cxn modelId="{8A477E42-47BC-465D-8843-ADF4C2D51DBB}" type="presParOf" srcId="{D0D973E8-8511-4B50-ABCC-4EF1EAA7E1A1}" destId="{9C7B5C7F-F95F-40AE-9BCF-3E097FE90012}" srcOrd="3" destOrd="0" presId="urn:microsoft.com/office/officeart/2018/5/layout/IconCircleLabelList"/>
    <dgm:cxn modelId="{4727F024-C388-470B-A165-8BE9070188C5}" type="presParOf" srcId="{8C99F559-931E-49B6-A6B7-F45B195A7663}" destId="{B2D7C905-B27F-4C22-9005-14F6E9A6113F}" srcOrd="1" destOrd="0" presId="urn:microsoft.com/office/officeart/2018/5/layout/IconCircleLabelList"/>
    <dgm:cxn modelId="{9606704B-AAD3-4F34-853E-C0E8D8506014}" type="presParOf" srcId="{8C99F559-931E-49B6-A6B7-F45B195A7663}" destId="{7F4A928A-CCFF-47C4-8A23-041BAF777BC3}" srcOrd="2" destOrd="0" presId="urn:microsoft.com/office/officeart/2018/5/layout/IconCircleLabelList"/>
    <dgm:cxn modelId="{DD9D445F-1E2E-4C1E-92E8-A72BC3D54104}" type="presParOf" srcId="{7F4A928A-CCFF-47C4-8A23-041BAF777BC3}" destId="{37F50C79-BB06-43D2-9785-8CCC27914DA7}" srcOrd="0" destOrd="0" presId="urn:microsoft.com/office/officeart/2018/5/layout/IconCircleLabelList"/>
    <dgm:cxn modelId="{38D13D33-768F-4A11-A4C0-DC57B306F99A}" type="presParOf" srcId="{7F4A928A-CCFF-47C4-8A23-041BAF777BC3}" destId="{7AC6119C-4396-4E90-ADBE-4C6A68622E62}" srcOrd="1" destOrd="0" presId="urn:microsoft.com/office/officeart/2018/5/layout/IconCircleLabelList"/>
    <dgm:cxn modelId="{3359F77F-7FB1-4909-B44B-9CF18661006B}" type="presParOf" srcId="{7F4A928A-CCFF-47C4-8A23-041BAF777BC3}" destId="{76B67D9C-ABA9-4950-8B8B-F65FE09FBF4F}" srcOrd="2" destOrd="0" presId="urn:microsoft.com/office/officeart/2018/5/layout/IconCircleLabelList"/>
    <dgm:cxn modelId="{5B7BBE4A-450A-4962-8737-3A54F80F4B96}" type="presParOf" srcId="{7F4A928A-CCFF-47C4-8A23-041BAF777BC3}" destId="{3175EEFB-B6B9-4CAE-A7DA-59ED1EADD0B0}" srcOrd="3" destOrd="0" presId="urn:microsoft.com/office/officeart/2018/5/layout/IconCircleLabelList"/>
    <dgm:cxn modelId="{E5CC87DA-A1DC-46B9-AC07-ACCAE7F70AF2}" type="presParOf" srcId="{8C99F559-931E-49B6-A6B7-F45B195A7663}" destId="{6306D80D-0822-414D-848B-6E0BA55EC32F}" srcOrd="3" destOrd="0" presId="urn:microsoft.com/office/officeart/2018/5/layout/IconCircleLabelList"/>
    <dgm:cxn modelId="{E08C8D3F-A696-4462-A118-E8FE895222A9}" type="presParOf" srcId="{8C99F559-931E-49B6-A6B7-F45B195A7663}" destId="{AD1D9406-1703-4779-9E9B-F21DBDCB03F2}" srcOrd="4" destOrd="0" presId="urn:microsoft.com/office/officeart/2018/5/layout/IconCircleLabelList"/>
    <dgm:cxn modelId="{177D8E7B-26F1-405B-9671-088B2BC3B06A}" type="presParOf" srcId="{AD1D9406-1703-4779-9E9B-F21DBDCB03F2}" destId="{8D708C69-BA5D-43C2-9AE9-988C72154DFD}" srcOrd="0" destOrd="0" presId="urn:microsoft.com/office/officeart/2018/5/layout/IconCircleLabelList"/>
    <dgm:cxn modelId="{2FE9BC20-1400-4325-BC1F-6D4A545DFD81}" type="presParOf" srcId="{AD1D9406-1703-4779-9E9B-F21DBDCB03F2}" destId="{6773F5BE-38C0-4B0E-996D-9E9A6FFDAD77}" srcOrd="1" destOrd="0" presId="urn:microsoft.com/office/officeart/2018/5/layout/IconCircleLabelList"/>
    <dgm:cxn modelId="{30B21CEB-539F-4D0D-8894-19719FB4A0C9}" type="presParOf" srcId="{AD1D9406-1703-4779-9E9B-F21DBDCB03F2}" destId="{AEEF4E75-FA73-423F-B295-0FEE12CC4737}" srcOrd="2" destOrd="0" presId="urn:microsoft.com/office/officeart/2018/5/layout/IconCircleLabelList"/>
    <dgm:cxn modelId="{3F0F361C-1160-47BD-8F46-247EC0A5CCF6}" type="presParOf" srcId="{AD1D9406-1703-4779-9E9B-F21DBDCB03F2}" destId="{32AE90E3-19C0-47B8-889A-6CC1B732E8A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4218-A3F6-40C3-9A70-858378B17B23}">
      <dsp:nvSpPr>
        <dsp:cNvPr id="0" name=""/>
        <dsp:cNvSpPr/>
      </dsp:nvSpPr>
      <dsp:spPr>
        <a:xfrm>
          <a:off x="0" y="30"/>
          <a:ext cx="6900512" cy="13127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There are a couple of Null values in the data and in order to handle them I have chosen the Imputation method. </a:t>
          </a:r>
        </a:p>
      </dsp:txBody>
      <dsp:txXfrm>
        <a:off x="64083" y="64113"/>
        <a:ext cx="6772346" cy="1184574"/>
      </dsp:txXfrm>
    </dsp:sp>
    <dsp:sp modelId="{60B1F8D3-A2D2-4A83-8CCE-AC481C18A419}">
      <dsp:nvSpPr>
        <dsp:cNvPr id="0" name=""/>
        <dsp:cNvSpPr/>
      </dsp:nvSpPr>
      <dsp:spPr>
        <a:xfrm>
          <a:off x="0" y="1407810"/>
          <a:ext cx="6900512" cy="1312740"/>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Near and Far price Nan values are filled using Linear regression method.</a:t>
          </a:r>
        </a:p>
      </dsp:txBody>
      <dsp:txXfrm>
        <a:off x="64083" y="1471893"/>
        <a:ext cx="6772346" cy="1184574"/>
      </dsp:txXfrm>
    </dsp:sp>
    <dsp:sp modelId="{7170113D-8BA5-4072-8A58-78091C6C9047}">
      <dsp:nvSpPr>
        <dsp:cNvPr id="0" name=""/>
        <dsp:cNvSpPr/>
      </dsp:nvSpPr>
      <dsp:spPr>
        <a:xfrm>
          <a:off x="0" y="2815590"/>
          <a:ext cx="6900512" cy="1312740"/>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Other features null values are filles using median method.</a:t>
          </a:r>
        </a:p>
      </dsp:txBody>
      <dsp:txXfrm>
        <a:off x="64083" y="2879673"/>
        <a:ext cx="6772346" cy="1184574"/>
      </dsp:txXfrm>
    </dsp:sp>
    <dsp:sp modelId="{222F3911-3962-448A-90C9-F9AAAF263E70}">
      <dsp:nvSpPr>
        <dsp:cNvPr id="0" name=""/>
        <dsp:cNvSpPr/>
      </dsp:nvSpPr>
      <dsp:spPr>
        <a:xfrm>
          <a:off x="0" y="4223370"/>
          <a:ext cx="6900512" cy="1312740"/>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And the values for target column are dropped.</a:t>
          </a:r>
        </a:p>
      </dsp:txBody>
      <dsp:txXfrm>
        <a:off x="64083" y="4287453"/>
        <a:ext cx="6772346" cy="1184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7CF4E-75CC-45CD-A10F-C01C9F2F0007}">
      <dsp:nvSpPr>
        <dsp:cNvPr id="0" name=""/>
        <dsp:cNvSpPr/>
      </dsp:nvSpPr>
      <dsp:spPr>
        <a:xfrm>
          <a:off x="943838" y="462376"/>
          <a:ext cx="1450959" cy="14509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F005FC-9874-4362-87B5-2795A4699ACC}">
      <dsp:nvSpPr>
        <dsp:cNvPr id="0" name=""/>
        <dsp:cNvSpPr/>
      </dsp:nvSpPr>
      <dsp:spPr>
        <a:xfrm>
          <a:off x="57140" y="2296563"/>
          <a:ext cx="32243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I have chosen three gradient boost methods LightGBM, CatBoost and XGBoost.</a:t>
          </a:r>
        </a:p>
      </dsp:txBody>
      <dsp:txXfrm>
        <a:off x="57140" y="2296563"/>
        <a:ext cx="3224354" cy="720000"/>
      </dsp:txXfrm>
    </dsp:sp>
    <dsp:sp modelId="{51F5B567-B303-4DBE-B278-F8A68C1CF11F}">
      <dsp:nvSpPr>
        <dsp:cNvPr id="0" name=""/>
        <dsp:cNvSpPr/>
      </dsp:nvSpPr>
      <dsp:spPr>
        <a:xfrm>
          <a:off x="4732454" y="462376"/>
          <a:ext cx="1450959" cy="14509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EDA18F-66FF-4527-B68A-076ADC122148}">
      <dsp:nvSpPr>
        <dsp:cNvPr id="0" name=""/>
        <dsp:cNvSpPr/>
      </dsp:nvSpPr>
      <dsp:spPr>
        <a:xfrm>
          <a:off x="3845757" y="2296563"/>
          <a:ext cx="32243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I have chosen them for their proven ability to handle large and complex data sets efficiently, their robustness to overfitting and their effectiveness in modeling the non-linear dynamics typical of financial markets.</a:t>
          </a:r>
        </a:p>
      </dsp:txBody>
      <dsp:txXfrm>
        <a:off x="3845757" y="2296563"/>
        <a:ext cx="3224354" cy="720000"/>
      </dsp:txXfrm>
    </dsp:sp>
    <dsp:sp modelId="{43AC266B-39BF-449C-893C-BA79756A957F}">
      <dsp:nvSpPr>
        <dsp:cNvPr id="0" name=""/>
        <dsp:cNvSpPr/>
      </dsp:nvSpPr>
      <dsp:spPr>
        <a:xfrm>
          <a:off x="8521071" y="462376"/>
          <a:ext cx="1450959" cy="14509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741EB-5146-4B54-9B5B-12A23291DCED}">
      <dsp:nvSpPr>
        <dsp:cNvPr id="0" name=""/>
        <dsp:cNvSpPr/>
      </dsp:nvSpPr>
      <dsp:spPr>
        <a:xfrm>
          <a:off x="7634373" y="2296563"/>
          <a:ext cx="322435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The evaluation metrics are MSE and R2 value.</a:t>
          </a:r>
        </a:p>
      </dsp:txBody>
      <dsp:txXfrm>
        <a:off x="7634373" y="2296563"/>
        <a:ext cx="3224354"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CFA31-B43F-4DCE-B9CE-80FBDD159904}">
      <dsp:nvSpPr>
        <dsp:cNvPr id="0" name=""/>
        <dsp:cNvSpPr/>
      </dsp:nvSpPr>
      <dsp:spPr>
        <a:xfrm>
          <a:off x="0"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695F3B-F8D5-49D2-A540-32A44A5D154D}">
      <dsp:nvSpPr>
        <dsp:cNvPr id="0" name=""/>
        <dsp:cNvSpPr/>
      </dsp:nvSpPr>
      <dsp:spPr>
        <a:xfrm>
          <a:off x="328612"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100000"/>
            </a:lnSpc>
            <a:spcBef>
              <a:spcPct val="0"/>
            </a:spcBef>
            <a:spcAft>
              <a:spcPct val="35000"/>
            </a:spcAft>
            <a:buNone/>
          </a:pPr>
          <a:r>
            <a:rPr lang="en-US" sz="2500" kern="1200"/>
            <a:t>The light gbm have shown a mse of 86.55 and R2 score of 0.028</a:t>
          </a:r>
        </a:p>
      </dsp:txBody>
      <dsp:txXfrm>
        <a:off x="383617" y="1398065"/>
        <a:ext cx="2847502" cy="1768010"/>
      </dsp:txXfrm>
    </dsp:sp>
    <dsp:sp modelId="{D2597C37-D3AA-408D-9F60-DD65EDA87D9D}">
      <dsp:nvSpPr>
        <dsp:cNvPr id="0" name=""/>
        <dsp:cNvSpPr/>
      </dsp:nvSpPr>
      <dsp:spPr>
        <a:xfrm>
          <a:off x="3614737"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C73D3A-2289-43A9-8EE9-915B31C41CB4}">
      <dsp:nvSpPr>
        <dsp:cNvPr id="0" name=""/>
        <dsp:cNvSpPr/>
      </dsp:nvSpPr>
      <dsp:spPr>
        <a:xfrm>
          <a:off x="3943350"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100000"/>
            </a:lnSpc>
            <a:spcBef>
              <a:spcPct val="0"/>
            </a:spcBef>
            <a:spcAft>
              <a:spcPct val="35000"/>
            </a:spcAft>
            <a:buNone/>
          </a:pPr>
          <a:r>
            <a:rPr lang="en-US" sz="2500" kern="1200"/>
            <a:t>After Hyper Param tuning and selecting the best parameters for the model and retraining it have shown good results.</a:t>
          </a:r>
        </a:p>
      </dsp:txBody>
      <dsp:txXfrm>
        <a:off x="3998355" y="1398065"/>
        <a:ext cx="2847502" cy="1768010"/>
      </dsp:txXfrm>
    </dsp:sp>
    <dsp:sp modelId="{4ED5FEEA-A63D-47CE-A7EC-97ECD3AE5D3B}">
      <dsp:nvSpPr>
        <dsp:cNvPr id="0" name=""/>
        <dsp:cNvSpPr/>
      </dsp:nvSpPr>
      <dsp:spPr>
        <a:xfrm>
          <a:off x="7229475"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ACCEC3-6E72-48BB-8691-A07EDD8AD1C8}">
      <dsp:nvSpPr>
        <dsp:cNvPr id="0" name=""/>
        <dsp:cNvSpPr/>
      </dsp:nvSpPr>
      <dsp:spPr>
        <a:xfrm>
          <a:off x="7558087"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100000"/>
            </a:lnSpc>
            <a:spcBef>
              <a:spcPct val="0"/>
            </a:spcBef>
            <a:spcAft>
              <a:spcPct val="35000"/>
            </a:spcAft>
            <a:buNone/>
          </a:pPr>
          <a:r>
            <a:rPr lang="en-US" sz="2500" kern="1200"/>
            <a:t>The mse value post tuning is 84.91 and R2 value is 0.04</a:t>
          </a:r>
        </a:p>
      </dsp:txBody>
      <dsp:txXfrm>
        <a:off x="7613092" y="1398065"/>
        <a:ext cx="2847502" cy="1768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534EE-5C63-4A21-912D-50726C67263A}">
      <dsp:nvSpPr>
        <dsp:cNvPr id="0" name=""/>
        <dsp:cNvSpPr/>
      </dsp:nvSpPr>
      <dsp:spPr>
        <a:xfrm>
          <a:off x="679050"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CDEC2-FCC4-4B38-AD55-8A874C9B582B}">
      <dsp:nvSpPr>
        <dsp:cNvPr id="0" name=""/>
        <dsp:cNvSpPr/>
      </dsp:nvSpPr>
      <dsp:spPr>
        <a:xfrm>
          <a:off x="1081237" y="930667"/>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35F34A-973F-4652-9359-DD565494ACF2}">
      <dsp:nvSpPr>
        <dsp:cNvPr id="0" name=""/>
        <dsp:cNvSpPr/>
      </dsp:nvSpPr>
      <dsp:spPr>
        <a:xfrm>
          <a:off x="75768"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The mse value is 85.97 and R2 value is 0.034</a:t>
          </a:r>
        </a:p>
      </dsp:txBody>
      <dsp:txXfrm>
        <a:off x="75768" y="3003480"/>
        <a:ext cx="3093750" cy="720000"/>
      </dsp:txXfrm>
    </dsp:sp>
    <dsp:sp modelId="{DEAB400D-AF34-4095-8C1E-23AFD110DC83}">
      <dsp:nvSpPr>
        <dsp:cNvPr id="0" name=""/>
        <dsp:cNvSpPr/>
      </dsp:nvSpPr>
      <dsp:spPr>
        <a:xfrm>
          <a:off x="4314206"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67769-3641-41B4-A499-B6D7BE0168BB}">
      <dsp:nvSpPr>
        <dsp:cNvPr id="0" name=""/>
        <dsp:cNvSpPr/>
      </dsp:nvSpPr>
      <dsp:spPr>
        <a:xfrm>
          <a:off x="4716393" y="930667"/>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DDF30-6DE4-46CA-A9AE-D1A68A50E3C8}">
      <dsp:nvSpPr>
        <dsp:cNvPr id="0" name=""/>
        <dsp:cNvSpPr/>
      </dsp:nvSpPr>
      <dsp:spPr>
        <a:xfrm>
          <a:off x="3710925"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Post hyper param tuning and selecting best parameters and re tuning the model the values model have shown good results.</a:t>
          </a:r>
        </a:p>
      </dsp:txBody>
      <dsp:txXfrm>
        <a:off x="3710925" y="3003480"/>
        <a:ext cx="3093750" cy="720000"/>
      </dsp:txXfrm>
    </dsp:sp>
    <dsp:sp modelId="{6AB04E9D-A8D6-442F-A878-C86780D04CFE}">
      <dsp:nvSpPr>
        <dsp:cNvPr id="0" name=""/>
        <dsp:cNvSpPr/>
      </dsp:nvSpPr>
      <dsp:spPr>
        <a:xfrm>
          <a:off x="7949362"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B48AD-8FE7-45BD-9FF2-BD660D90C9EF}">
      <dsp:nvSpPr>
        <dsp:cNvPr id="0" name=""/>
        <dsp:cNvSpPr/>
      </dsp:nvSpPr>
      <dsp:spPr>
        <a:xfrm>
          <a:off x="8351550" y="930667"/>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B91194-F6E7-41A4-9F47-226A8ABAE00D}">
      <dsp:nvSpPr>
        <dsp:cNvPr id="0" name=""/>
        <dsp:cNvSpPr/>
      </dsp:nvSpPr>
      <dsp:spPr>
        <a:xfrm>
          <a:off x="7346081"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The mse value came around 82.101 and R2 value around 0.07.</a:t>
          </a:r>
        </a:p>
      </dsp:txBody>
      <dsp:txXfrm>
        <a:off x="7346081" y="3003480"/>
        <a:ext cx="309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7D854-B2F5-457D-BFBF-4C28B103112B}">
      <dsp:nvSpPr>
        <dsp:cNvPr id="0" name=""/>
        <dsp:cNvSpPr/>
      </dsp:nvSpPr>
      <dsp:spPr>
        <a:xfrm>
          <a:off x="679050"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857A0-8326-4A9A-996D-2E9C9348F26F}">
      <dsp:nvSpPr>
        <dsp:cNvPr id="0" name=""/>
        <dsp:cNvSpPr/>
      </dsp:nvSpPr>
      <dsp:spPr>
        <a:xfrm>
          <a:off x="1081237" y="930667"/>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7B5C7F-F95F-40AE-9BCF-3E097FE90012}">
      <dsp:nvSpPr>
        <dsp:cNvPr id="0" name=""/>
        <dsp:cNvSpPr/>
      </dsp:nvSpPr>
      <dsp:spPr>
        <a:xfrm>
          <a:off x="75768"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The mse value is 86.96 and R2 value is 0.03</a:t>
          </a:r>
        </a:p>
      </dsp:txBody>
      <dsp:txXfrm>
        <a:off x="75768" y="3003480"/>
        <a:ext cx="3093750" cy="720000"/>
      </dsp:txXfrm>
    </dsp:sp>
    <dsp:sp modelId="{37F50C79-BB06-43D2-9785-8CCC27914DA7}">
      <dsp:nvSpPr>
        <dsp:cNvPr id="0" name=""/>
        <dsp:cNvSpPr/>
      </dsp:nvSpPr>
      <dsp:spPr>
        <a:xfrm>
          <a:off x="4314206"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6119C-4396-4E90-ADBE-4C6A68622E62}">
      <dsp:nvSpPr>
        <dsp:cNvPr id="0" name=""/>
        <dsp:cNvSpPr/>
      </dsp:nvSpPr>
      <dsp:spPr>
        <a:xfrm>
          <a:off x="4716393" y="930667"/>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5EEFB-B6B9-4CAE-A7DA-59ED1EADD0B0}">
      <dsp:nvSpPr>
        <dsp:cNvPr id="0" name=""/>
        <dsp:cNvSpPr/>
      </dsp:nvSpPr>
      <dsp:spPr>
        <a:xfrm>
          <a:off x="3710925"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Post hyper param tuning and choosing the best parameters and retraining the model did not shown a significant change in the result.</a:t>
          </a:r>
        </a:p>
      </dsp:txBody>
      <dsp:txXfrm>
        <a:off x="3710925" y="3003480"/>
        <a:ext cx="3093750" cy="720000"/>
      </dsp:txXfrm>
    </dsp:sp>
    <dsp:sp modelId="{8D708C69-BA5D-43C2-9AE9-988C72154DFD}">
      <dsp:nvSpPr>
        <dsp:cNvPr id="0" name=""/>
        <dsp:cNvSpPr/>
      </dsp:nvSpPr>
      <dsp:spPr>
        <a:xfrm>
          <a:off x="7949362" y="52847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73F5BE-38C0-4B0E-996D-9E9A6FFDAD77}">
      <dsp:nvSpPr>
        <dsp:cNvPr id="0" name=""/>
        <dsp:cNvSpPr/>
      </dsp:nvSpPr>
      <dsp:spPr>
        <a:xfrm>
          <a:off x="8351550" y="930667"/>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AE90E3-19C0-47B8-889A-6CC1B732E8A7}">
      <dsp:nvSpPr>
        <dsp:cNvPr id="0" name=""/>
        <dsp:cNvSpPr/>
      </dsp:nvSpPr>
      <dsp:spPr>
        <a:xfrm>
          <a:off x="7346081" y="3003480"/>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The mse value post tuning is 85.477 and R2 value 0.034.</a:t>
          </a:r>
        </a:p>
      </dsp:txBody>
      <dsp:txXfrm>
        <a:off x="7346081" y="3003480"/>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2:26:16.312"/>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56731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77630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59480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6436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73256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00158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80946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6387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10790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243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5/19/2024</a:t>
            </a:fld>
            <a:endParaRPr lang="en-US" dirty="0"/>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3733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5/19/2024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09129717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158288589@N02/40390415410"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thanks-thank-you-message-grateful-1314887/" TargetMode="External"/><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9397412@N06/8513073641"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hyperlink" Target="https://svgsilh.com/4caf50/image/145231.html"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air of dice on a stock market">
            <a:extLst>
              <a:ext uri="{FF2B5EF4-FFF2-40B4-BE49-F238E27FC236}">
                <a16:creationId xmlns:a16="http://schemas.microsoft.com/office/drawing/2014/main" id="{599F883A-6496-0A95-21AA-F54866B77EB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5730"/>
          <a:stretch/>
        </p:blipFill>
        <p:spPr>
          <a:xfrm>
            <a:off x="20" y="10"/>
            <a:ext cx="12191980" cy="6857990"/>
          </a:xfrm>
          <a:prstGeom prst="rect">
            <a:avLst/>
          </a:prstGeom>
        </p:spPr>
      </p:pic>
      <p:sp>
        <p:nvSpPr>
          <p:cNvPr id="58" name="Rectangle 5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C0195C-045D-F154-2C24-1694A08BB303}"/>
              </a:ext>
            </a:extLst>
          </p:cNvPr>
          <p:cNvSpPr>
            <a:spLocks noGrp="1"/>
          </p:cNvSpPr>
          <p:nvPr>
            <p:ph type="ctrTitle"/>
          </p:nvPr>
        </p:nvSpPr>
        <p:spPr>
          <a:xfrm>
            <a:off x="477981" y="1122362"/>
            <a:ext cx="4023360" cy="2802219"/>
          </a:xfrm>
        </p:spPr>
        <p:txBody>
          <a:bodyPr anchor="b">
            <a:normAutofit/>
          </a:bodyPr>
          <a:lstStyle/>
          <a:p>
            <a:r>
              <a:rPr lang="en-US" sz="4800">
                <a:solidFill>
                  <a:schemeClr val="bg1"/>
                </a:solidFill>
              </a:rPr>
              <a:t>Optiver- Trading at the close</a:t>
            </a:r>
          </a:p>
        </p:txBody>
      </p:sp>
      <p:sp>
        <p:nvSpPr>
          <p:cNvPr id="3" name="Subtitle 2">
            <a:extLst>
              <a:ext uri="{FF2B5EF4-FFF2-40B4-BE49-F238E27FC236}">
                <a16:creationId xmlns:a16="http://schemas.microsoft.com/office/drawing/2014/main" id="{5D6BC3C2-976C-09F1-1D85-75BAC69ABA43}"/>
              </a:ext>
            </a:extLst>
          </p:cNvPr>
          <p:cNvSpPr>
            <a:spLocks noGrp="1"/>
          </p:cNvSpPr>
          <p:nvPr>
            <p:ph type="subTitle" idx="1"/>
          </p:nvPr>
        </p:nvSpPr>
        <p:spPr>
          <a:xfrm>
            <a:off x="477980" y="3969352"/>
            <a:ext cx="4023359" cy="1208141"/>
          </a:xfrm>
        </p:spPr>
        <p:txBody>
          <a:bodyPr>
            <a:normAutofit/>
          </a:bodyPr>
          <a:lstStyle/>
          <a:p>
            <a:pPr>
              <a:lnSpc>
                <a:spcPct val="100000"/>
              </a:lnSpc>
            </a:pPr>
            <a:r>
              <a:rPr lang="en-US" sz="1800">
                <a:solidFill>
                  <a:schemeClr val="bg1"/>
                </a:solidFill>
                <a:latin typeface="Times New Roman" panose="02020603050405020304" pitchFamily="18" charset="0"/>
                <a:cs typeface="Times New Roman" panose="02020603050405020304" pitchFamily="18" charset="0"/>
              </a:rPr>
              <a:t>Professor : Chaojie Wang</a:t>
            </a:r>
          </a:p>
          <a:p>
            <a:pPr>
              <a:lnSpc>
                <a:spcPct val="100000"/>
              </a:lnSpc>
            </a:pPr>
            <a:r>
              <a:rPr lang="en-US" sz="1800">
                <a:solidFill>
                  <a:schemeClr val="bg1"/>
                </a:solidFill>
                <a:latin typeface="Times New Roman" panose="02020603050405020304" pitchFamily="18" charset="0"/>
                <a:cs typeface="Times New Roman" panose="02020603050405020304" pitchFamily="18" charset="0"/>
              </a:rPr>
              <a:t>Venkata Rachana Yekkirala</a:t>
            </a:r>
          </a:p>
          <a:p>
            <a:pPr>
              <a:lnSpc>
                <a:spcPct val="100000"/>
              </a:lnSpc>
            </a:pPr>
            <a:r>
              <a:rPr lang="en-US" sz="1800">
                <a:solidFill>
                  <a:schemeClr val="bg1"/>
                </a:solidFill>
                <a:latin typeface="Times New Roman" panose="02020603050405020304" pitchFamily="18" charset="0"/>
                <a:cs typeface="Times New Roman" panose="02020603050405020304" pitchFamily="18" charset="0"/>
              </a:rPr>
              <a:t>NH62619</a:t>
            </a:r>
          </a:p>
        </p:txBody>
      </p:sp>
      <p:sp>
        <p:nvSpPr>
          <p:cNvPr id="7" name="TextBox 6">
            <a:extLst>
              <a:ext uri="{FF2B5EF4-FFF2-40B4-BE49-F238E27FC236}">
                <a16:creationId xmlns:a16="http://schemas.microsoft.com/office/drawing/2014/main" id="{166634F0-2BFC-B6A7-BB7A-038F04278FF3}"/>
              </a:ext>
            </a:extLst>
          </p:cNvPr>
          <p:cNvSpPr txBox="1"/>
          <p:nvPr/>
        </p:nvSpPr>
        <p:spPr>
          <a:xfrm>
            <a:off x="10752183" y="6657945"/>
            <a:ext cx="1439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158288589@N02/4039041541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418426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3686-116A-73B4-0F48-FD2F4BF8B0C4}"/>
              </a:ext>
            </a:extLst>
          </p:cNvPr>
          <p:cNvSpPr>
            <a:spLocks noGrp="1"/>
          </p:cNvSpPr>
          <p:nvPr>
            <p:ph type="title"/>
          </p:nvPr>
        </p:nvSpPr>
        <p:spPr/>
        <p:txBody>
          <a:bodyPr/>
          <a:lstStyle/>
          <a:p>
            <a:r>
              <a:rPr lang="en-US"/>
              <a:t>Light gbm</a:t>
            </a:r>
            <a:endParaRPr lang="en-US" dirty="0"/>
          </a:p>
        </p:txBody>
      </p:sp>
      <p:graphicFrame>
        <p:nvGraphicFramePr>
          <p:cNvPr id="30" name="Content Placeholder 2">
            <a:extLst>
              <a:ext uri="{FF2B5EF4-FFF2-40B4-BE49-F238E27FC236}">
                <a16:creationId xmlns:a16="http://schemas.microsoft.com/office/drawing/2014/main" id="{02B13B9A-71EA-D755-5A4B-8239A94FFE2D}"/>
              </a:ext>
            </a:extLst>
          </p:cNvPr>
          <p:cNvGraphicFramePr>
            <a:graphicFrameLocks noGrp="1"/>
          </p:cNvGraphicFramePr>
          <p:nvPr>
            <p:ph idx="1"/>
            <p:extLst>
              <p:ext uri="{D42A27DB-BD31-4B8C-83A1-F6EECF244321}">
                <p14:modId xmlns:p14="http://schemas.microsoft.com/office/powerpoint/2010/main" val="836603440"/>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39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BD8A-7D7B-1991-E6BC-CD8CB0CA8AFC}"/>
              </a:ext>
            </a:extLst>
          </p:cNvPr>
          <p:cNvSpPr>
            <a:spLocks noGrp="1"/>
          </p:cNvSpPr>
          <p:nvPr>
            <p:ph type="title"/>
          </p:nvPr>
        </p:nvSpPr>
        <p:spPr/>
        <p:txBody>
          <a:bodyPr/>
          <a:lstStyle/>
          <a:p>
            <a:r>
              <a:rPr lang="en-US" dirty="0"/>
              <a:t>Cat boost </a:t>
            </a:r>
            <a:r>
              <a:rPr lang="en-US" dirty="0" err="1"/>
              <a:t>gbm</a:t>
            </a:r>
            <a:endParaRPr lang="en-US" dirty="0"/>
          </a:p>
        </p:txBody>
      </p:sp>
      <p:graphicFrame>
        <p:nvGraphicFramePr>
          <p:cNvPr id="11" name="Content Placeholder 2">
            <a:extLst>
              <a:ext uri="{FF2B5EF4-FFF2-40B4-BE49-F238E27FC236}">
                <a16:creationId xmlns:a16="http://schemas.microsoft.com/office/drawing/2014/main" id="{0B348454-1E35-A45E-C2E7-44EC1C9AB5BA}"/>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729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36BC-1B2E-1C1E-BB65-93F70854954A}"/>
              </a:ext>
            </a:extLst>
          </p:cNvPr>
          <p:cNvSpPr>
            <a:spLocks noGrp="1"/>
          </p:cNvSpPr>
          <p:nvPr>
            <p:ph type="title"/>
          </p:nvPr>
        </p:nvSpPr>
        <p:spPr/>
        <p:txBody>
          <a:bodyPr/>
          <a:lstStyle/>
          <a:p>
            <a:r>
              <a:rPr lang="en-US" dirty="0" err="1"/>
              <a:t>Xgboost</a:t>
            </a:r>
            <a:r>
              <a:rPr lang="en-US" dirty="0"/>
              <a:t> </a:t>
            </a:r>
            <a:r>
              <a:rPr lang="en-US" dirty="0" err="1"/>
              <a:t>gbm</a:t>
            </a:r>
            <a:endParaRPr lang="en-US" dirty="0"/>
          </a:p>
        </p:txBody>
      </p:sp>
      <p:graphicFrame>
        <p:nvGraphicFramePr>
          <p:cNvPr id="7" name="Content Placeholder 2">
            <a:extLst>
              <a:ext uri="{FF2B5EF4-FFF2-40B4-BE49-F238E27FC236}">
                <a16:creationId xmlns:a16="http://schemas.microsoft.com/office/drawing/2014/main" id="{56FA2867-5AE9-9C06-CBC1-66FE6C4B69EA}"/>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579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95DC6D5-A7B0-4D09-A7A5-62869A0D2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C565AB0F-EE53-E1FE-4768-971E171AE182}"/>
              </a:ext>
            </a:extLst>
          </p:cNvPr>
          <p:cNvPicPr>
            <a:picLocks noChangeAspect="1"/>
          </p:cNvPicPr>
          <p:nvPr/>
        </p:nvPicPr>
        <p:blipFill rotWithShape="1">
          <a:blip r:embed="rId2">
            <a:alphaModFix amt="50000"/>
          </a:blip>
          <a:srcRect t="8537"/>
          <a:stretch/>
        </p:blipFill>
        <p:spPr>
          <a:xfrm>
            <a:off x="20" y="10"/>
            <a:ext cx="12191979" cy="6857990"/>
          </a:xfrm>
          <a:prstGeom prst="rect">
            <a:avLst/>
          </a:prstGeom>
        </p:spPr>
      </p:pic>
      <p:sp>
        <p:nvSpPr>
          <p:cNvPr id="2" name="Title 1">
            <a:extLst>
              <a:ext uri="{FF2B5EF4-FFF2-40B4-BE49-F238E27FC236}">
                <a16:creationId xmlns:a16="http://schemas.microsoft.com/office/drawing/2014/main" id="{E7322E0A-0091-4E30-97D0-5C6B0F600526}"/>
              </a:ext>
            </a:extLst>
          </p:cNvPr>
          <p:cNvSpPr>
            <a:spLocks noGrp="1"/>
          </p:cNvSpPr>
          <p:nvPr>
            <p:ph type="title"/>
          </p:nvPr>
        </p:nvSpPr>
        <p:spPr>
          <a:xfrm>
            <a:off x="841248" y="847082"/>
            <a:ext cx="3803904" cy="5123950"/>
          </a:xfrm>
        </p:spPr>
        <p:txBody>
          <a:bodyPr anchor="t">
            <a:normAutofit/>
          </a:bodyPr>
          <a:lstStyle/>
          <a:p>
            <a:r>
              <a:rPr lang="en-US" sz="6600"/>
              <a:t>Appropriate Model</a:t>
            </a:r>
          </a:p>
        </p:txBody>
      </p:sp>
      <p:sp>
        <p:nvSpPr>
          <p:cNvPr id="24" name="sketchy rectangle">
            <a:extLst>
              <a:ext uri="{FF2B5EF4-FFF2-40B4-BE49-F238E27FC236}">
                <a16:creationId xmlns:a16="http://schemas.microsoft.com/office/drawing/2014/main" id="{E72C4BCF-DD12-4745-97A9-F340887E1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0453" y="563667"/>
            <a:ext cx="6570918" cy="5579082"/>
          </a:xfrm>
          <a:custGeom>
            <a:avLst/>
            <a:gdLst>
              <a:gd name="connsiteX0" fmla="*/ 0 w 6570918"/>
              <a:gd name="connsiteY0" fmla="*/ 0 h 5579082"/>
              <a:gd name="connsiteX1" fmla="*/ 525673 w 6570918"/>
              <a:gd name="connsiteY1" fmla="*/ 0 h 5579082"/>
              <a:gd name="connsiteX2" fmla="*/ 1182765 w 6570918"/>
              <a:gd name="connsiteY2" fmla="*/ 0 h 5579082"/>
              <a:gd name="connsiteX3" fmla="*/ 1905566 w 6570918"/>
              <a:gd name="connsiteY3" fmla="*/ 0 h 5579082"/>
              <a:gd name="connsiteX4" fmla="*/ 2365530 w 6570918"/>
              <a:gd name="connsiteY4" fmla="*/ 0 h 5579082"/>
              <a:gd name="connsiteX5" fmla="*/ 2825495 w 6570918"/>
              <a:gd name="connsiteY5" fmla="*/ 0 h 5579082"/>
              <a:gd name="connsiteX6" fmla="*/ 3614005 w 6570918"/>
              <a:gd name="connsiteY6" fmla="*/ 0 h 5579082"/>
              <a:gd name="connsiteX7" fmla="*/ 4271097 w 6570918"/>
              <a:gd name="connsiteY7" fmla="*/ 0 h 5579082"/>
              <a:gd name="connsiteX8" fmla="*/ 4731061 w 6570918"/>
              <a:gd name="connsiteY8" fmla="*/ 0 h 5579082"/>
              <a:gd name="connsiteX9" fmla="*/ 5388153 w 6570918"/>
              <a:gd name="connsiteY9" fmla="*/ 0 h 5579082"/>
              <a:gd name="connsiteX10" fmla="*/ 6570918 w 6570918"/>
              <a:gd name="connsiteY10" fmla="*/ 0 h 5579082"/>
              <a:gd name="connsiteX11" fmla="*/ 6570918 w 6570918"/>
              <a:gd name="connsiteY11" fmla="*/ 641594 h 5579082"/>
              <a:gd name="connsiteX12" fmla="*/ 6570918 w 6570918"/>
              <a:gd name="connsiteY12" fmla="*/ 1338980 h 5579082"/>
              <a:gd name="connsiteX13" fmla="*/ 6570918 w 6570918"/>
              <a:gd name="connsiteY13" fmla="*/ 1868992 h 5579082"/>
              <a:gd name="connsiteX14" fmla="*/ 6570918 w 6570918"/>
              <a:gd name="connsiteY14" fmla="*/ 2677959 h 5579082"/>
              <a:gd name="connsiteX15" fmla="*/ 6570918 w 6570918"/>
              <a:gd name="connsiteY15" fmla="*/ 3375345 h 5579082"/>
              <a:gd name="connsiteX16" fmla="*/ 6570918 w 6570918"/>
              <a:gd name="connsiteY16" fmla="*/ 4184312 h 5579082"/>
              <a:gd name="connsiteX17" fmla="*/ 6570918 w 6570918"/>
              <a:gd name="connsiteY17" fmla="*/ 4825906 h 5579082"/>
              <a:gd name="connsiteX18" fmla="*/ 6570918 w 6570918"/>
              <a:gd name="connsiteY18" fmla="*/ 5579082 h 5579082"/>
              <a:gd name="connsiteX19" fmla="*/ 5913826 w 6570918"/>
              <a:gd name="connsiteY19" fmla="*/ 5579082 h 5579082"/>
              <a:gd name="connsiteX20" fmla="*/ 5256734 w 6570918"/>
              <a:gd name="connsiteY20" fmla="*/ 5579082 h 5579082"/>
              <a:gd name="connsiteX21" fmla="*/ 4796770 w 6570918"/>
              <a:gd name="connsiteY21" fmla="*/ 5579082 h 5579082"/>
              <a:gd name="connsiteX22" fmla="*/ 4139678 w 6570918"/>
              <a:gd name="connsiteY22" fmla="*/ 5579082 h 5579082"/>
              <a:gd name="connsiteX23" fmla="*/ 3548296 w 6570918"/>
              <a:gd name="connsiteY23" fmla="*/ 5579082 h 5579082"/>
              <a:gd name="connsiteX24" fmla="*/ 2956913 w 6570918"/>
              <a:gd name="connsiteY24" fmla="*/ 5579082 h 5579082"/>
              <a:gd name="connsiteX25" fmla="*/ 2365530 w 6570918"/>
              <a:gd name="connsiteY25" fmla="*/ 5579082 h 5579082"/>
              <a:gd name="connsiteX26" fmla="*/ 1774148 w 6570918"/>
              <a:gd name="connsiteY26" fmla="*/ 5579082 h 5579082"/>
              <a:gd name="connsiteX27" fmla="*/ 1051347 w 6570918"/>
              <a:gd name="connsiteY27" fmla="*/ 5579082 h 5579082"/>
              <a:gd name="connsiteX28" fmla="*/ 0 w 6570918"/>
              <a:gd name="connsiteY28" fmla="*/ 5579082 h 5579082"/>
              <a:gd name="connsiteX29" fmla="*/ 0 w 6570918"/>
              <a:gd name="connsiteY29" fmla="*/ 5049069 h 5579082"/>
              <a:gd name="connsiteX30" fmla="*/ 0 w 6570918"/>
              <a:gd name="connsiteY30" fmla="*/ 4407475 h 5579082"/>
              <a:gd name="connsiteX31" fmla="*/ 0 w 6570918"/>
              <a:gd name="connsiteY31" fmla="*/ 3654299 h 5579082"/>
              <a:gd name="connsiteX32" fmla="*/ 0 w 6570918"/>
              <a:gd name="connsiteY32" fmla="*/ 2845332 h 5579082"/>
              <a:gd name="connsiteX33" fmla="*/ 0 w 6570918"/>
              <a:gd name="connsiteY33" fmla="*/ 2315319 h 5579082"/>
              <a:gd name="connsiteX34" fmla="*/ 0 w 6570918"/>
              <a:gd name="connsiteY34" fmla="*/ 1785306 h 5579082"/>
              <a:gd name="connsiteX35" fmla="*/ 0 w 6570918"/>
              <a:gd name="connsiteY35" fmla="*/ 976339 h 5579082"/>
              <a:gd name="connsiteX36" fmla="*/ 0 w 6570918"/>
              <a:gd name="connsiteY36" fmla="*/ 0 h 55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570918" h="5579082" fill="none" extrusionOk="0">
                <a:moveTo>
                  <a:pt x="0" y="0"/>
                </a:moveTo>
                <a:cubicBezTo>
                  <a:pt x="243958" y="-12943"/>
                  <a:pt x="320490" y="5069"/>
                  <a:pt x="525673" y="0"/>
                </a:cubicBezTo>
                <a:cubicBezTo>
                  <a:pt x="730856" y="-5069"/>
                  <a:pt x="894885" y="-31124"/>
                  <a:pt x="1182765" y="0"/>
                </a:cubicBezTo>
                <a:cubicBezTo>
                  <a:pt x="1470645" y="31124"/>
                  <a:pt x="1749273" y="-34665"/>
                  <a:pt x="1905566" y="0"/>
                </a:cubicBezTo>
                <a:cubicBezTo>
                  <a:pt x="2061859" y="34665"/>
                  <a:pt x="2197988" y="-9109"/>
                  <a:pt x="2365530" y="0"/>
                </a:cubicBezTo>
                <a:cubicBezTo>
                  <a:pt x="2533072" y="9109"/>
                  <a:pt x="2717818" y="14270"/>
                  <a:pt x="2825495" y="0"/>
                </a:cubicBezTo>
                <a:cubicBezTo>
                  <a:pt x="2933173" y="-14270"/>
                  <a:pt x="3325797" y="34931"/>
                  <a:pt x="3614005" y="0"/>
                </a:cubicBezTo>
                <a:cubicBezTo>
                  <a:pt x="3902213" y="-34931"/>
                  <a:pt x="4022668" y="20046"/>
                  <a:pt x="4271097" y="0"/>
                </a:cubicBezTo>
                <a:cubicBezTo>
                  <a:pt x="4519526" y="-20046"/>
                  <a:pt x="4513512" y="-11694"/>
                  <a:pt x="4731061" y="0"/>
                </a:cubicBezTo>
                <a:cubicBezTo>
                  <a:pt x="4948610" y="11694"/>
                  <a:pt x="5198372" y="9165"/>
                  <a:pt x="5388153" y="0"/>
                </a:cubicBezTo>
                <a:cubicBezTo>
                  <a:pt x="5577934" y="-9165"/>
                  <a:pt x="6151380" y="40199"/>
                  <a:pt x="6570918" y="0"/>
                </a:cubicBezTo>
                <a:cubicBezTo>
                  <a:pt x="6551036" y="203561"/>
                  <a:pt x="6580818" y="383315"/>
                  <a:pt x="6570918" y="641594"/>
                </a:cubicBezTo>
                <a:cubicBezTo>
                  <a:pt x="6561018" y="899873"/>
                  <a:pt x="6567176" y="1128287"/>
                  <a:pt x="6570918" y="1338980"/>
                </a:cubicBezTo>
                <a:cubicBezTo>
                  <a:pt x="6574660" y="1549673"/>
                  <a:pt x="6585356" y="1654385"/>
                  <a:pt x="6570918" y="1868992"/>
                </a:cubicBezTo>
                <a:cubicBezTo>
                  <a:pt x="6556480" y="2083599"/>
                  <a:pt x="6556432" y="2483858"/>
                  <a:pt x="6570918" y="2677959"/>
                </a:cubicBezTo>
                <a:cubicBezTo>
                  <a:pt x="6585404" y="2872060"/>
                  <a:pt x="6594779" y="3123863"/>
                  <a:pt x="6570918" y="3375345"/>
                </a:cubicBezTo>
                <a:cubicBezTo>
                  <a:pt x="6547057" y="3626827"/>
                  <a:pt x="6570936" y="3958160"/>
                  <a:pt x="6570918" y="4184312"/>
                </a:cubicBezTo>
                <a:cubicBezTo>
                  <a:pt x="6570900" y="4410464"/>
                  <a:pt x="6547287" y="4544723"/>
                  <a:pt x="6570918" y="4825906"/>
                </a:cubicBezTo>
                <a:cubicBezTo>
                  <a:pt x="6594549" y="5107089"/>
                  <a:pt x="6602036" y="5410476"/>
                  <a:pt x="6570918" y="5579082"/>
                </a:cubicBezTo>
                <a:cubicBezTo>
                  <a:pt x="6298110" y="5570936"/>
                  <a:pt x="6115328" y="5586054"/>
                  <a:pt x="5913826" y="5579082"/>
                </a:cubicBezTo>
                <a:cubicBezTo>
                  <a:pt x="5712324" y="5572110"/>
                  <a:pt x="5388485" y="5595536"/>
                  <a:pt x="5256734" y="5579082"/>
                </a:cubicBezTo>
                <a:cubicBezTo>
                  <a:pt x="5124983" y="5562628"/>
                  <a:pt x="4935790" y="5558095"/>
                  <a:pt x="4796770" y="5579082"/>
                </a:cubicBezTo>
                <a:cubicBezTo>
                  <a:pt x="4657750" y="5600069"/>
                  <a:pt x="4406133" y="5565422"/>
                  <a:pt x="4139678" y="5579082"/>
                </a:cubicBezTo>
                <a:cubicBezTo>
                  <a:pt x="3873223" y="5592742"/>
                  <a:pt x="3680595" y="5550657"/>
                  <a:pt x="3548296" y="5579082"/>
                </a:cubicBezTo>
                <a:cubicBezTo>
                  <a:pt x="3415997" y="5607507"/>
                  <a:pt x="3154943" y="5582453"/>
                  <a:pt x="2956913" y="5579082"/>
                </a:cubicBezTo>
                <a:cubicBezTo>
                  <a:pt x="2758883" y="5575711"/>
                  <a:pt x="2616161" y="5608318"/>
                  <a:pt x="2365530" y="5579082"/>
                </a:cubicBezTo>
                <a:cubicBezTo>
                  <a:pt x="2114899" y="5549846"/>
                  <a:pt x="2015415" y="5589111"/>
                  <a:pt x="1774148" y="5579082"/>
                </a:cubicBezTo>
                <a:cubicBezTo>
                  <a:pt x="1532881" y="5569053"/>
                  <a:pt x="1276772" y="5614025"/>
                  <a:pt x="1051347" y="5579082"/>
                </a:cubicBezTo>
                <a:cubicBezTo>
                  <a:pt x="825922" y="5544139"/>
                  <a:pt x="317006" y="5579887"/>
                  <a:pt x="0" y="5579082"/>
                </a:cubicBezTo>
                <a:cubicBezTo>
                  <a:pt x="647" y="5359793"/>
                  <a:pt x="-19331" y="5263540"/>
                  <a:pt x="0" y="5049069"/>
                </a:cubicBezTo>
                <a:cubicBezTo>
                  <a:pt x="19331" y="4834598"/>
                  <a:pt x="-28451" y="4599178"/>
                  <a:pt x="0" y="4407475"/>
                </a:cubicBezTo>
                <a:cubicBezTo>
                  <a:pt x="28451" y="4215772"/>
                  <a:pt x="-6879" y="3851595"/>
                  <a:pt x="0" y="3654299"/>
                </a:cubicBezTo>
                <a:cubicBezTo>
                  <a:pt x="6879" y="3457003"/>
                  <a:pt x="-13361" y="3153430"/>
                  <a:pt x="0" y="2845332"/>
                </a:cubicBezTo>
                <a:cubicBezTo>
                  <a:pt x="13361" y="2537234"/>
                  <a:pt x="-16264" y="2440224"/>
                  <a:pt x="0" y="2315319"/>
                </a:cubicBezTo>
                <a:cubicBezTo>
                  <a:pt x="16264" y="2190414"/>
                  <a:pt x="-4326" y="1972406"/>
                  <a:pt x="0" y="1785306"/>
                </a:cubicBezTo>
                <a:cubicBezTo>
                  <a:pt x="4326" y="1598206"/>
                  <a:pt x="36209" y="1149228"/>
                  <a:pt x="0" y="976339"/>
                </a:cubicBezTo>
                <a:cubicBezTo>
                  <a:pt x="-36209" y="803450"/>
                  <a:pt x="-26312" y="313518"/>
                  <a:pt x="0" y="0"/>
                </a:cubicBezTo>
                <a:close/>
              </a:path>
              <a:path w="6570918" h="5579082" stroke="0" extrusionOk="0">
                <a:moveTo>
                  <a:pt x="0" y="0"/>
                </a:moveTo>
                <a:cubicBezTo>
                  <a:pt x="278313" y="27288"/>
                  <a:pt x="431280" y="2299"/>
                  <a:pt x="591383" y="0"/>
                </a:cubicBezTo>
                <a:cubicBezTo>
                  <a:pt x="751486" y="-2299"/>
                  <a:pt x="864229" y="-10501"/>
                  <a:pt x="1051347" y="0"/>
                </a:cubicBezTo>
                <a:cubicBezTo>
                  <a:pt x="1238465" y="10501"/>
                  <a:pt x="1656622" y="-8810"/>
                  <a:pt x="1839857" y="0"/>
                </a:cubicBezTo>
                <a:cubicBezTo>
                  <a:pt x="2023092" y="8810"/>
                  <a:pt x="2169087" y="15350"/>
                  <a:pt x="2431240" y="0"/>
                </a:cubicBezTo>
                <a:cubicBezTo>
                  <a:pt x="2693393" y="-15350"/>
                  <a:pt x="2900257" y="27267"/>
                  <a:pt x="3022622" y="0"/>
                </a:cubicBezTo>
                <a:cubicBezTo>
                  <a:pt x="3144987" y="-27267"/>
                  <a:pt x="3447181" y="14689"/>
                  <a:pt x="3811132" y="0"/>
                </a:cubicBezTo>
                <a:cubicBezTo>
                  <a:pt x="4175083" y="-14689"/>
                  <a:pt x="4141184" y="1416"/>
                  <a:pt x="4336806" y="0"/>
                </a:cubicBezTo>
                <a:cubicBezTo>
                  <a:pt x="4532428" y="-1416"/>
                  <a:pt x="4953156" y="21134"/>
                  <a:pt x="5125316" y="0"/>
                </a:cubicBezTo>
                <a:cubicBezTo>
                  <a:pt x="5297476" y="-21134"/>
                  <a:pt x="5588322" y="-4504"/>
                  <a:pt x="5913826" y="0"/>
                </a:cubicBezTo>
                <a:cubicBezTo>
                  <a:pt x="6239330" y="4504"/>
                  <a:pt x="6420523" y="-5260"/>
                  <a:pt x="6570918" y="0"/>
                </a:cubicBezTo>
                <a:cubicBezTo>
                  <a:pt x="6591445" y="372376"/>
                  <a:pt x="6574842" y="632430"/>
                  <a:pt x="6570918" y="808967"/>
                </a:cubicBezTo>
                <a:cubicBezTo>
                  <a:pt x="6566994" y="985504"/>
                  <a:pt x="6590171" y="1307889"/>
                  <a:pt x="6570918" y="1562143"/>
                </a:cubicBezTo>
                <a:cubicBezTo>
                  <a:pt x="6551665" y="1816397"/>
                  <a:pt x="6555438" y="1963128"/>
                  <a:pt x="6570918" y="2092156"/>
                </a:cubicBezTo>
                <a:cubicBezTo>
                  <a:pt x="6586398" y="2221184"/>
                  <a:pt x="6566210" y="2620933"/>
                  <a:pt x="6570918" y="2789541"/>
                </a:cubicBezTo>
                <a:cubicBezTo>
                  <a:pt x="6575626" y="2958149"/>
                  <a:pt x="6544837" y="3183433"/>
                  <a:pt x="6570918" y="3486926"/>
                </a:cubicBezTo>
                <a:cubicBezTo>
                  <a:pt x="6596999" y="3790419"/>
                  <a:pt x="6605308" y="3845885"/>
                  <a:pt x="6570918" y="4184312"/>
                </a:cubicBezTo>
                <a:cubicBezTo>
                  <a:pt x="6536528" y="4522739"/>
                  <a:pt x="6608082" y="4624099"/>
                  <a:pt x="6570918" y="4937488"/>
                </a:cubicBezTo>
                <a:cubicBezTo>
                  <a:pt x="6533754" y="5250877"/>
                  <a:pt x="6586964" y="5431073"/>
                  <a:pt x="6570918" y="5579082"/>
                </a:cubicBezTo>
                <a:cubicBezTo>
                  <a:pt x="6289892" y="5586213"/>
                  <a:pt x="6205354" y="5547724"/>
                  <a:pt x="5848117" y="5579082"/>
                </a:cubicBezTo>
                <a:cubicBezTo>
                  <a:pt x="5490880" y="5610440"/>
                  <a:pt x="5430172" y="5600685"/>
                  <a:pt x="5322444" y="5579082"/>
                </a:cubicBezTo>
                <a:cubicBezTo>
                  <a:pt x="5214716" y="5557479"/>
                  <a:pt x="4791298" y="5604209"/>
                  <a:pt x="4533933" y="5579082"/>
                </a:cubicBezTo>
                <a:cubicBezTo>
                  <a:pt x="4276568" y="5553955"/>
                  <a:pt x="4194834" y="5592381"/>
                  <a:pt x="3876842" y="5579082"/>
                </a:cubicBezTo>
                <a:cubicBezTo>
                  <a:pt x="3558850" y="5565783"/>
                  <a:pt x="3592122" y="5581860"/>
                  <a:pt x="3351168" y="5579082"/>
                </a:cubicBezTo>
                <a:cubicBezTo>
                  <a:pt x="3110214" y="5576304"/>
                  <a:pt x="2934023" y="5584193"/>
                  <a:pt x="2694076" y="5579082"/>
                </a:cubicBezTo>
                <a:cubicBezTo>
                  <a:pt x="2454129" y="5573971"/>
                  <a:pt x="2428702" y="5591803"/>
                  <a:pt x="2234112" y="5579082"/>
                </a:cubicBezTo>
                <a:cubicBezTo>
                  <a:pt x="2039522" y="5566361"/>
                  <a:pt x="1981009" y="5601189"/>
                  <a:pt x="1774148" y="5579082"/>
                </a:cubicBezTo>
                <a:cubicBezTo>
                  <a:pt x="1567287" y="5556975"/>
                  <a:pt x="1275481" y="5606317"/>
                  <a:pt x="1117056" y="5579082"/>
                </a:cubicBezTo>
                <a:cubicBezTo>
                  <a:pt x="958631" y="5551847"/>
                  <a:pt x="755477" y="5572254"/>
                  <a:pt x="591383" y="5579082"/>
                </a:cubicBezTo>
                <a:cubicBezTo>
                  <a:pt x="427289" y="5585910"/>
                  <a:pt x="187330" y="5591515"/>
                  <a:pt x="0" y="5579082"/>
                </a:cubicBezTo>
                <a:cubicBezTo>
                  <a:pt x="-26479" y="5461734"/>
                  <a:pt x="-8007" y="5136203"/>
                  <a:pt x="0" y="4993278"/>
                </a:cubicBezTo>
                <a:cubicBezTo>
                  <a:pt x="8007" y="4850353"/>
                  <a:pt x="-866" y="4711104"/>
                  <a:pt x="0" y="4463266"/>
                </a:cubicBezTo>
                <a:cubicBezTo>
                  <a:pt x="866" y="4215428"/>
                  <a:pt x="32773" y="4051281"/>
                  <a:pt x="0" y="3710090"/>
                </a:cubicBezTo>
                <a:cubicBezTo>
                  <a:pt x="-32773" y="3368899"/>
                  <a:pt x="-4467" y="3247332"/>
                  <a:pt x="0" y="3124286"/>
                </a:cubicBezTo>
                <a:cubicBezTo>
                  <a:pt x="4467" y="3001240"/>
                  <a:pt x="-19954" y="2606861"/>
                  <a:pt x="0" y="2371110"/>
                </a:cubicBezTo>
                <a:cubicBezTo>
                  <a:pt x="19954" y="2135359"/>
                  <a:pt x="32823" y="1730214"/>
                  <a:pt x="0" y="1562143"/>
                </a:cubicBezTo>
                <a:cubicBezTo>
                  <a:pt x="-32823" y="1394072"/>
                  <a:pt x="31174" y="1196398"/>
                  <a:pt x="0" y="920549"/>
                </a:cubicBezTo>
                <a:cubicBezTo>
                  <a:pt x="-31174" y="644700"/>
                  <a:pt x="-12315" y="369594"/>
                  <a:pt x="0" y="0"/>
                </a:cubicBezTo>
                <a:close/>
              </a:path>
            </a:pathLst>
          </a:custGeom>
          <a:solidFill>
            <a:schemeClr val="tx1"/>
          </a:solidFill>
          <a:ln w="9525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0B2314-BEAB-EE72-C5AC-C25A1C9EFF14}"/>
              </a:ext>
            </a:extLst>
          </p:cNvPr>
          <p:cNvSpPr>
            <a:spLocks noGrp="1"/>
          </p:cNvSpPr>
          <p:nvPr>
            <p:ph idx="1"/>
          </p:nvPr>
        </p:nvSpPr>
        <p:spPr>
          <a:xfrm>
            <a:off x="5404104" y="847082"/>
            <a:ext cx="5946648" cy="4988412"/>
          </a:xfrm>
        </p:spPr>
        <p:txBody>
          <a:bodyPr>
            <a:normAutofit/>
          </a:bodyPr>
          <a:lstStyle/>
          <a:p>
            <a:r>
              <a:rPr lang="en-US" sz="2600">
                <a:solidFill>
                  <a:schemeClr val="bg1"/>
                </a:solidFill>
                <a:latin typeface="Times New Roman" panose="02020603050405020304" pitchFamily="18" charset="0"/>
                <a:cs typeface="Times New Roman" panose="02020603050405020304" pitchFamily="18" charset="0"/>
              </a:rPr>
              <a:t>After clear evaluation of results given by the models. I have chosen cat boost as it was very fast in training the model and also have shown good results.</a:t>
            </a:r>
          </a:p>
          <a:p>
            <a:r>
              <a:rPr lang="en-US" sz="2600">
                <a:solidFill>
                  <a:schemeClr val="bg1"/>
                </a:solidFill>
                <a:latin typeface="Times New Roman" panose="02020603050405020304" pitchFamily="18" charset="0"/>
                <a:cs typeface="Times New Roman" panose="02020603050405020304" pitchFamily="18" charset="0"/>
              </a:rPr>
              <a:t>The mse value has not shown most significant difference but it was lower than the remaining models and r2 value compared was very good and appropriate.</a:t>
            </a:r>
          </a:p>
          <a:p>
            <a:r>
              <a:rPr lang="en-US" sz="2600">
                <a:solidFill>
                  <a:schemeClr val="bg1"/>
                </a:solidFill>
                <a:latin typeface="Times New Roman" panose="02020603050405020304" pitchFamily="18" charset="0"/>
                <a:cs typeface="Times New Roman" panose="02020603050405020304" pitchFamily="18" charset="0"/>
              </a:rPr>
              <a:t>Using Cat Boost I have trained the test data and predicted the closing values.</a:t>
            </a:r>
          </a:p>
        </p:txBody>
      </p:sp>
    </p:spTree>
    <p:extLst>
      <p:ext uri="{BB962C8B-B14F-4D97-AF65-F5344CB8AC3E}">
        <p14:creationId xmlns:p14="http://schemas.microsoft.com/office/powerpoint/2010/main" val="190516203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colorful text&#10;&#10;Description automatically generated">
            <a:extLst>
              <a:ext uri="{FF2B5EF4-FFF2-40B4-BE49-F238E27FC236}">
                <a16:creationId xmlns:a16="http://schemas.microsoft.com/office/drawing/2014/main" id="{71D06257-FB55-7C8B-B78D-9C598B3355E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86270" y="1164771"/>
            <a:ext cx="6104553" cy="4069702"/>
          </a:xfrm>
          <a:prstGeom prst="rect">
            <a:avLst/>
          </a:prstGeom>
        </p:spPr>
      </p:pic>
    </p:spTree>
    <p:extLst>
      <p:ext uri="{BB962C8B-B14F-4D97-AF65-F5344CB8AC3E}">
        <p14:creationId xmlns:p14="http://schemas.microsoft.com/office/powerpoint/2010/main" val="203027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8DCE6-5005-466F-8D65-1A88EF35ABBD}"/>
              </a:ext>
            </a:extLst>
          </p:cNvPr>
          <p:cNvSpPr>
            <a:spLocks noGrp="1"/>
          </p:cNvSpPr>
          <p:nvPr>
            <p:ph type="title"/>
          </p:nvPr>
        </p:nvSpPr>
        <p:spPr>
          <a:xfrm>
            <a:off x="576072" y="238539"/>
            <a:ext cx="11018520" cy="1434415"/>
          </a:xfrm>
        </p:spPr>
        <p:txBody>
          <a:bodyPr anchor="b">
            <a:normAutofit/>
          </a:bodyPr>
          <a:lstStyle/>
          <a:p>
            <a:pPr algn="ctr"/>
            <a:r>
              <a:rPr lang="en-US" sz="7200" dirty="0"/>
              <a:t>Introduction</a:t>
            </a:r>
          </a:p>
        </p:txBody>
      </p:sp>
      <p:sp>
        <p:nvSpPr>
          <p:cNvPr id="2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C6330F"/>
          </a:solidFill>
          <a:ln w="38100" cap="rnd">
            <a:solidFill>
              <a:srgbClr val="C6330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B4780F-3D4F-57AB-189D-A8BAB4755C2E}"/>
              </a:ext>
            </a:extLst>
          </p:cNvPr>
          <p:cNvSpPr>
            <a:spLocks noGrp="1"/>
          </p:cNvSpPr>
          <p:nvPr>
            <p:ph idx="1"/>
          </p:nvPr>
        </p:nvSpPr>
        <p:spPr>
          <a:xfrm>
            <a:off x="572493" y="2071316"/>
            <a:ext cx="6713552" cy="4119172"/>
          </a:xfrm>
        </p:spPr>
        <p:txBody>
          <a:bodyPr anchor="t">
            <a:normAutofit/>
          </a:bodyPr>
          <a:lstStyle/>
          <a:p>
            <a:r>
              <a:rPr lang="en-US" dirty="0">
                <a:latin typeface="Times New Roman" panose="02020603050405020304" pitchFamily="18" charset="0"/>
                <a:cs typeface="Times New Roman" panose="02020603050405020304" pitchFamily="18" charset="0"/>
              </a:rPr>
              <a:t>The project involves developing a predictive model to forecast the closing price movements of stocks listed on the Nasdaq during the highly violate final minutes of trading. Information from the auction can be used to adjust prices, assess supply and demand dynamics, and identify trading opportunities.</a:t>
            </a:r>
          </a:p>
        </p:txBody>
      </p:sp>
      <p:pic>
        <p:nvPicPr>
          <p:cNvPr id="5" name="Picture 4" descr="A screen with numbers and text&#10;&#10;Description automatically generated with medium confidence">
            <a:extLst>
              <a:ext uri="{FF2B5EF4-FFF2-40B4-BE49-F238E27FC236}">
                <a16:creationId xmlns:a16="http://schemas.microsoft.com/office/drawing/2014/main" id="{C1FD8F9D-9D7B-B67D-E342-23C4DE6FCFF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2042" r="1" b="1"/>
          <a:stretch/>
        </p:blipFill>
        <p:spPr>
          <a:xfrm>
            <a:off x="7675658" y="2093976"/>
            <a:ext cx="3941064" cy="4096512"/>
          </a:xfrm>
          <a:prstGeom prst="rect">
            <a:avLst/>
          </a:prstGeom>
        </p:spPr>
      </p:pic>
      <p:sp>
        <p:nvSpPr>
          <p:cNvPr id="6" name="TextBox 5">
            <a:extLst>
              <a:ext uri="{FF2B5EF4-FFF2-40B4-BE49-F238E27FC236}">
                <a16:creationId xmlns:a16="http://schemas.microsoft.com/office/drawing/2014/main" id="{A5DB1615-250B-E61A-5D68-51969E9AA80C}"/>
              </a:ext>
            </a:extLst>
          </p:cNvPr>
          <p:cNvSpPr txBox="1"/>
          <p:nvPr/>
        </p:nvSpPr>
        <p:spPr>
          <a:xfrm>
            <a:off x="10183316" y="5990433"/>
            <a:ext cx="143340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9397412@N06/851307364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61580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A4F4-1174-3072-C3EA-2DECA9CF600F}"/>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5C235131-2E2F-1127-C717-746FD7B219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Develop predictive models for forecasting closing price movements of Nasdaq listed stocks.</a:t>
            </a:r>
          </a:p>
          <a:p>
            <a:r>
              <a:rPr lang="en-US" dirty="0">
                <a:latin typeface="Times New Roman" panose="02020603050405020304" pitchFamily="18" charset="0"/>
                <a:cs typeface="Times New Roman" panose="02020603050405020304" pitchFamily="18" charset="0"/>
              </a:rPr>
              <a:t>Utilize data from both the order book and the closing auction to adjust prices and assess supply-demand dynamics.</a:t>
            </a:r>
          </a:p>
          <a:p>
            <a:r>
              <a:rPr lang="en-US" dirty="0">
                <a:latin typeface="Times New Roman" panose="02020603050405020304" pitchFamily="18" charset="0"/>
                <a:cs typeface="Times New Roman" panose="02020603050405020304" pitchFamily="18" charset="0"/>
              </a:rPr>
              <a:t>Enhance market efficiency and accessibility during the critical final ten minutes of trading.</a:t>
            </a:r>
          </a:p>
          <a:p>
            <a:r>
              <a:rPr lang="en-US" dirty="0">
                <a:latin typeface="Times New Roman" panose="02020603050405020304" pitchFamily="18" charset="0"/>
                <a:cs typeface="Times New Roman" panose="02020603050405020304" pitchFamily="18" charset="0"/>
              </a:rPr>
              <a:t>Provide firsthand experience in handling real-world data science challenges faced by market participants.</a:t>
            </a:r>
          </a:p>
          <a:p>
            <a:endParaRPr lang="en-US" dirty="0"/>
          </a:p>
        </p:txBody>
      </p:sp>
    </p:spTree>
    <p:extLst>
      <p:ext uri="{BB962C8B-B14F-4D97-AF65-F5344CB8AC3E}">
        <p14:creationId xmlns:p14="http://schemas.microsoft.com/office/powerpoint/2010/main" val="304069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chemeClr val="accent1"/>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7EB5575-AE63-C435-F5C9-08528E5D33CB}"/>
              </a:ext>
            </a:extLst>
          </p:cNvPr>
          <p:cNvSpPr>
            <a:spLocks noGrp="1"/>
          </p:cNvSpPr>
          <p:nvPr>
            <p:ph type="title"/>
          </p:nvPr>
        </p:nvSpPr>
        <p:spPr>
          <a:xfrm>
            <a:off x="1039163" y="1762169"/>
            <a:ext cx="4073110" cy="3122092"/>
          </a:xfrm>
        </p:spPr>
        <p:txBody>
          <a:bodyPr anchor="ctr">
            <a:normAutofit/>
          </a:bodyPr>
          <a:lstStyle/>
          <a:p>
            <a:pPr algn="ctr"/>
            <a:r>
              <a:rPr lang="en-US" sz="6000">
                <a:solidFill>
                  <a:srgbClr val="FFFFFF"/>
                </a:solidFill>
              </a:rPr>
              <a:t>Data Source</a:t>
            </a:r>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11CED45D-B762-E2FA-3F6B-D2C8E976E693}"/>
              </a:ext>
            </a:extLst>
          </p:cNvPr>
          <p:cNvSpPr>
            <a:spLocks noGrp="1"/>
          </p:cNvSpPr>
          <p:nvPr>
            <p:ph idx="1"/>
          </p:nvPr>
        </p:nvSpPr>
        <p:spPr>
          <a:xfrm>
            <a:off x="6095999" y="4572001"/>
            <a:ext cx="5452872" cy="1655064"/>
          </a:xfrm>
        </p:spPr>
        <p:txBody>
          <a:bodyPr anchor="t">
            <a:normAutofit/>
          </a:bodyPr>
          <a:lstStyle/>
          <a:p>
            <a:r>
              <a:rPr lang="en-US" sz="2000">
                <a:latin typeface="Times New Roman" panose="02020603050405020304" pitchFamily="18" charset="0"/>
                <a:cs typeface="Times New Roman" panose="02020603050405020304" pitchFamily="18" charset="0"/>
              </a:rPr>
              <a:t>The dataset is taken from Kaggle Competitions.</a:t>
            </a:r>
          </a:p>
          <a:p>
            <a:r>
              <a:rPr lang="en-US" sz="2000">
                <a:latin typeface="Times New Roman" panose="02020603050405020304" pitchFamily="18" charset="0"/>
                <a:cs typeface="Times New Roman" panose="02020603050405020304" pitchFamily="18" charset="0"/>
              </a:rPr>
              <a:t>The size of the data is </a:t>
            </a:r>
            <a:r>
              <a:rPr lang="en-US" sz="2000" b="0" i="0">
                <a:effectLst/>
                <a:latin typeface="Times New Roman" panose="02020603050405020304" pitchFamily="18" charset="0"/>
                <a:cs typeface="Times New Roman" panose="02020603050405020304" pitchFamily="18" charset="0"/>
              </a:rPr>
              <a:t>52,37,980 rows and  17 columns.</a:t>
            </a:r>
            <a:endParaRPr lang="en-US" sz="2000">
              <a:latin typeface="Times New Roman" panose="02020603050405020304" pitchFamily="18" charset="0"/>
              <a:cs typeface="Times New Roman" panose="02020603050405020304" pitchFamily="18" charset="0"/>
            </a:endParaRPr>
          </a:p>
        </p:txBody>
      </p:sp>
      <p:pic>
        <p:nvPicPr>
          <p:cNvPr id="5" name="Graphic 4">
            <a:extLst>
              <a:ext uri="{FF2B5EF4-FFF2-40B4-BE49-F238E27FC236}">
                <a16:creationId xmlns:a16="http://schemas.microsoft.com/office/drawing/2014/main" id="{26FDCD83-F37D-F107-95C3-180B1B15A2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6095999" y="643466"/>
            <a:ext cx="5269547" cy="3590207"/>
          </a:xfrm>
          <a:prstGeom prst="rect">
            <a:avLst/>
          </a:prstGeom>
        </p:spPr>
      </p:pic>
    </p:spTree>
    <p:extLst>
      <p:ext uri="{BB962C8B-B14F-4D97-AF65-F5344CB8AC3E}">
        <p14:creationId xmlns:p14="http://schemas.microsoft.com/office/powerpoint/2010/main" val="314695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3" name="Rectangle 22">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FFAD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A27C6C-BD71-96EC-AE64-E47D62D8CA65}"/>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a:solidFill>
                  <a:srgbClr val="FFFFFF"/>
                </a:solidFill>
              </a:rPr>
              <a:t>EDA</a:t>
            </a:r>
          </a:p>
        </p:txBody>
      </p:sp>
      <p:sp>
        <p:nvSpPr>
          <p:cNvPr id="27" name="Rectangle 26">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ine graph with different colored lines&#10;&#10;Description automatically generated">
            <a:extLst>
              <a:ext uri="{FF2B5EF4-FFF2-40B4-BE49-F238E27FC236}">
                <a16:creationId xmlns:a16="http://schemas.microsoft.com/office/drawing/2014/main" id="{E5C28F22-48D7-7799-7FAA-E89026B26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113" y="3067050"/>
            <a:ext cx="7364725" cy="3019537"/>
          </a:xfrm>
          <a:prstGeom prst="rect">
            <a:avLst/>
          </a:prstGeom>
        </p:spPr>
      </p:pic>
    </p:spTree>
    <p:extLst>
      <p:ext uri="{BB962C8B-B14F-4D97-AF65-F5344CB8AC3E}">
        <p14:creationId xmlns:p14="http://schemas.microsoft.com/office/powerpoint/2010/main" val="59043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lines&#10;&#10;Description automatically generated">
            <a:extLst>
              <a:ext uri="{FF2B5EF4-FFF2-40B4-BE49-F238E27FC236}">
                <a16:creationId xmlns:a16="http://schemas.microsoft.com/office/drawing/2014/main" id="{CEC705E4-881F-30B1-ED9B-40A37F946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08" y="153796"/>
            <a:ext cx="7926450" cy="3251877"/>
          </a:xfrm>
          <a:prstGeom prst="rect">
            <a:avLst/>
          </a:prstGeom>
        </p:spPr>
      </p:pic>
      <p:pic>
        <p:nvPicPr>
          <p:cNvPr id="5" name="Picture 4" descr="A graph with a line&#10;&#10;Description automatically generated">
            <a:extLst>
              <a:ext uri="{FF2B5EF4-FFF2-40B4-BE49-F238E27FC236}">
                <a16:creationId xmlns:a16="http://schemas.microsoft.com/office/drawing/2014/main" id="{9356FA80-7B9E-D66E-0E10-5633CDD13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232" y="3564632"/>
            <a:ext cx="7926451" cy="3139572"/>
          </a:xfrm>
          <a:prstGeom prst="rect">
            <a:avLst/>
          </a:prstGeom>
        </p:spPr>
      </p:pic>
    </p:spTree>
    <p:extLst>
      <p:ext uri="{BB962C8B-B14F-4D97-AF65-F5344CB8AC3E}">
        <p14:creationId xmlns:p14="http://schemas.microsoft.com/office/powerpoint/2010/main" val="184786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9D136-299F-7A2E-E8F1-8EDFBA3B9021}"/>
              </a:ext>
            </a:extLst>
          </p:cNvPr>
          <p:cNvSpPr>
            <a:spLocks noGrp="1"/>
          </p:cNvSpPr>
          <p:nvPr>
            <p:ph type="title"/>
          </p:nvPr>
        </p:nvSpPr>
        <p:spPr>
          <a:xfrm>
            <a:off x="635000" y="640823"/>
            <a:ext cx="3418659" cy="5583148"/>
          </a:xfrm>
        </p:spPr>
        <p:txBody>
          <a:bodyPr anchor="ctr">
            <a:normAutofit/>
          </a:bodyPr>
          <a:lstStyle/>
          <a:p>
            <a:r>
              <a:rPr lang="en-US" sz="6000"/>
              <a:t>Missing values</a:t>
            </a:r>
          </a:p>
        </p:txBody>
      </p:sp>
      <p:sp>
        <p:nvSpPr>
          <p:cNvPr id="11" name="Rectangle 10">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22B774-0D94-FE6A-D611-B142C73070E9}"/>
              </a:ext>
            </a:extLst>
          </p:cNvPr>
          <p:cNvGraphicFramePr>
            <a:graphicFrameLocks noGrp="1"/>
          </p:cNvGraphicFramePr>
          <p:nvPr>
            <p:ph idx="1"/>
            <p:extLst>
              <p:ext uri="{D42A27DB-BD31-4B8C-83A1-F6EECF244321}">
                <p14:modId xmlns:p14="http://schemas.microsoft.com/office/powerpoint/2010/main" val="395641729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37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E2EFF-B082-E087-635E-02B6528C74B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dirty="0"/>
              <a:t>Correlation matrix</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F76540"/>
          </a:solidFill>
          <a:ln w="38100" cap="rnd">
            <a:solidFill>
              <a:srgbClr val="F7654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graph&#10;&#10;Description automatically generated">
            <a:extLst>
              <a:ext uri="{FF2B5EF4-FFF2-40B4-BE49-F238E27FC236}">
                <a16:creationId xmlns:a16="http://schemas.microsoft.com/office/drawing/2014/main" id="{EDDE1B7D-91E6-902F-C5C4-5E6332DE69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079552"/>
            <a:ext cx="7214616" cy="4671464"/>
          </a:xfrm>
          <a:prstGeom prst="rect">
            <a:avLst/>
          </a:prstGeom>
        </p:spPr>
      </p:pic>
    </p:spTree>
    <p:extLst>
      <p:ext uri="{BB962C8B-B14F-4D97-AF65-F5344CB8AC3E}">
        <p14:creationId xmlns:p14="http://schemas.microsoft.com/office/powerpoint/2010/main" val="304749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455ED-7D4B-46D5-ACF3-860705400879}"/>
              </a:ext>
            </a:extLst>
          </p:cNvPr>
          <p:cNvSpPr>
            <a:spLocks noGrp="1"/>
          </p:cNvSpPr>
          <p:nvPr>
            <p:ph type="title"/>
          </p:nvPr>
        </p:nvSpPr>
        <p:spPr>
          <a:xfrm>
            <a:off x="635000" y="634029"/>
            <a:ext cx="10921640" cy="1314698"/>
          </a:xfrm>
        </p:spPr>
        <p:txBody>
          <a:bodyPr anchor="ctr">
            <a:normAutofit/>
          </a:bodyPr>
          <a:lstStyle/>
          <a:p>
            <a:pPr algn="ctr"/>
            <a:r>
              <a:rPr lang="en-US" sz="7200"/>
              <a:t>Machine learning models</a:t>
            </a:r>
          </a:p>
        </p:txBody>
      </p:sp>
      <p:sp>
        <p:nvSpPr>
          <p:cNvPr id="11" name="Rectangle 10">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5E0855A-F59F-BA2C-2F33-10E0B6D8101F}"/>
              </a:ext>
            </a:extLst>
          </p:cNvPr>
          <p:cNvGraphicFramePr>
            <a:graphicFrameLocks noGrp="1"/>
          </p:cNvGraphicFramePr>
          <p:nvPr>
            <p:ph idx="1"/>
            <p:extLst>
              <p:ext uri="{D42A27DB-BD31-4B8C-83A1-F6EECF244321}">
                <p14:modId xmlns:p14="http://schemas.microsoft.com/office/powerpoint/2010/main" val="1904307946"/>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4216429"/>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275</TotalTime>
  <Words>502</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The Hand Bold</vt:lpstr>
      <vt:lpstr>The Serif Hand Black</vt:lpstr>
      <vt:lpstr>Times New Roman</vt:lpstr>
      <vt:lpstr>SketchyVTI</vt:lpstr>
      <vt:lpstr>Optiver- Trading at the close</vt:lpstr>
      <vt:lpstr>Introduction</vt:lpstr>
      <vt:lpstr>Objectives</vt:lpstr>
      <vt:lpstr>Data Source</vt:lpstr>
      <vt:lpstr>EDA</vt:lpstr>
      <vt:lpstr>PowerPoint Presentation</vt:lpstr>
      <vt:lpstr>Missing values</vt:lpstr>
      <vt:lpstr>Correlation matrix</vt:lpstr>
      <vt:lpstr>Machine learning models</vt:lpstr>
      <vt:lpstr>Light gbm</vt:lpstr>
      <vt:lpstr>Cat boost gbm</vt:lpstr>
      <vt:lpstr>Xgboost gbm</vt:lpstr>
      <vt:lpstr>Appropriate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Article Virality Based on Titles</dc:title>
  <dc:creator>Yekkirala Rachana Venkata</dc:creator>
  <cp:lastModifiedBy>Yekkirala Rachana Venkata</cp:lastModifiedBy>
  <cp:revision>2</cp:revision>
  <dcterms:created xsi:type="dcterms:W3CDTF">2024-02-27T00:35:05Z</dcterms:created>
  <dcterms:modified xsi:type="dcterms:W3CDTF">2024-05-20T03:20:07Z</dcterms:modified>
</cp:coreProperties>
</file>