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3" r:id="rId8"/>
    <p:sldId id="264" r:id="rId9"/>
    <p:sldId id="265" r:id="rId10"/>
    <p:sldId id="266" r:id="rId11"/>
    <p:sldId id="272" r:id="rId12"/>
    <p:sldId id="267" r:id="rId13"/>
    <p:sldId id="268" r:id="rId14"/>
    <p:sldId id="269" r:id="rId15"/>
    <p:sldId id="271"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6/9/2023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6/9/2023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6/9/2023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Agile Software Engineering</a:t>
            </a:r>
            <a:endParaRPr lang="en-IN" dirty="0"/>
          </a:p>
        </p:txBody>
      </p:sp>
      <p:sp>
        <p:nvSpPr>
          <p:cNvPr id="3" name="Subtitle 2"/>
          <p:cNvSpPr>
            <a:spLocks noGrp="1"/>
          </p:cNvSpPr>
          <p:nvPr>
            <p:ph type="subTitle" idx="1"/>
          </p:nvPr>
        </p:nvSpPr>
        <p:spPr>
          <a:xfrm>
            <a:off x="1051560" y="4905168"/>
            <a:ext cx="8282563" cy="1142547"/>
          </a:xfrm>
        </p:spPr>
        <p:txBody>
          <a:bodyPr>
            <a:normAutofit/>
          </a:bodyPr>
          <a:lstStyle/>
          <a:p>
            <a:r>
              <a:rPr lang="en-US" dirty="0" smtClean="0"/>
              <a:t>ASSIGNMENT 6</a:t>
            </a:r>
          </a:p>
          <a:p>
            <a:r>
              <a:rPr lang="en-US" dirty="0" smtClean="0"/>
              <a:t>RACHANA MS </a:t>
            </a:r>
            <a:endParaRPr lang="en-IN" dirty="0"/>
          </a:p>
        </p:txBody>
      </p:sp>
    </p:spTree>
    <p:extLst>
      <p:ext uri="{BB962C8B-B14F-4D97-AF65-F5344CB8AC3E}">
        <p14:creationId xmlns:p14="http://schemas.microsoft.com/office/powerpoint/2010/main" val="210546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IN" dirty="0"/>
          </a:p>
        </p:txBody>
      </p:sp>
      <p:sp>
        <p:nvSpPr>
          <p:cNvPr id="3" name="Content Placeholder 2"/>
          <p:cNvSpPr>
            <a:spLocks noGrp="1"/>
          </p:cNvSpPr>
          <p:nvPr>
            <p:ph idx="1"/>
          </p:nvPr>
        </p:nvSpPr>
        <p:spPr>
          <a:xfrm>
            <a:off x="1069848" y="1711505"/>
            <a:ext cx="10058400" cy="5036136"/>
          </a:xfrm>
        </p:spPr>
        <p:txBody>
          <a:bodyPr/>
          <a:lstStyle/>
          <a:p>
            <a:pPr>
              <a:lnSpc>
                <a:spcPct val="100000"/>
              </a:lnSpc>
              <a:buNone/>
            </a:pPr>
            <a:r>
              <a:rPr lang="en-IN" spc="-1" dirty="0">
                <a:solidFill>
                  <a:srgbClr val="000000"/>
                </a:solidFill>
                <a:latin typeface="Arial"/>
                <a:ea typeface="Microsoft Himalaya"/>
              </a:rPr>
              <a:t>Regression Algorithm means which have a continuous data.</a:t>
            </a:r>
            <a:endParaRPr lang="en-IN" spc="-1" dirty="0">
              <a:latin typeface="Arial"/>
            </a:endParaRPr>
          </a:p>
          <a:p>
            <a:pPr>
              <a:lnSpc>
                <a:spcPct val="100000"/>
              </a:lnSpc>
              <a:buNone/>
            </a:pPr>
            <a:r>
              <a:rPr lang="en-IN" spc="-1" dirty="0">
                <a:solidFill>
                  <a:srgbClr val="000000"/>
                </a:solidFill>
                <a:latin typeface="Arial"/>
                <a:ea typeface="Microsoft Himalaya"/>
              </a:rPr>
              <a:t>In regression we use </a:t>
            </a:r>
            <a:r>
              <a:rPr lang="en-IN" spc="-1" dirty="0" smtClean="0">
                <a:solidFill>
                  <a:srgbClr val="000000"/>
                </a:solidFill>
                <a:latin typeface="Arial"/>
                <a:ea typeface="Microsoft Himalaya"/>
              </a:rPr>
              <a:t>only:</a:t>
            </a:r>
            <a:endParaRPr lang="en-IN" spc="-1" dirty="0" smtClean="0">
              <a:latin typeface="Arial"/>
            </a:endParaRPr>
          </a:p>
          <a:p>
            <a:pPr>
              <a:lnSpc>
                <a:spcPct val="100000"/>
              </a:lnSpc>
              <a:buNone/>
            </a:pPr>
            <a:r>
              <a:rPr lang="en-IN" spc="-1" dirty="0" smtClean="0">
                <a:solidFill>
                  <a:srgbClr val="000000"/>
                </a:solidFill>
                <a:latin typeface="Arial"/>
                <a:ea typeface="Microsoft Himalaya"/>
              </a:rPr>
              <a:t>Linear regression - </a:t>
            </a:r>
            <a:r>
              <a:rPr lang="en-US" spc="-1" dirty="0">
                <a:solidFill>
                  <a:srgbClr val="000000"/>
                </a:solidFill>
                <a:latin typeface="Arial"/>
                <a:ea typeface="Microsoft Himalaya"/>
              </a:rPr>
              <a:t>Linear regression is one of the easiest and most popular Machine Learning algorithms. It is a statistical method that is used for predictive analysis. Linear regression makes predictions for continuous/real or numeric variables such as sales, salary, age, product price, </a:t>
            </a:r>
            <a:r>
              <a:rPr lang="en-US" spc="-1" dirty="0" smtClean="0">
                <a:solidFill>
                  <a:srgbClr val="000000"/>
                </a:solidFill>
                <a:latin typeface="Arial"/>
                <a:ea typeface="Microsoft Himalaya"/>
              </a:rPr>
              <a:t>etc.</a:t>
            </a:r>
          </a:p>
          <a:p>
            <a:pPr>
              <a:lnSpc>
                <a:spcPct val="100000"/>
              </a:lnSpc>
              <a:buNone/>
            </a:pPr>
            <a:endParaRPr lang="en-US" spc="-1" dirty="0" smtClean="0">
              <a:solidFill>
                <a:srgbClr val="000000"/>
              </a:solidFill>
              <a:latin typeface="Arial"/>
              <a:ea typeface="Microsoft Himalaya"/>
            </a:endParaRPr>
          </a:p>
          <a:p>
            <a:pPr>
              <a:lnSpc>
                <a:spcPct val="100000"/>
              </a:lnSpc>
              <a:buNone/>
            </a:pPr>
            <a:r>
              <a:rPr lang="en-IN" spc="-1" dirty="0" smtClean="0">
                <a:solidFill>
                  <a:srgbClr val="000000"/>
                </a:solidFill>
                <a:latin typeface="Arial"/>
                <a:ea typeface="Microsoft Himalaya"/>
              </a:rPr>
              <a:t>Non-Linear </a:t>
            </a:r>
            <a:r>
              <a:rPr lang="en-IN" spc="-1" dirty="0">
                <a:solidFill>
                  <a:srgbClr val="000000"/>
                </a:solidFill>
                <a:latin typeface="Arial"/>
                <a:ea typeface="Microsoft Himalaya"/>
              </a:rPr>
              <a:t>regression</a:t>
            </a:r>
            <a:endParaRPr lang="en-IN" spc="-1" dirty="0">
              <a:latin typeface="Arial"/>
            </a:endParaRPr>
          </a:p>
        </p:txBody>
      </p:sp>
      <p:pic>
        <p:nvPicPr>
          <p:cNvPr id="4" name="Picture 2" descr="Linear Regression - Formula, Calculation, Assumptions">
            <a:extLst>
              <a:ext uri="{FF2B5EF4-FFF2-40B4-BE49-F238E27FC236}">
                <a16:creationId xmlns:a16="http://schemas.microsoft.com/office/drawing/2014/main" xmlns="" id="{8583B53D-1899-4A4A-6AD4-CC4801B7B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116" y="3885853"/>
            <a:ext cx="2676119" cy="189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18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785" y="797104"/>
            <a:ext cx="10058400" cy="4050792"/>
          </a:xfrm>
        </p:spPr>
        <p:txBody>
          <a:bodyPr/>
          <a:lstStyle/>
          <a:p>
            <a:r>
              <a:rPr lang="en-US" dirty="0"/>
              <a:t>LOGISTIC REGRESSION - Logistic regression is a statistical analysis method to predict a binary outcome, such as yes or no, based on prior observations of a data set.</a:t>
            </a:r>
          </a:p>
          <a:p>
            <a:endParaRPr lang="en-IN" dirty="0"/>
          </a:p>
        </p:txBody>
      </p:sp>
      <p:pic>
        <p:nvPicPr>
          <p:cNvPr id="4" name="Picture 2" descr="A Short Introduction - Logistic Regression Algorithm | Algorithms,  Blockchain and Cloud">
            <a:extLst>
              <a:ext uri="{FF2B5EF4-FFF2-40B4-BE49-F238E27FC236}">
                <a16:creationId xmlns:a16="http://schemas.microsoft.com/office/drawing/2014/main" xmlns="" id="{3D74935C-4580-FDBD-EAA4-2F3F60E78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265" y="2185960"/>
            <a:ext cx="4500487" cy="366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4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near Regression Explained (For Machine Learning)"/>
          <p:cNvPicPr/>
          <p:nvPr/>
        </p:nvPicPr>
        <p:blipFill>
          <a:blip r:embed="rId2"/>
          <a:stretch/>
        </p:blipFill>
        <p:spPr>
          <a:xfrm>
            <a:off x="370586" y="1573517"/>
            <a:ext cx="4377240" cy="3853080"/>
          </a:xfrm>
          <a:prstGeom prst="rect">
            <a:avLst/>
          </a:prstGeom>
          <a:ln w="0">
            <a:noFill/>
          </a:ln>
        </p:spPr>
      </p:pic>
      <p:pic>
        <p:nvPicPr>
          <p:cNvPr id="5" name="Picture 4"/>
          <p:cNvPicPr/>
          <p:nvPr/>
        </p:nvPicPr>
        <p:blipFill>
          <a:blip r:embed="rId3"/>
          <a:stretch/>
        </p:blipFill>
        <p:spPr>
          <a:xfrm>
            <a:off x="6177045" y="1573517"/>
            <a:ext cx="4741434" cy="3853080"/>
          </a:xfrm>
          <a:prstGeom prst="rect">
            <a:avLst/>
          </a:prstGeom>
          <a:ln w="0">
            <a:noFill/>
          </a:ln>
        </p:spPr>
      </p:pic>
      <p:sp>
        <p:nvSpPr>
          <p:cNvPr id="6" name="TextBox 5"/>
          <p:cNvSpPr txBox="1"/>
          <p:nvPr/>
        </p:nvSpPr>
        <p:spPr>
          <a:xfrm>
            <a:off x="370586" y="5676523"/>
            <a:ext cx="4563553" cy="369332"/>
          </a:xfrm>
          <a:prstGeom prst="rect">
            <a:avLst/>
          </a:prstGeom>
          <a:noFill/>
        </p:spPr>
        <p:txBody>
          <a:bodyPr wrap="square" rtlCol="0">
            <a:spAutoFit/>
          </a:bodyPr>
          <a:lstStyle/>
          <a:p>
            <a:pPr algn="ctr"/>
            <a:r>
              <a:rPr lang="en-US" dirty="0" smtClean="0"/>
              <a:t>Linear Regression</a:t>
            </a:r>
            <a:endParaRPr lang="en-IN" dirty="0"/>
          </a:p>
        </p:txBody>
      </p:sp>
      <p:sp>
        <p:nvSpPr>
          <p:cNvPr id="7" name="TextBox 6"/>
          <p:cNvSpPr txBox="1"/>
          <p:nvPr/>
        </p:nvSpPr>
        <p:spPr>
          <a:xfrm>
            <a:off x="5975287" y="5676523"/>
            <a:ext cx="5296277" cy="369332"/>
          </a:xfrm>
          <a:prstGeom prst="rect">
            <a:avLst/>
          </a:prstGeom>
          <a:noFill/>
        </p:spPr>
        <p:txBody>
          <a:bodyPr wrap="square" rtlCol="0">
            <a:spAutoFit/>
          </a:bodyPr>
          <a:lstStyle/>
          <a:p>
            <a:pPr algn="ctr"/>
            <a:r>
              <a:rPr lang="en-US" dirty="0" smtClean="0"/>
              <a:t>Non linear regression</a:t>
            </a:r>
            <a:endParaRPr lang="en-IN" dirty="0"/>
          </a:p>
        </p:txBody>
      </p:sp>
    </p:spTree>
    <p:extLst>
      <p:ext uri="{BB962C8B-B14F-4D97-AF65-F5344CB8AC3E}">
        <p14:creationId xmlns:p14="http://schemas.microsoft.com/office/powerpoint/2010/main" val="148525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IN" dirty="0"/>
          </a:p>
        </p:txBody>
      </p:sp>
      <p:sp>
        <p:nvSpPr>
          <p:cNvPr id="3" name="Content Placeholder 2"/>
          <p:cNvSpPr>
            <a:spLocks noGrp="1"/>
          </p:cNvSpPr>
          <p:nvPr>
            <p:ph idx="1"/>
          </p:nvPr>
        </p:nvSpPr>
        <p:spPr>
          <a:xfrm>
            <a:off x="1069848" y="2202889"/>
            <a:ext cx="10058400" cy="4050792"/>
          </a:xfrm>
        </p:spPr>
        <p:txBody>
          <a:bodyPr>
            <a:normAutofit lnSpcReduction="10000"/>
          </a:bodyPr>
          <a:lstStyle/>
          <a:p>
            <a:pPr>
              <a:lnSpc>
                <a:spcPct val="100000"/>
              </a:lnSpc>
              <a:buNone/>
            </a:pPr>
            <a:r>
              <a:rPr lang="en-IN" spc="-1" dirty="0">
                <a:solidFill>
                  <a:srgbClr val="000000"/>
                </a:solidFill>
                <a:latin typeface="Arial"/>
                <a:ea typeface="Microsoft Himalaya"/>
              </a:rPr>
              <a:t>Classifying the data either one like Yes Or No, </a:t>
            </a:r>
            <a:r>
              <a:rPr lang="en-IN" spc="-1" dirty="0" err="1">
                <a:solidFill>
                  <a:srgbClr val="000000"/>
                </a:solidFill>
                <a:latin typeface="Arial"/>
                <a:ea typeface="Microsoft Himalaya"/>
              </a:rPr>
              <a:t>Ture</a:t>
            </a:r>
            <a:r>
              <a:rPr lang="en-IN" spc="-1" dirty="0">
                <a:solidFill>
                  <a:srgbClr val="000000"/>
                </a:solidFill>
                <a:latin typeface="Arial"/>
                <a:ea typeface="Microsoft Himalaya"/>
              </a:rPr>
              <a:t> Or False etc.</a:t>
            </a:r>
            <a:endParaRPr lang="en-IN" spc="-1" dirty="0">
              <a:latin typeface="Arial"/>
            </a:endParaRPr>
          </a:p>
          <a:p>
            <a:pPr>
              <a:lnSpc>
                <a:spcPct val="100000"/>
              </a:lnSpc>
              <a:buNone/>
            </a:pPr>
            <a:r>
              <a:rPr lang="en-IN" spc="-1" dirty="0">
                <a:solidFill>
                  <a:srgbClr val="000000"/>
                </a:solidFill>
                <a:latin typeface="Arial"/>
                <a:ea typeface="Microsoft Himalaya"/>
              </a:rPr>
              <a:t>In classifying we use:</a:t>
            </a:r>
            <a:endParaRPr lang="en-IN" spc="-1" dirty="0">
              <a:latin typeface="Arial"/>
            </a:endParaRPr>
          </a:p>
          <a:p>
            <a:pPr>
              <a:lnSpc>
                <a:spcPct val="100000"/>
              </a:lnSpc>
              <a:buNone/>
            </a:pP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Logical Regression.</a:t>
            </a: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Decision Tree.[DT]</a:t>
            </a: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Random Forest.[RF]</a:t>
            </a: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K Nearest Neighbour[KNN]</a:t>
            </a: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Support Vector Machine[SVM]</a:t>
            </a:r>
            <a:endParaRPr lang="en-IN" spc="-1" dirty="0">
              <a:latin typeface="Arial"/>
            </a:endParaRPr>
          </a:p>
          <a:p>
            <a:pPr indent="-216000">
              <a:lnSpc>
                <a:spcPct val="100000"/>
              </a:lnSpc>
              <a:buClr>
                <a:srgbClr val="000000"/>
              </a:buClr>
              <a:buFont typeface="Corbel"/>
              <a:buAutoNum type="arabicPeriod"/>
            </a:pPr>
            <a:r>
              <a:rPr lang="en-IN" spc="-1" dirty="0">
                <a:solidFill>
                  <a:srgbClr val="000000"/>
                </a:solidFill>
                <a:latin typeface="Arial"/>
                <a:ea typeface="Microsoft Himalaya"/>
              </a:rPr>
              <a:t>Naïve Bayes</a:t>
            </a:r>
            <a:endParaRPr lang="en-IN" spc="-1" dirty="0">
              <a:latin typeface="Arial"/>
            </a:endParaRPr>
          </a:p>
        </p:txBody>
      </p:sp>
    </p:spTree>
    <p:extLst>
      <p:ext uri="{BB962C8B-B14F-4D97-AF65-F5344CB8AC3E}">
        <p14:creationId xmlns:p14="http://schemas.microsoft.com/office/powerpoint/2010/main" val="291634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lassification Algorithms | 5 Amazing Types Of Classification Algorithms"/>
          <p:cNvPicPr/>
          <p:nvPr/>
        </p:nvPicPr>
        <p:blipFill>
          <a:blip r:embed="rId2"/>
          <a:stretch/>
        </p:blipFill>
        <p:spPr>
          <a:xfrm>
            <a:off x="2290837" y="1220507"/>
            <a:ext cx="7426800" cy="4443480"/>
          </a:xfrm>
          <a:prstGeom prst="rect">
            <a:avLst/>
          </a:prstGeom>
          <a:ln w="0">
            <a:noFill/>
          </a:ln>
        </p:spPr>
      </p:pic>
    </p:spTree>
    <p:extLst>
      <p:ext uri="{BB962C8B-B14F-4D97-AF65-F5344CB8AC3E}">
        <p14:creationId xmlns:p14="http://schemas.microsoft.com/office/powerpoint/2010/main" val="79850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IN" dirty="0"/>
          </a:p>
        </p:txBody>
      </p:sp>
      <p:sp>
        <p:nvSpPr>
          <p:cNvPr id="5" name="Content Placeholder 4"/>
          <p:cNvSpPr>
            <a:spLocks noGrp="1"/>
          </p:cNvSpPr>
          <p:nvPr>
            <p:ph idx="1"/>
          </p:nvPr>
        </p:nvSpPr>
        <p:spPr/>
        <p:txBody>
          <a:bodyPr/>
          <a:lstStyle/>
          <a:p>
            <a:r>
              <a:rPr lang="en-US" dirty="0"/>
              <a:t>Decision Tree is the most powerful and popular tool for classification and prediction. A Decision tree is a flowchart-like tree structure, where each internal node denotes a test on an attribute, each branch represents an outcome of the test, and each leaf node (terminal node) holds a class label</a:t>
            </a:r>
          </a:p>
        </p:txBody>
      </p:sp>
      <p:pic>
        <p:nvPicPr>
          <p:cNvPr id="6" name="Picture 2" descr="Simple Explanation on How Decision Tree Algorithm Makes Decisions –  Regenerative">
            <a:extLst>
              <a:ext uri="{FF2B5EF4-FFF2-40B4-BE49-F238E27FC236}">
                <a16:creationId xmlns:a16="http://schemas.microsoft.com/office/drawing/2014/main" xmlns="" id="{957B1B78-E5F8-BC20-3271-5C3AD7BC9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977" y="3554975"/>
            <a:ext cx="5284369" cy="291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7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endParaRPr lang="en-IN" dirty="0"/>
          </a:p>
        </p:txBody>
      </p:sp>
      <p:sp>
        <p:nvSpPr>
          <p:cNvPr id="3" name="Content Placeholder 2"/>
          <p:cNvSpPr>
            <a:spLocks noGrp="1"/>
          </p:cNvSpPr>
          <p:nvPr>
            <p:ph idx="1"/>
          </p:nvPr>
        </p:nvSpPr>
        <p:spPr/>
        <p:txBody>
          <a:bodyPr/>
          <a:lstStyle/>
          <a:p>
            <a:r>
              <a:rPr lang="en-US" dirty="0"/>
              <a:t>Support Vector Machine or SVM is one of the most popular Supervised Learning algorithms, which is used for Classification as well as Regression problems. However, primarily, it is used for Classification problems in Machine Learning</a:t>
            </a:r>
            <a:r>
              <a:rPr lang="en-US" dirty="0" smtClean="0"/>
              <a:t>.</a:t>
            </a:r>
            <a:endParaRPr lang="en-US" dirty="0"/>
          </a:p>
        </p:txBody>
      </p:sp>
      <p:pic>
        <p:nvPicPr>
          <p:cNvPr id="4" name="Picture 2" descr="Support Vector Machines (SVM) | LearnOpenCV #">
            <a:extLst>
              <a:ext uri="{FF2B5EF4-FFF2-40B4-BE49-F238E27FC236}">
                <a16:creationId xmlns:a16="http://schemas.microsoft.com/office/drawing/2014/main" xmlns="" id="{E6D0B0F6-9278-0FE0-C0BA-56501C60D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622" y="3245601"/>
            <a:ext cx="3549406" cy="315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05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Naïve Bayes </a:t>
            </a:r>
          </a:p>
        </p:txBody>
      </p:sp>
      <p:sp>
        <p:nvSpPr>
          <p:cNvPr id="3" name="Content Placeholder 2"/>
          <p:cNvSpPr>
            <a:spLocks noGrp="1"/>
          </p:cNvSpPr>
          <p:nvPr>
            <p:ph idx="1"/>
          </p:nvPr>
        </p:nvSpPr>
        <p:spPr/>
        <p:txBody>
          <a:bodyPr/>
          <a:lstStyle/>
          <a:p>
            <a:r>
              <a:rPr lang="en-US" dirty="0"/>
              <a:t>Naïve Bayes algorithm is a supervised learning algorithm, which is based on Bayes theorem and used for solving classification problems</a:t>
            </a:r>
            <a:r>
              <a:rPr lang="en-US" dirty="0" smtClean="0"/>
              <a:t>.</a:t>
            </a:r>
          </a:p>
          <a:p>
            <a:r>
              <a:rPr lang="en-US" dirty="0"/>
              <a:t>It is a probabilistic classifier, which means it predicts on the basis of the probability of an object.</a:t>
            </a:r>
          </a:p>
          <a:p>
            <a:r>
              <a:rPr lang="en-US" dirty="0"/>
              <a:t>Naïve Bayes Classifier is one of the simple and most effective Classification algorithms which helps in building the fast machine learning models that can make quick </a:t>
            </a:r>
            <a:r>
              <a:rPr lang="en-US" dirty="0" smtClean="0"/>
              <a:t>predictions</a:t>
            </a:r>
          </a:p>
          <a:p>
            <a:endParaRPr lang="en-US" dirty="0"/>
          </a:p>
        </p:txBody>
      </p:sp>
      <p:pic>
        <p:nvPicPr>
          <p:cNvPr id="5" name="Picture 2" descr="Building Naive Bayes Classifier from Scratch to Perform Sentiment Analysis">
            <a:extLst>
              <a:ext uri="{FF2B5EF4-FFF2-40B4-BE49-F238E27FC236}">
                <a16:creationId xmlns:a16="http://schemas.microsoft.com/office/drawing/2014/main" xmlns="" id="{301681FC-E6AB-E9EA-D207-1A2A94A9B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345" y="4259143"/>
            <a:ext cx="2741965" cy="223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3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38" y="157340"/>
            <a:ext cx="10058400" cy="1609344"/>
          </a:xfrm>
        </p:spPr>
        <p:txBody>
          <a:bodyPr/>
          <a:lstStyle/>
          <a:p>
            <a:r>
              <a:rPr lang="en-US" dirty="0"/>
              <a:t>K-Nearest Neighbour</a:t>
            </a:r>
            <a:endParaRPr lang="en-IN" dirty="0"/>
          </a:p>
        </p:txBody>
      </p:sp>
      <p:sp>
        <p:nvSpPr>
          <p:cNvPr id="3" name="Content Placeholder 2"/>
          <p:cNvSpPr>
            <a:spLocks noGrp="1"/>
          </p:cNvSpPr>
          <p:nvPr>
            <p:ph idx="1"/>
          </p:nvPr>
        </p:nvSpPr>
        <p:spPr>
          <a:xfrm>
            <a:off x="297338" y="1766684"/>
            <a:ext cx="10058400" cy="4050792"/>
          </a:xfrm>
        </p:spPr>
        <p:txBody>
          <a:bodyPr>
            <a:normAutofit/>
          </a:bodyPr>
          <a:lstStyle/>
          <a:p>
            <a:r>
              <a:rPr lang="en-US" dirty="0"/>
              <a:t>K-Nearest Neighbour is one of the simplest Machine Learning algorithms based on Supervised Learning </a:t>
            </a:r>
            <a:r>
              <a:rPr lang="en-US" dirty="0" smtClean="0"/>
              <a:t>technique.</a:t>
            </a:r>
          </a:p>
          <a:p>
            <a:r>
              <a:rPr lang="en-US" dirty="0" smtClean="0"/>
              <a:t>K-NN </a:t>
            </a:r>
            <a:r>
              <a:rPr lang="en-US" dirty="0"/>
              <a:t>algorithm can be used for Regression as well as for Classification but mostly it is used for the Classification </a:t>
            </a:r>
            <a:r>
              <a:rPr lang="en-US" dirty="0" smtClean="0"/>
              <a:t>problems.</a:t>
            </a:r>
          </a:p>
          <a:p>
            <a:r>
              <a:rPr lang="en-US" dirty="0" smtClean="0"/>
              <a:t>K-NN </a:t>
            </a:r>
            <a:r>
              <a:rPr lang="en-US" dirty="0"/>
              <a:t>is a non-parametric algorithm, which means it does not make any assumption on underlying </a:t>
            </a:r>
            <a:r>
              <a:rPr lang="en-US" dirty="0" smtClean="0"/>
              <a:t>data.</a:t>
            </a:r>
          </a:p>
          <a:p>
            <a:r>
              <a:rPr lang="en-US" dirty="0" smtClean="0"/>
              <a:t>It </a:t>
            </a:r>
            <a:r>
              <a:rPr lang="en-US" dirty="0"/>
              <a:t>is also called a lazy learner algorithm because it does not learn from the training set immediately instead it stores the dataset and at the time of classification, it performs an action on the dataset.</a:t>
            </a:r>
          </a:p>
        </p:txBody>
      </p:sp>
      <p:pic>
        <p:nvPicPr>
          <p:cNvPr id="5" name="Picture 2" descr="KNN (K-Nearest Neighbors) #1. How it works? | by Italo José | Towards Data  Science">
            <a:extLst>
              <a:ext uri="{FF2B5EF4-FFF2-40B4-BE49-F238E27FC236}">
                <a16:creationId xmlns:a16="http://schemas.microsoft.com/office/drawing/2014/main" xmlns="" id="{85B1ADD1-56E0-D9EE-8534-49380576B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2631" y="4591076"/>
            <a:ext cx="2768900" cy="207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0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IN" dirty="0"/>
          </a:p>
        </p:txBody>
      </p:sp>
      <p:sp>
        <p:nvSpPr>
          <p:cNvPr id="3" name="Content Placeholder 2"/>
          <p:cNvSpPr>
            <a:spLocks noGrp="1"/>
          </p:cNvSpPr>
          <p:nvPr>
            <p:ph idx="1"/>
          </p:nvPr>
        </p:nvSpPr>
        <p:spPr/>
        <p:txBody>
          <a:bodyPr/>
          <a:lstStyle/>
          <a:p>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p:txBody>
      </p:sp>
      <p:pic>
        <p:nvPicPr>
          <p:cNvPr id="4" name="Picture 6" descr="Random Forests Understanding">
            <a:extLst>
              <a:ext uri="{FF2B5EF4-FFF2-40B4-BE49-F238E27FC236}">
                <a16:creationId xmlns:a16="http://schemas.microsoft.com/office/drawing/2014/main" xmlns="" id="{010DC9EC-936E-D8A9-DFCD-327AD2E22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412" y="3293477"/>
            <a:ext cx="4249271" cy="287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89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IN" dirty="0"/>
          </a:p>
        </p:txBody>
      </p:sp>
      <p:sp>
        <p:nvSpPr>
          <p:cNvPr id="3" name="Content Placeholder 2"/>
          <p:cNvSpPr>
            <a:spLocks noGrp="1"/>
          </p:cNvSpPr>
          <p:nvPr>
            <p:ph idx="1"/>
          </p:nvPr>
        </p:nvSpPr>
        <p:spPr/>
        <p:txBody>
          <a:bodyPr/>
          <a:lstStyle/>
          <a:p>
            <a:r>
              <a:rPr lang="en-US" spc="-1" dirty="0">
                <a:solidFill>
                  <a:srgbClr val="000000"/>
                </a:solidFill>
                <a:latin typeface="Arial"/>
              </a:rPr>
              <a:t>AI</a:t>
            </a:r>
            <a:r>
              <a:rPr lang="en-US" spc="111" dirty="0">
                <a:solidFill>
                  <a:srgbClr val="000000"/>
                </a:solidFill>
                <a:latin typeface="Arial"/>
              </a:rPr>
              <a:t> </a:t>
            </a:r>
            <a:r>
              <a:rPr lang="en-US" spc="-75" dirty="0">
                <a:solidFill>
                  <a:srgbClr val="000000"/>
                </a:solidFill>
                <a:latin typeface="Arial"/>
              </a:rPr>
              <a:t>is</a:t>
            </a:r>
            <a:r>
              <a:rPr lang="en-US" spc="-35" dirty="0">
                <a:solidFill>
                  <a:srgbClr val="000000"/>
                </a:solidFill>
                <a:latin typeface="Arial"/>
              </a:rPr>
              <a:t> </a:t>
            </a:r>
            <a:r>
              <a:rPr lang="en-US" spc="77" dirty="0">
                <a:solidFill>
                  <a:srgbClr val="000000"/>
                </a:solidFill>
                <a:latin typeface="Arial"/>
              </a:rPr>
              <a:t>intelligence </a:t>
            </a:r>
            <a:r>
              <a:rPr lang="en-US" spc="143" dirty="0">
                <a:solidFill>
                  <a:srgbClr val="000000"/>
                </a:solidFill>
                <a:latin typeface="Arial"/>
              </a:rPr>
              <a:t>demonstrated</a:t>
            </a:r>
            <a:r>
              <a:rPr lang="en-US" spc="344" dirty="0">
                <a:solidFill>
                  <a:srgbClr val="000000"/>
                </a:solidFill>
                <a:latin typeface="Arial"/>
              </a:rPr>
              <a:t> </a:t>
            </a:r>
            <a:r>
              <a:rPr lang="en-US" spc="219" dirty="0">
                <a:solidFill>
                  <a:srgbClr val="000000"/>
                </a:solidFill>
                <a:latin typeface="Arial"/>
              </a:rPr>
              <a:t>by</a:t>
            </a:r>
            <a:r>
              <a:rPr lang="en-US" spc="12" dirty="0">
                <a:solidFill>
                  <a:srgbClr val="000000"/>
                </a:solidFill>
                <a:latin typeface="Arial"/>
              </a:rPr>
              <a:t> </a:t>
            </a:r>
            <a:r>
              <a:rPr lang="en-US" spc="49" dirty="0">
                <a:solidFill>
                  <a:srgbClr val="000000"/>
                </a:solidFill>
                <a:latin typeface="Arial"/>
              </a:rPr>
              <a:t>the </a:t>
            </a:r>
            <a:r>
              <a:rPr lang="en-US" spc="168" dirty="0" err="1">
                <a:solidFill>
                  <a:srgbClr val="000000"/>
                </a:solidFill>
                <a:latin typeface="Arial"/>
              </a:rPr>
              <a:t>machine,where</a:t>
            </a:r>
            <a:r>
              <a:rPr lang="en-US" spc="-72" dirty="0">
                <a:solidFill>
                  <a:srgbClr val="000000"/>
                </a:solidFill>
                <a:latin typeface="Arial"/>
              </a:rPr>
              <a:t> </a:t>
            </a:r>
            <a:r>
              <a:rPr lang="en-US" spc="49" dirty="0">
                <a:solidFill>
                  <a:srgbClr val="000000"/>
                </a:solidFill>
                <a:latin typeface="Arial"/>
              </a:rPr>
              <a:t>the </a:t>
            </a:r>
            <a:r>
              <a:rPr lang="en-US" spc="253" dirty="0">
                <a:solidFill>
                  <a:srgbClr val="000000"/>
                </a:solidFill>
                <a:latin typeface="Arial"/>
              </a:rPr>
              <a:t>human</a:t>
            </a:r>
            <a:r>
              <a:rPr lang="en-US" spc="32" dirty="0">
                <a:solidFill>
                  <a:srgbClr val="000000"/>
                </a:solidFill>
                <a:latin typeface="Arial"/>
              </a:rPr>
              <a:t> </a:t>
            </a:r>
            <a:r>
              <a:rPr lang="en-US" spc="89" dirty="0">
                <a:solidFill>
                  <a:srgbClr val="000000"/>
                </a:solidFill>
                <a:latin typeface="Arial"/>
              </a:rPr>
              <a:t>intelligence</a:t>
            </a:r>
            <a:r>
              <a:rPr lang="en-US" spc="4" dirty="0">
                <a:solidFill>
                  <a:srgbClr val="000000"/>
                </a:solidFill>
                <a:latin typeface="Arial"/>
              </a:rPr>
              <a:t> </a:t>
            </a:r>
            <a:r>
              <a:rPr lang="en-US" spc="-26" dirty="0">
                <a:solidFill>
                  <a:srgbClr val="000000"/>
                </a:solidFill>
                <a:latin typeface="Arial"/>
              </a:rPr>
              <a:t>is </a:t>
            </a:r>
            <a:r>
              <a:rPr lang="en-US" spc="128" dirty="0">
                <a:solidFill>
                  <a:srgbClr val="000000"/>
                </a:solidFill>
                <a:latin typeface="Arial"/>
              </a:rPr>
              <a:t>put</a:t>
            </a:r>
            <a:r>
              <a:rPr lang="en-US" spc="-26" dirty="0">
                <a:solidFill>
                  <a:srgbClr val="000000"/>
                </a:solidFill>
                <a:latin typeface="Arial"/>
              </a:rPr>
              <a:t> </a:t>
            </a:r>
            <a:r>
              <a:rPr lang="en-US" spc="-1" dirty="0">
                <a:solidFill>
                  <a:srgbClr val="000000"/>
                </a:solidFill>
                <a:latin typeface="Arial"/>
              </a:rPr>
              <a:t>into</a:t>
            </a:r>
            <a:r>
              <a:rPr lang="en-US" spc="69" dirty="0">
                <a:solidFill>
                  <a:srgbClr val="000000"/>
                </a:solidFill>
                <a:latin typeface="Arial"/>
              </a:rPr>
              <a:t> </a:t>
            </a:r>
            <a:r>
              <a:rPr lang="en-US" spc="72" dirty="0">
                <a:solidFill>
                  <a:srgbClr val="000000"/>
                </a:solidFill>
                <a:latin typeface="Arial"/>
              </a:rPr>
              <a:t>the</a:t>
            </a:r>
            <a:r>
              <a:rPr lang="en-US" spc="89" dirty="0">
                <a:solidFill>
                  <a:srgbClr val="000000"/>
                </a:solidFill>
                <a:latin typeface="Arial"/>
              </a:rPr>
              <a:t> </a:t>
            </a:r>
            <a:r>
              <a:rPr lang="en-US" spc="157" dirty="0">
                <a:solidFill>
                  <a:srgbClr val="000000"/>
                </a:solidFill>
                <a:latin typeface="Arial"/>
              </a:rPr>
              <a:t>machine</a:t>
            </a:r>
            <a:r>
              <a:rPr lang="en-US" spc="157" dirty="0" smtClean="0">
                <a:solidFill>
                  <a:srgbClr val="000000"/>
                </a:solidFill>
                <a:latin typeface="Arial"/>
              </a:rPr>
              <a:t>.</a:t>
            </a:r>
          </a:p>
          <a:p>
            <a:r>
              <a:rPr lang="en-US" spc="-1" dirty="0">
                <a:solidFill>
                  <a:srgbClr val="000000"/>
                </a:solidFill>
                <a:latin typeface="Arial"/>
                <a:ea typeface="Microsoft Himalaya"/>
              </a:rPr>
              <a:t> In computer science, the field of artificial intelligence as such was launched in 1950 by Alan Turing. </a:t>
            </a:r>
            <a:endParaRPr lang="en-IN" spc="-1" dirty="0">
              <a:latin typeface="Arial"/>
            </a:endParaRPr>
          </a:p>
          <a:p>
            <a:endParaRPr lang="en-IN" spc="-1" dirty="0">
              <a:latin typeface="Arial"/>
            </a:endParaRPr>
          </a:p>
          <a:p>
            <a:endParaRPr lang="en-IN" dirty="0"/>
          </a:p>
        </p:txBody>
      </p:sp>
      <p:pic>
        <p:nvPicPr>
          <p:cNvPr id="4" name="Picture 2" descr="What is AI? Everything to know about artificial intelligence | ZDNET"/>
          <p:cNvPicPr/>
          <p:nvPr/>
        </p:nvPicPr>
        <p:blipFill>
          <a:blip r:embed="rId2"/>
          <a:stretch/>
        </p:blipFill>
        <p:spPr>
          <a:xfrm>
            <a:off x="1184735" y="3730531"/>
            <a:ext cx="4076640" cy="1963800"/>
          </a:xfrm>
          <a:prstGeom prst="rect">
            <a:avLst/>
          </a:prstGeom>
          <a:ln w="0">
            <a:noFill/>
          </a:ln>
        </p:spPr>
      </p:pic>
      <p:pic>
        <p:nvPicPr>
          <p:cNvPr id="5" name="Picture 4" descr="Artificial Intelligence Vector Art, Icons, and Graphics for Free Download"/>
          <p:cNvPicPr/>
          <p:nvPr/>
        </p:nvPicPr>
        <p:blipFill>
          <a:blip r:embed="rId3"/>
          <a:stretch/>
        </p:blipFill>
        <p:spPr>
          <a:xfrm>
            <a:off x="7181926" y="3594631"/>
            <a:ext cx="3699720" cy="2235600"/>
          </a:xfrm>
          <a:prstGeom prst="rect">
            <a:avLst/>
          </a:prstGeom>
          <a:ln w="0">
            <a:noFill/>
          </a:ln>
        </p:spPr>
      </p:pic>
    </p:spTree>
    <p:extLst>
      <p:ext uri="{BB962C8B-B14F-4D97-AF65-F5344CB8AC3E}">
        <p14:creationId xmlns:p14="http://schemas.microsoft.com/office/powerpoint/2010/main" val="68233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1"/>
          <p:cNvSpPr/>
          <p:nvPr/>
        </p:nvSpPr>
        <p:spPr>
          <a:xfrm>
            <a:off x="4513270" y="666869"/>
            <a:ext cx="34826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000" b="1" strike="noStrike" spc="-1" dirty="0">
                <a:solidFill>
                  <a:srgbClr val="000000"/>
                </a:solidFill>
                <a:latin typeface="Arial"/>
              </a:rPr>
              <a:t>Branches of AI</a:t>
            </a:r>
            <a:endParaRPr lang="en-IN" sz="3000" b="0" strike="noStrike" spc="-1" dirty="0">
              <a:latin typeface="Arial"/>
            </a:endParaRPr>
          </a:p>
        </p:txBody>
      </p:sp>
      <p:pic>
        <p:nvPicPr>
          <p:cNvPr id="93" name="Picture 2"/>
          <p:cNvPicPr/>
          <p:nvPr/>
        </p:nvPicPr>
        <p:blipFill>
          <a:blip r:embed="rId2"/>
          <a:stretch/>
        </p:blipFill>
        <p:spPr>
          <a:xfrm>
            <a:off x="1224943" y="1640607"/>
            <a:ext cx="9812880" cy="4319640"/>
          </a:xfrm>
          <a:prstGeom prst="rect">
            <a:avLst/>
          </a:prstGeom>
          <a:ln w="0">
            <a:noFill/>
          </a:ln>
        </p:spPr>
      </p:pic>
    </p:spTree>
    <p:extLst>
      <p:ext uri="{BB962C8B-B14F-4D97-AF65-F5344CB8AC3E}">
        <p14:creationId xmlns:p14="http://schemas.microsoft.com/office/powerpoint/2010/main" val="1487366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IN" dirty="0"/>
          </a:p>
        </p:txBody>
      </p:sp>
      <p:sp>
        <p:nvSpPr>
          <p:cNvPr id="3" name="Content Placeholder 2"/>
          <p:cNvSpPr>
            <a:spLocks noGrp="1"/>
          </p:cNvSpPr>
          <p:nvPr>
            <p:ph idx="1"/>
          </p:nvPr>
        </p:nvSpPr>
        <p:spPr/>
        <p:txBody>
          <a:bodyPr/>
          <a:lstStyle/>
          <a:p>
            <a:r>
              <a:rPr lang="en-IN" spc="-1" dirty="0">
                <a:solidFill>
                  <a:srgbClr val="000000"/>
                </a:solidFill>
                <a:latin typeface="Arial"/>
              </a:rPr>
              <a:t>Machine learning means making the computers to learn like human </a:t>
            </a:r>
            <a:r>
              <a:rPr lang="en-IN" spc="-1" dirty="0" smtClean="0">
                <a:solidFill>
                  <a:srgbClr val="000000"/>
                </a:solidFill>
                <a:latin typeface="Arial"/>
              </a:rPr>
              <a:t>beings</a:t>
            </a:r>
          </a:p>
          <a:p>
            <a:r>
              <a:rPr lang="en-IN" spc="-1" dirty="0">
                <a:solidFill>
                  <a:srgbClr val="000000"/>
                </a:solidFill>
                <a:latin typeface="Arial"/>
              </a:rPr>
              <a:t>We give input and output to the machine leaning algorithm and it builds a model. It predicts the future</a:t>
            </a:r>
            <a:endParaRPr lang="en-IN" spc="-1" dirty="0">
              <a:latin typeface="Arial"/>
            </a:endParaRPr>
          </a:p>
          <a:p>
            <a:endParaRPr lang="en-IN" dirty="0"/>
          </a:p>
        </p:txBody>
      </p:sp>
      <p:pic>
        <p:nvPicPr>
          <p:cNvPr id="4" name="Picture 4" descr="Machine Input Output Reasoning Questions for Competitive Exams"/>
          <p:cNvPicPr/>
          <p:nvPr/>
        </p:nvPicPr>
        <p:blipFill>
          <a:blip r:embed="rId2"/>
          <a:stretch/>
        </p:blipFill>
        <p:spPr>
          <a:xfrm>
            <a:off x="1069848" y="3408703"/>
            <a:ext cx="4138920" cy="2520000"/>
          </a:xfrm>
          <a:prstGeom prst="rect">
            <a:avLst/>
          </a:prstGeom>
          <a:ln w="0">
            <a:noFill/>
          </a:ln>
        </p:spPr>
      </p:pic>
      <p:pic>
        <p:nvPicPr>
          <p:cNvPr id="5" name="Picture 2" descr="Introduction to Machine Learning for Beginners | by Ayush Pant | Towards  Data Science"/>
          <p:cNvPicPr/>
          <p:nvPr/>
        </p:nvPicPr>
        <p:blipFill>
          <a:blip r:embed="rId3"/>
          <a:stretch/>
        </p:blipFill>
        <p:spPr>
          <a:xfrm>
            <a:off x="6413996" y="3408703"/>
            <a:ext cx="4714252" cy="2520000"/>
          </a:xfrm>
          <a:prstGeom prst="rect">
            <a:avLst/>
          </a:prstGeom>
          <a:ln w="0">
            <a:noFill/>
          </a:ln>
        </p:spPr>
      </p:pic>
    </p:spTree>
    <p:extLst>
      <p:ext uri="{BB962C8B-B14F-4D97-AF65-F5344CB8AC3E}">
        <p14:creationId xmlns:p14="http://schemas.microsoft.com/office/powerpoint/2010/main" val="90647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Machine Learning? – Visual Explanations | Data Revenue"/>
          <p:cNvPicPr/>
          <p:nvPr/>
        </p:nvPicPr>
        <p:blipFill>
          <a:blip r:embed="rId2"/>
          <a:stretch/>
        </p:blipFill>
        <p:spPr>
          <a:xfrm>
            <a:off x="1854497" y="969058"/>
            <a:ext cx="8516520" cy="5239080"/>
          </a:xfrm>
          <a:prstGeom prst="rect">
            <a:avLst/>
          </a:prstGeom>
          <a:ln w="0">
            <a:noFill/>
          </a:ln>
        </p:spPr>
      </p:pic>
    </p:spTree>
    <p:extLst>
      <p:ext uri="{BB962C8B-B14F-4D97-AF65-F5344CB8AC3E}">
        <p14:creationId xmlns:p14="http://schemas.microsoft.com/office/powerpoint/2010/main" val="361848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solidFill>
                  <a:srgbClr val="000000"/>
                </a:solidFill>
                <a:latin typeface="Arial"/>
              </a:rPr>
              <a:t>Features ,Labels &amp; Model</a:t>
            </a:r>
            <a:endParaRPr lang="en-IN" dirty="0"/>
          </a:p>
        </p:txBody>
      </p:sp>
      <p:sp>
        <p:nvSpPr>
          <p:cNvPr id="3" name="Content Placeholder 2"/>
          <p:cNvSpPr>
            <a:spLocks noGrp="1"/>
          </p:cNvSpPr>
          <p:nvPr>
            <p:ph idx="1"/>
          </p:nvPr>
        </p:nvSpPr>
        <p:spPr/>
        <p:txBody>
          <a:bodyPr>
            <a:normAutofit fontScale="92500" lnSpcReduction="20000"/>
          </a:bodyPr>
          <a:lstStyle/>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X=2 F(x)=4…..Input 2 and Output 4</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X=3 F(x)=6</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X=4 F(x)=8</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X=5 F(x)=10</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a:t>
            </a:r>
            <a:r>
              <a:rPr lang="en-IN" b="1" spc="-1" dirty="0">
                <a:solidFill>
                  <a:srgbClr val="000000"/>
                </a:solidFill>
                <a:latin typeface="Arial"/>
                <a:ea typeface="Microsoft Himalaya"/>
              </a:rPr>
              <a:t>What is X=10 ?</a:t>
            </a:r>
            <a:endParaRPr lang="en-IN" spc="-1" dirty="0">
              <a:latin typeface="Arial"/>
            </a:endParaRPr>
          </a:p>
          <a:p>
            <a:pPr algn="just">
              <a:lnSpc>
                <a:spcPct val="100000"/>
              </a:lnSpc>
              <a:buNone/>
            </a:pPr>
            <a:r>
              <a:rPr lang="en-IN" b="1" spc="-1" dirty="0">
                <a:solidFill>
                  <a:srgbClr val="000000"/>
                </a:solidFill>
                <a:latin typeface="Arial"/>
                <a:ea typeface="Microsoft Himalaya"/>
              </a:rPr>
              <a:t>     Ans:20</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F(x)=2x… Is the </a:t>
            </a:r>
            <a:r>
              <a:rPr lang="en-IN" b="1" spc="-1" dirty="0">
                <a:solidFill>
                  <a:srgbClr val="000000"/>
                </a:solidFill>
                <a:latin typeface="Arial"/>
                <a:ea typeface="Microsoft Himalaya"/>
              </a:rPr>
              <a:t>Model</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Inputs are called </a:t>
            </a:r>
            <a:r>
              <a:rPr lang="en-IN" b="1" spc="-1" dirty="0">
                <a:solidFill>
                  <a:srgbClr val="000000"/>
                </a:solidFill>
                <a:latin typeface="Arial"/>
                <a:ea typeface="Microsoft Himalaya"/>
              </a:rPr>
              <a:t>Features.</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Output are called </a:t>
            </a:r>
            <a:r>
              <a:rPr lang="en-IN" b="1" spc="-1" dirty="0">
                <a:solidFill>
                  <a:srgbClr val="000000"/>
                </a:solidFill>
                <a:latin typeface="Arial"/>
                <a:ea typeface="Microsoft Himalaya"/>
              </a:rPr>
              <a:t>Labels.</a:t>
            </a:r>
            <a:endParaRPr lang="en-IN" spc="-1" dirty="0">
              <a:latin typeface="Arial"/>
            </a:endParaRPr>
          </a:p>
          <a:p>
            <a:pPr marL="343080" indent="-343080" algn="just">
              <a:lnSpc>
                <a:spcPct val="100000"/>
              </a:lnSpc>
              <a:buClr>
                <a:srgbClr val="000000"/>
              </a:buClr>
              <a:buFont typeface="Wingdings" charset="2"/>
              <a:buChar char=""/>
            </a:pPr>
            <a:r>
              <a:rPr lang="en-IN" spc="-1" dirty="0">
                <a:solidFill>
                  <a:srgbClr val="000000"/>
                </a:solidFill>
                <a:latin typeface="Arial"/>
                <a:ea typeface="Microsoft Himalaya"/>
              </a:rPr>
              <a:t> Function is called </a:t>
            </a:r>
            <a:r>
              <a:rPr lang="en-IN" b="1" spc="-1" dirty="0">
                <a:solidFill>
                  <a:srgbClr val="000000"/>
                </a:solidFill>
                <a:latin typeface="Arial"/>
                <a:ea typeface="Microsoft Himalaya"/>
              </a:rPr>
              <a:t>Model</a:t>
            </a:r>
            <a:endParaRPr lang="en-IN" spc="-1" dirty="0">
              <a:latin typeface="Arial"/>
            </a:endParaRPr>
          </a:p>
        </p:txBody>
      </p:sp>
    </p:spTree>
    <p:extLst>
      <p:ext uri="{BB962C8B-B14F-4D97-AF65-F5344CB8AC3E}">
        <p14:creationId xmlns:p14="http://schemas.microsoft.com/office/powerpoint/2010/main" val="72975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hat Is Machine Learning: Definition, Types, Applications and Examples -  Potentia Analytics"/>
          <p:cNvPicPr>
            <a:picLocks noGrp="1"/>
          </p:cNvPicPr>
          <p:nvPr>
            <p:ph idx="1"/>
          </p:nvPr>
        </p:nvPicPr>
        <p:blipFill>
          <a:blip r:embed="rId2"/>
          <a:stretch/>
        </p:blipFill>
        <p:spPr>
          <a:xfrm>
            <a:off x="1954924" y="1364155"/>
            <a:ext cx="8150773" cy="4169542"/>
          </a:xfrm>
          <a:prstGeom prst="rect">
            <a:avLst/>
          </a:prstGeom>
          <a:ln w="0">
            <a:noFill/>
          </a:ln>
        </p:spPr>
      </p:pic>
    </p:spTree>
    <p:extLst>
      <p:ext uri="{BB962C8B-B14F-4D97-AF65-F5344CB8AC3E}">
        <p14:creationId xmlns:p14="http://schemas.microsoft.com/office/powerpoint/2010/main" val="240722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solidFill>
                  <a:srgbClr val="000000"/>
                </a:solidFill>
                <a:latin typeface="Arial"/>
              </a:rPr>
              <a:t>Supervised Learning</a:t>
            </a:r>
            <a:endParaRPr lang="en-IN" dirty="0"/>
          </a:p>
        </p:txBody>
      </p:sp>
      <p:sp>
        <p:nvSpPr>
          <p:cNvPr id="3" name="Content Placeholder 2"/>
          <p:cNvSpPr>
            <a:spLocks noGrp="1"/>
          </p:cNvSpPr>
          <p:nvPr>
            <p:ph idx="1"/>
          </p:nvPr>
        </p:nvSpPr>
        <p:spPr/>
        <p:txBody>
          <a:bodyPr/>
          <a:lstStyle/>
          <a:p>
            <a:r>
              <a:rPr lang="en-IN" spc="-1" dirty="0">
                <a:solidFill>
                  <a:srgbClr val="000000"/>
                </a:solidFill>
                <a:latin typeface="Arial"/>
              </a:rPr>
              <a:t>Learning from others is called Supervised </a:t>
            </a:r>
            <a:r>
              <a:rPr lang="en-IN" spc="-1" dirty="0" smtClean="0">
                <a:solidFill>
                  <a:srgbClr val="000000"/>
                </a:solidFill>
                <a:latin typeface="Arial"/>
              </a:rPr>
              <a:t>Learning</a:t>
            </a:r>
          </a:p>
          <a:p>
            <a:r>
              <a:rPr lang="en-IN" spc="-1" dirty="0">
                <a:solidFill>
                  <a:srgbClr val="000000"/>
                </a:solidFill>
                <a:latin typeface="Arial"/>
              </a:rPr>
              <a:t>Supervised learning will have features and labels</a:t>
            </a:r>
            <a:r>
              <a:rPr lang="en-IN" spc="-1" dirty="0" smtClean="0">
                <a:solidFill>
                  <a:srgbClr val="000000"/>
                </a:solidFill>
                <a:latin typeface="Arial"/>
              </a:rPr>
              <a:t>.</a:t>
            </a:r>
          </a:p>
          <a:p>
            <a:pPr marL="343080" indent="-343080">
              <a:lnSpc>
                <a:spcPct val="100000"/>
              </a:lnSpc>
              <a:buClr>
                <a:srgbClr val="000000"/>
              </a:buClr>
              <a:buFont typeface="Wingdings" charset="2"/>
              <a:buChar char=""/>
            </a:pPr>
            <a:r>
              <a:rPr lang="en-IN" spc="-1" dirty="0">
                <a:solidFill>
                  <a:srgbClr val="000000"/>
                </a:solidFill>
                <a:latin typeface="Arial"/>
              </a:rPr>
              <a:t>There are two algorithms:-</a:t>
            </a:r>
            <a:endParaRPr lang="en-IN" spc="-1" dirty="0">
              <a:latin typeface="Arial"/>
            </a:endParaRPr>
          </a:p>
          <a:p>
            <a:pPr>
              <a:lnSpc>
                <a:spcPct val="100000"/>
              </a:lnSpc>
              <a:buNone/>
            </a:pPr>
            <a:r>
              <a:rPr lang="en-IN" spc="-1" dirty="0">
                <a:solidFill>
                  <a:srgbClr val="000000"/>
                </a:solidFill>
                <a:latin typeface="Arial"/>
              </a:rPr>
              <a:t>1.Regression</a:t>
            </a:r>
            <a:endParaRPr lang="en-IN" spc="-1" dirty="0">
              <a:latin typeface="Arial"/>
            </a:endParaRPr>
          </a:p>
          <a:p>
            <a:pPr>
              <a:lnSpc>
                <a:spcPct val="100000"/>
              </a:lnSpc>
              <a:buNone/>
            </a:pPr>
            <a:r>
              <a:rPr lang="en-IN" spc="-1" dirty="0">
                <a:solidFill>
                  <a:srgbClr val="000000"/>
                </a:solidFill>
                <a:latin typeface="Arial"/>
              </a:rPr>
              <a:t>2.Classification</a:t>
            </a:r>
            <a:endParaRPr lang="en-IN" spc="-1" dirty="0">
              <a:latin typeface="Arial"/>
            </a:endParaRPr>
          </a:p>
          <a:p>
            <a:endParaRPr lang="en-IN" spc="-1" dirty="0">
              <a:latin typeface="Arial"/>
            </a:endParaRPr>
          </a:p>
          <a:p>
            <a:endParaRPr lang="en-IN" dirty="0"/>
          </a:p>
        </p:txBody>
      </p:sp>
      <p:pic>
        <p:nvPicPr>
          <p:cNvPr id="4" name="Picture 6"/>
          <p:cNvPicPr/>
          <p:nvPr/>
        </p:nvPicPr>
        <p:blipFill>
          <a:blip r:embed="rId2"/>
          <a:stretch/>
        </p:blipFill>
        <p:spPr>
          <a:xfrm>
            <a:off x="7680960" y="1289304"/>
            <a:ext cx="3787920" cy="4331520"/>
          </a:xfrm>
          <a:prstGeom prst="rect">
            <a:avLst/>
          </a:prstGeom>
          <a:ln w="0">
            <a:noFill/>
          </a:ln>
        </p:spPr>
      </p:pic>
    </p:spTree>
    <p:extLst>
      <p:ext uri="{BB962C8B-B14F-4D97-AF65-F5344CB8AC3E}">
        <p14:creationId xmlns:p14="http://schemas.microsoft.com/office/powerpoint/2010/main" val="394881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and Reinforcement learning</a:t>
            </a:r>
            <a:endParaRPr lang="en-IN" dirty="0"/>
          </a:p>
        </p:txBody>
      </p:sp>
      <p:sp>
        <p:nvSpPr>
          <p:cNvPr id="3" name="Content Placeholder 2"/>
          <p:cNvSpPr>
            <a:spLocks noGrp="1"/>
          </p:cNvSpPr>
          <p:nvPr>
            <p:ph idx="1"/>
          </p:nvPr>
        </p:nvSpPr>
        <p:spPr>
          <a:xfrm>
            <a:off x="797976" y="2093976"/>
            <a:ext cx="10049614" cy="4261453"/>
          </a:xfrm>
        </p:spPr>
        <p:txBody>
          <a:bodyPr/>
          <a:lstStyle/>
          <a:p>
            <a:r>
              <a:rPr lang="en-IN" spc="-1" dirty="0">
                <a:solidFill>
                  <a:srgbClr val="000000"/>
                </a:solidFill>
                <a:latin typeface="Arial"/>
              </a:rPr>
              <a:t>Learning on our own is called UNSUPERVISED </a:t>
            </a:r>
            <a:r>
              <a:rPr lang="en-IN" spc="-1" dirty="0" smtClean="0">
                <a:solidFill>
                  <a:srgbClr val="000000"/>
                </a:solidFill>
                <a:latin typeface="Arial"/>
              </a:rPr>
              <a:t>LEARNING</a:t>
            </a:r>
          </a:p>
          <a:p>
            <a:r>
              <a:rPr lang="en-IN" spc="-1" dirty="0">
                <a:solidFill>
                  <a:srgbClr val="000000"/>
                </a:solidFill>
                <a:latin typeface="Arial"/>
              </a:rPr>
              <a:t>Machine Learning method in which the user is rewarded for the desired behaviour or punished for the undesired </a:t>
            </a:r>
            <a:r>
              <a:rPr lang="en-IN" spc="-1" dirty="0" smtClean="0">
                <a:solidFill>
                  <a:srgbClr val="000000"/>
                </a:solidFill>
                <a:latin typeface="Arial"/>
              </a:rPr>
              <a:t>behaviour – REINFORCEMENT LEARNING</a:t>
            </a:r>
            <a:endParaRPr lang="en-IN" spc="-1" dirty="0">
              <a:latin typeface="Arial"/>
            </a:endParaRPr>
          </a:p>
          <a:p>
            <a:endParaRPr lang="en-IN" dirty="0"/>
          </a:p>
        </p:txBody>
      </p:sp>
      <p:pic>
        <p:nvPicPr>
          <p:cNvPr id="4" name="Picture 3"/>
          <p:cNvPicPr>
            <a:picLocks noChangeAspect="1"/>
          </p:cNvPicPr>
          <p:nvPr/>
        </p:nvPicPr>
        <p:blipFill>
          <a:blip r:embed="rId2"/>
          <a:stretch>
            <a:fillRect/>
          </a:stretch>
        </p:blipFill>
        <p:spPr>
          <a:xfrm>
            <a:off x="1069848" y="3703319"/>
            <a:ext cx="6290895" cy="2352001"/>
          </a:xfrm>
          <a:prstGeom prst="rect">
            <a:avLst/>
          </a:prstGeom>
        </p:spPr>
      </p:pic>
      <p:sp>
        <p:nvSpPr>
          <p:cNvPr id="5" name="AutoShape 6" descr="Reinforcement learning - Wikipedia"/>
          <p:cNvSpPr>
            <a:spLocks noChangeAspect="1" noChangeArrowheads="1"/>
          </p:cNvSpPr>
          <p:nvPr/>
        </p:nvSpPr>
        <p:spPr bwMode="auto">
          <a:xfrm>
            <a:off x="155574" y="-144463"/>
            <a:ext cx="361743" cy="361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6" name="Picture 8" descr="Reinforcement learni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340" y="3786484"/>
            <a:ext cx="23812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86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56</TotalTime>
  <Words>424</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Century Gothic</vt:lpstr>
      <vt:lpstr>Corbel</vt:lpstr>
      <vt:lpstr>Microsoft Himalaya</vt:lpstr>
      <vt:lpstr>Wingdings</vt:lpstr>
      <vt:lpstr>Wood Type</vt:lpstr>
      <vt:lpstr>Agile Software Engineering</vt:lpstr>
      <vt:lpstr>Artificial Intelligence</vt:lpstr>
      <vt:lpstr>PowerPoint Presentation</vt:lpstr>
      <vt:lpstr>Machine Learning</vt:lpstr>
      <vt:lpstr>PowerPoint Presentation</vt:lpstr>
      <vt:lpstr>Features ,Labels &amp; Model</vt:lpstr>
      <vt:lpstr>PowerPoint Presentation</vt:lpstr>
      <vt:lpstr>Supervised Learning</vt:lpstr>
      <vt:lpstr>Unsupervised learning and Reinforcement learning</vt:lpstr>
      <vt:lpstr>Regression</vt:lpstr>
      <vt:lpstr>PowerPoint Presentation</vt:lpstr>
      <vt:lpstr>PowerPoint Presentation</vt:lpstr>
      <vt:lpstr>Classification</vt:lpstr>
      <vt:lpstr>PowerPoint Presentation</vt:lpstr>
      <vt:lpstr>Decision tree</vt:lpstr>
      <vt:lpstr>Support Vector Machine</vt:lpstr>
      <vt:lpstr>Naïve Bayes </vt:lpstr>
      <vt:lpstr>K-Nearest Neighbour</vt:lpstr>
      <vt:lpstr>Random Forests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Engineering</dc:title>
  <dc:creator>Microsoft account</dc:creator>
  <cp:lastModifiedBy>Microsoft account</cp:lastModifiedBy>
  <cp:revision>5</cp:revision>
  <dcterms:created xsi:type="dcterms:W3CDTF">2023-06-09T18:23:33Z</dcterms:created>
  <dcterms:modified xsi:type="dcterms:W3CDTF">2023-06-09T19:19:36Z</dcterms:modified>
</cp:coreProperties>
</file>