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30727-8038-42A8-9040-3EB55399AE28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0"/>
      <dgm:spPr/>
    </dgm:pt>
    <dgm:pt modelId="{9B886220-98D4-4EB9-BA3A-AF0819891EC8}">
      <dgm:prSet phldrT="[Text]" phldr="1"/>
      <dgm:spPr/>
      <dgm:t>
        <a:bodyPr/>
        <a:lstStyle/>
        <a:p>
          <a:endParaRPr lang="en-IN" dirty="0"/>
        </a:p>
      </dgm:t>
    </dgm:pt>
    <dgm:pt modelId="{354A6213-FBA1-4A72-B832-B9B94043B91D}" type="parTrans" cxnId="{1C94F683-9C69-4D3E-9598-E74E0A4FE645}">
      <dgm:prSet/>
      <dgm:spPr/>
      <dgm:t>
        <a:bodyPr/>
        <a:lstStyle/>
        <a:p>
          <a:endParaRPr lang="en-IN"/>
        </a:p>
      </dgm:t>
    </dgm:pt>
    <dgm:pt modelId="{3815A7C5-35B5-41E9-92DC-1D78837C5A7F}" type="sibTrans" cxnId="{1C94F683-9C69-4D3E-9598-E74E0A4FE645}">
      <dgm:prSet/>
      <dgm:spPr/>
      <dgm:t>
        <a:bodyPr/>
        <a:lstStyle/>
        <a:p>
          <a:endParaRPr lang="en-IN"/>
        </a:p>
      </dgm:t>
    </dgm:pt>
    <dgm:pt modelId="{BEA3B20D-F9C4-4011-A747-FF210DD9187A}">
      <dgm:prSet phldrT="[Text]" phldr="1"/>
      <dgm:spPr/>
      <dgm:t>
        <a:bodyPr/>
        <a:lstStyle/>
        <a:p>
          <a:endParaRPr lang="en-IN"/>
        </a:p>
      </dgm:t>
    </dgm:pt>
    <dgm:pt modelId="{BD488FCC-51FE-491B-B916-AB7642BE0D8A}" type="parTrans" cxnId="{8B37C044-343A-4FAD-96F7-30569CC03F3E}">
      <dgm:prSet/>
      <dgm:spPr/>
      <dgm:t>
        <a:bodyPr/>
        <a:lstStyle/>
        <a:p>
          <a:endParaRPr lang="en-IN"/>
        </a:p>
      </dgm:t>
    </dgm:pt>
    <dgm:pt modelId="{2F1D7217-7944-4398-BA8F-D03E0118F52C}" type="sibTrans" cxnId="{8B37C044-343A-4FAD-96F7-30569CC03F3E}">
      <dgm:prSet/>
      <dgm:spPr/>
      <dgm:t>
        <a:bodyPr/>
        <a:lstStyle/>
        <a:p>
          <a:endParaRPr lang="en-IN"/>
        </a:p>
      </dgm:t>
    </dgm:pt>
    <dgm:pt modelId="{36ACD60F-A21A-4C0D-A7A1-4A5B35F39F09}">
      <dgm:prSet phldrT="[Text]" phldr="1"/>
      <dgm:spPr/>
      <dgm:t>
        <a:bodyPr/>
        <a:lstStyle/>
        <a:p>
          <a:endParaRPr lang="en-IN"/>
        </a:p>
      </dgm:t>
    </dgm:pt>
    <dgm:pt modelId="{220F56A7-C4C1-48C8-8DA8-8CBD321CD3A3}" type="parTrans" cxnId="{EADC127E-65D0-4A7A-AB30-12ED12D7F556}">
      <dgm:prSet/>
      <dgm:spPr/>
      <dgm:t>
        <a:bodyPr/>
        <a:lstStyle/>
        <a:p>
          <a:endParaRPr lang="en-IN"/>
        </a:p>
      </dgm:t>
    </dgm:pt>
    <dgm:pt modelId="{6A774999-69DF-4132-8730-7A15B0F4860A}" type="sibTrans" cxnId="{EADC127E-65D0-4A7A-AB30-12ED12D7F556}">
      <dgm:prSet/>
      <dgm:spPr/>
      <dgm:t>
        <a:bodyPr/>
        <a:lstStyle/>
        <a:p>
          <a:endParaRPr lang="en-IN"/>
        </a:p>
      </dgm:t>
    </dgm:pt>
    <dgm:pt modelId="{E27B932F-5186-48A0-8EC8-34EC8DE96673}" type="pres">
      <dgm:prSet presAssocID="{68230727-8038-42A8-9040-3EB55399AE28}" presName="Name0" presStyleCnt="0">
        <dgm:presLayoutVars>
          <dgm:dir/>
          <dgm:resizeHandles val="exact"/>
        </dgm:presLayoutVars>
      </dgm:prSet>
      <dgm:spPr/>
    </dgm:pt>
    <dgm:pt modelId="{098BD4E5-281B-4842-8400-9722D408A9EB}" type="pres">
      <dgm:prSet presAssocID="{68230727-8038-42A8-9040-3EB55399AE28}" presName="bkgdShp" presStyleLbl="alignAccFollowNode1" presStyleIdx="0" presStyleCnt="1"/>
      <dgm:spPr/>
    </dgm:pt>
    <dgm:pt modelId="{6A1954EE-8823-4104-867B-EF468B74AD8C}" type="pres">
      <dgm:prSet presAssocID="{68230727-8038-42A8-9040-3EB55399AE28}" presName="linComp" presStyleCnt="0"/>
      <dgm:spPr/>
    </dgm:pt>
    <dgm:pt modelId="{EA99FCF4-1540-4387-AD51-2803512AF832}" type="pres">
      <dgm:prSet presAssocID="{9B886220-98D4-4EB9-BA3A-AF0819891EC8}" presName="compNode" presStyleCnt="0"/>
      <dgm:spPr/>
    </dgm:pt>
    <dgm:pt modelId="{A9B4B307-8AE1-4CFD-9DB3-2110A143710E}" type="pres">
      <dgm:prSet presAssocID="{9B886220-98D4-4EB9-BA3A-AF0819891EC8}" presName="node" presStyleLbl="node1" presStyleIdx="0" presStyleCnt="3">
        <dgm:presLayoutVars>
          <dgm:bulletEnabled val="1"/>
        </dgm:presLayoutVars>
      </dgm:prSet>
      <dgm:spPr/>
    </dgm:pt>
    <dgm:pt modelId="{61016DC1-23BE-4199-9553-390CD8B08CB4}" type="pres">
      <dgm:prSet presAssocID="{9B886220-98D4-4EB9-BA3A-AF0819891EC8}" presName="invisiNode" presStyleLbl="node1" presStyleIdx="0" presStyleCnt="3"/>
      <dgm:spPr/>
    </dgm:pt>
    <dgm:pt modelId="{FBE79E8F-8066-4718-B4FB-A885E297BD26}" type="pres">
      <dgm:prSet presAssocID="{9B886220-98D4-4EB9-BA3A-AF0819891EC8}" presName="imagNode" presStyleLbl="fgImgPlace1" presStyleIdx="0" presStyleCnt="3"/>
      <dgm:spPr/>
    </dgm:pt>
    <dgm:pt modelId="{960610D6-5440-4235-92E6-E7AE6531F111}" type="pres">
      <dgm:prSet presAssocID="{3815A7C5-35B5-41E9-92DC-1D78837C5A7F}" presName="sibTrans" presStyleLbl="sibTrans2D1" presStyleIdx="0" presStyleCnt="0"/>
      <dgm:spPr/>
    </dgm:pt>
    <dgm:pt modelId="{66022E62-1C52-4FAD-99A5-8EE74766832B}" type="pres">
      <dgm:prSet presAssocID="{BEA3B20D-F9C4-4011-A747-FF210DD9187A}" presName="compNode" presStyleCnt="0"/>
      <dgm:spPr/>
    </dgm:pt>
    <dgm:pt modelId="{E0A575FE-8089-4244-9EB7-45B220E8DE4C}" type="pres">
      <dgm:prSet presAssocID="{BEA3B20D-F9C4-4011-A747-FF210DD9187A}" presName="node" presStyleLbl="node1" presStyleIdx="1" presStyleCnt="3">
        <dgm:presLayoutVars>
          <dgm:bulletEnabled val="1"/>
        </dgm:presLayoutVars>
      </dgm:prSet>
      <dgm:spPr/>
    </dgm:pt>
    <dgm:pt modelId="{66117AFD-62E1-485E-8212-D83655EEE89E}" type="pres">
      <dgm:prSet presAssocID="{BEA3B20D-F9C4-4011-A747-FF210DD9187A}" presName="invisiNode" presStyleLbl="node1" presStyleIdx="1" presStyleCnt="3"/>
      <dgm:spPr/>
    </dgm:pt>
    <dgm:pt modelId="{044DA906-3AAF-4EC0-B7C5-5E83424C911A}" type="pres">
      <dgm:prSet presAssocID="{BEA3B20D-F9C4-4011-A747-FF210DD9187A}" presName="imagNode" presStyleLbl="fgImgPlace1" presStyleIdx="1" presStyleCnt="3"/>
      <dgm:spPr/>
    </dgm:pt>
    <dgm:pt modelId="{529AEDAD-3BA8-45A2-99AB-EAF73761CE76}" type="pres">
      <dgm:prSet presAssocID="{2F1D7217-7944-4398-BA8F-D03E0118F52C}" presName="sibTrans" presStyleLbl="sibTrans2D1" presStyleIdx="0" presStyleCnt="0"/>
      <dgm:spPr/>
    </dgm:pt>
    <dgm:pt modelId="{5CA9D958-FEAF-47FE-8083-F92511B342E8}" type="pres">
      <dgm:prSet presAssocID="{36ACD60F-A21A-4C0D-A7A1-4A5B35F39F09}" presName="compNode" presStyleCnt="0"/>
      <dgm:spPr/>
    </dgm:pt>
    <dgm:pt modelId="{38FD71B3-6F18-4E11-805A-2C6AC1D9B983}" type="pres">
      <dgm:prSet presAssocID="{36ACD60F-A21A-4C0D-A7A1-4A5B35F39F09}" presName="node" presStyleLbl="node1" presStyleIdx="2" presStyleCnt="3">
        <dgm:presLayoutVars>
          <dgm:bulletEnabled val="1"/>
        </dgm:presLayoutVars>
      </dgm:prSet>
      <dgm:spPr/>
    </dgm:pt>
    <dgm:pt modelId="{84283F0F-355C-445D-99B7-EE4CA5CD8421}" type="pres">
      <dgm:prSet presAssocID="{36ACD60F-A21A-4C0D-A7A1-4A5B35F39F09}" presName="invisiNode" presStyleLbl="node1" presStyleIdx="2" presStyleCnt="3"/>
      <dgm:spPr/>
    </dgm:pt>
    <dgm:pt modelId="{D41A86A6-03AF-4FC6-86F7-E5414EC8211D}" type="pres">
      <dgm:prSet presAssocID="{36ACD60F-A21A-4C0D-A7A1-4A5B35F39F09}" presName="imagNode" presStyleLbl="fgImgPlace1" presStyleIdx="2" presStyleCnt="3"/>
      <dgm:spPr/>
    </dgm:pt>
  </dgm:ptLst>
  <dgm:cxnLst>
    <dgm:cxn modelId="{2FCD2A26-4089-4AC4-9AD5-9FA5AA86955F}" type="presOf" srcId="{9B886220-98D4-4EB9-BA3A-AF0819891EC8}" destId="{A9B4B307-8AE1-4CFD-9DB3-2110A143710E}" srcOrd="0" destOrd="0" presId="urn:microsoft.com/office/officeart/2005/8/layout/pList2"/>
    <dgm:cxn modelId="{09F8BD41-D37A-43F2-9C00-EE658E9F4224}" type="presOf" srcId="{BEA3B20D-F9C4-4011-A747-FF210DD9187A}" destId="{E0A575FE-8089-4244-9EB7-45B220E8DE4C}" srcOrd="0" destOrd="0" presId="urn:microsoft.com/office/officeart/2005/8/layout/pList2"/>
    <dgm:cxn modelId="{8B37C044-343A-4FAD-96F7-30569CC03F3E}" srcId="{68230727-8038-42A8-9040-3EB55399AE28}" destId="{BEA3B20D-F9C4-4011-A747-FF210DD9187A}" srcOrd="1" destOrd="0" parTransId="{BD488FCC-51FE-491B-B916-AB7642BE0D8A}" sibTransId="{2F1D7217-7944-4398-BA8F-D03E0118F52C}"/>
    <dgm:cxn modelId="{B94F6559-296F-4E01-94A3-FCA603DA2AE4}" type="presOf" srcId="{3815A7C5-35B5-41E9-92DC-1D78837C5A7F}" destId="{960610D6-5440-4235-92E6-E7AE6531F111}" srcOrd="0" destOrd="0" presId="urn:microsoft.com/office/officeart/2005/8/layout/pList2"/>
    <dgm:cxn modelId="{EADC127E-65D0-4A7A-AB30-12ED12D7F556}" srcId="{68230727-8038-42A8-9040-3EB55399AE28}" destId="{36ACD60F-A21A-4C0D-A7A1-4A5B35F39F09}" srcOrd="2" destOrd="0" parTransId="{220F56A7-C4C1-48C8-8DA8-8CBD321CD3A3}" sibTransId="{6A774999-69DF-4132-8730-7A15B0F4860A}"/>
    <dgm:cxn modelId="{1C94F683-9C69-4D3E-9598-E74E0A4FE645}" srcId="{68230727-8038-42A8-9040-3EB55399AE28}" destId="{9B886220-98D4-4EB9-BA3A-AF0819891EC8}" srcOrd="0" destOrd="0" parTransId="{354A6213-FBA1-4A72-B832-B9B94043B91D}" sibTransId="{3815A7C5-35B5-41E9-92DC-1D78837C5A7F}"/>
    <dgm:cxn modelId="{F49026A6-EDD4-4512-860B-AB4E93D46BEF}" type="presOf" srcId="{2F1D7217-7944-4398-BA8F-D03E0118F52C}" destId="{529AEDAD-3BA8-45A2-99AB-EAF73761CE76}" srcOrd="0" destOrd="0" presId="urn:microsoft.com/office/officeart/2005/8/layout/pList2"/>
    <dgm:cxn modelId="{B1D043BF-4901-494C-9B4E-B0D2FCCDA851}" type="presOf" srcId="{36ACD60F-A21A-4C0D-A7A1-4A5B35F39F09}" destId="{38FD71B3-6F18-4E11-805A-2C6AC1D9B983}" srcOrd="0" destOrd="0" presId="urn:microsoft.com/office/officeart/2005/8/layout/pList2"/>
    <dgm:cxn modelId="{FA8095CD-21AF-4DE8-8EF0-CF535E721922}" type="presOf" srcId="{68230727-8038-42A8-9040-3EB55399AE28}" destId="{E27B932F-5186-48A0-8EC8-34EC8DE96673}" srcOrd="0" destOrd="0" presId="urn:microsoft.com/office/officeart/2005/8/layout/pList2"/>
    <dgm:cxn modelId="{2A5D6AC4-073B-4E4A-8EF1-6EF440E5EABA}" type="presParOf" srcId="{E27B932F-5186-48A0-8EC8-34EC8DE96673}" destId="{098BD4E5-281B-4842-8400-9722D408A9EB}" srcOrd="0" destOrd="0" presId="urn:microsoft.com/office/officeart/2005/8/layout/pList2"/>
    <dgm:cxn modelId="{2E44B545-EC08-4023-96A1-EA7CDB3C2BE9}" type="presParOf" srcId="{E27B932F-5186-48A0-8EC8-34EC8DE96673}" destId="{6A1954EE-8823-4104-867B-EF468B74AD8C}" srcOrd="1" destOrd="0" presId="urn:microsoft.com/office/officeart/2005/8/layout/pList2"/>
    <dgm:cxn modelId="{7001665C-E914-4466-BC61-8774575C22BC}" type="presParOf" srcId="{6A1954EE-8823-4104-867B-EF468B74AD8C}" destId="{EA99FCF4-1540-4387-AD51-2803512AF832}" srcOrd="0" destOrd="0" presId="urn:microsoft.com/office/officeart/2005/8/layout/pList2"/>
    <dgm:cxn modelId="{C9AE5F84-348D-4264-B4B9-392AC8E31AA1}" type="presParOf" srcId="{EA99FCF4-1540-4387-AD51-2803512AF832}" destId="{A9B4B307-8AE1-4CFD-9DB3-2110A143710E}" srcOrd="0" destOrd="0" presId="urn:microsoft.com/office/officeart/2005/8/layout/pList2"/>
    <dgm:cxn modelId="{D5693959-974B-4698-AE33-B7BA84DF927C}" type="presParOf" srcId="{EA99FCF4-1540-4387-AD51-2803512AF832}" destId="{61016DC1-23BE-4199-9553-390CD8B08CB4}" srcOrd="1" destOrd="0" presId="urn:microsoft.com/office/officeart/2005/8/layout/pList2"/>
    <dgm:cxn modelId="{12415AC5-8D54-4C98-9234-74D75A09D357}" type="presParOf" srcId="{EA99FCF4-1540-4387-AD51-2803512AF832}" destId="{FBE79E8F-8066-4718-B4FB-A885E297BD26}" srcOrd="2" destOrd="0" presId="urn:microsoft.com/office/officeart/2005/8/layout/pList2"/>
    <dgm:cxn modelId="{94D7DDF8-5117-4760-8570-011EF8E2D64D}" type="presParOf" srcId="{6A1954EE-8823-4104-867B-EF468B74AD8C}" destId="{960610D6-5440-4235-92E6-E7AE6531F111}" srcOrd="1" destOrd="0" presId="urn:microsoft.com/office/officeart/2005/8/layout/pList2"/>
    <dgm:cxn modelId="{487ED310-381F-417E-8C2D-980F5879C943}" type="presParOf" srcId="{6A1954EE-8823-4104-867B-EF468B74AD8C}" destId="{66022E62-1C52-4FAD-99A5-8EE74766832B}" srcOrd="2" destOrd="0" presId="urn:microsoft.com/office/officeart/2005/8/layout/pList2"/>
    <dgm:cxn modelId="{82FF1F45-2A28-4442-BA1A-B02F3EB5E964}" type="presParOf" srcId="{66022E62-1C52-4FAD-99A5-8EE74766832B}" destId="{E0A575FE-8089-4244-9EB7-45B220E8DE4C}" srcOrd="0" destOrd="0" presId="urn:microsoft.com/office/officeart/2005/8/layout/pList2"/>
    <dgm:cxn modelId="{D1592F06-6A10-43C7-A65C-9CEBC5D37711}" type="presParOf" srcId="{66022E62-1C52-4FAD-99A5-8EE74766832B}" destId="{66117AFD-62E1-485E-8212-D83655EEE89E}" srcOrd="1" destOrd="0" presId="urn:microsoft.com/office/officeart/2005/8/layout/pList2"/>
    <dgm:cxn modelId="{A576994C-4C5F-43A6-9234-97397516AC04}" type="presParOf" srcId="{66022E62-1C52-4FAD-99A5-8EE74766832B}" destId="{044DA906-3AAF-4EC0-B7C5-5E83424C911A}" srcOrd="2" destOrd="0" presId="urn:microsoft.com/office/officeart/2005/8/layout/pList2"/>
    <dgm:cxn modelId="{5B2AB443-C475-4BB4-A657-ED746F8CC26F}" type="presParOf" srcId="{6A1954EE-8823-4104-867B-EF468B74AD8C}" destId="{529AEDAD-3BA8-45A2-99AB-EAF73761CE76}" srcOrd="3" destOrd="0" presId="urn:microsoft.com/office/officeart/2005/8/layout/pList2"/>
    <dgm:cxn modelId="{47384756-D818-4910-B370-130316C16248}" type="presParOf" srcId="{6A1954EE-8823-4104-867B-EF468B74AD8C}" destId="{5CA9D958-FEAF-47FE-8083-F92511B342E8}" srcOrd="4" destOrd="0" presId="urn:microsoft.com/office/officeart/2005/8/layout/pList2"/>
    <dgm:cxn modelId="{CB8CD402-E60C-4F18-B317-CF0AA79348AF}" type="presParOf" srcId="{5CA9D958-FEAF-47FE-8083-F92511B342E8}" destId="{38FD71B3-6F18-4E11-805A-2C6AC1D9B983}" srcOrd="0" destOrd="0" presId="urn:microsoft.com/office/officeart/2005/8/layout/pList2"/>
    <dgm:cxn modelId="{373C28E0-A703-4B76-9721-7F96310B82B1}" type="presParOf" srcId="{5CA9D958-FEAF-47FE-8083-F92511B342E8}" destId="{84283F0F-355C-445D-99B7-EE4CA5CD8421}" srcOrd="1" destOrd="0" presId="urn:microsoft.com/office/officeart/2005/8/layout/pList2"/>
    <dgm:cxn modelId="{6DBA1D24-309E-4F34-A695-BDF62A6163D1}" type="presParOf" srcId="{5CA9D958-FEAF-47FE-8083-F92511B342E8}" destId="{D41A86A6-03AF-4FC6-86F7-E5414EC8211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CAE3F-89E4-4240-AFBA-A6E178856BC1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7A7CA0EE-150A-4535-8F8D-DD2EBC4A333D}">
      <dgm:prSet phldrT="[Text]" phldr="1"/>
      <dgm:spPr/>
      <dgm:t>
        <a:bodyPr/>
        <a:lstStyle/>
        <a:p>
          <a:endParaRPr lang="en-IN"/>
        </a:p>
      </dgm:t>
    </dgm:pt>
    <dgm:pt modelId="{EA1CBFCB-1D84-45EF-876D-2F6D94F993E3}" type="parTrans" cxnId="{5E9C53ED-8B67-4096-8F0A-CC5BE8451574}">
      <dgm:prSet/>
      <dgm:spPr/>
      <dgm:t>
        <a:bodyPr/>
        <a:lstStyle/>
        <a:p>
          <a:endParaRPr lang="en-IN"/>
        </a:p>
      </dgm:t>
    </dgm:pt>
    <dgm:pt modelId="{70C7372F-B66F-4A6A-9191-DC33B162BD4A}" type="sibTrans" cxnId="{5E9C53ED-8B67-4096-8F0A-CC5BE8451574}">
      <dgm:prSet/>
      <dgm:spPr/>
      <dgm:t>
        <a:bodyPr/>
        <a:lstStyle/>
        <a:p>
          <a:endParaRPr lang="en-IN"/>
        </a:p>
      </dgm:t>
    </dgm:pt>
    <dgm:pt modelId="{805155A1-4923-4E22-B877-7E0063DA303A}">
      <dgm:prSet phldrT="[Text]" phldr="1"/>
      <dgm:spPr/>
      <dgm:t>
        <a:bodyPr/>
        <a:lstStyle/>
        <a:p>
          <a:endParaRPr lang="en-IN"/>
        </a:p>
      </dgm:t>
    </dgm:pt>
    <dgm:pt modelId="{935DF707-2602-42CC-9E8C-31502E14AB06}" type="parTrans" cxnId="{6A67398D-310D-44BA-AD50-58E5F42D26DE}">
      <dgm:prSet/>
      <dgm:spPr/>
      <dgm:t>
        <a:bodyPr/>
        <a:lstStyle/>
        <a:p>
          <a:endParaRPr lang="en-IN"/>
        </a:p>
      </dgm:t>
    </dgm:pt>
    <dgm:pt modelId="{3A138DDE-B647-4086-9E64-E6658FDFD007}" type="sibTrans" cxnId="{6A67398D-310D-44BA-AD50-58E5F42D26DE}">
      <dgm:prSet/>
      <dgm:spPr/>
      <dgm:t>
        <a:bodyPr/>
        <a:lstStyle/>
        <a:p>
          <a:endParaRPr lang="en-IN"/>
        </a:p>
      </dgm:t>
    </dgm:pt>
    <dgm:pt modelId="{0C78E3D6-A64D-491B-93E6-A2E529EB8DFF}">
      <dgm:prSet phldrT="[Text]" phldr="1"/>
      <dgm:spPr/>
      <dgm:t>
        <a:bodyPr/>
        <a:lstStyle/>
        <a:p>
          <a:endParaRPr lang="en-IN"/>
        </a:p>
      </dgm:t>
    </dgm:pt>
    <dgm:pt modelId="{04F78E2D-F4F3-4E7E-8369-DFE51FB3EF4C}" type="parTrans" cxnId="{CCD0ABF9-52C8-4A0A-BD1E-87C33FE94FA9}">
      <dgm:prSet/>
      <dgm:spPr/>
      <dgm:t>
        <a:bodyPr/>
        <a:lstStyle/>
        <a:p>
          <a:endParaRPr lang="en-IN"/>
        </a:p>
      </dgm:t>
    </dgm:pt>
    <dgm:pt modelId="{3D46AFBC-7D26-4A60-ACBD-FDA1EAAD2780}" type="sibTrans" cxnId="{CCD0ABF9-52C8-4A0A-BD1E-87C33FE94FA9}">
      <dgm:prSet/>
      <dgm:spPr/>
      <dgm:t>
        <a:bodyPr/>
        <a:lstStyle/>
        <a:p>
          <a:endParaRPr lang="en-IN"/>
        </a:p>
      </dgm:t>
    </dgm:pt>
    <dgm:pt modelId="{9A51AA20-EFF6-4087-BA5B-9E1EEC9FEC14}">
      <dgm:prSet phldrT="[Text]" phldr="1"/>
      <dgm:spPr/>
      <dgm:t>
        <a:bodyPr/>
        <a:lstStyle/>
        <a:p>
          <a:endParaRPr lang="en-IN"/>
        </a:p>
      </dgm:t>
    </dgm:pt>
    <dgm:pt modelId="{4B17B952-B30D-4BD3-A4D3-EF6EF3718323}" type="parTrans" cxnId="{74887303-1EA7-47C7-A0A3-F16E56EBCA02}">
      <dgm:prSet/>
      <dgm:spPr/>
      <dgm:t>
        <a:bodyPr/>
        <a:lstStyle/>
        <a:p>
          <a:endParaRPr lang="en-IN"/>
        </a:p>
      </dgm:t>
    </dgm:pt>
    <dgm:pt modelId="{FB55380E-F002-439B-845C-61D8293777D5}" type="sibTrans" cxnId="{74887303-1EA7-47C7-A0A3-F16E56EBCA02}">
      <dgm:prSet/>
      <dgm:spPr/>
      <dgm:t>
        <a:bodyPr/>
        <a:lstStyle/>
        <a:p>
          <a:endParaRPr lang="en-IN"/>
        </a:p>
      </dgm:t>
    </dgm:pt>
    <dgm:pt modelId="{D172E9BB-010D-4E23-A863-B399B2AD6930}">
      <dgm:prSet phldrT="[Text]" phldr="1"/>
      <dgm:spPr/>
      <dgm:t>
        <a:bodyPr/>
        <a:lstStyle/>
        <a:p>
          <a:endParaRPr lang="en-IN"/>
        </a:p>
      </dgm:t>
    </dgm:pt>
    <dgm:pt modelId="{97EFBF35-C6B6-4567-BF52-5C6256995F29}" type="parTrans" cxnId="{CEC6A3C5-ADDD-4474-87E4-8D495CC1E968}">
      <dgm:prSet/>
      <dgm:spPr/>
      <dgm:t>
        <a:bodyPr/>
        <a:lstStyle/>
        <a:p>
          <a:endParaRPr lang="en-IN"/>
        </a:p>
      </dgm:t>
    </dgm:pt>
    <dgm:pt modelId="{CE30F913-2CCB-4024-A7E7-0D252D36FB9F}" type="sibTrans" cxnId="{CEC6A3C5-ADDD-4474-87E4-8D495CC1E968}">
      <dgm:prSet/>
      <dgm:spPr/>
      <dgm:t>
        <a:bodyPr/>
        <a:lstStyle/>
        <a:p>
          <a:endParaRPr lang="en-IN"/>
        </a:p>
      </dgm:t>
    </dgm:pt>
    <dgm:pt modelId="{BCFF17A8-63EE-4B92-9B95-7416E6D07F13}">
      <dgm:prSet phldrT="[Text]" phldr="1"/>
      <dgm:spPr/>
      <dgm:t>
        <a:bodyPr/>
        <a:lstStyle/>
        <a:p>
          <a:endParaRPr lang="en-IN"/>
        </a:p>
      </dgm:t>
    </dgm:pt>
    <dgm:pt modelId="{970064E4-8410-46F6-8E99-9A1C9E72DBB8}" type="parTrans" cxnId="{0D6F0A45-2CD2-4CE4-9EB5-607EA9ACAD1C}">
      <dgm:prSet/>
      <dgm:spPr/>
      <dgm:t>
        <a:bodyPr/>
        <a:lstStyle/>
        <a:p>
          <a:endParaRPr lang="en-IN"/>
        </a:p>
      </dgm:t>
    </dgm:pt>
    <dgm:pt modelId="{477E5828-020E-4A9D-B8BB-8C86E36A2995}" type="sibTrans" cxnId="{0D6F0A45-2CD2-4CE4-9EB5-607EA9ACAD1C}">
      <dgm:prSet/>
      <dgm:spPr/>
      <dgm:t>
        <a:bodyPr/>
        <a:lstStyle/>
        <a:p>
          <a:endParaRPr lang="en-IN"/>
        </a:p>
      </dgm:t>
    </dgm:pt>
    <dgm:pt modelId="{7A56B1AE-BA32-44EE-A503-41F92D25EF5E}">
      <dgm:prSet phldrT="[Text]" phldr="1"/>
      <dgm:spPr/>
      <dgm:t>
        <a:bodyPr/>
        <a:lstStyle/>
        <a:p>
          <a:endParaRPr lang="en-IN"/>
        </a:p>
      </dgm:t>
    </dgm:pt>
    <dgm:pt modelId="{9AFE7431-D88F-4448-A51A-84E91EACDB7D}" type="parTrans" cxnId="{8C2F41BE-DD13-4E36-8A08-2344B3F60567}">
      <dgm:prSet/>
      <dgm:spPr/>
      <dgm:t>
        <a:bodyPr/>
        <a:lstStyle/>
        <a:p>
          <a:endParaRPr lang="en-IN"/>
        </a:p>
      </dgm:t>
    </dgm:pt>
    <dgm:pt modelId="{8239143A-8C94-4624-8B57-6B2B555917FC}" type="sibTrans" cxnId="{8C2F41BE-DD13-4E36-8A08-2344B3F60567}">
      <dgm:prSet/>
      <dgm:spPr/>
      <dgm:t>
        <a:bodyPr/>
        <a:lstStyle/>
        <a:p>
          <a:endParaRPr lang="en-IN"/>
        </a:p>
      </dgm:t>
    </dgm:pt>
    <dgm:pt modelId="{6FE11ACE-ED55-4E49-9F1C-849FE24DBB89}" type="pres">
      <dgm:prSet presAssocID="{674CAE3F-89E4-4240-AFBA-A6E178856BC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663A16C8-E4A5-404E-AA67-404959272FCA}" type="pres">
      <dgm:prSet presAssocID="{674CAE3F-89E4-4240-AFBA-A6E178856BC1}" presName="dummyMaxCanvas" presStyleCnt="0"/>
      <dgm:spPr/>
    </dgm:pt>
    <dgm:pt modelId="{41ADB128-C0DA-4B9A-A97C-5B082CF0D5B1}" type="pres">
      <dgm:prSet presAssocID="{674CAE3F-89E4-4240-AFBA-A6E178856BC1}" presName="parentComposite" presStyleCnt="0"/>
      <dgm:spPr/>
    </dgm:pt>
    <dgm:pt modelId="{E793C698-A966-4361-B1CC-43432EC6EB53}" type="pres">
      <dgm:prSet presAssocID="{674CAE3F-89E4-4240-AFBA-A6E178856BC1}" presName="parent1" presStyleLbl="alignAccFollowNode1" presStyleIdx="0" presStyleCnt="4">
        <dgm:presLayoutVars>
          <dgm:chMax val="4"/>
        </dgm:presLayoutVars>
      </dgm:prSet>
      <dgm:spPr/>
    </dgm:pt>
    <dgm:pt modelId="{592DE1BC-3F21-44C5-8769-6D6DD5EF1256}" type="pres">
      <dgm:prSet presAssocID="{674CAE3F-89E4-4240-AFBA-A6E178856BC1}" presName="parent2" presStyleLbl="alignAccFollowNode1" presStyleIdx="1" presStyleCnt="4">
        <dgm:presLayoutVars>
          <dgm:chMax val="4"/>
        </dgm:presLayoutVars>
      </dgm:prSet>
      <dgm:spPr/>
    </dgm:pt>
    <dgm:pt modelId="{5F32EA6F-F704-4107-8CF0-F9E841CBCED0}" type="pres">
      <dgm:prSet presAssocID="{674CAE3F-89E4-4240-AFBA-A6E178856BC1}" presName="childrenComposite" presStyleCnt="0"/>
      <dgm:spPr/>
    </dgm:pt>
    <dgm:pt modelId="{28054E96-1D12-4F41-B890-D503A782F644}" type="pres">
      <dgm:prSet presAssocID="{674CAE3F-89E4-4240-AFBA-A6E178856BC1}" presName="dummyMaxCanvas_ChildArea" presStyleCnt="0"/>
      <dgm:spPr/>
    </dgm:pt>
    <dgm:pt modelId="{27B96E1F-E6DD-497F-9A97-627D4A6983F8}" type="pres">
      <dgm:prSet presAssocID="{674CAE3F-89E4-4240-AFBA-A6E178856BC1}" presName="fulcrum" presStyleLbl="alignAccFollowNode1" presStyleIdx="2" presStyleCnt="4"/>
      <dgm:spPr/>
    </dgm:pt>
    <dgm:pt modelId="{9BBB9505-778D-49D0-B175-60C1820C1297}" type="pres">
      <dgm:prSet presAssocID="{674CAE3F-89E4-4240-AFBA-A6E178856BC1}" presName="balance_23" presStyleLbl="alignAccFollowNode1" presStyleIdx="3" presStyleCnt="4">
        <dgm:presLayoutVars>
          <dgm:bulletEnabled val="1"/>
        </dgm:presLayoutVars>
      </dgm:prSet>
      <dgm:spPr/>
    </dgm:pt>
    <dgm:pt modelId="{6B297BE7-52D8-403C-82EF-EA882217C6FE}" type="pres">
      <dgm:prSet presAssocID="{674CAE3F-89E4-4240-AFBA-A6E178856BC1}" presName="right_23_1" presStyleLbl="node1" presStyleIdx="0" presStyleCnt="5">
        <dgm:presLayoutVars>
          <dgm:bulletEnabled val="1"/>
        </dgm:presLayoutVars>
      </dgm:prSet>
      <dgm:spPr/>
    </dgm:pt>
    <dgm:pt modelId="{375B9641-9D86-4D12-BCB3-585E7773ABF0}" type="pres">
      <dgm:prSet presAssocID="{674CAE3F-89E4-4240-AFBA-A6E178856BC1}" presName="right_23_2" presStyleLbl="node1" presStyleIdx="1" presStyleCnt="5">
        <dgm:presLayoutVars>
          <dgm:bulletEnabled val="1"/>
        </dgm:presLayoutVars>
      </dgm:prSet>
      <dgm:spPr/>
    </dgm:pt>
    <dgm:pt modelId="{F0E61C99-C536-46AF-9EB4-2A52DB24CB27}" type="pres">
      <dgm:prSet presAssocID="{674CAE3F-89E4-4240-AFBA-A6E178856BC1}" presName="right_23_3" presStyleLbl="node1" presStyleIdx="2" presStyleCnt="5">
        <dgm:presLayoutVars>
          <dgm:bulletEnabled val="1"/>
        </dgm:presLayoutVars>
      </dgm:prSet>
      <dgm:spPr/>
    </dgm:pt>
    <dgm:pt modelId="{4C7BA7D3-6197-4155-9380-7354AC321E16}" type="pres">
      <dgm:prSet presAssocID="{674CAE3F-89E4-4240-AFBA-A6E178856BC1}" presName="left_23_1" presStyleLbl="node1" presStyleIdx="3" presStyleCnt="5">
        <dgm:presLayoutVars>
          <dgm:bulletEnabled val="1"/>
        </dgm:presLayoutVars>
      </dgm:prSet>
      <dgm:spPr/>
    </dgm:pt>
    <dgm:pt modelId="{BC304BCF-D540-4CCC-A68F-CBEC7FA5784D}" type="pres">
      <dgm:prSet presAssocID="{674CAE3F-89E4-4240-AFBA-A6E178856BC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74887303-1EA7-47C7-A0A3-F16E56EBCA02}" srcId="{674CAE3F-89E4-4240-AFBA-A6E178856BC1}" destId="{9A51AA20-EFF6-4087-BA5B-9E1EEC9FEC14}" srcOrd="1" destOrd="0" parTransId="{4B17B952-B30D-4BD3-A4D3-EF6EF3718323}" sibTransId="{FB55380E-F002-439B-845C-61D8293777D5}"/>
    <dgm:cxn modelId="{41F3B65F-0F4F-4986-A579-BC5A6D3E7200}" type="presOf" srcId="{BCFF17A8-63EE-4B92-9B95-7416E6D07F13}" destId="{375B9641-9D86-4D12-BCB3-585E7773ABF0}" srcOrd="0" destOrd="0" presId="urn:microsoft.com/office/officeart/2005/8/layout/balance1"/>
    <dgm:cxn modelId="{0D6F0A45-2CD2-4CE4-9EB5-607EA9ACAD1C}" srcId="{9A51AA20-EFF6-4087-BA5B-9E1EEC9FEC14}" destId="{BCFF17A8-63EE-4B92-9B95-7416E6D07F13}" srcOrd="1" destOrd="0" parTransId="{970064E4-8410-46F6-8E99-9A1C9E72DBB8}" sibTransId="{477E5828-020E-4A9D-B8BB-8C86E36A2995}"/>
    <dgm:cxn modelId="{A7834469-2AF7-4995-8708-F802AA07F5E4}" type="presOf" srcId="{7A56B1AE-BA32-44EE-A503-41F92D25EF5E}" destId="{F0E61C99-C536-46AF-9EB4-2A52DB24CB27}" srcOrd="0" destOrd="0" presId="urn:microsoft.com/office/officeart/2005/8/layout/balance1"/>
    <dgm:cxn modelId="{6A67398D-310D-44BA-AD50-58E5F42D26DE}" srcId="{7A7CA0EE-150A-4535-8F8D-DD2EBC4A333D}" destId="{805155A1-4923-4E22-B877-7E0063DA303A}" srcOrd="0" destOrd="0" parTransId="{935DF707-2602-42CC-9E8C-31502E14AB06}" sibTransId="{3A138DDE-B647-4086-9E64-E6658FDFD007}"/>
    <dgm:cxn modelId="{8C2F41BE-DD13-4E36-8A08-2344B3F60567}" srcId="{9A51AA20-EFF6-4087-BA5B-9E1EEC9FEC14}" destId="{7A56B1AE-BA32-44EE-A503-41F92D25EF5E}" srcOrd="2" destOrd="0" parTransId="{9AFE7431-D88F-4448-A51A-84E91EACDB7D}" sibTransId="{8239143A-8C94-4624-8B57-6B2B555917FC}"/>
    <dgm:cxn modelId="{CEC6A3C5-ADDD-4474-87E4-8D495CC1E968}" srcId="{9A51AA20-EFF6-4087-BA5B-9E1EEC9FEC14}" destId="{D172E9BB-010D-4E23-A863-B399B2AD6930}" srcOrd="0" destOrd="0" parTransId="{97EFBF35-C6B6-4567-BF52-5C6256995F29}" sibTransId="{CE30F913-2CCB-4024-A7E7-0D252D36FB9F}"/>
    <dgm:cxn modelId="{E80FD0CB-BFC4-410A-80CF-58D9EF99127F}" type="presOf" srcId="{7A7CA0EE-150A-4535-8F8D-DD2EBC4A333D}" destId="{E793C698-A966-4361-B1CC-43432EC6EB53}" srcOrd="0" destOrd="0" presId="urn:microsoft.com/office/officeart/2005/8/layout/balance1"/>
    <dgm:cxn modelId="{0BFC1BCD-60D0-48E4-BCD0-50D49ACC224F}" type="presOf" srcId="{0C78E3D6-A64D-491B-93E6-A2E529EB8DFF}" destId="{BC304BCF-D540-4CCC-A68F-CBEC7FA5784D}" srcOrd="0" destOrd="0" presId="urn:microsoft.com/office/officeart/2005/8/layout/balance1"/>
    <dgm:cxn modelId="{E14A4FD2-A914-4FF7-ACCB-A6F803E19492}" type="presOf" srcId="{9A51AA20-EFF6-4087-BA5B-9E1EEC9FEC14}" destId="{592DE1BC-3F21-44C5-8769-6D6DD5EF1256}" srcOrd="0" destOrd="0" presId="urn:microsoft.com/office/officeart/2005/8/layout/balance1"/>
    <dgm:cxn modelId="{A0B08FD4-178A-48CD-8EF5-4562F31E1713}" type="presOf" srcId="{674CAE3F-89E4-4240-AFBA-A6E178856BC1}" destId="{6FE11ACE-ED55-4E49-9F1C-849FE24DBB89}" srcOrd="0" destOrd="0" presId="urn:microsoft.com/office/officeart/2005/8/layout/balance1"/>
    <dgm:cxn modelId="{46B256D6-7902-49EB-B167-BE13B48BF76A}" type="presOf" srcId="{805155A1-4923-4E22-B877-7E0063DA303A}" destId="{4C7BA7D3-6197-4155-9380-7354AC321E16}" srcOrd="0" destOrd="0" presId="urn:microsoft.com/office/officeart/2005/8/layout/balance1"/>
    <dgm:cxn modelId="{5E9C53ED-8B67-4096-8F0A-CC5BE8451574}" srcId="{674CAE3F-89E4-4240-AFBA-A6E178856BC1}" destId="{7A7CA0EE-150A-4535-8F8D-DD2EBC4A333D}" srcOrd="0" destOrd="0" parTransId="{EA1CBFCB-1D84-45EF-876D-2F6D94F993E3}" sibTransId="{70C7372F-B66F-4A6A-9191-DC33B162BD4A}"/>
    <dgm:cxn modelId="{447814F0-E6DF-4D12-9698-BF2E11C82BB9}" type="presOf" srcId="{D172E9BB-010D-4E23-A863-B399B2AD6930}" destId="{6B297BE7-52D8-403C-82EF-EA882217C6FE}" srcOrd="0" destOrd="0" presId="urn:microsoft.com/office/officeart/2005/8/layout/balance1"/>
    <dgm:cxn modelId="{CCD0ABF9-52C8-4A0A-BD1E-87C33FE94FA9}" srcId="{7A7CA0EE-150A-4535-8F8D-DD2EBC4A333D}" destId="{0C78E3D6-A64D-491B-93E6-A2E529EB8DFF}" srcOrd="1" destOrd="0" parTransId="{04F78E2D-F4F3-4E7E-8369-DFE51FB3EF4C}" sibTransId="{3D46AFBC-7D26-4A60-ACBD-FDA1EAAD2780}"/>
    <dgm:cxn modelId="{DD5FFD65-BCE5-4D7E-853C-A3B6D46ED8B7}" type="presParOf" srcId="{6FE11ACE-ED55-4E49-9F1C-849FE24DBB89}" destId="{663A16C8-E4A5-404E-AA67-404959272FCA}" srcOrd="0" destOrd="0" presId="urn:microsoft.com/office/officeart/2005/8/layout/balance1"/>
    <dgm:cxn modelId="{F9E981C1-96B7-4995-B8A9-B7899597A317}" type="presParOf" srcId="{6FE11ACE-ED55-4E49-9F1C-849FE24DBB89}" destId="{41ADB128-C0DA-4B9A-A97C-5B082CF0D5B1}" srcOrd="1" destOrd="0" presId="urn:microsoft.com/office/officeart/2005/8/layout/balance1"/>
    <dgm:cxn modelId="{016955C5-A778-4A8A-99A6-86189C735402}" type="presParOf" srcId="{41ADB128-C0DA-4B9A-A97C-5B082CF0D5B1}" destId="{E793C698-A966-4361-B1CC-43432EC6EB53}" srcOrd="0" destOrd="0" presId="urn:microsoft.com/office/officeart/2005/8/layout/balance1"/>
    <dgm:cxn modelId="{6AFB088E-B7D5-44D7-840F-A3224DD6A0AB}" type="presParOf" srcId="{41ADB128-C0DA-4B9A-A97C-5B082CF0D5B1}" destId="{592DE1BC-3F21-44C5-8769-6D6DD5EF1256}" srcOrd="1" destOrd="0" presId="urn:microsoft.com/office/officeart/2005/8/layout/balance1"/>
    <dgm:cxn modelId="{841B7DC5-1D5F-4C0A-B93A-34F6EF1FC16D}" type="presParOf" srcId="{6FE11ACE-ED55-4E49-9F1C-849FE24DBB89}" destId="{5F32EA6F-F704-4107-8CF0-F9E841CBCED0}" srcOrd="2" destOrd="0" presId="urn:microsoft.com/office/officeart/2005/8/layout/balance1"/>
    <dgm:cxn modelId="{ADA34750-7754-4EF6-A1ED-721A0299BF0D}" type="presParOf" srcId="{5F32EA6F-F704-4107-8CF0-F9E841CBCED0}" destId="{28054E96-1D12-4F41-B890-D503A782F644}" srcOrd="0" destOrd="0" presId="urn:microsoft.com/office/officeart/2005/8/layout/balance1"/>
    <dgm:cxn modelId="{F317240F-7584-48BB-A7F5-EEA54109C19B}" type="presParOf" srcId="{5F32EA6F-F704-4107-8CF0-F9E841CBCED0}" destId="{27B96E1F-E6DD-497F-9A97-627D4A6983F8}" srcOrd="1" destOrd="0" presId="urn:microsoft.com/office/officeart/2005/8/layout/balance1"/>
    <dgm:cxn modelId="{A75F853D-B70E-4CB4-90D5-84B7339D8BE9}" type="presParOf" srcId="{5F32EA6F-F704-4107-8CF0-F9E841CBCED0}" destId="{9BBB9505-778D-49D0-B175-60C1820C1297}" srcOrd="2" destOrd="0" presId="urn:microsoft.com/office/officeart/2005/8/layout/balance1"/>
    <dgm:cxn modelId="{AB50A1FD-0D91-4B77-AC52-4CB7A8E58447}" type="presParOf" srcId="{5F32EA6F-F704-4107-8CF0-F9E841CBCED0}" destId="{6B297BE7-52D8-403C-82EF-EA882217C6FE}" srcOrd="3" destOrd="0" presId="urn:microsoft.com/office/officeart/2005/8/layout/balance1"/>
    <dgm:cxn modelId="{90B47E5C-DAA4-4C7E-B0CE-C47B990413C5}" type="presParOf" srcId="{5F32EA6F-F704-4107-8CF0-F9E841CBCED0}" destId="{375B9641-9D86-4D12-BCB3-585E7773ABF0}" srcOrd="4" destOrd="0" presId="urn:microsoft.com/office/officeart/2005/8/layout/balance1"/>
    <dgm:cxn modelId="{100E8E3C-0182-45FC-83CF-8BA9033D2BDB}" type="presParOf" srcId="{5F32EA6F-F704-4107-8CF0-F9E841CBCED0}" destId="{F0E61C99-C536-46AF-9EB4-2A52DB24CB27}" srcOrd="5" destOrd="0" presId="urn:microsoft.com/office/officeart/2005/8/layout/balance1"/>
    <dgm:cxn modelId="{95DA7017-E9E7-4C70-AA89-6A57EA0014F4}" type="presParOf" srcId="{5F32EA6F-F704-4107-8CF0-F9E841CBCED0}" destId="{4C7BA7D3-6197-4155-9380-7354AC321E16}" srcOrd="6" destOrd="0" presId="urn:microsoft.com/office/officeart/2005/8/layout/balance1"/>
    <dgm:cxn modelId="{AFB65327-6466-49F4-A5AA-193BEB417B1F}" type="presParOf" srcId="{5F32EA6F-F704-4107-8CF0-F9E841CBCED0}" destId="{BC304BCF-D540-4CCC-A68F-CBEC7FA5784D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BD4E5-281B-4842-8400-9722D408A9EB}">
      <dsp:nvSpPr>
        <dsp:cNvPr id="0" name=""/>
        <dsp:cNvSpPr/>
      </dsp:nvSpPr>
      <dsp:spPr>
        <a:xfrm>
          <a:off x="0" y="0"/>
          <a:ext cx="5157787" cy="165806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79E8F-8066-4718-B4FB-A885E297BD26}">
      <dsp:nvSpPr>
        <dsp:cNvPr id="0" name=""/>
        <dsp:cNvSpPr/>
      </dsp:nvSpPr>
      <dsp:spPr>
        <a:xfrm>
          <a:off x="154733" y="221075"/>
          <a:ext cx="1515099" cy="121591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4B307-8AE1-4CFD-9DB3-2110A143710E}">
      <dsp:nvSpPr>
        <dsp:cNvPr id="0" name=""/>
        <dsp:cNvSpPr/>
      </dsp:nvSpPr>
      <dsp:spPr>
        <a:xfrm rot="10800000">
          <a:off x="154733" y="1658064"/>
          <a:ext cx="1515099" cy="202652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 dirty="0"/>
        </a:p>
      </dsp:txBody>
      <dsp:txXfrm rot="10800000">
        <a:off x="201328" y="1658064"/>
        <a:ext cx="1421909" cy="1979928"/>
      </dsp:txXfrm>
    </dsp:sp>
    <dsp:sp modelId="{044DA906-3AAF-4EC0-B7C5-5E83424C911A}">
      <dsp:nvSpPr>
        <dsp:cNvPr id="0" name=""/>
        <dsp:cNvSpPr/>
      </dsp:nvSpPr>
      <dsp:spPr>
        <a:xfrm>
          <a:off x="1821343" y="221075"/>
          <a:ext cx="1515099" cy="121591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575FE-8089-4244-9EB7-45B220E8DE4C}">
      <dsp:nvSpPr>
        <dsp:cNvPr id="0" name=""/>
        <dsp:cNvSpPr/>
      </dsp:nvSpPr>
      <dsp:spPr>
        <a:xfrm rot="10800000">
          <a:off x="1821343" y="1658064"/>
          <a:ext cx="1515099" cy="202652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 rot="10800000">
        <a:off x="1867938" y="1658064"/>
        <a:ext cx="1421909" cy="1979928"/>
      </dsp:txXfrm>
    </dsp:sp>
    <dsp:sp modelId="{D41A86A6-03AF-4FC6-86F7-E5414EC8211D}">
      <dsp:nvSpPr>
        <dsp:cNvPr id="0" name=""/>
        <dsp:cNvSpPr/>
      </dsp:nvSpPr>
      <dsp:spPr>
        <a:xfrm>
          <a:off x="3487953" y="221075"/>
          <a:ext cx="1515099" cy="121591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D71B3-6F18-4E11-805A-2C6AC1D9B983}">
      <dsp:nvSpPr>
        <dsp:cNvPr id="0" name=""/>
        <dsp:cNvSpPr/>
      </dsp:nvSpPr>
      <dsp:spPr>
        <a:xfrm rot="10800000">
          <a:off x="3487953" y="1658064"/>
          <a:ext cx="1515099" cy="202652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 rot="10800000">
        <a:off x="3534548" y="1658064"/>
        <a:ext cx="1421909" cy="1979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3C698-A966-4361-B1CC-43432EC6EB53}">
      <dsp:nvSpPr>
        <dsp:cNvPr id="0" name=""/>
        <dsp:cNvSpPr/>
      </dsp:nvSpPr>
      <dsp:spPr>
        <a:xfrm>
          <a:off x="143184" y="0"/>
          <a:ext cx="560992" cy="3116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52312" y="9128"/>
        <a:ext cx="542736" cy="293406"/>
      </dsp:txXfrm>
    </dsp:sp>
    <dsp:sp modelId="{592DE1BC-3F21-44C5-8769-6D6DD5EF1256}">
      <dsp:nvSpPr>
        <dsp:cNvPr id="0" name=""/>
        <dsp:cNvSpPr/>
      </dsp:nvSpPr>
      <dsp:spPr>
        <a:xfrm>
          <a:off x="953507" y="0"/>
          <a:ext cx="560992" cy="3116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962635" y="9128"/>
        <a:ext cx="542736" cy="293406"/>
      </dsp:txXfrm>
    </dsp:sp>
    <dsp:sp modelId="{27B96E1F-E6DD-497F-9A97-627D4A6983F8}">
      <dsp:nvSpPr>
        <dsp:cNvPr id="0" name=""/>
        <dsp:cNvSpPr/>
      </dsp:nvSpPr>
      <dsp:spPr>
        <a:xfrm>
          <a:off x="711968" y="1324566"/>
          <a:ext cx="233746" cy="23374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B9505-778D-49D0-B175-60C1820C1297}">
      <dsp:nvSpPr>
        <dsp:cNvPr id="0" name=""/>
        <dsp:cNvSpPr/>
      </dsp:nvSpPr>
      <dsp:spPr>
        <a:xfrm rot="240000">
          <a:off x="127386" y="1224402"/>
          <a:ext cx="1402910" cy="98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97BE7-52D8-403C-82EF-EA882217C6FE}">
      <dsp:nvSpPr>
        <dsp:cNvPr id="0" name=""/>
        <dsp:cNvSpPr/>
      </dsp:nvSpPr>
      <dsp:spPr>
        <a:xfrm rot="240000">
          <a:off x="969712" y="979126"/>
          <a:ext cx="559747" cy="26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982442" y="991856"/>
        <a:ext cx="534287" cy="235325"/>
      </dsp:txXfrm>
    </dsp:sp>
    <dsp:sp modelId="{375B9641-9D86-4D12-BCB3-585E7773ABF0}">
      <dsp:nvSpPr>
        <dsp:cNvPr id="0" name=""/>
        <dsp:cNvSpPr/>
      </dsp:nvSpPr>
      <dsp:spPr>
        <a:xfrm rot="240000">
          <a:off x="989970" y="698629"/>
          <a:ext cx="559747" cy="26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02700" y="711359"/>
        <a:ext cx="534287" cy="235325"/>
      </dsp:txXfrm>
    </dsp:sp>
    <dsp:sp modelId="{F0E61C99-C536-46AF-9EB4-2A52DB24CB27}">
      <dsp:nvSpPr>
        <dsp:cNvPr id="0" name=""/>
        <dsp:cNvSpPr/>
      </dsp:nvSpPr>
      <dsp:spPr>
        <a:xfrm rot="240000">
          <a:off x="1010228" y="424366"/>
          <a:ext cx="559747" cy="26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22958" y="437096"/>
        <a:ext cx="534287" cy="235325"/>
      </dsp:txXfrm>
    </dsp:sp>
    <dsp:sp modelId="{4C7BA7D3-6197-4155-9380-7354AC321E16}">
      <dsp:nvSpPr>
        <dsp:cNvPr id="0" name=""/>
        <dsp:cNvSpPr/>
      </dsp:nvSpPr>
      <dsp:spPr>
        <a:xfrm rot="240000">
          <a:off x="167181" y="923026"/>
          <a:ext cx="559747" cy="26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79911" y="935756"/>
        <a:ext cx="534287" cy="235325"/>
      </dsp:txXfrm>
    </dsp:sp>
    <dsp:sp modelId="{BC304BCF-D540-4CCC-A68F-CBEC7FA5784D}">
      <dsp:nvSpPr>
        <dsp:cNvPr id="0" name=""/>
        <dsp:cNvSpPr/>
      </dsp:nvSpPr>
      <dsp:spPr>
        <a:xfrm rot="240000">
          <a:off x="187439" y="642530"/>
          <a:ext cx="559747" cy="26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00169" y="655260"/>
        <a:ext cx="534287" cy="235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12939-7CEA-4037-877D-E58F633D7CE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1D839-7F49-4137-8F9D-9E705E92F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1D839-7F49-4137-8F9D-9E705E92FE2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7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8792-0341-B99B-9974-8C9C81D6C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B55C-1FAC-2A76-AA78-E26A1A74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4EEC-51D7-70C6-0F2A-405C52A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D1D6-3E44-BD95-ED00-49A11990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D22-A467-E2C2-F00B-1D09FD17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5B37-289D-75E1-92B6-792913DB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4E09-AE59-F041-5C84-2F71942B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C187-CA77-275E-4B53-FF8E0FD6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5F92-9078-2995-BD6A-F3CF00E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C457-E900-5E5E-0B63-3E03A3FF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0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99E4-9FC5-1108-EC24-1101D465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ED9B2-14D3-E135-DF7E-2FDFE3FCA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4E17-0388-271C-1257-8C9DDCAB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F29F-1D66-E8F1-3917-D445CDFD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A5F-592F-E516-3195-1036136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B9B1-8487-0C23-0BC3-CEEF6DC3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B3E0-80C4-EC13-3402-C4863ABB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E047-EC8E-595E-7AFE-8A8F0B9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4F00-884F-7EB7-9E1E-F6706561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8683-11E7-A536-7431-32D8DEA3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0B88-34F3-30DF-3FB4-8330F16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7DAB-07E4-4B9E-86CF-FF286337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B780-4958-F639-A969-BB3D2E88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4FBD-6833-E9F2-0294-D377DD7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F87C-8F6C-4A3D-7B26-E2BED028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2F84-2706-3393-3CCD-1477C088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5F7F-F17D-28C9-3C67-15B298D9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49E2-7C11-9A03-FD7E-F211DB28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8329-E06D-26C5-E1E2-19AAAFB6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FA0B-8EA6-EB47-8FF2-51B47CD3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4A80-F12C-2C61-41EB-3700E552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911-615D-54C2-123D-2BC1473F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961A-992B-647C-7E5F-55646E4B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7380-8609-E70D-B592-AE0761A0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9A60-2809-D03B-1D0C-DC9659F6C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73ECB-7C24-4EF9-3FCD-920C48B5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EB316-C53E-99C1-D892-CA30D6D6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E8427-F61F-DB05-A115-499E3201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AAB6-46AB-6BC5-FFE2-35408D8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28D2-00E7-2195-C154-08BA3223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666CB-8CD2-E9F6-3A57-D609BC83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C548A-00CD-9234-61ED-B56D305B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A981C-738A-6944-D936-544315F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020BE-41A0-0681-B229-73E1C72F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B0428-C286-FE81-C57B-3423775B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AE8A-763E-4E1D-5B91-29BCE8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85FA-BAB3-26BA-1F5E-4BA882E8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87CF-BF1D-7089-DA40-CD18F215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3A8B-FE24-398F-20DF-664CF9B3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3586-D813-EA47-3568-41BBA63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4A90-B3DB-6768-77C8-8923E1CD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103F-368C-8E1D-6A2D-DE87473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F09-51E7-B2E8-6E7E-527719AF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F0DB-40C2-0164-0C92-0416814AB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1AE9-22A2-9B0F-4E04-92E94CE5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F1AC-DA50-75D2-972D-6FD7DB54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506FB-D24F-7B20-BAD1-4E4F8B5C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A4A18-627C-A930-D3EA-DC0F7AE8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7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C523-5F48-6BB2-D0C1-24490B31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6912-D102-E6CE-C225-501D1920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C5EA-4851-E88A-F12E-5FF885E3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F7A3-486F-42C2-8B6F-E0A08E1A1D2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2227-13EE-46A7-32A8-F930F1FAC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423F-1316-C9E3-D5DA-BB1D9EABD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4303-E35A-43F5-AE2A-D76E041ED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B426-3E67-B1E5-48BA-C460DF48E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2135-F4AC-9621-9CD9-40BD961D8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D0B15-E948-4833-0A46-596D209E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94645-F9E4-9FCA-B2BD-BEC72133C92A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1E6C4-5F89-8AC8-7EA7-AD5197F08F3F}"/>
              </a:ext>
            </a:extLst>
          </p:cNvPr>
          <p:cNvSpPr txBox="1"/>
          <p:nvPr/>
        </p:nvSpPr>
        <p:spPr>
          <a:xfrm>
            <a:off x="1636295" y="1393257"/>
            <a:ext cx="880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DAX Function</a:t>
            </a:r>
            <a:endParaRPr lang="en-IN" sz="7200" dirty="0"/>
          </a:p>
        </p:txBody>
      </p:sp>
      <p:sp>
        <p:nvSpPr>
          <p:cNvPr id="7" name="Callout: Quad Arrow 6">
            <a:extLst>
              <a:ext uri="{FF2B5EF4-FFF2-40B4-BE49-F238E27FC236}">
                <a16:creationId xmlns:a16="http://schemas.microsoft.com/office/drawing/2014/main" id="{7281D231-72C7-E22F-5549-3E9420C87991}"/>
              </a:ext>
            </a:extLst>
          </p:cNvPr>
          <p:cNvSpPr/>
          <p:nvPr/>
        </p:nvSpPr>
        <p:spPr>
          <a:xfrm>
            <a:off x="10042358" y="4604084"/>
            <a:ext cx="2149642" cy="2253916"/>
          </a:xfrm>
          <a:prstGeom prst="quadArrowCallou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7A624B75-6D62-45D1-728E-1D49809E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56284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2B648B-7A68-7687-2FA3-576C28F03CFE}"/>
              </a:ext>
            </a:extLst>
          </p:cNvPr>
          <p:cNvSpPr txBox="1"/>
          <p:nvPr/>
        </p:nvSpPr>
        <p:spPr>
          <a:xfrm>
            <a:off x="6224337" y="2316163"/>
            <a:ext cx="52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8080"/>
                </a:highlight>
              </a:rPr>
              <a:t>ZERO TO DEVELOPER</a:t>
            </a:r>
            <a:endParaRPr lang="en-IN" sz="3200" dirty="0">
              <a:highlight>
                <a:srgbClr val="808080"/>
              </a:highlight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C9B7A40-3F8E-5817-65E3-750C000C3382}"/>
              </a:ext>
            </a:extLst>
          </p:cNvPr>
          <p:cNvSpPr/>
          <p:nvPr/>
        </p:nvSpPr>
        <p:spPr>
          <a:xfrm>
            <a:off x="112295" y="224589"/>
            <a:ext cx="593558" cy="6464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4BB0065-0FF4-6B5A-1F6A-C621B130709C}"/>
              </a:ext>
            </a:extLst>
          </p:cNvPr>
          <p:cNvSpPr/>
          <p:nvPr/>
        </p:nvSpPr>
        <p:spPr>
          <a:xfrm>
            <a:off x="11598442" y="168442"/>
            <a:ext cx="481263" cy="6521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5813-4AAE-8FE4-B938-C23FB10BDD03}"/>
              </a:ext>
            </a:extLst>
          </p:cNvPr>
          <p:cNvSpPr/>
          <p:nvPr/>
        </p:nvSpPr>
        <p:spPr>
          <a:xfrm>
            <a:off x="409074" y="4842749"/>
            <a:ext cx="4519863" cy="4150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 Rachana</a:t>
            </a:r>
            <a:endParaRPr lang="en-IN" dirty="0"/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EAD7069-E116-A238-6649-E9502939542F}"/>
              </a:ext>
            </a:extLst>
          </p:cNvPr>
          <p:cNvSpPr/>
          <p:nvPr/>
        </p:nvSpPr>
        <p:spPr>
          <a:xfrm>
            <a:off x="9721516" y="50955"/>
            <a:ext cx="1876926" cy="1200329"/>
          </a:xfrm>
          <a:prstGeom prst="flowChartMultidocumen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1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2386-61EE-3240-D7A5-DACDA7B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36B4C4-EC98-E165-919A-D01CF84A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7" y="577516"/>
            <a:ext cx="10777646" cy="5466482"/>
          </a:xfrm>
        </p:spPr>
      </p:pic>
    </p:spTree>
    <p:extLst>
      <p:ext uri="{BB962C8B-B14F-4D97-AF65-F5344CB8AC3E}">
        <p14:creationId xmlns:p14="http://schemas.microsoft.com/office/powerpoint/2010/main" val="172424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985A-E45D-F6ED-E34B-96AE9A80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Types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753-FE0A-DA1F-80CD-178B1ED9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2158" cy="4351338"/>
          </a:xfrm>
        </p:spPr>
        <p:txBody>
          <a:bodyPr/>
          <a:lstStyle/>
          <a:p>
            <a:r>
              <a:rPr lang="en-US" sz="1800" b="0" i="1" u="none" strike="noStrike" baseline="0" dirty="0">
                <a:latin typeface="OpenSans-Italic"/>
              </a:rPr>
              <a:t>Integer </a:t>
            </a:r>
            <a:r>
              <a:rPr lang="en-US" sz="1800" b="1" i="1" u="none" strike="noStrike" baseline="0" dirty="0">
                <a:latin typeface="OpenSans-BoldItalic"/>
              </a:rPr>
              <a:t>(64 bit) 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Whole Number 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Decimal (Floating Point)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 Currency (Fixed Decimal Number) 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Date, </a:t>
            </a:r>
            <a:r>
              <a:rPr lang="en-US" sz="1800" b="0" i="1" u="none" strike="noStrike" baseline="0" dirty="0" err="1">
                <a:latin typeface="OpenSans-Italic"/>
              </a:rPr>
              <a:t>DateTime</a:t>
            </a:r>
            <a:r>
              <a:rPr lang="en-US" sz="1800" b="0" i="1" u="none" strike="noStrike" baseline="0" dirty="0">
                <a:latin typeface="OpenSans-Italic"/>
              </a:rPr>
              <a:t>, 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Time TRUE / FALSE (Boolean)</a:t>
            </a:r>
          </a:p>
          <a:p>
            <a:r>
              <a:rPr lang="en-US" sz="1800" b="0" i="1" u="none" strike="noStrike" baseline="0" dirty="0">
                <a:latin typeface="OpenSans-Italic"/>
              </a:rPr>
              <a:t>String (Unicode String)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1A99-33A8-A1E2-5D93-7382A0BF2DCA}"/>
              </a:ext>
            </a:extLst>
          </p:cNvPr>
          <p:cNvSpPr txBox="1"/>
          <p:nvPr/>
        </p:nvSpPr>
        <p:spPr>
          <a:xfrm>
            <a:off x="6096000" y="770021"/>
            <a:ext cx="5759116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Montserrat-ExtraBold"/>
              </a:rPr>
              <a:t>DAX TYPE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Montserrat-ExtraBold"/>
              </a:rPr>
              <a:t>HANDLING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Operators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 are not strongly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typedThe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 result depends on the inputs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example:</a:t>
            </a:r>
          </a:p>
          <a:p>
            <a:r>
              <a:rPr lang="en-US" sz="1800" b="1" i="0" u="none" strike="noStrike" baseline="0" dirty="0">
                <a:solidFill>
                  <a:srgbClr val="5A3F2B"/>
                </a:solidFill>
                <a:highlight>
                  <a:srgbClr val="FFFF00"/>
                </a:highlight>
                <a:latin typeface="Montserrat-ExtraBold"/>
              </a:rPr>
              <a:t>OPERATOR OVERLOADING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"4" + "8" = 124 &amp; 8 = "48“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Pay attention to undesired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conversionsData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536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DF38-A9D4-FAF7-CA75-CDCDE84A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15B6F-3BC7-042C-75B1-42EFB8FC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06" y="-92794"/>
            <a:ext cx="13234737" cy="6950794"/>
          </a:xfrm>
        </p:spPr>
      </p:pic>
    </p:spTree>
    <p:extLst>
      <p:ext uri="{BB962C8B-B14F-4D97-AF65-F5344CB8AC3E}">
        <p14:creationId xmlns:p14="http://schemas.microsoft.com/office/powerpoint/2010/main" val="1695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667E-F0D6-476C-B2C8-D69482CF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Vertique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BC8-56AD-9BB3-CF02-73DDD22C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374"/>
            <a:ext cx="10515600" cy="4351338"/>
          </a:xfrm>
        </p:spPr>
        <p:txBody>
          <a:bodyPr/>
          <a:lstStyle/>
          <a:p>
            <a:r>
              <a:rPr lang="en-US" dirty="0"/>
              <a:t>Vertipaq uses  </a:t>
            </a:r>
            <a:r>
              <a:rPr lang="en-US" dirty="0" err="1"/>
              <a:t>acolunar</a:t>
            </a:r>
            <a:r>
              <a:rPr lang="en-US" dirty="0"/>
              <a:t> data </a:t>
            </a:r>
            <a:r>
              <a:rPr lang="en-US" dirty="0" err="1"/>
              <a:t>structure,which</a:t>
            </a:r>
            <a:r>
              <a:rPr lang="en-US" dirty="0"/>
              <a:t> stores data as individual columns(rather than rows or full tables)to quickly and efficiently evaluate DAX queries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C231-1BF8-E7B7-7C98-6A35CA7A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5" y="2468729"/>
            <a:ext cx="5239265" cy="2497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33B21-F07B-1138-E0D4-695ADF4B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18" y="2169969"/>
            <a:ext cx="1557391" cy="290846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22C7A59-D608-9132-A677-E1F8ACE1C5BE}"/>
              </a:ext>
            </a:extLst>
          </p:cNvPr>
          <p:cNvSpPr/>
          <p:nvPr/>
        </p:nvSpPr>
        <p:spPr>
          <a:xfrm>
            <a:off x="5652797" y="3499803"/>
            <a:ext cx="1304144" cy="509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165E0-5118-7923-F865-2A4A4BE9E83E}"/>
              </a:ext>
            </a:extLst>
          </p:cNvPr>
          <p:cNvSpPr/>
          <p:nvPr/>
        </p:nvSpPr>
        <p:spPr>
          <a:xfrm>
            <a:off x="8998358" y="2679580"/>
            <a:ext cx="2773180" cy="29084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 dirty="0">
                <a:solidFill>
                  <a:srgbClr val="5A3F2B"/>
                </a:solidFill>
                <a:highlight>
                  <a:srgbClr val="FFFF00"/>
                </a:highlight>
                <a:latin typeface="Montserrat-ExtraBold"/>
              </a:rPr>
              <a:t>VALUE </a:t>
            </a:r>
            <a:r>
              <a:rPr lang="en-US" sz="1800" b="1" i="0" u="none" strike="noStrike" baseline="0" dirty="0" err="1">
                <a:solidFill>
                  <a:srgbClr val="5A3F2B"/>
                </a:solidFill>
                <a:highlight>
                  <a:srgbClr val="FFFF00"/>
                </a:highlight>
                <a:latin typeface="Montserrat-ExtraBold"/>
              </a:rPr>
              <a:t>ENCODING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Encoding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 is used to reduce the amount of memory needed to evaluate a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DAXMathematical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OpenSans-Italic"/>
              </a:rPr>
              <a:t> process used to reduce the number of bits needed to store integer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C44F3-A593-B252-532A-CBC20DFFEEC2}"/>
              </a:ext>
            </a:extLst>
          </p:cNvPr>
          <p:cNvSpPr/>
          <p:nvPr/>
        </p:nvSpPr>
        <p:spPr>
          <a:xfrm>
            <a:off x="741556" y="5078430"/>
            <a:ext cx="3935183" cy="16318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Montserrat ExtraBold" panose="020F0502020204030204" pitchFamily="2" charset="0"/>
              </a:rPr>
              <a:t>HASH ENCODING</a:t>
            </a:r>
          </a:p>
          <a:p>
            <a:pPr algn="ctr"/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Montserrat ExtraBold" panose="020F0502020204030204" pitchFamily="2" charset="0"/>
              </a:rPr>
              <a:t>:Identifies the distinct string values and creates a new table with indexes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CFD29-E182-2449-527A-56019FC7ABF3}"/>
              </a:ext>
            </a:extLst>
          </p:cNvPr>
          <p:cNvSpPr/>
          <p:nvPr/>
        </p:nvSpPr>
        <p:spPr>
          <a:xfrm>
            <a:off x="4869957" y="5078430"/>
            <a:ext cx="3935183" cy="16318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 dirty="0">
                <a:solidFill>
                  <a:srgbClr val="5A3F2B"/>
                </a:solidFill>
                <a:latin typeface="Montserrat-ExtraBold"/>
              </a:rPr>
              <a:t>RUN LENGTH </a:t>
            </a:r>
            <a:r>
              <a:rPr lang="en-US" sz="1800" b="1" i="0" u="none" strike="noStrike" baseline="0" dirty="0" err="1">
                <a:solidFill>
                  <a:srgbClr val="5A3F2B"/>
                </a:solidFill>
                <a:latin typeface="Montserrat-ExtraBold"/>
              </a:rPr>
              <a:t>ENCODING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OpenSans-Italic"/>
              </a:rPr>
              <a:t>Reduces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OpenSans-Italic"/>
              </a:rPr>
              <a:t> the size of a dataset by identifying repeated values found in adjacent rows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3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9F59-53C2-3549-92E5-5799A3E3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FEFC0-DE34-DC69-878C-A22BD88FA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8"/>
            <a:ext cx="11722308" cy="6785183"/>
          </a:xfrm>
        </p:spPr>
      </p:pic>
    </p:spTree>
    <p:extLst>
      <p:ext uri="{BB962C8B-B14F-4D97-AF65-F5344CB8AC3E}">
        <p14:creationId xmlns:p14="http://schemas.microsoft.com/office/powerpoint/2010/main" val="4086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B9E9-CFEF-D284-C54B-311537C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Measures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501F-D60F-9B09-6F08-287111BF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7" y="1683218"/>
            <a:ext cx="11353800" cy="4667250"/>
          </a:xfrm>
        </p:spPr>
        <p:txBody>
          <a:bodyPr/>
          <a:lstStyle/>
          <a:p>
            <a:pPr lvl="1"/>
            <a:r>
              <a:rPr lang="en-US" dirty="0"/>
              <a:t>Values are calculated based on information from any filters in the report(has filter context </a:t>
            </a:r>
          </a:p>
          <a:p>
            <a:pPr lvl="1"/>
            <a:r>
              <a:rPr lang="en-US" dirty="0"/>
              <a:t>Does not create new data in the tables themselves</a:t>
            </a:r>
          </a:p>
          <a:p>
            <a:pPr lvl="1"/>
            <a:r>
              <a:rPr lang="en-US" dirty="0"/>
              <a:t>Recalculate in response to any change to filters within the report</a:t>
            </a:r>
          </a:p>
          <a:p>
            <a:pPr lvl="1"/>
            <a:r>
              <a:rPr lang="en-US" dirty="0"/>
              <a:t>Almost always used within the values field of a visual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EBD3D-6CEC-6015-944A-71D88EC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69" y="3896922"/>
            <a:ext cx="6171215" cy="28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3B561C-022A-4E61-D820-0F0624C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MEASURES VS CALCULATED</a:t>
            </a:r>
            <a:endParaRPr lang="en-IN" b="1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686936-A060-9116-8877-B967B4892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1896D-5820-D084-508B-A5B2A2610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8" y="2505074"/>
            <a:ext cx="5183187" cy="4352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Values are calculated based on information from any filters in the report(has filter context)</a:t>
            </a:r>
          </a:p>
          <a:p>
            <a:r>
              <a:rPr lang="en-US" dirty="0"/>
              <a:t>Does not create new data in the tables themselves doesn't increase  file size</a:t>
            </a:r>
          </a:p>
          <a:p>
            <a:r>
              <a:rPr lang="en-US" dirty="0"/>
              <a:t>Recalculate in response to any change to filters within the report</a:t>
            </a:r>
          </a:p>
          <a:p>
            <a:r>
              <a:rPr lang="en-US" dirty="0"/>
              <a:t>Almost always used within the values field of a visual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56E6D-9B7B-651C-D9E7-841EBEC40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CALCULATED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1E4300-CD20-5725-B920-276D717BF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505074"/>
            <a:ext cx="5357813" cy="4352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Values are calculated based on information from each row of a total row context</a:t>
            </a:r>
          </a:p>
          <a:p>
            <a:r>
              <a:rPr lang="en-IN" dirty="0"/>
              <a:t>Appends static values to each row in the table and stores them in the model (which increase file size</a:t>
            </a:r>
          </a:p>
          <a:p>
            <a:r>
              <a:rPr lang="en-IN" dirty="0"/>
              <a:t>Recalculate on data source refresh or when changes are made to components columns</a:t>
            </a:r>
          </a:p>
          <a:p>
            <a:r>
              <a:rPr lang="en-IN" dirty="0"/>
              <a:t>Primarily used as rows, columns, slicers or filters</a:t>
            </a:r>
          </a:p>
        </p:txBody>
      </p:sp>
    </p:spTree>
    <p:extLst>
      <p:ext uri="{BB962C8B-B14F-4D97-AF65-F5344CB8AC3E}">
        <p14:creationId xmlns:p14="http://schemas.microsoft.com/office/powerpoint/2010/main" val="14975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2870-1987-320C-CE71-C186711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Evaluation Context</a:t>
            </a:r>
            <a:endParaRPr lang="en-IN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3A55-FE61-0F7D-CD43-D4F2A938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30779"/>
            <a:ext cx="5157787" cy="946098"/>
          </a:xfrm>
        </p:spPr>
        <p:txBody>
          <a:bodyPr>
            <a:noAutofit/>
          </a:bodyPr>
          <a:lstStyle/>
          <a:p>
            <a:r>
              <a:rPr lang="en-US" b="0" dirty="0"/>
              <a:t>Evaluation contexts are the pillars of DAX </a:t>
            </a:r>
            <a:r>
              <a:rPr lang="en-US" b="0" dirty="0" err="1"/>
              <a:t>i.e</a:t>
            </a:r>
            <a:r>
              <a:rPr lang="en-US" b="0" dirty="0"/>
              <a:t>, Filter and Row</a:t>
            </a:r>
          </a:p>
          <a:p>
            <a:r>
              <a:rPr lang="en-US" b="0" dirty="0"/>
              <a:t>Filter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Filter tables</a:t>
            </a:r>
          </a:p>
          <a:p>
            <a:r>
              <a:rPr lang="en-US" b="0" dirty="0"/>
              <a:t>Raw Context</a:t>
            </a:r>
          </a:p>
          <a:p>
            <a:r>
              <a:rPr lang="en-US" b="0" dirty="0"/>
              <a:t>Iterates rows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A6533D-2B7B-F28E-3E9B-B02185C27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24" y="2653259"/>
            <a:ext cx="7077694" cy="3462728"/>
          </a:xfrm>
        </p:spPr>
      </p:pic>
    </p:spTree>
    <p:extLst>
      <p:ext uri="{BB962C8B-B14F-4D97-AF65-F5344CB8AC3E}">
        <p14:creationId xmlns:p14="http://schemas.microsoft.com/office/powerpoint/2010/main" val="360503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BB328D-3F08-EE95-7382-6EDC98BD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2" y="365126"/>
            <a:ext cx="10274508" cy="101397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FILTER CONTEXT</a:t>
            </a:r>
            <a:endParaRPr lang="en-IN" b="1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FCC77F-CD28-0B6F-6827-B1EFE821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6"/>
            <a:ext cx="10515600" cy="3267855"/>
          </a:xfrm>
        </p:spPr>
        <p:txBody>
          <a:bodyPr/>
          <a:lstStyle/>
          <a:p>
            <a:r>
              <a:rPr lang="en-US" dirty="0"/>
              <a:t>Filter context filters the tables in your data model</a:t>
            </a:r>
          </a:p>
          <a:p>
            <a:r>
              <a:rPr lang="en-US" dirty="0"/>
              <a:t>Dax create filter context when dimensions are added to rows, columns, slicers and filters</a:t>
            </a:r>
          </a:p>
          <a:p>
            <a:r>
              <a:rPr lang="en-US" dirty="0"/>
              <a:t>CALCULATE can be used to systematically create or modify existing  filter context</a:t>
            </a:r>
          </a:p>
          <a:p>
            <a:r>
              <a:rPr lang="en-US" dirty="0"/>
              <a:t>Filter context always travels from the ONE side to the MANY side of a table relationship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A000F-E840-9C24-92F7-00A016CD1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2193"/>
            <a:ext cx="6250205" cy="2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851-9AA7-81D7-D22A-2F33A44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211E2-D0D7-B785-C595-9DFDC0F8A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" y="365126"/>
            <a:ext cx="11287593" cy="6492874"/>
          </a:xfrm>
        </p:spPr>
      </p:pic>
    </p:spTree>
    <p:extLst>
      <p:ext uri="{BB962C8B-B14F-4D97-AF65-F5344CB8AC3E}">
        <p14:creationId xmlns:p14="http://schemas.microsoft.com/office/powerpoint/2010/main" val="9396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77A98-5888-5E38-6CEE-A2054271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90BD30-3E19-C649-EF0C-BEA1F755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EEB633-53C4-E691-13D8-0F610605A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9DBB2D-EE0D-1E0B-7285-F59981CB77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BF57D48-9AA3-44AA-045F-94CC18B1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8D0117C-121D-2425-ED17-090A83920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7C91C-2F37-EE8F-D61A-D1C47BEB64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221EF-0F84-728A-D8AF-98FF967B6FAA}"/>
              </a:ext>
            </a:extLst>
          </p:cNvPr>
          <p:cNvSpPr txBox="1"/>
          <p:nvPr/>
        </p:nvSpPr>
        <p:spPr>
          <a:xfrm>
            <a:off x="434978" y="863035"/>
            <a:ext cx="439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dirty="0"/>
              <a:t>PREREQUISITES</a:t>
            </a:r>
            <a:endParaRPr lang="en-IN" sz="2000" b="1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2400" dirty="0"/>
              <a:t>Data vs Lookup tables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2400" dirty="0"/>
              <a:t>Primary vs Foreign key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2400" dirty="0"/>
              <a:t>Cardinally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IN" sz="2400" dirty="0"/>
              <a:t>Filter Flow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  <p:sp>
        <p:nvSpPr>
          <p:cNvPr id="7" name="Callout: Quad Arrow 6">
            <a:extLst>
              <a:ext uri="{FF2B5EF4-FFF2-40B4-BE49-F238E27FC236}">
                <a16:creationId xmlns:a16="http://schemas.microsoft.com/office/drawing/2014/main" id="{5E1A85C9-AB22-441C-7B72-9E3E22C04BF7}"/>
              </a:ext>
            </a:extLst>
          </p:cNvPr>
          <p:cNvSpPr/>
          <p:nvPr/>
        </p:nvSpPr>
        <p:spPr>
          <a:xfrm>
            <a:off x="10042358" y="4604084"/>
            <a:ext cx="2149642" cy="2253916"/>
          </a:xfrm>
          <a:prstGeom prst="quadArrowCallou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6819A564-2013-22B1-F108-2D2A15BA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56284"/>
            <a:ext cx="874295" cy="87429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1E0FBE8-A32F-9894-E624-A29E6C1073F8}"/>
              </a:ext>
            </a:extLst>
          </p:cNvPr>
          <p:cNvSpPr/>
          <p:nvPr/>
        </p:nvSpPr>
        <p:spPr>
          <a:xfrm>
            <a:off x="112295" y="224589"/>
            <a:ext cx="593558" cy="6464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74A09E3-C1AA-825D-5C98-A903B0E04DDB}"/>
              </a:ext>
            </a:extLst>
          </p:cNvPr>
          <p:cNvSpPr/>
          <p:nvPr/>
        </p:nvSpPr>
        <p:spPr>
          <a:xfrm>
            <a:off x="11598442" y="168442"/>
            <a:ext cx="481263" cy="6521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A4ADD-B1E9-A92D-F253-44F1E330784F}"/>
              </a:ext>
            </a:extLst>
          </p:cNvPr>
          <p:cNvSpPr txBox="1"/>
          <p:nvPr/>
        </p:nvSpPr>
        <p:spPr>
          <a:xfrm>
            <a:off x="609601" y="3279372"/>
            <a:ext cx="4283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Vertipaq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Evaluation context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AD09F-358D-F195-E5BF-D70035829F6C}"/>
              </a:ext>
            </a:extLst>
          </p:cNvPr>
          <p:cNvSpPr txBox="1"/>
          <p:nvPr/>
        </p:nvSpPr>
        <p:spPr>
          <a:xfrm>
            <a:off x="5005139" y="928331"/>
            <a:ext cx="3559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MAINLY FOCUS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Naming Conventions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 series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DAX Shortcuts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DAX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ERROR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94F13-2416-5E24-7608-FF6D72C6FBEA}"/>
              </a:ext>
            </a:extLst>
          </p:cNvPr>
          <p:cNvSpPr txBox="1"/>
          <p:nvPr/>
        </p:nvSpPr>
        <p:spPr>
          <a:xfrm>
            <a:off x="8648994" y="2374171"/>
            <a:ext cx="4040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TABLE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Data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Table Joins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Relation 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942A1-0C70-01D4-E9AD-393E50E78B75}"/>
              </a:ext>
            </a:extLst>
          </p:cNvPr>
          <p:cNvSpPr txBox="1"/>
          <p:nvPr/>
        </p:nvSpPr>
        <p:spPr>
          <a:xfrm>
            <a:off x="8831847" y="960639"/>
            <a:ext cx="275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CALCULATE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Pillars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FFF90-C858-5BD9-FDE1-6C97DF011384}"/>
              </a:ext>
            </a:extLst>
          </p:cNvPr>
          <p:cNvSpPr txBox="1"/>
          <p:nvPr/>
        </p:nvSpPr>
        <p:spPr>
          <a:xfrm>
            <a:off x="5135897" y="4184551"/>
            <a:ext cx="404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SCALAR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Round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Function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Logical function</a:t>
            </a:r>
            <a:endParaRPr lang="en-IN" sz="2400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D6F00674-CCF4-8119-FF46-8D4045A17463}"/>
              </a:ext>
            </a:extLst>
          </p:cNvPr>
          <p:cNvSpPr/>
          <p:nvPr/>
        </p:nvSpPr>
        <p:spPr>
          <a:xfrm>
            <a:off x="1764632" y="61913"/>
            <a:ext cx="7411577" cy="525770"/>
          </a:xfrm>
          <a:prstGeom prst="snip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CONTENTS</a:t>
            </a:r>
            <a:endParaRPr lang="en-IN" sz="4000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7C0E53D-C19E-C654-4003-775FDE92907E}"/>
              </a:ext>
            </a:extLst>
          </p:cNvPr>
          <p:cNvCxnSpPr/>
          <p:nvPr/>
        </p:nvCxnSpPr>
        <p:spPr>
          <a:xfrm>
            <a:off x="9930063" y="61913"/>
            <a:ext cx="2261937" cy="898726"/>
          </a:xfrm>
          <a:prstGeom prst="curvedConnector3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12CAE-2CC2-71AB-45EE-EAAF2626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F8D44F-A449-CDA7-46BB-34EAFE89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4A136E-53FB-D881-B39F-05014BD23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E6C19C5-D9F6-597C-9A02-3AE365DF25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321748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495BFA-2F01-82DB-8AF1-F55BF4335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0FCAAB-7248-519A-DA9D-88A4CF25E2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C9BC5-9D80-BBAC-BB83-73B4408767FB}"/>
              </a:ext>
            </a:extLst>
          </p:cNvPr>
          <p:cNvSpPr/>
          <p:nvPr/>
        </p:nvSpPr>
        <p:spPr>
          <a:xfrm>
            <a:off x="0" y="-76976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05782-571E-F75C-3639-BF263236AD73}"/>
              </a:ext>
            </a:extLst>
          </p:cNvPr>
          <p:cNvSpPr txBox="1"/>
          <p:nvPr/>
        </p:nvSpPr>
        <p:spPr>
          <a:xfrm>
            <a:off x="518486" y="46199"/>
            <a:ext cx="439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dirty="0"/>
              <a:t>TIME INTELLIGENCE</a:t>
            </a:r>
            <a:endParaRPr lang="en-IN" sz="2000" b="1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Data Table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 err="1"/>
              <a:t>Calender</a:t>
            </a:r>
            <a:endParaRPr lang="en-US" sz="2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Performance Till Date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Time Period Shift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Running Total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  <p:sp>
        <p:nvSpPr>
          <p:cNvPr id="7" name="Callout: Quad Arrow 6">
            <a:extLst>
              <a:ext uri="{FF2B5EF4-FFF2-40B4-BE49-F238E27FC236}">
                <a16:creationId xmlns:a16="http://schemas.microsoft.com/office/drawing/2014/main" id="{AA4DF49F-392C-1904-A554-E8FB08A039DE}"/>
              </a:ext>
            </a:extLst>
          </p:cNvPr>
          <p:cNvSpPr/>
          <p:nvPr/>
        </p:nvSpPr>
        <p:spPr>
          <a:xfrm>
            <a:off x="10042358" y="4604084"/>
            <a:ext cx="2149642" cy="2253916"/>
          </a:xfrm>
          <a:prstGeom prst="quadArrowCallou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0024F81A-D63C-1788-B972-35F835AEB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156284"/>
            <a:ext cx="874295" cy="87429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B37C276-B2E6-E4EC-23E7-099DCDED18F8}"/>
              </a:ext>
            </a:extLst>
          </p:cNvPr>
          <p:cNvSpPr/>
          <p:nvPr/>
        </p:nvSpPr>
        <p:spPr>
          <a:xfrm>
            <a:off x="112295" y="224589"/>
            <a:ext cx="593558" cy="6464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5EDBAE9-812C-FC4D-D1C7-834991C2C12F}"/>
              </a:ext>
            </a:extLst>
          </p:cNvPr>
          <p:cNvSpPr/>
          <p:nvPr/>
        </p:nvSpPr>
        <p:spPr>
          <a:xfrm>
            <a:off x="11598442" y="168442"/>
            <a:ext cx="481263" cy="6521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81038-E561-A910-14E3-FE8115B7941C}"/>
              </a:ext>
            </a:extLst>
          </p:cNvPr>
          <p:cNvSpPr txBox="1"/>
          <p:nvPr/>
        </p:nvSpPr>
        <p:spPr>
          <a:xfrm>
            <a:off x="627605" y="2559958"/>
            <a:ext cx="4491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PERFORMANCE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</a:t>
            </a:r>
            <a:r>
              <a:rPr lang="en-US" sz="2400" dirty="0" err="1"/>
              <a:t>Analyser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DAX Studio</a:t>
            </a:r>
            <a:endParaRPr lang="en-IN" sz="2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D425AF0-C1FF-D8C9-F735-CF9DDE904988}"/>
              </a:ext>
            </a:extLst>
          </p:cNvPr>
          <p:cNvCxnSpPr/>
          <p:nvPr/>
        </p:nvCxnSpPr>
        <p:spPr>
          <a:xfrm>
            <a:off x="9577136" y="138069"/>
            <a:ext cx="2261937" cy="922421"/>
          </a:xfrm>
          <a:prstGeom prst="curvedConnector3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F0651-EB86-89A4-ACAD-C8F0A4D62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73C2D-709C-5810-20A3-E9A48AB1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267581-0280-3AE1-33A2-BDDDFF11B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82D94CA-A74B-6768-C489-DB7A67068D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07480E-360A-8E91-3B6C-7AAF9C2F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2AF3E1E-DBF8-4FDE-3ADB-8A55C48B7E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46AF3-E415-1F81-8A9A-EC9C62BB7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Callout: Quad Arrow 6">
            <a:extLst>
              <a:ext uri="{FF2B5EF4-FFF2-40B4-BE49-F238E27FC236}">
                <a16:creationId xmlns:a16="http://schemas.microsoft.com/office/drawing/2014/main" id="{3827ADDB-DD62-E44D-9271-FFE70890A8CA}"/>
              </a:ext>
            </a:extLst>
          </p:cNvPr>
          <p:cNvSpPr/>
          <p:nvPr/>
        </p:nvSpPr>
        <p:spPr>
          <a:xfrm>
            <a:off x="10042358" y="4604084"/>
            <a:ext cx="2149642" cy="2253916"/>
          </a:xfrm>
          <a:prstGeom prst="quadArrowCallou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9513F70C-01B5-6E55-4338-1FBE85E1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56284"/>
            <a:ext cx="874295" cy="87429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115C5E27-9FC8-35A2-9C23-8D15BD684A1A}"/>
              </a:ext>
            </a:extLst>
          </p:cNvPr>
          <p:cNvSpPr/>
          <p:nvPr/>
        </p:nvSpPr>
        <p:spPr>
          <a:xfrm>
            <a:off x="112295" y="224589"/>
            <a:ext cx="593558" cy="6464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C219F71-2E6B-B3F1-C112-886C64072E5A}"/>
              </a:ext>
            </a:extLst>
          </p:cNvPr>
          <p:cNvSpPr/>
          <p:nvPr/>
        </p:nvSpPr>
        <p:spPr>
          <a:xfrm>
            <a:off x="11598442" y="168442"/>
            <a:ext cx="481263" cy="6521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BB718-CBC5-4931-E76A-79CB44705610}"/>
              </a:ext>
            </a:extLst>
          </p:cNvPr>
          <p:cNvSpPr txBox="1"/>
          <p:nvPr/>
        </p:nvSpPr>
        <p:spPr>
          <a:xfrm>
            <a:off x="535363" y="2875273"/>
            <a:ext cx="115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b="1" i="1" dirty="0"/>
              <a:t>PREQUITISITIES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D027CD7D-B0A0-7F3C-361A-CFBFD0FDB12A}"/>
              </a:ext>
            </a:extLst>
          </p:cNvPr>
          <p:cNvCxnSpPr/>
          <p:nvPr/>
        </p:nvCxnSpPr>
        <p:spPr>
          <a:xfrm>
            <a:off x="9817768" y="168442"/>
            <a:ext cx="2261937" cy="922421"/>
          </a:xfrm>
          <a:prstGeom prst="curvedConnector3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EDD2C2B7-3E26-354A-DDFC-F973F2F4F94A}"/>
              </a:ext>
            </a:extLst>
          </p:cNvPr>
          <p:cNvSpPr/>
          <p:nvPr/>
        </p:nvSpPr>
        <p:spPr>
          <a:xfrm>
            <a:off x="880599" y="11417"/>
            <a:ext cx="2831690" cy="2336633"/>
          </a:xfrm>
          <a:prstGeom prst="frame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1FC2-02FC-0649-A753-ADD789A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VS LOOKUP TABLES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F72A-C1BB-4B50-D992-D7A284EA8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Data </a:t>
            </a:r>
            <a:r>
              <a:rPr lang="en-US" u="sng" dirty="0" err="1"/>
              <a:t>Tables</a:t>
            </a:r>
            <a:r>
              <a:rPr lang="en-US" dirty="0" err="1"/>
              <a:t>:Cantain</a:t>
            </a:r>
            <a:r>
              <a:rPr lang="en-US" dirty="0"/>
              <a:t> measurable values or metrics about the business(</a:t>
            </a:r>
            <a:r>
              <a:rPr lang="en-US" dirty="0" err="1"/>
              <a:t>quantity,revenue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92857D-11B7-524C-973A-C5AAA9540D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68" y="3060326"/>
            <a:ext cx="5157787" cy="29347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29BA4-262E-4D67-7EF4-AA4CBF94E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Lookup </a:t>
            </a:r>
            <a:r>
              <a:rPr lang="en-US" u="sng" dirty="0" err="1"/>
              <a:t>Tables</a:t>
            </a:r>
            <a:r>
              <a:rPr lang="en-US" dirty="0" err="1"/>
              <a:t>:Provides</a:t>
            </a:r>
            <a:r>
              <a:rPr lang="en-US" dirty="0"/>
              <a:t> descriptive attributes about the each  </a:t>
            </a:r>
            <a:r>
              <a:rPr lang="en-US" dirty="0" err="1"/>
              <a:t>deminsion</a:t>
            </a:r>
            <a:r>
              <a:rPr lang="en-US" dirty="0"/>
              <a:t> in the project(</a:t>
            </a:r>
            <a:r>
              <a:rPr lang="en-US" dirty="0" err="1"/>
              <a:t>customer,product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A5379F-4A1C-73CB-C3B1-267994F50F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6" y="3102937"/>
            <a:ext cx="5183188" cy="2814458"/>
          </a:xfrm>
        </p:spPr>
      </p:pic>
      <p:pic>
        <p:nvPicPr>
          <p:cNvPr id="12" name="Graphic 11" descr="Cheers with solid fill">
            <a:extLst>
              <a:ext uri="{FF2B5EF4-FFF2-40B4-BE49-F238E27FC236}">
                <a16:creationId xmlns:a16="http://schemas.microsoft.com/office/drawing/2014/main" id="{A785F7CD-0AC1-2D59-4A34-83EC1F43D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0485" y="93998"/>
            <a:ext cx="1892968" cy="15871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8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B00-5377-85AB-112A-CF9F4E8B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Cardinality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3B0C-CF73-8410-E7DA-FA88722AC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Refers to the </a:t>
            </a:r>
            <a:r>
              <a:rPr lang="en-US" dirty="0" err="1"/>
              <a:t>uniquess</a:t>
            </a:r>
            <a:r>
              <a:rPr lang="en-US" dirty="0"/>
              <a:t> of values in a </a:t>
            </a:r>
            <a:r>
              <a:rPr lang="en-US" dirty="0" err="1"/>
              <a:t>column.It</a:t>
            </a:r>
            <a:r>
              <a:rPr lang="en-US" dirty="0"/>
              <a:t> ca be of many types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F6635-15E7-591B-1032-A8EBBC3EF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to many</a:t>
            </a:r>
          </a:p>
          <a:p>
            <a:r>
              <a:rPr lang="en-US" dirty="0"/>
              <a:t>Many to one</a:t>
            </a:r>
          </a:p>
          <a:p>
            <a:r>
              <a:rPr lang="en-US" dirty="0"/>
              <a:t>Many to Many</a:t>
            </a:r>
          </a:p>
          <a:p>
            <a:r>
              <a:rPr lang="en-US" dirty="0"/>
              <a:t>One to One</a:t>
            </a:r>
          </a:p>
          <a:p>
            <a:pPr marL="0" indent="0">
              <a:buNone/>
            </a:pPr>
            <a:r>
              <a:rPr lang="en-US" dirty="0"/>
              <a:t>For our purpose ,all relationships in the data model should follow a ‘Oe to many relationship </a:t>
            </a:r>
            <a:r>
              <a:rPr lang="en-US" dirty="0" err="1"/>
              <a:t>carinality,one</a:t>
            </a:r>
            <a:r>
              <a:rPr lang="en-US" dirty="0"/>
              <a:t> instance for each primary key to many instances of each foreign key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FD599-F191-2B67-1F37-1FEAF20C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 Flow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3A236-DFC7-72AF-F1C5-E93B20E6C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Filter Flow always runs downstream from lookup to data Table</a:t>
            </a:r>
          </a:p>
          <a:p>
            <a:r>
              <a:rPr lang="en-US" dirty="0"/>
              <a:t>Filter cannot </a:t>
            </a:r>
            <a:r>
              <a:rPr lang="en-US" dirty="0" err="1"/>
              <a:t>flow’upstream</a:t>
            </a:r>
            <a:r>
              <a:rPr lang="en-US" dirty="0"/>
              <a:t>”(against the direction) 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789BF8-51CB-8185-5FAD-B0F63D417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700960"/>
              </p:ext>
            </p:extLst>
          </p:nvPr>
        </p:nvGraphicFramePr>
        <p:xfrm>
          <a:off x="9785017" y="322930"/>
          <a:ext cx="1657684" cy="155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6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36405-E2C9-D657-1D1C-922F4F66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77EA36-4F02-B173-4121-9965DC56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CB004C-89B1-8992-6C88-8D0526FD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4A6C17-EE24-8D2A-9E27-32A027235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425CB5-1972-6992-AECE-438C7D1DA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9A8BB7B-F246-00E7-7546-C4A7B5914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B4B52-5640-DDFE-265F-93B3CC6828FC}"/>
              </a:ext>
            </a:extLst>
          </p:cNvPr>
          <p:cNvSpPr/>
          <p:nvPr/>
        </p:nvSpPr>
        <p:spPr>
          <a:xfrm>
            <a:off x="0" y="-168442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Callout: Quad Arrow 6">
            <a:extLst>
              <a:ext uri="{FF2B5EF4-FFF2-40B4-BE49-F238E27FC236}">
                <a16:creationId xmlns:a16="http://schemas.microsoft.com/office/drawing/2014/main" id="{A8ECEB62-F420-63EC-0413-4FB939A178E3}"/>
              </a:ext>
            </a:extLst>
          </p:cNvPr>
          <p:cNvSpPr/>
          <p:nvPr/>
        </p:nvSpPr>
        <p:spPr>
          <a:xfrm>
            <a:off x="10042358" y="4604084"/>
            <a:ext cx="2149642" cy="2253916"/>
          </a:xfrm>
          <a:prstGeom prst="quadArrowCallou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9C07B035-FC96-B402-EC07-A9CD33A5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56284"/>
            <a:ext cx="874295" cy="87429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B5B7CC4-2B62-B6D8-6CEE-7C584F4AEE07}"/>
              </a:ext>
            </a:extLst>
          </p:cNvPr>
          <p:cNvSpPr/>
          <p:nvPr/>
        </p:nvSpPr>
        <p:spPr>
          <a:xfrm>
            <a:off x="112295" y="224589"/>
            <a:ext cx="593558" cy="6464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6A1EFB2-DE6B-690C-9E30-D4DBA7BE12DB}"/>
              </a:ext>
            </a:extLst>
          </p:cNvPr>
          <p:cNvSpPr/>
          <p:nvPr/>
        </p:nvSpPr>
        <p:spPr>
          <a:xfrm>
            <a:off x="11598442" y="168442"/>
            <a:ext cx="481263" cy="6521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1B6EF-DCD3-15EC-F8F0-5A3738B42D69}"/>
              </a:ext>
            </a:extLst>
          </p:cNvPr>
          <p:cNvSpPr txBox="1"/>
          <p:nvPr/>
        </p:nvSpPr>
        <p:spPr>
          <a:xfrm>
            <a:off x="-427163" y="2567798"/>
            <a:ext cx="115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6000" b="1" i="1" dirty="0"/>
              <a:t>DAX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D3FF3C7-AA87-B78F-494B-99B37E9778A8}"/>
              </a:ext>
            </a:extLst>
          </p:cNvPr>
          <p:cNvSpPr/>
          <p:nvPr/>
        </p:nvSpPr>
        <p:spPr>
          <a:xfrm>
            <a:off x="8552968" y="-128595"/>
            <a:ext cx="3286209" cy="2615841"/>
          </a:xfrm>
          <a:prstGeom prst="fram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B9EFF8-8280-E946-B3CC-535E5F1D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DAX</a:t>
            </a:r>
            <a:endParaRPr lang="en-IN" b="1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D6AFA-3A01-800D-7CE1-B2A75DF5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DAX also know as Data Analysis Expression is  a functional language </a:t>
            </a:r>
            <a:r>
              <a:rPr lang="en-US" dirty="0" err="1"/>
              <a:t>i.e</a:t>
            </a:r>
            <a:r>
              <a:rPr lang="en-US" dirty="0"/>
              <a:t> the executes flows with </a:t>
            </a:r>
            <a:r>
              <a:rPr lang="en-US" dirty="0" err="1"/>
              <a:t>functiona</a:t>
            </a:r>
            <a:r>
              <a:rPr lang="en-US" dirty="0"/>
              <a:t> </a:t>
            </a:r>
            <a:r>
              <a:rPr lang="en-US" dirty="0" err="1"/>
              <a:t>calls,it</a:t>
            </a:r>
            <a:r>
              <a:rPr lang="en-US" dirty="0"/>
              <a:t> is used in </a:t>
            </a:r>
          </a:p>
          <a:p>
            <a:pPr lvl="1"/>
            <a:r>
              <a:rPr lang="en-US" dirty="0"/>
              <a:t>POWER BI</a:t>
            </a:r>
          </a:p>
          <a:p>
            <a:pPr lvl="1"/>
            <a:r>
              <a:rPr lang="en-US" dirty="0"/>
              <a:t>Analysis Services Tabular</a:t>
            </a:r>
          </a:p>
          <a:p>
            <a:pPr lvl="1"/>
            <a:r>
              <a:rPr lang="en-US" dirty="0"/>
              <a:t>Power Pivot</a:t>
            </a:r>
          </a:p>
          <a:p>
            <a:pPr lvl="1"/>
            <a:r>
              <a:rPr lang="en-US" dirty="0"/>
              <a:t>IT resembles excel because it was born with Power Pivot</a:t>
            </a:r>
          </a:p>
          <a:p>
            <a:pPr marL="457200" lvl="1" indent="0">
              <a:buNone/>
            </a:pPr>
            <a:r>
              <a:rPr lang="en-US" b="1" dirty="0"/>
              <a:t>Formatting </a:t>
            </a:r>
          </a:p>
          <a:p>
            <a:pPr marL="457200" lvl="1" indent="0">
              <a:buNone/>
            </a:pPr>
            <a:r>
              <a:rPr lang="en-US" b="1" dirty="0"/>
              <a:t>Formatting Code</a:t>
            </a:r>
            <a:r>
              <a:rPr lang="en-US" dirty="0"/>
              <a:t>  is  a parameter importance in DAX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6C47-716A-1DAA-C56D-9ED694F90123}"/>
              </a:ext>
            </a:extLst>
          </p:cNvPr>
          <p:cNvSpPr/>
          <p:nvPr/>
        </p:nvSpPr>
        <p:spPr>
          <a:xfrm>
            <a:off x="1138989" y="5167312"/>
            <a:ext cx="9625264" cy="13255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SUMX(FILTER(VALUES(‘Date’[Year],’Date[‘Year]&lt;2005),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IF(‘DATE[‘Year’]&gt;=2000,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[Sales Amount]*100)</a:t>
            </a:r>
          </a:p>
        </p:txBody>
      </p:sp>
    </p:spTree>
    <p:extLst>
      <p:ext uri="{BB962C8B-B14F-4D97-AF65-F5344CB8AC3E}">
        <p14:creationId xmlns:p14="http://schemas.microsoft.com/office/powerpoint/2010/main" val="29950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3A55-F851-A8E1-C764-50908E3B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DAX Engines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D7DA-C18B-DD75-6D72-1FF16D3E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Dax is powered by two internal engines(formula engine and storage engine) which work together to compress and encode raw data and Evaluate Dax queries</a:t>
            </a:r>
          </a:p>
          <a:p>
            <a:r>
              <a:rPr lang="en-US" b="1" dirty="0"/>
              <a:t>Formula Engine</a:t>
            </a:r>
          </a:p>
          <a:p>
            <a:pPr lvl="1"/>
            <a:r>
              <a:rPr lang="en-US" dirty="0" err="1"/>
              <a:t>Receives,interprets</a:t>
            </a:r>
            <a:r>
              <a:rPr lang="en-US" dirty="0"/>
              <a:t> and executes all DAX Requests</a:t>
            </a:r>
          </a:p>
          <a:p>
            <a:pPr lvl="1"/>
            <a:r>
              <a:rPr lang="en-US" b="0" u="none" strike="noStrike" baseline="0" dirty="0">
                <a:solidFill>
                  <a:srgbClr val="000000"/>
                </a:solidFill>
              </a:rPr>
              <a:t>Works with the </a:t>
            </a:r>
            <a:r>
              <a:rPr lang="en-US" b="1" u="none" strike="noStrike" baseline="0" dirty="0" err="1">
                <a:solidFill>
                  <a:srgbClr val="000000"/>
                </a:solidFill>
              </a:rPr>
              <a:t>datacache</a:t>
            </a:r>
            <a:r>
              <a:rPr lang="en-US" b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u="none" strike="noStrike" baseline="0" dirty="0">
                <a:solidFill>
                  <a:srgbClr val="000000"/>
                </a:solidFill>
              </a:rPr>
              <a:t>sent back from the storage engine to evaluate the DAX </a:t>
            </a:r>
            <a:r>
              <a:rPr lang="en-US" b="0" u="none" strike="noStrike" baseline="0" dirty="0" err="1">
                <a:solidFill>
                  <a:srgbClr val="000000"/>
                </a:solidFill>
              </a:rPr>
              <a:t>queryand</a:t>
            </a:r>
            <a:r>
              <a:rPr lang="en-US" b="0" u="none" strike="noStrike" baseline="0" dirty="0">
                <a:solidFill>
                  <a:srgbClr val="000000"/>
                </a:solidFill>
              </a:rPr>
              <a:t> return a result </a:t>
            </a:r>
          </a:p>
          <a:p>
            <a:r>
              <a:rPr lang="en-IN" b="1" i="1" dirty="0">
                <a:solidFill>
                  <a:srgbClr val="000000"/>
                </a:solidFill>
              </a:rPr>
              <a:t>Storage Engine</a:t>
            </a:r>
          </a:p>
          <a:p>
            <a:pPr lvl="1"/>
            <a:r>
              <a:rPr lang="en-US" sz="2800" b="0" i="1" u="none" strike="noStrike" baseline="0" dirty="0">
                <a:solidFill>
                  <a:srgbClr val="000000"/>
                </a:solidFill>
              </a:rPr>
              <a:t>Compresses and encodes raw data, and only communicates with the formula engine(doesn’t understand the DAX language)Receives a query plan from Formula Engine,</a:t>
            </a:r>
          </a:p>
          <a:p>
            <a:pPr lvl="1"/>
            <a:r>
              <a:rPr lang="en-US" sz="3000" b="0" i="1" u="none" strike="noStrike" baseline="0" dirty="0">
                <a:latin typeface="OpenSans-Italic"/>
              </a:rPr>
              <a:t>Receives a query plan from Formula Engine, executes it, and returns a </a:t>
            </a:r>
            <a:r>
              <a:rPr lang="en-US" sz="3000" b="1" i="1" u="none" strike="noStrike" baseline="0" dirty="0" err="1">
                <a:latin typeface="OpenSans-BoldItalic"/>
              </a:rPr>
              <a:t>datacache</a:t>
            </a:r>
            <a:r>
              <a:rPr lang="en-US" sz="3000" b="1" i="1" u="none" strike="noStrike" baseline="0" dirty="0">
                <a:latin typeface="OpenSans-BoldItalic"/>
              </a:rPr>
              <a:t> </a:t>
            </a:r>
            <a:r>
              <a:rPr lang="en-US" sz="3000" b="0" i="1" u="none" strike="noStrike" baseline="0" dirty="0">
                <a:latin typeface="OpenSans-Italic"/>
              </a:rPr>
              <a:t>Receives,</a:t>
            </a:r>
            <a:endParaRPr lang="en-IN" sz="30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8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800</Words>
  <Application>Microsoft Office PowerPoint</Application>
  <PresentationFormat>Widescreen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Montserrat ExtraBold</vt:lpstr>
      <vt:lpstr>Montserrat-ExtraBold</vt:lpstr>
      <vt:lpstr>OpenSans-BoldItalic</vt:lpstr>
      <vt:lpstr>OpenSans-Italic</vt:lpstr>
      <vt:lpstr>Office Theme</vt:lpstr>
      <vt:lpstr>PowerPoint Presentation</vt:lpstr>
      <vt:lpstr>PowerPoint Presentation</vt:lpstr>
      <vt:lpstr>PowerPoint Presentation</vt:lpstr>
      <vt:lpstr>PowerPoint Presentation</vt:lpstr>
      <vt:lpstr>DATA VS LOOKUP TABLES</vt:lpstr>
      <vt:lpstr>Cardinality</vt:lpstr>
      <vt:lpstr>PowerPoint Presentation</vt:lpstr>
      <vt:lpstr>DAX</vt:lpstr>
      <vt:lpstr>DAX Engines</vt:lpstr>
      <vt:lpstr>PowerPoint Presentation</vt:lpstr>
      <vt:lpstr>Data Types</vt:lpstr>
      <vt:lpstr>PowerPoint Presentation</vt:lpstr>
      <vt:lpstr>Vertique</vt:lpstr>
      <vt:lpstr>PowerPoint Presentation</vt:lpstr>
      <vt:lpstr>Measures</vt:lpstr>
      <vt:lpstr>MEASURES VS CALCULATED</vt:lpstr>
      <vt:lpstr>Evaluation Context</vt:lpstr>
      <vt:lpstr>FILTER CONTEXT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Rachana H N</dc:creator>
  <cp:lastModifiedBy>Rachana H N</cp:lastModifiedBy>
  <cp:revision>7</cp:revision>
  <dcterms:created xsi:type="dcterms:W3CDTF">2025-01-13T07:11:11Z</dcterms:created>
  <dcterms:modified xsi:type="dcterms:W3CDTF">2025-01-25T16:39:35Z</dcterms:modified>
</cp:coreProperties>
</file>