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31"/>
  </p:handoutMasterIdLst>
  <p:sldIdLst>
    <p:sldId id="276" r:id="rId3"/>
    <p:sldId id="329" r:id="rId5"/>
    <p:sldId id="287" r:id="rId6"/>
    <p:sldId id="278" r:id="rId7"/>
    <p:sldId id="292" r:id="rId8"/>
    <p:sldId id="293" r:id="rId9"/>
    <p:sldId id="279" r:id="rId10"/>
    <p:sldId id="295" r:id="rId11"/>
    <p:sldId id="296" r:id="rId12"/>
    <p:sldId id="280" r:id="rId13"/>
    <p:sldId id="281" r:id="rId14"/>
    <p:sldId id="327" r:id="rId15"/>
    <p:sldId id="330" r:id="rId16"/>
    <p:sldId id="354" r:id="rId17"/>
    <p:sldId id="331" r:id="rId18"/>
    <p:sldId id="332" r:id="rId19"/>
    <p:sldId id="305" r:id="rId20"/>
    <p:sldId id="312" r:id="rId21"/>
    <p:sldId id="306" r:id="rId22"/>
    <p:sldId id="283" r:id="rId23"/>
    <p:sldId id="307" r:id="rId24"/>
    <p:sldId id="308" r:id="rId25"/>
    <p:sldId id="309" r:id="rId26"/>
    <p:sldId id="310" r:id="rId27"/>
    <p:sldId id="285" r:id="rId28"/>
    <p:sldId id="286" r:id="rId29"/>
    <p:sldId id="27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324" y="-1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Title of the Project</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DB6B60-78E6-49BD-BA6E-2C9DE0594AFD}"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9FFDBE-F792-4047-874E-E7B53CB87E60}" type="slidenum">
              <a:rPr lang="en-US" smtClean="0"/>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Title of the Project</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234935-7A95-446E-AB06-C6015C8C2F42}"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03D9F-5696-42C7-A9C9-8E671FA748BF}" type="slidenum">
              <a:rPr lang="en-US" smtClean="0"/>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
        <p:cNvGrpSpPr/>
        <p:nvPr/>
      </p:nvGrpSpPr>
      <p:grpSpPr>
        <a:xfrm>
          <a:off x="0" y="0"/>
          <a:ext cx="0" cy="0"/>
          <a:chOff x="0" y="0"/>
          <a:chExt cx="0" cy="0"/>
        </a:xfrm>
      </p:grpSpPr>
      <p:sp>
        <p:nvSpPr>
          <p:cNvPr id="22" name="Google Shape;22;p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23" name="Google Shape;23;p1: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
        <p:cNvGrpSpPr/>
        <p:nvPr/>
      </p:nvGrpSpPr>
      <p:grpSpPr>
        <a:xfrm>
          <a:off x="0" y="0"/>
          <a:ext cx="0" cy="0"/>
          <a:chOff x="0" y="0"/>
          <a:chExt cx="0" cy="0"/>
        </a:xfrm>
      </p:grpSpPr>
      <p:sp>
        <p:nvSpPr>
          <p:cNvPr id="28" name="Google Shape;28;p2: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29" name="Google Shape;29;p2: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F03D9F-5696-42C7-A9C9-8E671FA748BF}" type="slidenum">
              <a:rPr lang="en-US" smtClean="0"/>
            </a:fld>
            <a:endParaRPr lang="en-US"/>
          </a:p>
        </p:txBody>
      </p:sp>
      <p:sp>
        <p:nvSpPr>
          <p:cNvPr id="5" name="Header Placeholder 4"/>
          <p:cNvSpPr>
            <a:spLocks noGrp="1"/>
          </p:cNvSpPr>
          <p:nvPr>
            <p:ph type="hdr" sz="quarter" idx="11"/>
          </p:nvPr>
        </p:nvSpPr>
        <p:spPr/>
        <p:txBody>
          <a:bodyPr/>
          <a:lstStyle/>
          <a:p>
            <a:r>
              <a:rPr lang="en-US"/>
              <a:t>Title of the Project</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
        <p:cNvGrpSpPr/>
        <p:nvPr/>
      </p:nvGrpSpPr>
      <p:grpSpPr>
        <a:xfrm>
          <a:off x="0" y="0"/>
          <a:ext cx="0" cy="0"/>
          <a:chOff x="0" y="0"/>
          <a:chExt cx="0" cy="0"/>
        </a:xfrm>
      </p:grpSpPr>
      <p:sp>
        <p:nvSpPr>
          <p:cNvPr id="28" name="Google Shape;28;p2: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29" name="Google Shape;29;p2: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
        <p:cNvGrpSpPr/>
        <p:nvPr/>
      </p:nvGrpSpPr>
      <p:grpSpPr>
        <a:xfrm>
          <a:off x="0" y="0"/>
          <a:ext cx="0" cy="0"/>
          <a:chOff x="0" y="0"/>
          <a:chExt cx="0" cy="0"/>
        </a:xfrm>
      </p:grpSpPr>
      <p:sp>
        <p:nvSpPr>
          <p:cNvPr id="28" name="Google Shape;28;p2: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29" name="Google Shape;29;p2: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
        <p:cNvGrpSpPr/>
        <p:nvPr/>
      </p:nvGrpSpPr>
      <p:grpSpPr>
        <a:xfrm>
          <a:off x="0" y="0"/>
          <a:ext cx="0" cy="0"/>
          <a:chOff x="0" y="0"/>
          <a:chExt cx="0" cy="0"/>
        </a:xfrm>
      </p:grpSpPr>
      <p:sp>
        <p:nvSpPr>
          <p:cNvPr id="28" name="Google Shape;28;p2: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29" name="Google Shape;29;p2: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
        <p:cNvGrpSpPr/>
        <p:nvPr/>
      </p:nvGrpSpPr>
      <p:grpSpPr>
        <a:xfrm>
          <a:off x="0" y="0"/>
          <a:ext cx="0" cy="0"/>
          <a:chOff x="0" y="0"/>
          <a:chExt cx="0" cy="0"/>
        </a:xfrm>
      </p:grpSpPr>
      <p:sp>
        <p:nvSpPr>
          <p:cNvPr id="28" name="Google Shape;28;p2: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29" name="Google Shape;29;p2: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D86B31B-CBEC-4D14-8F61-25619CD1BF87}" type="datetime1">
              <a:rPr lang="en-US" smtClean="0"/>
            </a:fld>
            <a:endParaRPr lang="en-US"/>
          </a:p>
        </p:txBody>
      </p:sp>
      <p:sp>
        <p:nvSpPr>
          <p:cNvPr id="5" name="Footer Placeholder 4"/>
          <p:cNvSpPr>
            <a:spLocks noGrp="1"/>
          </p:cNvSpPr>
          <p:nvPr>
            <p:ph type="ftr" sz="quarter" idx="11"/>
          </p:nvPr>
        </p:nvSpPr>
        <p:spPr/>
        <p:txBody>
          <a:bodyPr/>
          <a:lstStyle/>
          <a:p>
            <a:r>
              <a:rPr lang="en-US"/>
              <a:t>name1_name2_name3_name4</a:t>
            </a:r>
            <a:endParaRPr lang="en-US"/>
          </a:p>
        </p:txBody>
      </p:sp>
      <p:sp>
        <p:nvSpPr>
          <p:cNvPr id="6" name="Slide Number Placeholder 5"/>
          <p:cNvSpPr>
            <a:spLocks noGrp="1"/>
          </p:cNvSpPr>
          <p:nvPr>
            <p:ph type="sldNum" sz="quarter" idx="12"/>
          </p:nvPr>
        </p:nvSpPr>
        <p:spPr/>
        <p:txBody>
          <a:bodyPr/>
          <a:lstStyle/>
          <a:p>
            <a:fld id="{B5A7E83D-D0ED-4D2D-8278-07767DB0C107}"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59C7E90-BE47-4A41-AF82-3AD052C1E9A1}" type="datetime1">
              <a:rPr lang="en-US" smtClean="0"/>
            </a:fld>
            <a:endParaRPr lang="en-US"/>
          </a:p>
        </p:txBody>
      </p:sp>
      <p:sp>
        <p:nvSpPr>
          <p:cNvPr id="5" name="Footer Placeholder 4"/>
          <p:cNvSpPr>
            <a:spLocks noGrp="1"/>
          </p:cNvSpPr>
          <p:nvPr>
            <p:ph type="ftr" sz="quarter" idx="11"/>
          </p:nvPr>
        </p:nvSpPr>
        <p:spPr/>
        <p:txBody>
          <a:bodyPr/>
          <a:lstStyle/>
          <a:p>
            <a:r>
              <a:rPr lang="en-US"/>
              <a:t>name1_name2_name3_name4</a:t>
            </a:r>
            <a:endParaRPr lang="en-US"/>
          </a:p>
        </p:txBody>
      </p:sp>
      <p:sp>
        <p:nvSpPr>
          <p:cNvPr id="6" name="Slide Number Placeholder 5"/>
          <p:cNvSpPr>
            <a:spLocks noGrp="1"/>
          </p:cNvSpPr>
          <p:nvPr>
            <p:ph type="sldNum" sz="quarter" idx="12"/>
          </p:nvPr>
        </p:nvSpPr>
        <p:spPr/>
        <p:txBody>
          <a:bodyPr/>
          <a:lstStyle/>
          <a:p>
            <a:fld id="{B5A7E83D-D0ED-4D2D-8278-07767DB0C10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9AD0198-3C21-498A-94F2-2E4676D2FC22}" type="datetime1">
              <a:rPr lang="en-US" smtClean="0"/>
            </a:fld>
            <a:endParaRPr lang="en-US"/>
          </a:p>
        </p:txBody>
      </p:sp>
      <p:sp>
        <p:nvSpPr>
          <p:cNvPr id="5" name="Footer Placeholder 4"/>
          <p:cNvSpPr>
            <a:spLocks noGrp="1"/>
          </p:cNvSpPr>
          <p:nvPr>
            <p:ph type="ftr" sz="quarter" idx="11"/>
          </p:nvPr>
        </p:nvSpPr>
        <p:spPr/>
        <p:txBody>
          <a:bodyPr/>
          <a:lstStyle/>
          <a:p>
            <a:r>
              <a:rPr lang="en-US"/>
              <a:t>name1_name2_name3_name4</a:t>
            </a:r>
            <a:endParaRPr lang="en-US"/>
          </a:p>
        </p:txBody>
      </p:sp>
      <p:sp>
        <p:nvSpPr>
          <p:cNvPr id="6" name="Slide Number Placeholder 5"/>
          <p:cNvSpPr>
            <a:spLocks noGrp="1"/>
          </p:cNvSpPr>
          <p:nvPr>
            <p:ph type="sldNum" sz="quarter" idx="12"/>
          </p:nvPr>
        </p:nvSpPr>
        <p:spPr/>
        <p:txBody>
          <a:bodyPr/>
          <a:lstStyle/>
          <a:p>
            <a:fld id="{B5A7E83D-D0ED-4D2D-8278-07767DB0C10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4A3DDE0-A8FD-42F2-AF4D-9CE67AE8DC79}" type="datetime1">
              <a:rPr lang="en-US" smtClean="0"/>
            </a:fld>
            <a:endParaRPr lang="en-US"/>
          </a:p>
        </p:txBody>
      </p:sp>
      <p:sp>
        <p:nvSpPr>
          <p:cNvPr id="5" name="Footer Placeholder 4"/>
          <p:cNvSpPr>
            <a:spLocks noGrp="1"/>
          </p:cNvSpPr>
          <p:nvPr>
            <p:ph type="ftr" sz="quarter" idx="11"/>
          </p:nvPr>
        </p:nvSpPr>
        <p:spPr/>
        <p:txBody>
          <a:bodyPr/>
          <a:lstStyle/>
          <a:p>
            <a:r>
              <a:rPr lang="en-US"/>
              <a:t>name1_name2_name3_name4</a:t>
            </a:r>
            <a:endParaRPr lang="en-US"/>
          </a:p>
        </p:txBody>
      </p:sp>
      <p:sp>
        <p:nvSpPr>
          <p:cNvPr id="6" name="Slide Number Placeholder 5"/>
          <p:cNvSpPr>
            <a:spLocks noGrp="1"/>
          </p:cNvSpPr>
          <p:nvPr>
            <p:ph type="sldNum" sz="quarter" idx="12"/>
          </p:nvPr>
        </p:nvSpPr>
        <p:spPr/>
        <p:txBody>
          <a:bodyPr/>
          <a:lstStyle/>
          <a:p>
            <a:fld id="{B5A7E83D-D0ED-4D2D-8278-07767DB0C10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845BECB-F023-42CD-8F8D-2C0FA9500562}" type="datetime1">
              <a:rPr lang="en-US" smtClean="0"/>
            </a:fld>
            <a:endParaRPr lang="en-US"/>
          </a:p>
        </p:txBody>
      </p:sp>
      <p:sp>
        <p:nvSpPr>
          <p:cNvPr id="5" name="Footer Placeholder 4"/>
          <p:cNvSpPr>
            <a:spLocks noGrp="1"/>
          </p:cNvSpPr>
          <p:nvPr>
            <p:ph type="ftr" sz="quarter" idx="11"/>
          </p:nvPr>
        </p:nvSpPr>
        <p:spPr/>
        <p:txBody>
          <a:bodyPr/>
          <a:lstStyle/>
          <a:p>
            <a:r>
              <a:rPr lang="en-US"/>
              <a:t>name1_name2_name3_name4</a:t>
            </a:r>
            <a:endParaRPr lang="en-US"/>
          </a:p>
        </p:txBody>
      </p:sp>
      <p:sp>
        <p:nvSpPr>
          <p:cNvPr id="6" name="Slide Number Placeholder 5"/>
          <p:cNvSpPr>
            <a:spLocks noGrp="1"/>
          </p:cNvSpPr>
          <p:nvPr>
            <p:ph type="sldNum" sz="quarter" idx="12"/>
          </p:nvPr>
        </p:nvSpPr>
        <p:spPr/>
        <p:txBody>
          <a:bodyPr/>
          <a:lstStyle/>
          <a:p>
            <a:fld id="{B5A7E83D-D0ED-4D2D-8278-07767DB0C10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07390DD4-5055-4C3C-BD27-284AD921822B}" type="datetime1">
              <a:rPr lang="en-US" smtClean="0"/>
            </a:fld>
            <a:endParaRPr lang="en-US"/>
          </a:p>
        </p:txBody>
      </p:sp>
      <p:sp>
        <p:nvSpPr>
          <p:cNvPr id="6" name="Footer Placeholder 5"/>
          <p:cNvSpPr>
            <a:spLocks noGrp="1"/>
          </p:cNvSpPr>
          <p:nvPr>
            <p:ph type="ftr" sz="quarter" idx="11"/>
          </p:nvPr>
        </p:nvSpPr>
        <p:spPr/>
        <p:txBody>
          <a:bodyPr/>
          <a:lstStyle/>
          <a:p>
            <a:r>
              <a:rPr lang="en-US"/>
              <a:t>name1_name2_name3_name4</a:t>
            </a:r>
            <a:endParaRPr lang="en-US"/>
          </a:p>
        </p:txBody>
      </p:sp>
      <p:sp>
        <p:nvSpPr>
          <p:cNvPr id="7" name="Slide Number Placeholder 6"/>
          <p:cNvSpPr>
            <a:spLocks noGrp="1"/>
          </p:cNvSpPr>
          <p:nvPr>
            <p:ph type="sldNum" sz="quarter" idx="12"/>
          </p:nvPr>
        </p:nvSpPr>
        <p:spPr/>
        <p:txBody>
          <a:bodyPr/>
          <a:lstStyle/>
          <a:p>
            <a:fld id="{B5A7E83D-D0ED-4D2D-8278-07767DB0C10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0A330F0-28A1-44C2-A4B2-71FADE7AD263}" type="datetime1">
              <a:rPr lang="en-US" smtClean="0"/>
            </a:fld>
            <a:endParaRPr lang="en-US"/>
          </a:p>
        </p:txBody>
      </p:sp>
      <p:sp>
        <p:nvSpPr>
          <p:cNvPr id="8" name="Footer Placeholder 7"/>
          <p:cNvSpPr>
            <a:spLocks noGrp="1"/>
          </p:cNvSpPr>
          <p:nvPr>
            <p:ph type="ftr" sz="quarter" idx="11"/>
          </p:nvPr>
        </p:nvSpPr>
        <p:spPr/>
        <p:txBody>
          <a:bodyPr/>
          <a:lstStyle/>
          <a:p>
            <a:r>
              <a:rPr lang="en-US"/>
              <a:t>name1_name2_name3_name4</a:t>
            </a:r>
            <a:endParaRPr lang="en-US"/>
          </a:p>
        </p:txBody>
      </p:sp>
      <p:sp>
        <p:nvSpPr>
          <p:cNvPr id="9" name="Slide Number Placeholder 8"/>
          <p:cNvSpPr>
            <a:spLocks noGrp="1"/>
          </p:cNvSpPr>
          <p:nvPr>
            <p:ph type="sldNum" sz="quarter" idx="12"/>
          </p:nvPr>
        </p:nvSpPr>
        <p:spPr/>
        <p:txBody>
          <a:bodyPr/>
          <a:lstStyle/>
          <a:p>
            <a:fld id="{B5A7E83D-D0ED-4D2D-8278-07767DB0C10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CC89DF5-F23B-4292-BF88-2081227581B9}" type="datetime1">
              <a:rPr lang="en-US" smtClean="0"/>
            </a:fld>
            <a:endParaRPr lang="en-US"/>
          </a:p>
        </p:txBody>
      </p:sp>
      <p:sp>
        <p:nvSpPr>
          <p:cNvPr id="4" name="Footer Placeholder 3"/>
          <p:cNvSpPr>
            <a:spLocks noGrp="1"/>
          </p:cNvSpPr>
          <p:nvPr>
            <p:ph type="ftr" sz="quarter" idx="11"/>
          </p:nvPr>
        </p:nvSpPr>
        <p:spPr/>
        <p:txBody>
          <a:bodyPr/>
          <a:lstStyle/>
          <a:p>
            <a:r>
              <a:rPr lang="en-US"/>
              <a:t>name1_name2_name3_name4</a:t>
            </a:r>
            <a:endParaRPr lang="en-US"/>
          </a:p>
        </p:txBody>
      </p:sp>
      <p:sp>
        <p:nvSpPr>
          <p:cNvPr id="5" name="Slide Number Placeholder 4"/>
          <p:cNvSpPr>
            <a:spLocks noGrp="1"/>
          </p:cNvSpPr>
          <p:nvPr>
            <p:ph type="sldNum" sz="quarter" idx="12"/>
          </p:nvPr>
        </p:nvSpPr>
        <p:spPr/>
        <p:txBody>
          <a:bodyPr/>
          <a:lstStyle/>
          <a:p>
            <a:fld id="{B5A7E83D-D0ED-4D2D-8278-07767DB0C10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534D74-7ECD-41FE-BE51-CBD921983CC7}" type="datetime1">
              <a:rPr lang="en-US" smtClean="0"/>
            </a:fld>
            <a:endParaRPr lang="en-US"/>
          </a:p>
        </p:txBody>
      </p:sp>
      <p:sp>
        <p:nvSpPr>
          <p:cNvPr id="3" name="Footer Placeholder 2"/>
          <p:cNvSpPr>
            <a:spLocks noGrp="1"/>
          </p:cNvSpPr>
          <p:nvPr>
            <p:ph type="ftr" sz="quarter" idx="11"/>
          </p:nvPr>
        </p:nvSpPr>
        <p:spPr/>
        <p:txBody>
          <a:bodyPr/>
          <a:lstStyle/>
          <a:p>
            <a:r>
              <a:rPr lang="en-US"/>
              <a:t>name1_name2_name3_name4</a:t>
            </a:r>
            <a:endParaRPr lang="en-US"/>
          </a:p>
        </p:txBody>
      </p:sp>
      <p:sp>
        <p:nvSpPr>
          <p:cNvPr id="4" name="Slide Number Placeholder 3"/>
          <p:cNvSpPr>
            <a:spLocks noGrp="1"/>
          </p:cNvSpPr>
          <p:nvPr>
            <p:ph type="sldNum" sz="quarter" idx="12"/>
          </p:nvPr>
        </p:nvSpPr>
        <p:spPr/>
        <p:txBody>
          <a:bodyPr/>
          <a:lstStyle/>
          <a:p>
            <a:fld id="{B5A7E83D-D0ED-4D2D-8278-07767DB0C10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3956362-C4EB-4139-B4F4-58D46494FFE1}" type="datetime1">
              <a:rPr lang="en-US" smtClean="0"/>
            </a:fld>
            <a:endParaRPr lang="en-US"/>
          </a:p>
        </p:txBody>
      </p:sp>
      <p:sp>
        <p:nvSpPr>
          <p:cNvPr id="6" name="Footer Placeholder 5"/>
          <p:cNvSpPr>
            <a:spLocks noGrp="1"/>
          </p:cNvSpPr>
          <p:nvPr>
            <p:ph type="ftr" sz="quarter" idx="11"/>
          </p:nvPr>
        </p:nvSpPr>
        <p:spPr/>
        <p:txBody>
          <a:bodyPr/>
          <a:lstStyle/>
          <a:p>
            <a:r>
              <a:rPr lang="en-US"/>
              <a:t>name1_name2_name3_name4</a:t>
            </a:r>
            <a:endParaRPr lang="en-US"/>
          </a:p>
        </p:txBody>
      </p:sp>
      <p:sp>
        <p:nvSpPr>
          <p:cNvPr id="7" name="Slide Number Placeholder 6"/>
          <p:cNvSpPr>
            <a:spLocks noGrp="1"/>
          </p:cNvSpPr>
          <p:nvPr>
            <p:ph type="sldNum" sz="quarter" idx="12"/>
          </p:nvPr>
        </p:nvSpPr>
        <p:spPr/>
        <p:txBody>
          <a:bodyPr/>
          <a:lstStyle/>
          <a:p>
            <a:fld id="{B5A7E83D-D0ED-4D2D-8278-07767DB0C10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1728E90-AD24-4521-9099-142809936C60}" type="datetime1">
              <a:rPr lang="en-US" smtClean="0"/>
            </a:fld>
            <a:endParaRPr lang="en-US"/>
          </a:p>
        </p:txBody>
      </p:sp>
      <p:sp>
        <p:nvSpPr>
          <p:cNvPr id="6" name="Footer Placeholder 5"/>
          <p:cNvSpPr>
            <a:spLocks noGrp="1"/>
          </p:cNvSpPr>
          <p:nvPr>
            <p:ph type="ftr" sz="quarter" idx="11"/>
          </p:nvPr>
        </p:nvSpPr>
        <p:spPr/>
        <p:txBody>
          <a:bodyPr/>
          <a:lstStyle/>
          <a:p>
            <a:r>
              <a:rPr lang="en-US"/>
              <a:t>name1_name2_name3_name4</a:t>
            </a:r>
            <a:endParaRPr lang="en-US"/>
          </a:p>
        </p:txBody>
      </p:sp>
      <p:sp>
        <p:nvSpPr>
          <p:cNvPr id="7" name="Slide Number Placeholder 6"/>
          <p:cNvSpPr>
            <a:spLocks noGrp="1"/>
          </p:cNvSpPr>
          <p:nvPr>
            <p:ph type="sldNum" sz="quarter" idx="12"/>
          </p:nvPr>
        </p:nvSpPr>
        <p:spPr/>
        <p:txBody>
          <a:bodyPr/>
          <a:lstStyle/>
          <a:p>
            <a:fld id="{B5A7E83D-D0ED-4D2D-8278-07767DB0C10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378C4C-1AE8-4281-BB99-26913A196628}"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name1_name2_name3_name4</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A7E83D-D0ED-4D2D-8278-07767DB0C10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hyperlink" Target="https://doi.org/10.1016/j.jksuci.2021.11.007" TargetMode="Externa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6" name="Google Shape;26;p3"/>
          <p:cNvSpPr txBox="1"/>
          <p:nvPr/>
        </p:nvSpPr>
        <p:spPr>
          <a:xfrm>
            <a:off x="1935400" y="4261912"/>
            <a:ext cx="8458200" cy="1712168"/>
          </a:xfrm>
          <a:prstGeom prst="rect">
            <a:avLst/>
          </a:prstGeom>
          <a:noFill/>
          <a:ln>
            <a:noFill/>
          </a:ln>
        </p:spPr>
        <p:txBody>
          <a:bodyPr spcFirstLastPara="1" wrap="square" lIns="91425" tIns="45700" rIns="91425" bIns="45700" anchor="t" anchorCtr="0">
            <a:noAutofit/>
          </a:bodyPr>
          <a:lstStyle/>
          <a:p>
            <a:pPr>
              <a:buClr>
                <a:srgbClr val="000000"/>
              </a:buClr>
              <a:buSzPts val="2000"/>
            </a:pPr>
            <a:r>
              <a:rPr lang="en-US" sz="2000" dirty="0">
                <a:solidFill>
                  <a:srgbClr val="0033CC"/>
                </a:solidFill>
                <a:latin typeface="Trebuchet MS" panose="020B0603020202020204"/>
                <a:ea typeface="Trebuchet MS" panose="020B0603020202020204"/>
                <a:cs typeface="Trebuchet MS" panose="020B0603020202020204"/>
                <a:sym typeface="Trebuchet MS" panose="020B0603020202020204"/>
              </a:rPr>
              <a:t>Project Title : </a:t>
            </a:r>
            <a:r>
              <a:rPr lang="en-US" sz="2000" dirty="0">
                <a:solidFill>
                  <a:schemeClr val="tx1"/>
                </a:solidFill>
                <a:latin typeface="Trebuchet MS" panose="020B0603020202020204"/>
                <a:ea typeface="Trebuchet MS" panose="020B0603020202020204"/>
                <a:cs typeface="Trebuchet MS" panose="020B0603020202020204"/>
                <a:sym typeface="Trebuchet MS" panose="020B0603020202020204"/>
              </a:rPr>
              <a:t>A secure Multiprotocol IOT Gateway</a:t>
            </a:r>
            <a:r>
              <a:rPr lang="en-US" sz="2000" dirty="0">
                <a:solidFill>
                  <a:srgbClr val="0033CC"/>
                </a:solidFill>
                <a:latin typeface="Trebuchet MS" panose="020B0603020202020204"/>
                <a:ea typeface="Trebuchet MS" panose="020B0603020202020204"/>
                <a:cs typeface="Trebuchet MS" panose="020B0603020202020204"/>
                <a:sym typeface="Trebuchet MS" panose="020B0603020202020204"/>
              </a:rPr>
              <a:t> </a:t>
            </a:r>
            <a:endParaRPr sz="20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a:buClr>
                <a:schemeClr val="dk1"/>
              </a:buClr>
              <a:buSzPts val="2000"/>
            </a:pPr>
            <a:r>
              <a:rPr lang="en-US" sz="2000" dirty="0">
                <a:solidFill>
                  <a:srgbClr val="0033CC"/>
                </a:solidFill>
                <a:latin typeface="Trebuchet MS" panose="020B0603020202020204"/>
                <a:ea typeface="Trebuchet MS" panose="020B0603020202020204"/>
                <a:cs typeface="Trebuchet MS" panose="020B0603020202020204"/>
                <a:sym typeface="Trebuchet MS" panose="020B0603020202020204"/>
              </a:rPr>
              <a:t>Project ID :    </a:t>
            </a:r>
            <a:r>
              <a:rPr lang="en-US" sz="2000" dirty="0"/>
              <a:t>PW24_CBR_01</a:t>
            </a:r>
            <a:r>
              <a:rPr lang="en-US" sz="2000" dirty="0">
                <a:solidFill>
                  <a:srgbClr val="0033CC"/>
                </a:solidFill>
                <a:latin typeface="Trebuchet MS" panose="020B0603020202020204"/>
                <a:ea typeface="Trebuchet MS" panose="020B0603020202020204"/>
                <a:cs typeface="Trebuchet MS" panose="020B0603020202020204"/>
                <a:sym typeface="Trebuchet MS" panose="020B0603020202020204"/>
              </a:rPr>
              <a:t>  </a:t>
            </a:r>
            <a:endParaRPr sz="20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a:buClr>
                <a:srgbClr val="000000"/>
              </a:buClr>
              <a:buSzPts val="2000"/>
            </a:pPr>
            <a:r>
              <a:rPr lang="en-US" sz="2000" dirty="0">
                <a:solidFill>
                  <a:srgbClr val="0033CC"/>
                </a:solidFill>
                <a:latin typeface="Trebuchet MS" panose="020B0603020202020204"/>
                <a:ea typeface="Trebuchet MS" panose="020B0603020202020204"/>
                <a:cs typeface="Trebuchet MS" panose="020B0603020202020204"/>
                <a:sym typeface="Trebuchet MS" panose="020B0603020202020204"/>
              </a:rPr>
              <a:t>Project Guide : </a:t>
            </a:r>
            <a:r>
              <a:rPr lang="en-IN" sz="2000" dirty="0"/>
              <a:t>Prof Charanraj B R</a:t>
            </a:r>
            <a:r>
              <a:rPr lang="en-US" sz="2000" dirty="0">
                <a:solidFill>
                  <a:srgbClr val="0033CC"/>
                </a:solidFill>
                <a:latin typeface="Trebuchet MS" panose="020B0603020202020204"/>
                <a:ea typeface="Trebuchet MS" panose="020B0603020202020204"/>
                <a:cs typeface="Trebuchet MS" panose="020B0603020202020204"/>
                <a:sym typeface="Trebuchet MS" panose="020B0603020202020204"/>
              </a:rPr>
              <a:t>                 </a:t>
            </a:r>
            <a:endParaRPr sz="20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r>
              <a:rPr lang="en-US" sz="2000" dirty="0">
                <a:solidFill>
                  <a:srgbClr val="0033CC"/>
                </a:solidFill>
                <a:latin typeface="Trebuchet MS" panose="020B0603020202020204"/>
                <a:ea typeface="Trebuchet MS" panose="020B0603020202020204"/>
                <a:cs typeface="Trebuchet MS" panose="020B0603020202020204"/>
                <a:sym typeface="Trebuchet MS" panose="020B0603020202020204"/>
              </a:rPr>
              <a:t>Project Team with SRN : </a:t>
            </a:r>
            <a:r>
              <a:rPr lang="en-US" dirty="0"/>
              <a:t>PES1UG21CS063 – Akshatha p, PES1UG22CS818 – Faisal , PES1UG22CS829 – Praveen ,PES1UG19CS359 – Rachappa </a:t>
            </a:r>
            <a:endParaRPr lang="en-US" dirty="0"/>
          </a:p>
          <a:p>
            <a:pPr>
              <a:spcBef>
                <a:spcPts val="0"/>
              </a:spcBef>
              <a:spcAft>
                <a:spcPts val="0"/>
              </a:spcAft>
            </a:pPr>
            <a:endParaRPr lang="en-US" sz="1400" dirty="0">
              <a:solidFill>
                <a:srgbClr val="0033CC"/>
              </a:solidFill>
            </a:endParaRPr>
          </a:p>
          <a:p>
            <a:pPr>
              <a:buClr>
                <a:srgbClr val="000000"/>
              </a:buClr>
              <a:buSzPts val="2000"/>
            </a:pPr>
            <a:endParaRPr sz="1400" dirty="0">
              <a:solidFill>
                <a:srgbClr val="0033CC"/>
              </a:solidFill>
              <a:latin typeface="Arial" panose="020B0604020202020204"/>
              <a:ea typeface="Arial" panose="020B0604020202020204"/>
              <a:cs typeface="Arial" panose="020B0604020202020204"/>
              <a:sym typeface="Arial" panose="020B0604020202020204"/>
            </a:endParaRPr>
          </a:p>
          <a:p>
            <a:pPr>
              <a:buClr>
                <a:srgbClr val="000000"/>
              </a:buClr>
              <a:buSzPts val="2000"/>
            </a:pPr>
            <a:endParaRPr sz="20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a:buClr>
                <a:srgbClr val="000000"/>
              </a:buClr>
              <a:buSzPts val="2000"/>
            </a:pPr>
            <a:endParaRPr sz="2000" dirty="0">
              <a:solidFill>
                <a:srgbClr val="0033CC"/>
              </a:solidFill>
              <a:latin typeface="Trebuchet MS" panose="020B0603020202020204"/>
              <a:ea typeface="Trebuchet MS" panose="020B0603020202020204"/>
              <a:cs typeface="Trebuchet MS" panose="020B0603020202020204"/>
              <a:sym typeface="Trebuchet MS" panose="020B0603020202020204"/>
            </a:endParaRPr>
          </a:p>
        </p:txBody>
      </p:sp>
      <p:sp>
        <p:nvSpPr>
          <p:cNvPr id="5" name="Rectangle 4"/>
          <p:cNvSpPr/>
          <p:nvPr/>
        </p:nvSpPr>
        <p:spPr>
          <a:xfrm>
            <a:off x="2057400" y="1600201"/>
            <a:ext cx="7924800" cy="2246769"/>
          </a:xfrm>
          <a:prstGeom prst="rect">
            <a:avLst/>
          </a:prstGeom>
        </p:spPr>
        <p:txBody>
          <a:bodyPr wrap="square">
            <a:spAutoFit/>
          </a:bodyPr>
          <a:lstStyle/>
          <a:p>
            <a:pPr algn="ctr"/>
            <a:r>
              <a:rPr lang="en-US" sz="2800" dirty="0">
                <a:latin typeface="Trebuchet MS" panose="020B0603020202020204" pitchFamily="34" charset="0"/>
              </a:rPr>
              <a:t>UE21CS390A – Capstone Project Phase – 1</a:t>
            </a:r>
            <a:endParaRPr lang="en-US" sz="2800" dirty="0">
              <a:latin typeface="Trebuchet MS" panose="020B0603020202020204" pitchFamily="34" charset="0"/>
            </a:endParaRPr>
          </a:p>
          <a:p>
            <a:pPr algn="ctr"/>
            <a:r>
              <a:rPr lang="en-US" sz="2800" dirty="0">
                <a:latin typeface="Trebuchet MS" panose="020B0603020202020204" pitchFamily="34" charset="0"/>
              </a:rPr>
              <a:t> </a:t>
            </a:r>
            <a:endParaRPr lang="en-US" sz="2800" dirty="0">
              <a:latin typeface="Trebuchet MS" panose="020B0603020202020204" pitchFamily="34" charset="0"/>
            </a:endParaRPr>
          </a:p>
          <a:p>
            <a:pPr algn="ctr"/>
            <a:r>
              <a:rPr lang="en-US" sz="2800" dirty="0">
                <a:solidFill>
                  <a:srgbClr val="FF0000"/>
                </a:solidFill>
                <a:latin typeface="Trebuchet MS" panose="020B0603020202020204" pitchFamily="34" charset="0"/>
              </a:rPr>
              <a:t>Project Progress Review #2</a:t>
            </a:r>
            <a:endParaRPr lang="en-US" sz="2800" dirty="0">
              <a:solidFill>
                <a:srgbClr val="FF0000"/>
              </a:solidFill>
              <a:latin typeface="Trebuchet MS" panose="020B0603020202020204" pitchFamily="34" charset="0"/>
            </a:endParaRPr>
          </a:p>
          <a:p>
            <a:pPr algn="ctr"/>
            <a:r>
              <a:rPr lang="en-US" sz="2800" dirty="0">
                <a:solidFill>
                  <a:srgbClr val="FF0000"/>
                </a:solidFill>
                <a:latin typeface="Trebuchet MS" panose="020B0603020202020204" pitchFamily="34" charset="0"/>
              </a:rPr>
              <a:t>(Project Requirements Specification and Literature Survey)</a:t>
            </a:r>
            <a:endParaRPr lang="en-US" sz="2400" dirty="0">
              <a:solidFill>
                <a:srgbClr val="FF0000"/>
              </a:solidFill>
              <a:latin typeface="Trebuchet MS" panose="020B0603020202020204" pitchFamily="34" charset="0"/>
            </a:endParaRPr>
          </a:p>
        </p:txBody>
      </p:sp>
      <p:pic>
        <p:nvPicPr>
          <p:cNvPr id="6" name="Picture 5"/>
          <p:cNvPicPr>
            <a:picLocks noChangeAspect="1"/>
          </p:cNvPicPr>
          <p:nvPr/>
        </p:nvPicPr>
        <p:blipFill>
          <a:blip r:embed="rId1"/>
          <a:stretch>
            <a:fillRect/>
          </a:stretch>
        </p:blipFill>
        <p:spPr>
          <a:xfrm>
            <a:off x="10896601" y="-34505"/>
            <a:ext cx="1295399" cy="1025106"/>
          </a:xfrm>
          <a:prstGeom prst="rect">
            <a:avLst/>
          </a:prstGeom>
        </p:spPr>
      </p:pic>
      <p:sp>
        <p:nvSpPr>
          <p:cNvPr id="7" name="Footer Placeholder 6"/>
          <p:cNvSpPr>
            <a:spLocks noGrp="1"/>
          </p:cNvSpPr>
          <p:nvPr>
            <p:ph type="ftr" sz="quarter" idx="11"/>
          </p:nvPr>
        </p:nvSpPr>
        <p:spPr/>
        <p:txBody>
          <a:bodyPr/>
          <a:lstStyle/>
          <a:p>
            <a:r>
              <a:rPr lang="en-US" dirty="0"/>
              <a:t>Faisal-Akshatha-Praveen-Rachappa</a:t>
            </a:r>
            <a:endParaRPr lang="en-US" dirty="0"/>
          </a:p>
        </p:txBody>
      </p:sp>
      <p:sp>
        <p:nvSpPr>
          <p:cNvPr id="8" name="Slide Number Placeholder 7"/>
          <p:cNvSpPr>
            <a:spLocks noGrp="1"/>
          </p:cNvSpPr>
          <p:nvPr>
            <p:ph type="sldNum" sz="quarter" idx="12"/>
          </p:nvPr>
        </p:nvSpPr>
        <p:spPr/>
        <p:txBody>
          <a:bodyPr/>
          <a:lstStyle/>
          <a:p>
            <a:fld id="{B5A7E83D-D0ED-4D2D-8278-07767DB0C107}"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panose="020B0604020202020204"/>
              <a:ea typeface="Arial" panose="020B0604020202020204"/>
              <a:cs typeface="Arial" panose="020B0604020202020204"/>
              <a:sym typeface="Arial" panose="020B0604020202020204"/>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900" indent="-342900" algn="r">
              <a:buClr>
                <a:srgbClr val="000000"/>
              </a:buClr>
              <a:buSzPts val="2400"/>
            </a:pPr>
            <a:r>
              <a:rPr lang="en-US" sz="2400" dirty="0">
                <a:solidFill>
                  <a:srgbClr val="FF0000"/>
                </a:solidFill>
                <a:latin typeface="Trebuchet MS" panose="020B0603020202020204"/>
                <a:ea typeface="Trebuchet MS" panose="020B0603020202020204"/>
                <a:cs typeface="Trebuchet MS" panose="020B0603020202020204"/>
                <a:sym typeface="Trebuchet MS" panose="020B0603020202020204"/>
              </a:rPr>
              <a:t>Functional Requirements</a:t>
            </a:r>
            <a:endParaRPr lang="en-US" sz="1400"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6" name="Google Shape;62;p8"/>
          <p:cNvSpPr txBox="1"/>
          <p:nvPr/>
        </p:nvSpPr>
        <p:spPr>
          <a:xfrm>
            <a:off x="2029650" y="2055900"/>
            <a:ext cx="8638350" cy="3916100"/>
          </a:xfrm>
          <a:prstGeom prst="rect">
            <a:avLst/>
          </a:prstGeom>
          <a:noFill/>
          <a:ln>
            <a:noFill/>
          </a:ln>
        </p:spPr>
        <p:txBody>
          <a:bodyPr spcFirstLastPara="1" wrap="square" lIns="91425" tIns="45700" rIns="91425" bIns="45700" anchor="ctr" anchorCtr="0">
            <a:noAutofit/>
          </a:bodyPr>
          <a:lstStyle/>
          <a:p>
            <a:pPr algn="l"/>
            <a:r>
              <a:rPr lang="en-US" sz="2400" b="1" i="0" dirty="0">
                <a:effectLst/>
                <a:latin typeface="Söhne"/>
              </a:rPr>
              <a:t>Here are some fundamental actions the system must offer:</a:t>
            </a:r>
            <a:endParaRPr lang="en-US" sz="2400" b="1" i="0" dirty="0">
              <a:effectLst/>
              <a:latin typeface="Söhne"/>
            </a:endParaRPr>
          </a:p>
          <a:p>
            <a:pPr algn="l"/>
            <a:r>
              <a:rPr lang="en-US" sz="2400" i="0" dirty="0">
                <a:effectLst/>
                <a:latin typeface="Söhne"/>
              </a:rPr>
              <a:t>Protocol Parsing and Translation</a:t>
            </a:r>
            <a:endParaRPr lang="en-US" sz="2400" i="0" dirty="0">
              <a:effectLst/>
              <a:latin typeface="Söhne"/>
            </a:endParaRPr>
          </a:p>
          <a:p>
            <a:pPr algn="just">
              <a:spcBef>
                <a:spcPts val="480"/>
              </a:spcBef>
              <a:buClr>
                <a:schemeClr val="dk1"/>
              </a:buClr>
              <a:buSzPts val="1100"/>
            </a:pPr>
            <a:r>
              <a:rPr lang="en-IN" sz="2400" i="0" dirty="0">
                <a:effectLst/>
                <a:latin typeface="Söhne"/>
              </a:rPr>
              <a:t>Data Filtering and Aggregation</a:t>
            </a:r>
            <a:endParaRPr lang="en-IN" sz="2400" i="0" dirty="0">
              <a:effectLst/>
              <a:latin typeface="Söhne"/>
            </a:endParaRPr>
          </a:p>
          <a:p>
            <a:pPr algn="just">
              <a:spcBef>
                <a:spcPts val="480"/>
              </a:spcBef>
              <a:buClr>
                <a:schemeClr val="dk1"/>
              </a:buClr>
              <a:buSzPts val="1100"/>
            </a:pPr>
            <a:r>
              <a:rPr lang="en-IN" sz="2400" i="0" dirty="0">
                <a:effectLst/>
                <a:latin typeface="Söhne"/>
              </a:rPr>
              <a:t>Security Authentication and Encryption</a:t>
            </a:r>
            <a:endParaRPr lang="en-IN" sz="2400" dirty="0">
              <a:latin typeface="Söhne"/>
            </a:endParaRPr>
          </a:p>
          <a:p>
            <a:pPr algn="just">
              <a:spcBef>
                <a:spcPts val="480"/>
              </a:spcBef>
              <a:buClr>
                <a:schemeClr val="dk1"/>
              </a:buClr>
              <a:buSzPts val="1100"/>
            </a:pPr>
            <a:r>
              <a:rPr lang="en-US" sz="2400" i="0" dirty="0">
                <a:effectLst/>
                <a:latin typeface="Söhne"/>
              </a:rPr>
              <a:t>Quality of Service (QoS) Management</a:t>
            </a:r>
            <a:endParaRPr lang="en-IN" sz="2400" i="0" dirty="0">
              <a:effectLst/>
              <a:latin typeface="Söhne"/>
            </a:endParaRPr>
          </a:p>
          <a:p>
            <a:pPr algn="just">
              <a:spcBef>
                <a:spcPts val="480"/>
              </a:spcBef>
              <a:buClr>
                <a:schemeClr val="dk1"/>
              </a:buClr>
              <a:buSzPts val="1100"/>
            </a:pPr>
            <a:r>
              <a:rPr lang="en-IN" sz="2400" i="0" dirty="0">
                <a:effectLst/>
                <a:latin typeface="Söhne"/>
              </a:rPr>
              <a:t>Routing and Forwarding</a:t>
            </a:r>
            <a:endParaRPr lang="en-IN" sz="2400" dirty="0">
              <a:latin typeface="Söhne"/>
            </a:endParaRPr>
          </a:p>
          <a:p>
            <a:pPr algn="l"/>
            <a:r>
              <a:rPr lang="en-IN" sz="2400" i="0" dirty="0">
                <a:effectLst/>
                <a:latin typeface="Söhne"/>
              </a:rPr>
              <a:t>Data Transformation and Enrichment</a:t>
            </a:r>
            <a:endParaRPr lang="en-IN" sz="2400" i="0" dirty="0">
              <a:effectLst/>
              <a:latin typeface="Söhne"/>
            </a:endParaRPr>
          </a:p>
          <a:p>
            <a:pPr algn="l"/>
            <a:r>
              <a:rPr lang="en-IN" sz="2400" i="0" dirty="0">
                <a:effectLst/>
                <a:latin typeface="Söhne"/>
              </a:rPr>
              <a:t>Resource Management</a:t>
            </a:r>
            <a:endParaRPr lang="en-IN" sz="2400" i="0" dirty="0">
              <a:effectLst/>
              <a:latin typeface="Söhne"/>
            </a:endParaRPr>
          </a:p>
          <a:p>
            <a:r>
              <a:rPr lang="en-IN" sz="2400" i="0" dirty="0">
                <a:effectLst/>
                <a:latin typeface="Söhne"/>
              </a:rPr>
              <a:t>Logging and Monitoring</a:t>
            </a:r>
            <a:endParaRPr lang="en-IN" sz="2400" i="0" dirty="0">
              <a:effectLst/>
              <a:latin typeface="Söhne"/>
            </a:endParaRPr>
          </a:p>
          <a:p>
            <a:r>
              <a:rPr lang="en-IN" sz="2400" i="0" dirty="0">
                <a:effectLst/>
                <a:latin typeface="Söhne"/>
              </a:rPr>
              <a:t>Data Transformation and Enrichment</a:t>
            </a:r>
            <a:endParaRPr lang="en-IN" sz="2400" i="0" dirty="0">
              <a:effectLst/>
              <a:latin typeface="Söhne"/>
            </a:endParaRPr>
          </a:p>
          <a:p>
            <a:endParaRPr lang="en-US" sz="2400" dirty="0">
              <a:latin typeface="Trebuchet MS" panose="020B0603020202020204"/>
              <a:ea typeface="Trebuchet MS" panose="020B0603020202020204"/>
              <a:cs typeface="Trebuchet MS" panose="020B0603020202020204"/>
              <a:sym typeface="Trebuchet MS" panose="020B0603020202020204"/>
            </a:endParaRPr>
          </a:p>
        </p:txBody>
      </p:sp>
      <p:pic>
        <p:nvPicPr>
          <p:cNvPr id="7" name="Picture 6"/>
          <p:cNvPicPr>
            <a:picLocks noChangeAspect="1"/>
          </p:cNvPicPr>
          <p:nvPr/>
        </p:nvPicPr>
        <p:blipFill>
          <a:blip r:embed="rId1"/>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dirty="0"/>
              <a:t>Faisal-Akshatha-Praveen-Rachappa</a:t>
            </a:r>
            <a:endParaRPr lang="en-US" dirty="0"/>
          </a:p>
          <a:p>
            <a:endParaRPr lang="en-US" dirty="0"/>
          </a:p>
        </p:txBody>
      </p:sp>
      <p:sp>
        <p:nvSpPr>
          <p:cNvPr id="3" name="Slide Number Placeholder 2"/>
          <p:cNvSpPr>
            <a:spLocks noGrp="1"/>
          </p:cNvSpPr>
          <p:nvPr>
            <p:ph type="sldNum" sz="quarter" idx="12"/>
          </p:nvPr>
        </p:nvSpPr>
        <p:spPr/>
        <p:txBody>
          <a:bodyPr/>
          <a:lstStyle/>
          <a:p>
            <a:fld id="{B5A7E83D-D0ED-4D2D-8278-07767DB0C107}" type="slidenum">
              <a:rPr lang="en-US" smtClean="0"/>
            </a:fld>
            <a:endParaRPr lang="en-US"/>
          </a:p>
        </p:txBody>
      </p:sp>
      <p:sp>
        <p:nvSpPr>
          <p:cNvPr id="9" name="Footer Placeholder 1"/>
          <p:cNvSpPr txBox="1"/>
          <p:nvPr/>
        </p:nvSpPr>
        <p:spPr>
          <a:xfrm>
            <a:off x="76201" y="97615"/>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dirty="0"/>
              <a:t>A secure multiprotocol iot gateway</a:t>
            </a: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panose="020B0604020202020204"/>
              <a:ea typeface="Arial" panose="020B0604020202020204"/>
              <a:cs typeface="Arial" panose="020B0604020202020204"/>
              <a:sym typeface="Arial" panose="020B0604020202020204"/>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900" indent="-342900" algn="r">
              <a:buClr>
                <a:srgbClr val="000000"/>
              </a:buClr>
              <a:buSzPts val="2400"/>
            </a:pPr>
            <a:r>
              <a:rPr lang="en-US" sz="2400" dirty="0">
                <a:solidFill>
                  <a:srgbClr val="FF0000"/>
                </a:solidFill>
                <a:latin typeface="Trebuchet MS" panose="020B0603020202020204"/>
                <a:ea typeface="Trebuchet MS" panose="020B0603020202020204"/>
                <a:cs typeface="Trebuchet MS" panose="020B0603020202020204"/>
                <a:sym typeface="Trebuchet MS" panose="020B0603020202020204"/>
              </a:rPr>
              <a:t>Non - Functional Requirements</a:t>
            </a:r>
            <a:endParaRPr lang="en-US" sz="1400"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7" name="Google Shape;70;p9"/>
          <p:cNvSpPr txBox="1"/>
          <p:nvPr/>
        </p:nvSpPr>
        <p:spPr>
          <a:xfrm>
            <a:off x="2057400" y="1828800"/>
            <a:ext cx="9095282" cy="4140200"/>
          </a:xfrm>
          <a:prstGeom prst="rect">
            <a:avLst/>
          </a:prstGeom>
          <a:noFill/>
          <a:ln>
            <a:noFill/>
          </a:ln>
        </p:spPr>
        <p:txBody>
          <a:bodyPr spcFirstLastPara="1" wrap="square" lIns="91425" tIns="45700" rIns="91425" bIns="45700" anchor="ctr" anchorCtr="0">
            <a:noAutofit/>
          </a:bodyPr>
          <a:lstStyle/>
          <a:p>
            <a:pPr algn="l"/>
            <a:r>
              <a:rPr lang="en-US" sz="2400" b="0" i="0" dirty="0">
                <a:effectLst/>
                <a:latin typeface="Söhne"/>
              </a:rPr>
              <a:t>Here are the key NFRs pertinent to multiprotocol gateway:</a:t>
            </a:r>
            <a:endParaRPr lang="en-US" sz="2400" b="0" i="0" dirty="0">
              <a:effectLst/>
              <a:latin typeface="Söhne"/>
            </a:endParaRPr>
          </a:p>
          <a:p>
            <a:pPr algn="l">
              <a:buFont typeface="+mj-lt"/>
              <a:buAutoNum type="arabicPeriod"/>
            </a:pPr>
            <a:r>
              <a:rPr lang="en-US" sz="2400" i="0" dirty="0">
                <a:effectLst/>
                <a:latin typeface="Söhne"/>
              </a:rPr>
              <a:t>Security:</a:t>
            </a:r>
            <a:endParaRPr lang="en-US" sz="2400" i="0" dirty="0">
              <a:effectLst/>
              <a:latin typeface="Söhne"/>
            </a:endParaRPr>
          </a:p>
          <a:p>
            <a:pPr algn="l">
              <a:buFont typeface="+mj-lt"/>
              <a:buAutoNum type="arabicPeriod"/>
            </a:pPr>
            <a:r>
              <a:rPr lang="en-IN" sz="2400" i="0" dirty="0">
                <a:effectLst/>
                <a:latin typeface="Söhne"/>
              </a:rPr>
              <a:t>Scalability:</a:t>
            </a:r>
            <a:endParaRPr lang="en-IN" sz="2400" i="0" dirty="0">
              <a:effectLst/>
              <a:latin typeface="Söhne"/>
            </a:endParaRPr>
          </a:p>
          <a:p>
            <a:pPr algn="l">
              <a:buFont typeface="+mj-lt"/>
              <a:buAutoNum type="arabicPeriod"/>
            </a:pPr>
            <a:r>
              <a:rPr lang="en-IN" sz="2400" i="0" dirty="0">
                <a:effectLst/>
                <a:latin typeface="Söhne"/>
              </a:rPr>
              <a:t>Performance</a:t>
            </a:r>
            <a:endParaRPr lang="en-IN" sz="2400" dirty="0">
              <a:latin typeface="Söhne"/>
            </a:endParaRPr>
          </a:p>
          <a:p>
            <a:pPr algn="l">
              <a:buFont typeface="+mj-lt"/>
              <a:buAutoNum type="arabicPeriod"/>
            </a:pPr>
            <a:r>
              <a:rPr lang="en-IN" sz="2400" i="0" dirty="0">
                <a:effectLst/>
                <a:latin typeface="Söhne"/>
              </a:rPr>
              <a:t>Reliability and Availability</a:t>
            </a:r>
            <a:endParaRPr lang="en-IN" sz="2400" i="0" dirty="0">
              <a:effectLst/>
              <a:latin typeface="Söhne"/>
            </a:endParaRPr>
          </a:p>
          <a:p>
            <a:pPr algn="l">
              <a:buFont typeface="+mj-lt"/>
              <a:buAutoNum type="arabicPeriod"/>
            </a:pPr>
            <a:r>
              <a:rPr lang="en-IN" sz="2400" i="0" dirty="0">
                <a:effectLst/>
                <a:latin typeface="Söhne"/>
              </a:rPr>
              <a:t>Interoperability</a:t>
            </a:r>
            <a:endParaRPr lang="en-IN" sz="2400" dirty="0">
              <a:latin typeface="Söhne"/>
            </a:endParaRPr>
          </a:p>
          <a:p>
            <a:pPr algn="l">
              <a:buFont typeface="+mj-lt"/>
              <a:buAutoNum type="arabicPeriod"/>
            </a:pPr>
            <a:r>
              <a:rPr lang="en-IN" sz="2400" i="0" dirty="0">
                <a:effectLst/>
                <a:latin typeface="Söhne"/>
              </a:rPr>
              <a:t>Manageability:</a:t>
            </a:r>
            <a:endParaRPr lang="en-IN" sz="2400" i="0" dirty="0">
              <a:effectLst/>
              <a:latin typeface="Söhne"/>
            </a:endParaRPr>
          </a:p>
          <a:p>
            <a:pPr algn="l">
              <a:buFont typeface="+mj-lt"/>
              <a:buAutoNum type="arabicPeriod"/>
            </a:pPr>
            <a:r>
              <a:rPr lang="en-IN" sz="2400" i="0" dirty="0">
                <a:effectLst/>
                <a:latin typeface="Söhne"/>
              </a:rPr>
              <a:t>Maintainability:</a:t>
            </a:r>
            <a:endParaRPr lang="en-IN" sz="2400" i="0" dirty="0">
              <a:effectLst/>
              <a:latin typeface="Söhne"/>
            </a:endParaRPr>
          </a:p>
          <a:p>
            <a:pPr algn="l">
              <a:buFont typeface="+mj-lt"/>
              <a:buAutoNum type="arabicPeriod"/>
            </a:pPr>
            <a:endParaRPr lang="en-IN" sz="2400" kern="0" dirty="0">
              <a:latin typeface="Trebuchet MS" panose="020B0603020202020204" pitchFamily="34" charset="0"/>
              <a:sym typeface="Trebuchet MS" panose="020B0603020202020204"/>
            </a:endParaRPr>
          </a:p>
        </p:txBody>
      </p:sp>
      <p:pic>
        <p:nvPicPr>
          <p:cNvPr id="6" name="Picture 5"/>
          <p:cNvPicPr>
            <a:picLocks noChangeAspect="1"/>
          </p:cNvPicPr>
          <p:nvPr/>
        </p:nvPicPr>
        <p:blipFill>
          <a:blip r:embed="rId1"/>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dirty="0"/>
              <a:t>Faisal-Akshatha-Praveen-Rachappa</a:t>
            </a:r>
            <a:endParaRPr lang="en-US" dirty="0"/>
          </a:p>
          <a:p>
            <a:endParaRPr lang="en-US" dirty="0"/>
          </a:p>
        </p:txBody>
      </p:sp>
      <p:sp>
        <p:nvSpPr>
          <p:cNvPr id="3" name="Slide Number Placeholder 2"/>
          <p:cNvSpPr>
            <a:spLocks noGrp="1"/>
          </p:cNvSpPr>
          <p:nvPr>
            <p:ph type="sldNum" sz="quarter" idx="12"/>
          </p:nvPr>
        </p:nvSpPr>
        <p:spPr/>
        <p:txBody>
          <a:bodyPr/>
          <a:lstStyle/>
          <a:p>
            <a:fld id="{B5A7E83D-D0ED-4D2D-8278-07767DB0C107}" type="slidenum">
              <a:rPr lang="en-US" smtClean="0"/>
            </a:fld>
            <a:endParaRPr lang="en-US"/>
          </a:p>
        </p:txBody>
      </p:sp>
      <p:sp>
        <p:nvSpPr>
          <p:cNvPr id="9" name="Footer Placeholder 1"/>
          <p:cNvSpPr txBox="1"/>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dirty="0"/>
              <a:t>A secure multiprotocol iot gateway</a:t>
            </a: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panose="020B0604020202020204"/>
              <a:ea typeface="Arial" panose="020B0604020202020204"/>
              <a:cs typeface="Arial" panose="020B0604020202020204"/>
              <a:sym typeface="Arial" panose="020B0604020202020204"/>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900" indent="-342900" algn="r" eaLnBrk="0" hangingPunct="0">
              <a:defRPr/>
            </a:pPr>
            <a:r>
              <a:rPr lang="en-US" sz="2400" dirty="0">
                <a:solidFill>
                  <a:srgbClr val="FF0000"/>
                </a:solidFill>
                <a:latin typeface="Trebuchet MS" panose="020B0603020202020204" pitchFamily="34" charset="0"/>
              </a:rPr>
              <a:t>Literature Survey</a:t>
            </a:r>
            <a:endParaRPr lang="en-US" sz="2400" dirty="0">
              <a:solidFill>
                <a:srgbClr val="FF0000"/>
              </a:solidFill>
              <a:latin typeface="Trebuchet MS" panose="020B0603020202020204" pitchFamily="34" charset="0"/>
            </a:endParaRPr>
          </a:p>
        </p:txBody>
      </p:sp>
      <p:pic>
        <p:nvPicPr>
          <p:cNvPr id="7" name="Picture 6"/>
          <p:cNvPicPr>
            <a:picLocks noChangeAspect="1"/>
          </p:cNvPicPr>
          <p:nvPr/>
        </p:nvPicPr>
        <p:blipFill>
          <a:blip r:embed="rId1"/>
          <a:stretch>
            <a:fillRect/>
          </a:stretch>
        </p:blipFill>
        <p:spPr>
          <a:xfrm>
            <a:off x="10896601" y="-34505"/>
            <a:ext cx="1295399" cy="1025106"/>
          </a:xfrm>
          <a:prstGeom prst="rect">
            <a:avLst/>
          </a:prstGeom>
        </p:spPr>
      </p:pic>
      <p:sp>
        <p:nvSpPr>
          <p:cNvPr id="10" name="Title 9"/>
          <p:cNvSpPr>
            <a:spLocks noGrp="1"/>
          </p:cNvSpPr>
          <p:nvPr>
            <p:ph type="title"/>
          </p:nvPr>
        </p:nvSpPr>
        <p:spPr>
          <a:xfrm>
            <a:off x="609600" y="2162581"/>
            <a:ext cx="10744200" cy="45719"/>
          </a:xfrm>
        </p:spPr>
        <p:txBody>
          <a:bodyPr>
            <a:normAutofit fontScale="90000"/>
          </a:bodyPr>
          <a:lstStyle/>
          <a:p>
            <a:pPr algn="r"/>
            <a:r>
              <a:rPr lang="en-US" sz="2400" b="1" i="0" dirty="0">
                <a:solidFill>
                  <a:srgbClr val="1F1F1F"/>
                </a:solidFill>
                <a:effectLst/>
                <a:latin typeface="ElsevierGulliver"/>
              </a:rPr>
              <a:t>“A systematic literature review on IoT gateways”</a:t>
            </a:r>
            <a:br>
              <a:rPr lang="en-US" sz="2400" b="1" i="0" dirty="0">
                <a:solidFill>
                  <a:srgbClr val="1F1F1F"/>
                </a:solidFill>
                <a:effectLst/>
                <a:latin typeface="ElsevierGulliver"/>
              </a:rPr>
            </a:br>
            <a:br>
              <a:rPr lang="en-US" sz="2400" b="1" i="0" dirty="0">
                <a:solidFill>
                  <a:srgbClr val="1F1F1F"/>
                </a:solidFill>
                <a:effectLst/>
                <a:latin typeface="ElsevierGulliver"/>
              </a:rPr>
            </a:br>
            <a:r>
              <a:rPr lang="en-US" sz="1400" b="1" i="0" dirty="0">
                <a:solidFill>
                  <a:srgbClr val="1F1F1F"/>
                </a:solidFill>
                <a:effectLst/>
                <a:latin typeface="ElsevierGulliver"/>
              </a:rPr>
              <a:t>       </a:t>
            </a:r>
            <a:r>
              <a:rPr lang="en-US" sz="1400" b="1" dirty="0">
                <a:solidFill>
                  <a:srgbClr val="1F1F1F"/>
                </a:solidFill>
                <a:latin typeface="ElsevierGulliver"/>
              </a:rPr>
              <a:t>G</a:t>
            </a:r>
            <a:r>
              <a:rPr lang="en-US" sz="1400" b="1" i="0" dirty="0">
                <a:solidFill>
                  <a:srgbClr val="1F1F1F"/>
                </a:solidFill>
                <a:effectLst/>
                <a:latin typeface="ElsevierGulliver"/>
              </a:rPr>
              <a:t>unjan Beniwal and </a:t>
            </a:r>
            <a:r>
              <a:rPr lang="en-US" sz="1400" b="1" dirty="0">
                <a:solidFill>
                  <a:srgbClr val="1F1F1F"/>
                </a:solidFill>
                <a:latin typeface="ElsevierGulliver"/>
              </a:rPr>
              <a:t>A</a:t>
            </a:r>
            <a:r>
              <a:rPr lang="en-US" sz="1400" b="1" i="0" dirty="0">
                <a:solidFill>
                  <a:srgbClr val="1F1F1F"/>
                </a:solidFill>
                <a:effectLst/>
                <a:latin typeface="ElsevierGulliver"/>
              </a:rPr>
              <a:t>nita Singhrova                                                                                                                                                                                         </a:t>
            </a:r>
            <a:r>
              <a:rPr lang="en-IN" sz="1400" b="1" i="0" dirty="0">
                <a:solidFill>
                  <a:srgbClr val="1F1F1F"/>
                </a:solidFill>
                <a:effectLst/>
                <a:latin typeface="ElsevierSans"/>
              </a:rPr>
              <a:t>      </a:t>
            </a:r>
            <a:r>
              <a:rPr lang="en-IN" sz="1400" b="1" dirty="0">
                <a:solidFill>
                  <a:srgbClr val="1F1F1F"/>
                </a:solidFill>
                <a:latin typeface="ElsevierSans"/>
              </a:rPr>
              <a:t>            27 </a:t>
            </a:r>
            <a:r>
              <a:rPr lang="en-IN" sz="1400" b="1" i="0" dirty="0">
                <a:solidFill>
                  <a:srgbClr val="1F1F1F"/>
                </a:solidFill>
                <a:effectLst/>
                <a:latin typeface="ElsevierSans"/>
              </a:rPr>
              <a:t>November 2021</a:t>
            </a:r>
            <a:endParaRPr lang="en-IN" sz="1400" b="1" dirty="0"/>
          </a:p>
        </p:txBody>
      </p:sp>
      <p:sp>
        <p:nvSpPr>
          <p:cNvPr id="11" name="Content Placeholder 10"/>
          <p:cNvSpPr>
            <a:spLocks noGrp="1"/>
          </p:cNvSpPr>
          <p:nvPr>
            <p:ph sz="half" idx="1"/>
          </p:nvPr>
        </p:nvSpPr>
        <p:spPr>
          <a:xfrm>
            <a:off x="609600" y="2610324"/>
            <a:ext cx="5410200" cy="3752676"/>
          </a:xfrm>
        </p:spPr>
        <p:txBody>
          <a:bodyPr>
            <a:normAutofit fontScale="92500" lnSpcReduction="10000"/>
          </a:bodyPr>
          <a:lstStyle/>
          <a:p>
            <a:pPr algn="l"/>
            <a:r>
              <a:rPr lang="en-IN" sz="1900" b="1" dirty="0"/>
              <a:t>Abstract</a:t>
            </a:r>
            <a:r>
              <a:rPr lang="en-IN" sz="1900" dirty="0"/>
              <a:t>-</a:t>
            </a:r>
            <a:r>
              <a:rPr lang="en-US" sz="1900" dirty="0">
                <a:solidFill>
                  <a:srgbClr val="000000"/>
                </a:solidFill>
                <a:latin typeface="ff1"/>
              </a:rPr>
              <a:t>the </a:t>
            </a:r>
            <a:r>
              <a:rPr lang="en-US" sz="1900" b="0" i="0" dirty="0">
                <a:solidFill>
                  <a:srgbClr val="000000"/>
                </a:solidFill>
                <a:effectLst/>
                <a:latin typeface="ff1"/>
              </a:rPr>
              <a:t>study of this article  is mainly  to integrate the good properties that improve the used algorithms in data aggregations from the sensors (from the gateways side) and enhance the actuators response from the user in terms of time, accuracy and reliability. Open challenges and future trends in the design and programming of the IoT gateways are concluded.</a:t>
            </a:r>
            <a:endParaRPr lang="en-US" sz="1900" b="0" i="0" dirty="0">
              <a:solidFill>
                <a:srgbClr val="000000"/>
              </a:solidFill>
              <a:effectLst/>
              <a:latin typeface="ff1"/>
            </a:endParaRPr>
          </a:p>
          <a:p>
            <a:pPr algn="l"/>
            <a:r>
              <a:rPr lang="en-US" sz="1900" b="1" i="0" dirty="0">
                <a:solidFill>
                  <a:srgbClr val="000000"/>
                </a:solidFill>
                <a:effectLst/>
                <a:latin typeface="ff1"/>
              </a:rPr>
              <a:t>Functional </a:t>
            </a:r>
            <a:r>
              <a:rPr lang="en-US" sz="1900" b="1" dirty="0">
                <a:solidFill>
                  <a:srgbClr val="000000"/>
                </a:solidFill>
                <a:latin typeface="ff1"/>
              </a:rPr>
              <a:t> </a:t>
            </a:r>
            <a:r>
              <a:rPr lang="en-US" sz="1900" dirty="0">
                <a:solidFill>
                  <a:srgbClr val="000000"/>
                </a:solidFill>
                <a:latin typeface="ff1"/>
              </a:rPr>
              <a:t>resources</a:t>
            </a:r>
            <a:r>
              <a:rPr lang="en-US" sz="1900" b="1" dirty="0">
                <a:solidFill>
                  <a:srgbClr val="000000"/>
                </a:solidFill>
                <a:latin typeface="ff1"/>
              </a:rPr>
              <a:t> </a:t>
            </a:r>
            <a:r>
              <a:rPr lang="en-US" sz="1900" dirty="0">
                <a:solidFill>
                  <a:srgbClr val="000000"/>
                </a:solidFill>
                <a:latin typeface="ff1"/>
              </a:rPr>
              <a:t>used in this research paper are the resource registration , bootstrap server , resource repository enabler , authentication enabler , WoX enabler engine , in the smart gateway terminal enabler is used , terminal service compatibility and communication module is used.</a:t>
            </a:r>
            <a:endParaRPr lang="en-IN" dirty="0"/>
          </a:p>
        </p:txBody>
      </p:sp>
      <p:sp>
        <p:nvSpPr>
          <p:cNvPr id="12" name="Content Placeholder 11"/>
          <p:cNvSpPr>
            <a:spLocks noGrp="1"/>
          </p:cNvSpPr>
          <p:nvPr>
            <p:ph sz="half" idx="2"/>
          </p:nvPr>
        </p:nvSpPr>
        <p:spPr>
          <a:xfrm>
            <a:off x="6019800" y="2610324"/>
            <a:ext cx="5181598" cy="3380601"/>
          </a:xfrm>
        </p:spPr>
        <p:txBody>
          <a:bodyPr>
            <a:normAutofit fontScale="92500" lnSpcReduction="10000"/>
          </a:bodyPr>
          <a:lstStyle/>
          <a:p>
            <a:pPr marL="0" indent="0">
              <a:buNone/>
            </a:pPr>
            <a:r>
              <a:rPr lang="en-IN" sz="1800" b="1" dirty="0"/>
              <a:t>Architecture</a:t>
            </a:r>
            <a:r>
              <a:rPr lang="en-IN" sz="1800" dirty="0"/>
              <a:t> of the iot gateway used in this are divided into many layers and the main ones mentioned are perception access layer , protocol adaption layer , protocol conversion control layer , wide area access layer.</a:t>
            </a:r>
            <a:endParaRPr lang="en-IN" sz="1800" dirty="0"/>
          </a:p>
          <a:p>
            <a:pPr marL="0" indent="0">
              <a:buNone/>
            </a:pPr>
            <a:r>
              <a:rPr lang="en-IN" sz="1800" b="1" dirty="0"/>
              <a:t>Hardware  </a:t>
            </a:r>
            <a:r>
              <a:rPr lang="en-IN" sz="1800" dirty="0"/>
              <a:t>used in this article and suggested to us are RFID reader ,wireless sensor , processing module , communication network internet , FLASH memory  , ARM , SDRAM memory , RS232 , USB , Ethernet.</a:t>
            </a:r>
            <a:endParaRPr lang="en-IN" sz="1800" dirty="0"/>
          </a:p>
          <a:p>
            <a:pPr marL="0" indent="0">
              <a:buNone/>
            </a:pPr>
            <a:r>
              <a:rPr lang="en-IN" sz="1800" b="1" dirty="0"/>
              <a:t>Conclusion</a:t>
            </a:r>
            <a:r>
              <a:rPr lang="en-IN" sz="1800" dirty="0"/>
              <a:t> of this article is that by using the requirements mentioned In the gateway we will  obtain a more accurate, reliable ,</a:t>
            </a:r>
            <a:r>
              <a:rPr lang="en-US" sz="1200" b="0" i="0" dirty="0">
                <a:solidFill>
                  <a:srgbClr val="000000"/>
                </a:solidFill>
                <a:effectLst/>
                <a:latin typeface="ff1"/>
              </a:rPr>
              <a:t> </a:t>
            </a:r>
            <a:r>
              <a:rPr lang="en-US" sz="1900" b="0" i="0" dirty="0">
                <a:solidFill>
                  <a:srgbClr val="000000"/>
                </a:solidFill>
                <a:effectLst/>
                <a:latin typeface="ff1"/>
              </a:rPr>
              <a:t>enhance the actuators response from the user in terms of time</a:t>
            </a:r>
            <a:r>
              <a:rPr lang="en-IN" sz="1800" dirty="0"/>
              <a:t> and also provide us with good performance.</a:t>
            </a:r>
            <a:endParaRPr lang="en-IN" sz="1800" dirty="0"/>
          </a:p>
        </p:txBody>
      </p:sp>
      <p:sp>
        <p:nvSpPr>
          <p:cNvPr id="2" name="Footer Placeholder 1"/>
          <p:cNvSpPr>
            <a:spLocks noGrp="1"/>
          </p:cNvSpPr>
          <p:nvPr>
            <p:ph type="ftr" sz="quarter" idx="11"/>
          </p:nvPr>
        </p:nvSpPr>
        <p:spPr/>
        <p:txBody>
          <a:bodyPr/>
          <a:lstStyle/>
          <a:p>
            <a:r>
              <a:rPr lang="en-US" dirty="0"/>
              <a:t>Faisal-Akshatha-Praveen-Rachappa</a:t>
            </a:r>
            <a:endParaRPr lang="en-US" dirty="0"/>
          </a:p>
          <a:p>
            <a:endParaRPr lang="en-US" dirty="0"/>
          </a:p>
        </p:txBody>
      </p:sp>
      <p:sp>
        <p:nvSpPr>
          <p:cNvPr id="3" name="Slide Number Placeholder 2"/>
          <p:cNvSpPr>
            <a:spLocks noGrp="1"/>
          </p:cNvSpPr>
          <p:nvPr>
            <p:ph type="sldNum" sz="quarter" idx="12"/>
          </p:nvPr>
        </p:nvSpPr>
        <p:spPr/>
        <p:txBody>
          <a:bodyPr/>
          <a:lstStyle/>
          <a:p>
            <a:fld id="{B5A7E83D-D0ED-4D2D-8278-07767DB0C107}" type="slidenum">
              <a:rPr lang="en-US" smtClean="0"/>
            </a:fld>
            <a:endParaRPr lang="en-US"/>
          </a:p>
        </p:txBody>
      </p:sp>
      <p:sp>
        <p:nvSpPr>
          <p:cNvPr id="9" name="Footer Placeholder 1"/>
          <p:cNvSpPr txBox="1"/>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dirty="0"/>
              <a:t>A secure multiprotocol iot gateway</a:t>
            </a:r>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panose="020B0604020202020204"/>
              <a:ea typeface="Arial" panose="020B0604020202020204"/>
              <a:cs typeface="Arial" panose="020B0604020202020204"/>
              <a:sym typeface="Arial" panose="020B0604020202020204"/>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900" indent="-342900" algn="r" eaLnBrk="0" hangingPunct="0">
              <a:defRPr/>
            </a:pPr>
            <a:r>
              <a:rPr lang="en-US" sz="2400" dirty="0">
                <a:solidFill>
                  <a:srgbClr val="FF0000"/>
                </a:solidFill>
                <a:latin typeface="Trebuchet MS" panose="020B0603020202020204" pitchFamily="34" charset="0"/>
              </a:rPr>
              <a:t>Literature Survey</a:t>
            </a:r>
            <a:endParaRPr lang="en-US" sz="2400" dirty="0">
              <a:solidFill>
                <a:srgbClr val="FF0000"/>
              </a:solidFill>
              <a:latin typeface="Trebuchet MS" panose="020B0603020202020204" pitchFamily="34" charset="0"/>
            </a:endParaRPr>
          </a:p>
        </p:txBody>
      </p:sp>
      <p:pic>
        <p:nvPicPr>
          <p:cNvPr id="7" name="Picture 6"/>
          <p:cNvPicPr>
            <a:picLocks noChangeAspect="1"/>
          </p:cNvPicPr>
          <p:nvPr/>
        </p:nvPicPr>
        <p:blipFill>
          <a:blip r:embed="rId1"/>
          <a:stretch>
            <a:fillRect/>
          </a:stretch>
        </p:blipFill>
        <p:spPr>
          <a:xfrm>
            <a:off x="10896601" y="-34505"/>
            <a:ext cx="1295399" cy="1025106"/>
          </a:xfrm>
          <a:prstGeom prst="rect">
            <a:avLst/>
          </a:prstGeom>
        </p:spPr>
      </p:pic>
      <p:sp>
        <p:nvSpPr>
          <p:cNvPr id="10" name="Title 9"/>
          <p:cNvSpPr>
            <a:spLocks noGrp="1"/>
          </p:cNvSpPr>
          <p:nvPr>
            <p:ph type="title"/>
          </p:nvPr>
        </p:nvSpPr>
        <p:spPr>
          <a:xfrm>
            <a:off x="609600" y="2162581"/>
            <a:ext cx="10744200" cy="45719"/>
          </a:xfrm>
        </p:spPr>
        <p:txBody>
          <a:bodyPr>
            <a:normAutofit fontScale="90000"/>
          </a:bodyPr>
          <a:lstStyle/>
          <a:p>
            <a:pPr algn="r"/>
            <a:r>
              <a:rPr lang="en-US" sz="2400" b="1" i="0" dirty="0">
                <a:solidFill>
                  <a:srgbClr val="1F1F1F"/>
                </a:solidFill>
                <a:effectLst/>
                <a:latin typeface="ElsevierGulliver"/>
              </a:rPr>
              <a:t>“</a:t>
            </a:r>
            <a:r>
              <a:rPr lang="en-US" sz="2400" b="1" dirty="0"/>
              <a:t>Internet of things: a multiprotocol gateway as solution of the interoperability problem</a:t>
            </a:r>
            <a:r>
              <a:rPr lang="en-US" sz="2400" b="1" i="0" dirty="0">
                <a:solidFill>
                  <a:srgbClr val="1F1F1F"/>
                </a:solidFill>
                <a:effectLst/>
                <a:latin typeface="ElsevierGulliver"/>
              </a:rPr>
              <a:t>”</a:t>
            </a:r>
            <a:br>
              <a:rPr lang="en-US" sz="2400" b="1" i="0" dirty="0">
                <a:solidFill>
                  <a:srgbClr val="1F1F1F"/>
                </a:solidFill>
                <a:effectLst/>
                <a:latin typeface="ElsevierGulliver"/>
              </a:rPr>
            </a:br>
            <a:br>
              <a:rPr lang="en-US" sz="2400" b="1" i="0" dirty="0">
                <a:solidFill>
                  <a:srgbClr val="1F1F1F"/>
                </a:solidFill>
                <a:effectLst/>
                <a:latin typeface="ElsevierGulliver"/>
              </a:rPr>
            </a:br>
            <a:r>
              <a:rPr lang="en-US" sz="1400" b="1" i="0" dirty="0">
                <a:solidFill>
                  <a:srgbClr val="1F1F1F"/>
                </a:solidFill>
                <a:effectLst/>
                <a:latin typeface="ElsevierGulliver"/>
              </a:rPr>
              <a:t>       </a:t>
            </a:r>
            <a:endParaRPr lang="en-IN" sz="1400" b="1" dirty="0"/>
          </a:p>
        </p:txBody>
      </p:sp>
      <p:sp>
        <p:nvSpPr>
          <p:cNvPr id="11" name="Content Placeholder 10"/>
          <p:cNvSpPr>
            <a:spLocks noGrp="1"/>
          </p:cNvSpPr>
          <p:nvPr>
            <p:ph sz="half" idx="1"/>
          </p:nvPr>
        </p:nvSpPr>
        <p:spPr>
          <a:xfrm>
            <a:off x="381000" y="3119117"/>
            <a:ext cx="5410200" cy="3399739"/>
          </a:xfrm>
        </p:spPr>
        <p:txBody>
          <a:bodyPr>
            <a:normAutofit fontScale="92500" lnSpcReduction="20000"/>
          </a:bodyPr>
          <a:lstStyle/>
          <a:p>
            <a:pPr algn="l"/>
            <a:r>
              <a:rPr lang="en-IN" sz="1900" b="1" dirty="0"/>
              <a:t>Abstract</a:t>
            </a:r>
            <a:r>
              <a:rPr lang="en-IN" sz="1900" dirty="0"/>
              <a:t>-</a:t>
            </a:r>
            <a:r>
              <a:rPr lang="en-IN" sz="2000" dirty="0">
                <a:solidFill>
                  <a:srgbClr val="000000"/>
                </a:solidFill>
                <a:effectLst/>
                <a:latin typeface="Times New Roman" panose="02020603050405020304" pitchFamily="18" charset="0"/>
                <a:ea typeface="Times New Roman" panose="02020603050405020304" pitchFamily="18" charset="0"/>
              </a:rPr>
              <a:t> a gateway becomes an ideal device for network management functions, since while exchanging messages with the sensor nodes, it can map the network and establish a comprehensive knowledge of the network </a:t>
            </a:r>
            <a:endParaRPr lang="en-IN" sz="2000" dirty="0">
              <a:solidFill>
                <a:srgbClr val="000000"/>
              </a:solidFill>
              <a:effectLst/>
              <a:latin typeface="Times New Roman" panose="02020603050405020304" pitchFamily="18" charset="0"/>
              <a:ea typeface="Times New Roman" panose="02020603050405020304" pitchFamily="18" charset="0"/>
            </a:endParaRPr>
          </a:p>
          <a:p>
            <a:pPr marL="0" indent="0" algn="l">
              <a:buNone/>
            </a:pPr>
            <a:endParaRPr lang="en-IN" sz="2000" b="1" i="0" dirty="0">
              <a:solidFill>
                <a:srgbClr val="000000"/>
              </a:solidFill>
              <a:latin typeface="Times New Roman" panose="02020603050405020304" pitchFamily="18" charset="0"/>
            </a:endParaRPr>
          </a:p>
          <a:p>
            <a:pPr algn="l"/>
            <a:r>
              <a:rPr lang="en-US" sz="1900" b="1" i="0" dirty="0">
                <a:solidFill>
                  <a:srgbClr val="000000"/>
                </a:solidFill>
                <a:effectLst/>
                <a:latin typeface="ff1"/>
              </a:rPr>
              <a:t>Functional</a:t>
            </a:r>
            <a:r>
              <a:rPr lang="en-US" sz="1900" b="1" dirty="0">
                <a:solidFill>
                  <a:srgbClr val="000000"/>
                </a:solidFill>
                <a:latin typeface="ff1"/>
              </a:rPr>
              <a:t> </a:t>
            </a:r>
            <a:r>
              <a:rPr lang="en-US" sz="1900" dirty="0">
                <a:solidFill>
                  <a:srgbClr val="000000"/>
                </a:solidFill>
                <a:latin typeface="ff1"/>
              </a:rPr>
              <a:t>ideas or features </a:t>
            </a:r>
            <a:r>
              <a:rPr lang="en-US" sz="1900" i="0" dirty="0">
                <a:solidFill>
                  <a:srgbClr val="000000"/>
                </a:solidFill>
                <a:effectLst/>
                <a:latin typeface="ff1"/>
              </a:rPr>
              <a:t>used in this paper is th</a:t>
            </a:r>
            <a:r>
              <a:rPr lang="en-US" sz="1900" dirty="0">
                <a:solidFill>
                  <a:srgbClr val="000000"/>
                </a:solidFill>
                <a:latin typeface="ff1"/>
              </a:rPr>
              <a:t>e</a:t>
            </a:r>
            <a:r>
              <a:rPr lang="en-US" sz="1900" dirty="0"/>
              <a:t> implementation  of 2 wireless nodes responsible for sensing environmental variables and transmitting data to the gateway node through different communication protocols.</a:t>
            </a:r>
            <a:endParaRPr lang="en-US" sz="1900" dirty="0"/>
          </a:p>
          <a:p>
            <a:pPr marL="0" indent="0" algn="l">
              <a:buNone/>
            </a:pPr>
            <a:endParaRPr lang="en-IN" dirty="0"/>
          </a:p>
        </p:txBody>
      </p:sp>
      <p:sp>
        <p:nvSpPr>
          <p:cNvPr id="12" name="Content Placeholder 11"/>
          <p:cNvSpPr>
            <a:spLocks noGrp="1"/>
          </p:cNvSpPr>
          <p:nvPr>
            <p:ph sz="half" idx="2"/>
          </p:nvPr>
        </p:nvSpPr>
        <p:spPr>
          <a:xfrm>
            <a:off x="6019800" y="2610324"/>
            <a:ext cx="5181598" cy="3380601"/>
          </a:xfrm>
        </p:spPr>
        <p:txBody>
          <a:bodyPr>
            <a:normAutofit fontScale="92500" lnSpcReduction="20000"/>
          </a:bodyPr>
          <a:lstStyle/>
          <a:p>
            <a:pPr marL="0" indent="0">
              <a:buNone/>
            </a:pPr>
            <a:r>
              <a:rPr lang="en-IN" sz="1800" b="1" dirty="0"/>
              <a:t>Architecture</a:t>
            </a:r>
            <a:r>
              <a:rPr lang="en-IN" sz="1800" dirty="0"/>
              <a:t> of  </a:t>
            </a:r>
            <a:r>
              <a:rPr lang="en-IN" sz="1800" kern="100" dirty="0">
                <a:solidFill>
                  <a:srgbClr val="000000"/>
                </a:solidFill>
                <a:effectLst/>
                <a:latin typeface="Times New Roman" panose="02020603050405020304" pitchFamily="18" charset="0"/>
                <a:ea typeface="Times New Roman" panose="02020603050405020304" pitchFamily="18" charset="0"/>
              </a:rPr>
              <a:t>Each module in this paper is related to the main functions of the IoT gateway: (</a:t>
            </a:r>
            <a:r>
              <a:rPr lang="en-IN" sz="1800" kern="100" dirty="0" err="1">
                <a:solidFill>
                  <a:srgbClr val="000000"/>
                </a:solidFill>
                <a:effectLst/>
                <a:latin typeface="Times New Roman" panose="02020603050405020304" pitchFamily="18" charset="0"/>
                <a:ea typeface="Times New Roman" panose="02020603050405020304" pitchFamily="18" charset="0"/>
              </a:rPr>
              <a:t>i</a:t>
            </a:r>
            <a:r>
              <a:rPr lang="en-IN" sz="1800" kern="100" dirty="0">
                <a:solidFill>
                  <a:srgbClr val="000000"/>
                </a:solidFill>
                <a:effectLst/>
                <a:latin typeface="Times New Roman" panose="02020603050405020304" pitchFamily="18" charset="0"/>
                <a:ea typeface="Times New Roman" panose="02020603050405020304" pitchFamily="18" charset="0"/>
              </a:rPr>
              <a:t>) multiprotocol interconnection with remote nodes, (ii) data transformation, (iii) protocol conversion (iv) communication with IoT cloud platform and (v) user interface. </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en-IN" sz="1800" b="1" dirty="0"/>
              <a:t>Hardware  </a:t>
            </a:r>
            <a:r>
              <a:rPr lang="en-IN" sz="1800" dirty="0"/>
              <a:t>used in this article and suggested to us are RFID reader ,RFID module ,WIFI router , RFID tag, video camera , processing module , communication network internet , FLASH memory  , ARM , SDRAM memory , RS232 , USB , Ethernet.</a:t>
            </a:r>
            <a:endParaRPr lang="en-IN" sz="1800" dirty="0"/>
          </a:p>
          <a:p>
            <a:pPr marL="0" indent="0">
              <a:buNone/>
            </a:pPr>
            <a:r>
              <a:rPr lang="en-IN" sz="1800" b="1" dirty="0"/>
              <a:t>Conclusion</a:t>
            </a:r>
            <a:r>
              <a:rPr lang="en-IN" sz="1800" dirty="0"/>
              <a:t> -</a:t>
            </a:r>
            <a:r>
              <a:rPr lang="en-IN" sz="1800" dirty="0">
                <a:solidFill>
                  <a:srgbClr val="000000"/>
                </a:solidFill>
                <a:effectLst/>
                <a:latin typeface="Times New Roman" panose="02020603050405020304" pitchFamily="18" charset="0"/>
                <a:ea typeface="Times New Roman" panose="02020603050405020304" pitchFamily="18" charset="0"/>
              </a:rPr>
              <a:t>One of the main advantages of the proposed gateway is that it allows to configurate remote wireless nodes and data transmission to a data analytics service hosted on an Internet server. This provides flexibility in data storage and visualization.</a:t>
            </a: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sz="1800" dirty="0"/>
          </a:p>
        </p:txBody>
      </p:sp>
      <p:sp>
        <p:nvSpPr>
          <p:cNvPr id="2" name="Footer Placeholder 1"/>
          <p:cNvSpPr>
            <a:spLocks noGrp="1"/>
          </p:cNvSpPr>
          <p:nvPr>
            <p:ph type="ftr" sz="quarter" idx="11"/>
          </p:nvPr>
        </p:nvSpPr>
        <p:spPr/>
        <p:txBody>
          <a:bodyPr/>
          <a:lstStyle/>
          <a:p>
            <a:r>
              <a:rPr lang="en-US" dirty="0"/>
              <a:t>Faisal-Akshatha-Praveen-Rachappa</a:t>
            </a:r>
            <a:endParaRPr lang="en-US" dirty="0"/>
          </a:p>
          <a:p>
            <a:endParaRPr lang="en-US" dirty="0"/>
          </a:p>
        </p:txBody>
      </p:sp>
      <p:sp>
        <p:nvSpPr>
          <p:cNvPr id="3" name="Slide Number Placeholder 2"/>
          <p:cNvSpPr>
            <a:spLocks noGrp="1"/>
          </p:cNvSpPr>
          <p:nvPr>
            <p:ph type="sldNum" sz="quarter" idx="12"/>
          </p:nvPr>
        </p:nvSpPr>
        <p:spPr/>
        <p:txBody>
          <a:bodyPr/>
          <a:lstStyle/>
          <a:p>
            <a:fld id="{B5A7E83D-D0ED-4D2D-8278-07767DB0C107}" type="slidenum">
              <a:rPr lang="en-US" smtClean="0"/>
            </a:fld>
            <a:endParaRPr lang="en-US"/>
          </a:p>
        </p:txBody>
      </p:sp>
      <p:sp>
        <p:nvSpPr>
          <p:cNvPr id="9" name="Footer Placeholder 1"/>
          <p:cNvSpPr txBox="1"/>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dirty="0"/>
              <a:t>A secure multiprotocol iot gateway</a:t>
            </a:r>
            <a:endParaRPr lang="en-US" dirty="0"/>
          </a:p>
          <a:p>
            <a:endParaRPr lang="en-US" dirty="0"/>
          </a:p>
        </p:txBody>
      </p:sp>
      <p:sp>
        <p:nvSpPr>
          <p:cNvPr id="4" name="TextBox 3"/>
          <p:cNvSpPr txBox="1"/>
          <p:nvPr/>
        </p:nvSpPr>
        <p:spPr>
          <a:xfrm>
            <a:off x="1126066" y="2208300"/>
            <a:ext cx="3903134" cy="577081"/>
          </a:xfrm>
          <a:prstGeom prst="rect">
            <a:avLst/>
          </a:prstGeom>
          <a:noFill/>
        </p:spPr>
        <p:txBody>
          <a:bodyPr wrap="square" rtlCol="0">
            <a:spAutoFit/>
          </a:bodyPr>
          <a:lstStyle/>
          <a:p>
            <a:r>
              <a:rPr lang="en-IN" sz="1050" b="1" dirty="0"/>
              <a:t>30</a:t>
            </a:r>
            <a:r>
              <a:rPr lang="en-IN" sz="1050" b="1" baseline="30000" dirty="0"/>
              <a:t>th</a:t>
            </a:r>
            <a:r>
              <a:rPr lang="en-IN" sz="1050" b="1" dirty="0"/>
              <a:t> July 2021</a:t>
            </a:r>
            <a:endParaRPr lang="en-IN" sz="1050" b="1" dirty="0"/>
          </a:p>
          <a:p>
            <a:r>
              <a:rPr lang="en-IN" sz="1050" b="1" dirty="0"/>
              <a:t>WILDER CASTELLANOS 1 JOSE MACIAS 2 , HAROLD PINILLA 3 , JOSE DAVID ALVARADO</a:t>
            </a:r>
            <a:endParaRPr lang="en-IN" sz="105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panose="020B0604020202020204"/>
              <a:ea typeface="Arial" panose="020B0604020202020204"/>
              <a:cs typeface="Arial" panose="020B0604020202020204"/>
              <a:sym typeface="Arial" panose="020B0604020202020204"/>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900" indent="-342900" algn="r" eaLnBrk="0" hangingPunct="0">
              <a:defRPr/>
            </a:pPr>
            <a:r>
              <a:rPr lang="en-US" sz="2400" dirty="0">
                <a:solidFill>
                  <a:srgbClr val="FF0000"/>
                </a:solidFill>
                <a:latin typeface="Trebuchet MS" panose="020B0603020202020204" pitchFamily="34" charset="0"/>
              </a:rPr>
              <a:t>Literature Survey</a:t>
            </a:r>
            <a:endParaRPr lang="en-US" sz="2400" dirty="0">
              <a:solidFill>
                <a:srgbClr val="FF0000"/>
              </a:solidFill>
              <a:latin typeface="Trebuchet MS" panose="020B0603020202020204" pitchFamily="34" charset="0"/>
            </a:endParaRPr>
          </a:p>
        </p:txBody>
      </p:sp>
      <p:pic>
        <p:nvPicPr>
          <p:cNvPr id="7" name="Picture 6"/>
          <p:cNvPicPr>
            <a:picLocks noChangeAspect="1"/>
          </p:cNvPicPr>
          <p:nvPr/>
        </p:nvPicPr>
        <p:blipFill>
          <a:blip r:embed="rId1"/>
          <a:stretch>
            <a:fillRect/>
          </a:stretch>
        </p:blipFill>
        <p:spPr>
          <a:xfrm>
            <a:off x="10896601" y="-34505"/>
            <a:ext cx="1295399" cy="1025106"/>
          </a:xfrm>
          <a:prstGeom prst="rect">
            <a:avLst/>
          </a:prstGeom>
        </p:spPr>
      </p:pic>
      <p:sp>
        <p:nvSpPr>
          <p:cNvPr id="10" name="Title 9"/>
          <p:cNvSpPr>
            <a:spLocks noGrp="1"/>
          </p:cNvSpPr>
          <p:nvPr>
            <p:ph type="title"/>
          </p:nvPr>
        </p:nvSpPr>
        <p:spPr>
          <a:xfrm>
            <a:off x="609600" y="2162581"/>
            <a:ext cx="10744200" cy="45719"/>
          </a:xfrm>
        </p:spPr>
        <p:txBody>
          <a:bodyPr>
            <a:normAutofit fontScale="90000"/>
          </a:bodyPr>
          <a:lstStyle/>
          <a:p>
            <a:pPr algn="r"/>
            <a:r>
              <a:rPr lang="en-US" sz="2400" b="1" i="0" dirty="0">
                <a:solidFill>
                  <a:srgbClr val="1F1F1F"/>
                </a:solidFill>
                <a:effectLst/>
                <a:latin typeface="ElsevierGulliver"/>
              </a:rPr>
              <a:t>“</a:t>
            </a:r>
            <a:r>
              <a:rPr lang="en-US" sz="2400" b="1" dirty="0"/>
              <a:t>Application and Research of IoT Architecture for End-Net-Cloud Edge Computing</a:t>
            </a:r>
            <a:r>
              <a:rPr lang="en-US" sz="2400" b="1" i="0" dirty="0">
                <a:solidFill>
                  <a:srgbClr val="1F1F1F"/>
                </a:solidFill>
                <a:effectLst/>
                <a:latin typeface="ElsevierGulliver"/>
              </a:rPr>
              <a:t>”</a:t>
            </a:r>
            <a:br>
              <a:rPr lang="en-US" sz="2400" b="1" i="0" dirty="0">
                <a:solidFill>
                  <a:srgbClr val="1F1F1F"/>
                </a:solidFill>
                <a:effectLst/>
                <a:latin typeface="ElsevierGulliver"/>
              </a:rPr>
            </a:br>
            <a:br>
              <a:rPr lang="en-US" sz="2400" b="1" i="0" dirty="0">
                <a:solidFill>
                  <a:srgbClr val="1F1F1F"/>
                </a:solidFill>
                <a:effectLst/>
                <a:latin typeface="ElsevierGulliver"/>
              </a:rPr>
            </a:br>
            <a:r>
              <a:rPr lang="en-US" sz="1400" b="1" i="0" dirty="0">
                <a:solidFill>
                  <a:srgbClr val="1F1F1F"/>
                </a:solidFill>
                <a:effectLst/>
                <a:latin typeface="ElsevierGulliver"/>
              </a:rPr>
              <a:t>       </a:t>
            </a:r>
            <a:endParaRPr lang="en-IN" sz="1400" b="1" dirty="0"/>
          </a:p>
        </p:txBody>
      </p:sp>
      <p:sp>
        <p:nvSpPr>
          <p:cNvPr id="11" name="Content Placeholder 10"/>
          <p:cNvSpPr>
            <a:spLocks noGrp="1"/>
          </p:cNvSpPr>
          <p:nvPr>
            <p:ph sz="half" idx="1"/>
          </p:nvPr>
        </p:nvSpPr>
        <p:spPr>
          <a:xfrm>
            <a:off x="381000" y="3119117"/>
            <a:ext cx="5410200" cy="3399739"/>
          </a:xfrm>
        </p:spPr>
        <p:txBody>
          <a:bodyPr>
            <a:normAutofit fontScale="70000"/>
          </a:bodyPr>
          <a:lstStyle/>
          <a:p>
            <a:pPr algn="l"/>
            <a:r>
              <a:rPr lang="en-IN" sz="1900" b="1" dirty="0"/>
              <a:t>Abstract</a:t>
            </a:r>
            <a:r>
              <a:rPr lang="en-IN" sz="1900" dirty="0"/>
              <a:t>-</a:t>
            </a:r>
            <a:r>
              <a:rPr lang="en-IN" sz="2000" dirty="0">
                <a:solidFill>
                  <a:srgbClr val="000000"/>
                </a:solidFill>
                <a:effectLst/>
                <a:latin typeface="Times New Roman" panose="02020603050405020304" pitchFamily="18" charset="0"/>
                <a:ea typeface="Times New Roman" panose="02020603050405020304" pitchFamily="18" charset="0"/>
              </a:rPr>
              <a:t>  </a:t>
            </a:r>
            <a:r>
              <a:rPr lang="en-US" altLang="en-IN" sz="2000" dirty="0">
                <a:solidFill>
                  <a:srgbClr val="000000"/>
                </a:solidFill>
                <a:effectLst/>
                <a:latin typeface="Times New Roman" panose="02020603050405020304" pitchFamily="18" charset="0"/>
                <a:ea typeface="Times New Roman" panose="02020603050405020304" pitchFamily="18" charset="0"/>
              </a:rPr>
              <a:t>Edge computing, positioned at the network's edge near data sources, provides efficient computing, storage, and intelligent services with low bandwidth consumption, latency, and high security. This paper proposes an IoT edge computing (EC-IoT) reference architecture comprising three layers: end edge, network edge, and cloud edge. Additionally, it analyzes the application of AI within this architecture and classifies platforms for different edge locations. Further, it presents solutions for industrial IoT, Internet of Vehicles (IoV), and IoT edge gateway-based smart homes. Lastly, it discusses trends, challenges, and promising applications of EC-IoT.</a:t>
            </a:r>
            <a:endParaRPr lang="en-IN" sz="2000" dirty="0">
              <a:solidFill>
                <a:srgbClr val="000000"/>
              </a:solidFill>
              <a:effectLst/>
              <a:latin typeface="Times New Roman" panose="02020603050405020304" pitchFamily="18" charset="0"/>
              <a:ea typeface="Times New Roman" panose="02020603050405020304" pitchFamily="18" charset="0"/>
            </a:endParaRPr>
          </a:p>
          <a:p>
            <a:pPr marL="0" indent="0" algn="l">
              <a:buNone/>
            </a:pPr>
            <a:endParaRPr lang="en-IN" sz="2000" b="1" i="0" dirty="0">
              <a:solidFill>
                <a:srgbClr val="000000"/>
              </a:solidFill>
              <a:latin typeface="Times New Roman" panose="02020603050405020304" pitchFamily="18" charset="0"/>
            </a:endParaRPr>
          </a:p>
          <a:p>
            <a:pPr algn="l"/>
            <a:r>
              <a:rPr lang="en-US" sz="1900" b="1" i="0" dirty="0">
                <a:solidFill>
                  <a:srgbClr val="000000"/>
                </a:solidFill>
                <a:effectLst/>
                <a:latin typeface="ff1"/>
              </a:rPr>
              <a:t>Functional</a:t>
            </a:r>
            <a:r>
              <a:rPr lang="en-US" sz="1900" b="1" dirty="0">
                <a:solidFill>
                  <a:srgbClr val="000000"/>
                </a:solidFill>
                <a:latin typeface="ff1"/>
              </a:rPr>
              <a:t> </a:t>
            </a:r>
            <a:r>
              <a:rPr lang="en-US" sz="1900" dirty="0">
                <a:solidFill>
                  <a:srgbClr val="000000"/>
                </a:solidFill>
                <a:latin typeface="ff1"/>
              </a:rPr>
              <a:t>ideas or features </a:t>
            </a:r>
            <a:r>
              <a:rPr lang="en-US" sz="1900" i="0" dirty="0">
                <a:solidFill>
                  <a:srgbClr val="000000"/>
                </a:solidFill>
                <a:effectLst/>
                <a:latin typeface="ff1"/>
              </a:rPr>
              <a:t>used in this paper is th</a:t>
            </a:r>
            <a:r>
              <a:rPr lang="en-US" sz="1900" dirty="0">
                <a:solidFill>
                  <a:srgbClr val="000000"/>
                </a:solidFill>
                <a:latin typeface="ff1"/>
              </a:rPr>
              <a:t>e</a:t>
            </a:r>
            <a:r>
              <a:rPr lang="en-US" sz="1900" dirty="0"/>
              <a:t> implementation of EC-IOT and  It’s talk about Uses of NebulaStream and it and VergeDB and Other architecture </a:t>
            </a:r>
            <a:endParaRPr lang="en-US" sz="1900" dirty="0"/>
          </a:p>
          <a:p>
            <a:pPr marL="0" indent="0" algn="l">
              <a:buNone/>
            </a:pPr>
            <a:endParaRPr lang="en-IN" dirty="0"/>
          </a:p>
        </p:txBody>
      </p:sp>
      <p:sp>
        <p:nvSpPr>
          <p:cNvPr id="12" name="Content Placeholder 11"/>
          <p:cNvSpPr>
            <a:spLocks noGrp="1"/>
          </p:cNvSpPr>
          <p:nvPr>
            <p:ph sz="half" idx="2"/>
          </p:nvPr>
        </p:nvSpPr>
        <p:spPr>
          <a:xfrm>
            <a:off x="6019800" y="2610324"/>
            <a:ext cx="5181598" cy="3380601"/>
          </a:xfrm>
        </p:spPr>
        <p:txBody>
          <a:bodyPr>
            <a:normAutofit lnSpcReduction="10000"/>
          </a:bodyPr>
          <a:lstStyle/>
          <a:p>
            <a:pPr marL="0" indent="0">
              <a:buNone/>
            </a:pPr>
            <a:r>
              <a:rPr lang="en-IN" sz="1800" b="1" dirty="0"/>
              <a:t>Architecture</a:t>
            </a:r>
            <a:r>
              <a:rPr lang="en-IN" sz="1800" dirty="0"/>
              <a:t> of  </a:t>
            </a:r>
            <a:r>
              <a:rPr lang="en-IN" sz="1800" kern="100" dirty="0">
                <a:solidFill>
                  <a:srgbClr val="000000"/>
                </a:solidFill>
                <a:effectLst/>
                <a:latin typeface="Times New Roman" panose="02020603050405020304" pitchFamily="18" charset="0"/>
                <a:ea typeface="Times New Roman" panose="02020603050405020304" pitchFamily="18" charset="0"/>
              </a:rPr>
              <a:t>Each module in this paper is related to the main functions of the </a:t>
            </a:r>
            <a:r>
              <a:rPr lang="en-US" altLang="en-IN" sz="1800" kern="100" dirty="0">
                <a:solidFill>
                  <a:srgbClr val="000000"/>
                </a:solidFill>
                <a:effectLst/>
                <a:latin typeface="Times New Roman" panose="02020603050405020304" pitchFamily="18" charset="0"/>
                <a:ea typeface="Times New Roman" panose="02020603050405020304" pitchFamily="18" charset="0"/>
              </a:rPr>
              <a:t>EC-</a:t>
            </a:r>
            <a:r>
              <a:rPr lang="en-IN" sz="1800" kern="100" dirty="0">
                <a:solidFill>
                  <a:srgbClr val="000000"/>
                </a:solidFill>
                <a:effectLst/>
                <a:latin typeface="Times New Roman" panose="02020603050405020304" pitchFamily="18" charset="0"/>
                <a:ea typeface="Times New Roman" panose="02020603050405020304" pitchFamily="18" charset="0"/>
              </a:rPr>
              <a:t>IoT gateway: (</a:t>
            </a:r>
            <a:r>
              <a:rPr lang="en-IN" sz="1800" kern="100" dirty="0" err="1">
                <a:solidFill>
                  <a:srgbClr val="000000"/>
                </a:solidFill>
                <a:effectLst/>
                <a:latin typeface="Times New Roman" panose="02020603050405020304" pitchFamily="18" charset="0"/>
                <a:ea typeface="Times New Roman" panose="02020603050405020304" pitchFamily="18" charset="0"/>
              </a:rPr>
              <a:t>i</a:t>
            </a:r>
            <a:r>
              <a:rPr lang="en-IN" sz="1800" kern="100" dirty="0">
                <a:solidFill>
                  <a:srgbClr val="000000"/>
                </a:solidFill>
                <a:effectLst/>
                <a:latin typeface="Times New Roman" panose="02020603050405020304" pitchFamily="18" charset="0"/>
                <a:ea typeface="Times New Roman" panose="02020603050405020304" pitchFamily="18" charset="0"/>
              </a:rPr>
              <a:t>) industrial EC-IoT solution, (ii) Internet of Vehicles Edge Computing Architecture (iii) IoT Edge Gateway Smart Home Reference Architecture. (iv) </a:t>
            </a:r>
            <a:r>
              <a:rPr lang="en-US" altLang="en-IN" sz="1800" kern="100" dirty="0">
                <a:solidFill>
                  <a:srgbClr val="000000"/>
                </a:solidFill>
                <a:effectLst/>
                <a:latin typeface="Times New Roman" panose="02020603050405020304" pitchFamily="18" charset="0"/>
                <a:ea typeface="Times New Roman" panose="02020603050405020304" pitchFamily="18" charset="0"/>
              </a:rPr>
              <a:t>pros and cons of architecture</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en-IN" sz="1800" b="1" dirty="0"/>
              <a:t>Conclusion</a:t>
            </a:r>
            <a:r>
              <a:rPr lang="en-IN" sz="1800" dirty="0"/>
              <a:t> -</a:t>
            </a:r>
            <a:r>
              <a:rPr lang="en-IN" sz="1800" dirty="0">
                <a:solidFill>
                  <a:srgbClr val="000000"/>
                </a:solidFill>
                <a:effectLst/>
                <a:latin typeface="Times New Roman" panose="02020603050405020304" pitchFamily="18" charset="0"/>
                <a:ea typeface="Times New Roman" panose="02020603050405020304" pitchFamily="18" charset="0"/>
              </a:rPr>
              <a:t>ntegrating IoT and edge computing technologies, offers promising prospects by addressing challenges and exploring applications in various industries. The construction of a multi-tier architecture with centralized and edge clouds</a:t>
            </a:r>
            <a:r>
              <a:rPr lang="en-US" altLang="en-IN" sz="1800" dirty="0">
                <a:solidFill>
                  <a:srgbClr val="000000"/>
                </a:solidFill>
                <a:effectLst/>
                <a:latin typeface="Times New Roman" panose="02020603050405020304" pitchFamily="18" charset="0"/>
                <a:ea typeface="Times New Roman" panose="02020603050405020304" pitchFamily="18" charset="0"/>
              </a:rPr>
              <a:t>, EC-IoT is poised to capture a growing market,it say’s IOT companies should remain vigilant to the evolving impact of edge computing</a:t>
            </a:r>
            <a:endParaRPr lang="en-US" altLang="en-IN"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sz="1800" dirty="0"/>
          </a:p>
        </p:txBody>
      </p:sp>
      <p:sp>
        <p:nvSpPr>
          <p:cNvPr id="2" name="Footer Placeholder 1"/>
          <p:cNvSpPr>
            <a:spLocks noGrp="1"/>
          </p:cNvSpPr>
          <p:nvPr>
            <p:ph type="ftr" sz="quarter" idx="11"/>
          </p:nvPr>
        </p:nvSpPr>
        <p:spPr/>
        <p:txBody>
          <a:bodyPr/>
          <a:lstStyle/>
          <a:p>
            <a:r>
              <a:rPr lang="en-US" dirty="0"/>
              <a:t>Faisal-Akshatha-Praveen-Rachappa</a:t>
            </a:r>
            <a:endParaRPr lang="en-US" dirty="0"/>
          </a:p>
          <a:p>
            <a:endParaRPr lang="en-US" dirty="0"/>
          </a:p>
        </p:txBody>
      </p:sp>
      <p:sp>
        <p:nvSpPr>
          <p:cNvPr id="3" name="Slide Number Placeholder 2"/>
          <p:cNvSpPr>
            <a:spLocks noGrp="1"/>
          </p:cNvSpPr>
          <p:nvPr>
            <p:ph type="sldNum" sz="quarter" idx="12"/>
          </p:nvPr>
        </p:nvSpPr>
        <p:spPr/>
        <p:txBody>
          <a:bodyPr/>
          <a:lstStyle/>
          <a:p>
            <a:fld id="{B5A7E83D-D0ED-4D2D-8278-07767DB0C107}" type="slidenum">
              <a:rPr lang="en-US" smtClean="0"/>
            </a:fld>
            <a:endParaRPr lang="en-US"/>
          </a:p>
        </p:txBody>
      </p:sp>
      <p:sp>
        <p:nvSpPr>
          <p:cNvPr id="9" name="Footer Placeholder 1"/>
          <p:cNvSpPr txBox="1"/>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dirty="0"/>
              <a:t>A secure multiprotocol iot gateway</a:t>
            </a:r>
            <a:endParaRPr lang="en-US" dirty="0"/>
          </a:p>
          <a:p>
            <a:endParaRPr lang="en-US" dirty="0"/>
          </a:p>
        </p:txBody>
      </p:sp>
      <p:sp>
        <p:nvSpPr>
          <p:cNvPr id="4" name="TextBox 3"/>
          <p:cNvSpPr txBox="1"/>
          <p:nvPr/>
        </p:nvSpPr>
        <p:spPr>
          <a:xfrm>
            <a:off x="1126066" y="2208300"/>
            <a:ext cx="3903134" cy="414020"/>
          </a:xfrm>
          <a:prstGeom prst="rect">
            <a:avLst/>
          </a:prstGeom>
          <a:noFill/>
        </p:spPr>
        <p:txBody>
          <a:bodyPr wrap="square" rtlCol="0">
            <a:spAutoFit/>
          </a:bodyPr>
          <a:lstStyle/>
          <a:p>
            <a:r>
              <a:rPr lang="en-US" altLang="en-IN" sz="1050" b="1" baseline="30000" dirty="0"/>
              <a:t>20</a:t>
            </a:r>
            <a:r>
              <a:rPr lang="en-IN" sz="1050" b="1" baseline="30000" dirty="0"/>
              <a:t>th</a:t>
            </a:r>
            <a:r>
              <a:rPr lang="en-IN" sz="1050" b="1" dirty="0"/>
              <a:t> </a:t>
            </a:r>
            <a:r>
              <a:rPr lang="en-US" altLang="en-IN" sz="1050" b="1" dirty="0"/>
              <a:t>December</a:t>
            </a:r>
            <a:r>
              <a:rPr lang="en-IN" sz="1050" b="1" dirty="0"/>
              <a:t> 202</a:t>
            </a:r>
            <a:r>
              <a:rPr lang="en-US" altLang="en-IN" sz="1050" b="1" dirty="0"/>
              <a:t>2</a:t>
            </a:r>
            <a:endParaRPr lang="en-IN" sz="1050" b="1" dirty="0"/>
          </a:p>
          <a:p>
            <a:r>
              <a:rPr lang="en-US" altLang="en-IN" sz="1050" b="1" dirty="0"/>
              <a:t>Yongqiang Zhang,Hongchang Yu, Wanzhen Zhou,Menghun Man </a:t>
            </a:r>
            <a:endParaRPr lang="en-IN" sz="105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panose="020B0604020202020204"/>
              <a:ea typeface="Arial" panose="020B0604020202020204"/>
              <a:cs typeface="Arial" panose="020B0604020202020204"/>
              <a:sym typeface="Arial" panose="020B0604020202020204"/>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900" indent="-342900" algn="r" eaLnBrk="0" hangingPunct="0">
              <a:defRPr/>
            </a:pPr>
            <a:r>
              <a:rPr lang="en-US" sz="2400" dirty="0">
                <a:solidFill>
                  <a:srgbClr val="FF0000"/>
                </a:solidFill>
                <a:latin typeface="Trebuchet MS" panose="020B0603020202020204" pitchFamily="34" charset="0"/>
              </a:rPr>
              <a:t>Literature Survey</a:t>
            </a:r>
            <a:endParaRPr lang="en-US" sz="2400" dirty="0">
              <a:solidFill>
                <a:srgbClr val="FF0000"/>
              </a:solidFill>
              <a:latin typeface="Trebuchet MS" panose="020B0603020202020204" pitchFamily="34" charset="0"/>
            </a:endParaRPr>
          </a:p>
        </p:txBody>
      </p:sp>
      <p:pic>
        <p:nvPicPr>
          <p:cNvPr id="7" name="Picture 6"/>
          <p:cNvPicPr>
            <a:picLocks noChangeAspect="1"/>
          </p:cNvPicPr>
          <p:nvPr/>
        </p:nvPicPr>
        <p:blipFill>
          <a:blip r:embed="rId1"/>
          <a:stretch>
            <a:fillRect/>
          </a:stretch>
        </p:blipFill>
        <p:spPr>
          <a:xfrm>
            <a:off x="10896601" y="-34505"/>
            <a:ext cx="1295399" cy="1025106"/>
          </a:xfrm>
          <a:prstGeom prst="rect">
            <a:avLst/>
          </a:prstGeom>
        </p:spPr>
      </p:pic>
      <p:sp>
        <p:nvSpPr>
          <p:cNvPr id="10" name="Title 9"/>
          <p:cNvSpPr>
            <a:spLocks noGrp="1"/>
          </p:cNvSpPr>
          <p:nvPr>
            <p:ph type="title"/>
          </p:nvPr>
        </p:nvSpPr>
        <p:spPr>
          <a:xfrm>
            <a:off x="609600" y="2162581"/>
            <a:ext cx="10744200" cy="45719"/>
          </a:xfrm>
        </p:spPr>
        <p:txBody>
          <a:bodyPr>
            <a:noAutofit/>
          </a:bodyPr>
          <a:lstStyle/>
          <a:p>
            <a:pPr algn="r"/>
            <a:r>
              <a:rPr lang="en-US" sz="1800" b="1" i="0" dirty="0">
                <a:solidFill>
                  <a:srgbClr val="1F1F1F"/>
                </a:solidFill>
                <a:effectLst/>
                <a:latin typeface="ElsevierGulliver"/>
              </a:rPr>
              <a:t>“</a:t>
            </a:r>
            <a:r>
              <a:rPr lang="en-US" sz="1800" b="0" i="0" dirty="0">
                <a:solidFill>
                  <a:srgbClr val="111111"/>
                </a:solidFill>
                <a:effectLst/>
                <a:highlight>
                  <a:srgbClr val="FFFFFF"/>
                </a:highlight>
                <a:latin typeface="Roboto" panose="02000000000000000000" pitchFamily="2" charset="0"/>
              </a:rPr>
              <a:t>A REVIEW: INTERNET-OF-THINGS GATEWAYS ARCHITECTURES AND CHALLENGES</a:t>
            </a:r>
            <a:br>
              <a:rPr lang="en-US" sz="1800" b="0" i="0" dirty="0">
                <a:solidFill>
                  <a:srgbClr val="111111"/>
                </a:solidFill>
                <a:effectLst/>
                <a:highlight>
                  <a:srgbClr val="FFFFFF"/>
                </a:highlight>
                <a:latin typeface="Roboto" panose="02000000000000000000" pitchFamily="2" charset="0"/>
              </a:rPr>
            </a:br>
            <a:r>
              <a:rPr lang="en-US" sz="1800" b="1" i="0" dirty="0">
                <a:solidFill>
                  <a:srgbClr val="1F1F1F"/>
                </a:solidFill>
                <a:effectLst/>
                <a:latin typeface="ElsevierGulliver"/>
              </a:rPr>
              <a:t>       </a:t>
            </a:r>
            <a:endParaRPr lang="en-IN" sz="1800" b="1" dirty="0"/>
          </a:p>
        </p:txBody>
      </p:sp>
      <p:sp>
        <p:nvSpPr>
          <p:cNvPr id="11" name="Content Placeholder 10"/>
          <p:cNvSpPr>
            <a:spLocks noGrp="1"/>
          </p:cNvSpPr>
          <p:nvPr>
            <p:ph sz="half" idx="1"/>
          </p:nvPr>
        </p:nvSpPr>
        <p:spPr>
          <a:xfrm>
            <a:off x="381000" y="3119117"/>
            <a:ext cx="5410200" cy="3399739"/>
          </a:xfrm>
        </p:spPr>
        <p:txBody>
          <a:bodyPr>
            <a:normAutofit fontScale="92500" lnSpcReduction="10000"/>
          </a:bodyPr>
          <a:lstStyle/>
          <a:p>
            <a:pPr algn="l"/>
            <a:r>
              <a:rPr lang="en-IN" sz="1900" b="1" dirty="0"/>
              <a:t>Abstract</a:t>
            </a:r>
            <a:r>
              <a:rPr lang="en-IN" sz="1900" dirty="0"/>
              <a:t>-</a:t>
            </a:r>
            <a:r>
              <a:rPr lang="en-IN" sz="2000" dirty="0">
                <a:solidFill>
                  <a:srgbClr val="000000"/>
                </a:solidFill>
                <a:effectLst/>
                <a:latin typeface="Times New Roman" panose="02020603050405020304" pitchFamily="18" charset="0"/>
                <a:ea typeface="Times New Roman" panose="02020603050405020304" pitchFamily="18" charset="0"/>
              </a:rPr>
              <a:t> </a:t>
            </a:r>
            <a:r>
              <a:rPr lang="en-US" sz="1700" b="0" i="0" dirty="0">
                <a:solidFill>
                  <a:srgbClr val="000000"/>
                </a:solidFill>
                <a:effectLst/>
                <a:highlight>
                  <a:srgbClr val="FFFFFF"/>
                </a:highlight>
                <a:latin typeface="ff1"/>
              </a:rPr>
              <a:t>This paper presents a survey of Internet-of- Things (IoT) gateways based on several reputation publications. A group of recent papers were studied to come out with good idea about the architectures and challenges regarding the IoT gateways that are used in the IoT applications in modern day living</a:t>
            </a:r>
            <a:endParaRPr lang="en-US" sz="1700" b="0" i="0" dirty="0">
              <a:solidFill>
                <a:srgbClr val="000000"/>
              </a:solidFill>
              <a:effectLst/>
              <a:highlight>
                <a:srgbClr val="FFFFFF"/>
              </a:highlight>
              <a:latin typeface="ff1"/>
            </a:endParaRPr>
          </a:p>
          <a:p>
            <a:pPr algn="l"/>
            <a:r>
              <a:rPr lang="en-US" sz="1900" b="1" i="0" dirty="0">
                <a:solidFill>
                  <a:srgbClr val="000000"/>
                </a:solidFill>
                <a:effectLst/>
                <a:latin typeface="ff1"/>
              </a:rPr>
              <a:t>Functionally</a:t>
            </a:r>
            <a:r>
              <a:rPr lang="en-US" sz="1900" b="1" dirty="0">
                <a:solidFill>
                  <a:srgbClr val="000000"/>
                </a:solidFill>
                <a:latin typeface="ff1"/>
              </a:rPr>
              <a:t> </a:t>
            </a:r>
            <a:r>
              <a:rPr lang="en-US" sz="1900" dirty="0">
                <a:solidFill>
                  <a:srgbClr val="000000"/>
                </a:solidFill>
                <a:latin typeface="ff1"/>
              </a:rPr>
              <a:t>used</a:t>
            </a:r>
            <a:r>
              <a:rPr lang="en-US" sz="1900" b="1" dirty="0">
                <a:solidFill>
                  <a:srgbClr val="000000"/>
                </a:solidFill>
                <a:latin typeface="ff1"/>
              </a:rPr>
              <a:t> </a:t>
            </a:r>
            <a:r>
              <a:rPr lang="en-US" sz="1900" dirty="0">
                <a:solidFill>
                  <a:srgbClr val="000000"/>
                </a:solidFill>
                <a:latin typeface="ff1"/>
              </a:rPr>
              <a:t>ideas or features here are resource search engine, resource repository , register , REST API  , communication module ,authentication enabler,</a:t>
            </a:r>
            <a:r>
              <a:rPr lang="en-US" sz="1900" b="0" i="0" dirty="0">
                <a:solidFill>
                  <a:srgbClr val="000000"/>
                </a:solidFill>
                <a:effectLst/>
                <a:highlight>
                  <a:srgbClr val="FFFFFF"/>
                </a:highlight>
                <a:latin typeface="ff1"/>
              </a:rPr>
              <a:t> Communication module enables the gateway side to be accessed by the sensors and other terminal equipment in the perception layer Flexibility and scalability are the properties of the universal resource description framework.</a:t>
            </a:r>
            <a:endParaRPr lang="en-US" sz="1900" b="0" i="0" dirty="0">
              <a:solidFill>
                <a:srgbClr val="000000"/>
              </a:solidFill>
              <a:effectLst/>
              <a:highlight>
                <a:srgbClr val="FFFFFF"/>
              </a:highlight>
              <a:latin typeface="ff1"/>
            </a:endParaRPr>
          </a:p>
          <a:p>
            <a:pPr algn="l"/>
            <a:endParaRPr lang="en-IN" dirty="0"/>
          </a:p>
        </p:txBody>
      </p:sp>
      <p:sp>
        <p:nvSpPr>
          <p:cNvPr id="12" name="Content Placeholder 11"/>
          <p:cNvSpPr>
            <a:spLocks noGrp="1"/>
          </p:cNvSpPr>
          <p:nvPr>
            <p:ph sz="half" idx="2"/>
          </p:nvPr>
        </p:nvSpPr>
        <p:spPr>
          <a:xfrm>
            <a:off x="6019800" y="3119117"/>
            <a:ext cx="5181598" cy="2871808"/>
          </a:xfrm>
        </p:spPr>
        <p:txBody>
          <a:bodyPr>
            <a:normAutofit fontScale="92500" lnSpcReduction="10000"/>
          </a:bodyPr>
          <a:lstStyle/>
          <a:p>
            <a:pPr marL="0" indent="0">
              <a:buNone/>
            </a:pPr>
            <a:r>
              <a:rPr lang="en-IN" sz="1800" b="1" dirty="0"/>
              <a:t>Architecture</a:t>
            </a:r>
            <a:r>
              <a:rPr lang="en-IN" sz="1800" dirty="0"/>
              <a:t> </a:t>
            </a:r>
            <a:r>
              <a:rPr lang="en-US" sz="1700" b="0" i="0" dirty="0">
                <a:solidFill>
                  <a:srgbClr val="000000"/>
                </a:solidFill>
                <a:effectLst/>
                <a:highlight>
                  <a:srgbClr val="FFFFFF"/>
                </a:highlight>
                <a:latin typeface="ff1"/>
              </a:rPr>
              <a:t>consists of four main layers: 1.</a:t>
            </a:r>
            <a:r>
              <a:rPr lang="en-US" sz="1700" b="0" i="0" dirty="0">
                <a:solidFill>
                  <a:srgbClr val="000000"/>
                </a:solidFill>
                <a:effectLst/>
                <a:highlight>
                  <a:srgbClr val="FFFFFF"/>
                </a:highlight>
                <a:latin typeface="ff3"/>
              </a:rPr>
              <a:t> </a:t>
            </a:r>
            <a:r>
              <a:rPr lang="en-US" sz="1700" b="0" i="0" dirty="0">
                <a:solidFill>
                  <a:srgbClr val="000000"/>
                </a:solidFill>
                <a:effectLst/>
                <a:highlight>
                  <a:srgbClr val="FFFFFF"/>
                </a:highlight>
                <a:latin typeface="ff1"/>
              </a:rPr>
              <a:t>Perception access layer. 2.</a:t>
            </a:r>
            <a:r>
              <a:rPr lang="en-US" sz="1700" b="0" i="0" dirty="0">
                <a:solidFill>
                  <a:srgbClr val="000000"/>
                </a:solidFill>
                <a:effectLst/>
                <a:highlight>
                  <a:srgbClr val="FFFFFF"/>
                </a:highlight>
                <a:latin typeface="ff3"/>
              </a:rPr>
              <a:t> </a:t>
            </a:r>
            <a:r>
              <a:rPr lang="en-US" sz="1700" b="0" i="0" dirty="0">
                <a:solidFill>
                  <a:srgbClr val="000000"/>
                </a:solidFill>
                <a:effectLst/>
                <a:highlight>
                  <a:srgbClr val="FFFFFF"/>
                </a:highlight>
                <a:latin typeface="ff1"/>
              </a:rPr>
              <a:t>Protocol adaptation layer. 3.</a:t>
            </a:r>
            <a:r>
              <a:rPr lang="en-US" sz="1700" b="0" i="0" dirty="0">
                <a:solidFill>
                  <a:srgbClr val="000000"/>
                </a:solidFill>
                <a:effectLst/>
                <a:highlight>
                  <a:srgbClr val="FFFFFF"/>
                </a:highlight>
                <a:latin typeface="ff3"/>
              </a:rPr>
              <a:t> </a:t>
            </a:r>
            <a:r>
              <a:rPr lang="en-US" sz="1700" b="0" i="0" dirty="0">
                <a:solidFill>
                  <a:srgbClr val="000000"/>
                </a:solidFill>
                <a:effectLst/>
                <a:highlight>
                  <a:srgbClr val="FFFFFF"/>
                </a:highlight>
                <a:latin typeface="ff1"/>
              </a:rPr>
              <a:t>Protocol conversion control layer. 4.</a:t>
            </a:r>
            <a:r>
              <a:rPr lang="en-US" sz="1700" b="0" i="0" dirty="0">
                <a:solidFill>
                  <a:srgbClr val="000000"/>
                </a:solidFill>
                <a:effectLst/>
                <a:highlight>
                  <a:srgbClr val="FFFFFF"/>
                </a:highlight>
                <a:latin typeface="ff3"/>
              </a:rPr>
              <a:t> </a:t>
            </a:r>
            <a:r>
              <a:rPr lang="en-US" sz="1700" b="0" i="0" dirty="0">
                <a:solidFill>
                  <a:srgbClr val="000000"/>
                </a:solidFill>
                <a:effectLst/>
                <a:highlight>
                  <a:srgbClr val="FFFFFF"/>
                </a:highlight>
                <a:latin typeface="ff1"/>
              </a:rPr>
              <a:t>Wide area access layer.</a:t>
            </a:r>
            <a:endParaRPr lang="en-US" sz="1700" b="0" i="0" dirty="0">
              <a:solidFill>
                <a:srgbClr val="000000"/>
              </a:solidFill>
              <a:effectLst/>
              <a:highlight>
                <a:srgbClr val="FFFFFF"/>
              </a:highlight>
              <a:latin typeface="ff1"/>
            </a:endParaRPr>
          </a:p>
          <a:p>
            <a:pPr algn="l"/>
            <a:r>
              <a:rPr lang="en-US" sz="1900" b="1" i="0" dirty="0">
                <a:solidFill>
                  <a:srgbClr val="000000"/>
                </a:solidFill>
                <a:effectLst/>
                <a:highlight>
                  <a:srgbClr val="FFFFFF"/>
                </a:highlight>
                <a:latin typeface="ff1"/>
              </a:rPr>
              <a:t>The hardware </a:t>
            </a:r>
            <a:r>
              <a:rPr lang="en-US" sz="1700" b="0" i="0" dirty="0">
                <a:solidFill>
                  <a:srgbClr val="000000"/>
                </a:solidFill>
                <a:effectLst/>
                <a:highlight>
                  <a:srgbClr val="FFFFFF"/>
                </a:highlight>
                <a:latin typeface="ff1"/>
              </a:rPr>
              <a:t>structure of the gateway is shown in thi</a:t>
            </a:r>
            <a:r>
              <a:rPr lang="en-US" sz="1700" dirty="0">
                <a:solidFill>
                  <a:srgbClr val="000000"/>
                </a:solidFill>
                <a:highlight>
                  <a:srgbClr val="FFFFFF"/>
                </a:highlight>
                <a:latin typeface="ff1"/>
              </a:rPr>
              <a:t>s paper consists of </a:t>
            </a:r>
            <a:r>
              <a:rPr lang="en-US" sz="1700" b="0" i="0" dirty="0">
                <a:solidFill>
                  <a:srgbClr val="000000"/>
                </a:solidFill>
                <a:effectLst/>
                <a:highlight>
                  <a:srgbClr val="FFFFFF"/>
                </a:highlight>
                <a:latin typeface="ff1"/>
              </a:rPr>
              <a:t>three modules: 1- data acquisition module, 2- processing or the storage module, 3- access module</a:t>
            </a:r>
            <a:endParaRPr lang="en-US" sz="1700" b="0" i="0" dirty="0">
              <a:solidFill>
                <a:srgbClr val="000000"/>
              </a:solidFill>
              <a:effectLst/>
              <a:highlight>
                <a:srgbClr val="FFFFFF"/>
              </a:highlight>
              <a:latin typeface="ff1"/>
            </a:endParaRPr>
          </a:p>
          <a:p>
            <a:pPr algn="l"/>
            <a:r>
              <a:rPr lang="en-IN" sz="1800" b="1" dirty="0"/>
              <a:t>Conclusion</a:t>
            </a:r>
            <a:r>
              <a:rPr lang="en-IN" sz="1800" dirty="0"/>
              <a:t> -</a:t>
            </a:r>
            <a:r>
              <a:rPr lang="en-US" sz="1700" b="0" i="0" dirty="0">
                <a:solidFill>
                  <a:srgbClr val="000000"/>
                </a:solidFill>
                <a:effectLst/>
                <a:highlight>
                  <a:srgbClr val="FFFFFF"/>
                </a:highlight>
                <a:latin typeface="ff1"/>
              </a:rPr>
              <a:t>The internet of things (IoT) will play the core role the future human life. IoT gateway is the translator between the sensor (and actuator) layer and the network (cloud) layer. A reliable design of such gateways is required to ensure good performance of  the system</a:t>
            </a:r>
            <a:endParaRPr lang="en-US" sz="1700" b="0" i="0" dirty="0">
              <a:solidFill>
                <a:srgbClr val="000000"/>
              </a:solidFill>
              <a:effectLst/>
              <a:highlight>
                <a:srgbClr val="FFFFFF"/>
              </a:highlight>
              <a:latin typeface="ff1"/>
            </a:endParaRPr>
          </a:p>
          <a:p>
            <a:pPr marL="0" indent="0">
              <a:buNone/>
            </a:pPr>
            <a:endParaRPr lang="en-IN" sz="1800" dirty="0"/>
          </a:p>
        </p:txBody>
      </p:sp>
      <p:sp>
        <p:nvSpPr>
          <p:cNvPr id="2" name="Footer Placeholder 1"/>
          <p:cNvSpPr>
            <a:spLocks noGrp="1"/>
          </p:cNvSpPr>
          <p:nvPr>
            <p:ph type="ftr" sz="quarter" idx="11"/>
          </p:nvPr>
        </p:nvSpPr>
        <p:spPr/>
        <p:txBody>
          <a:bodyPr/>
          <a:lstStyle/>
          <a:p>
            <a:r>
              <a:rPr lang="en-US" dirty="0"/>
              <a:t>Faisal-Akshatha-Praveen-Rachappa</a:t>
            </a:r>
            <a:endParaRPr lang="en-US" dirty="0"/>
          </a:p>
          <a:p>
            <a:endParaRPr lang="en-US" dirty="0"/>
          </a:p>
        </p:txBody>
      </p:sp>
      <p:sp>
        <p:nvSpPr>
          <p:cNvPr id="3" name="Slide Number Placeholder 2"/>
          <p:cNvSpPr>
            <a:spLocks noGrp="1"/>
          </p:cNvSpPr>
          <p:nvPr>
            <p:ph type="sldNum" sz="quarter" idx="12"/>
          </p:nvPr>
        </p:nvSpPr>
        <p:spPr/>
        <p:txBody>
          <a:bodyPr/>
          <a:lstStyle/>
          <a:p>
            <a:fld id="{B5A7E83D-D0ED-4D2D-8278-07767DB0C107}" type="slidenum">
              <a:rPr lang="en-US" smtClean="0"/>
            </a:fld>
            <a:endParaRPr lang="en-US"/>
          </a:p>
        </p:txBody>
      </p:sp>
      <p:sp>
        <p:nvSpPr>
          <p:cNvPr id="9" name="Footer Placeholder 1"/>
          <p:cNvSpPr txBox="1"/>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dirty="0"/>
              <a:t>A secure multiprotocol iot gateway</a:t>
            </a:r>
            <a:endParaRPr lang="en-US" dirty="0"/>
          </a:p>
          <a:p>
            <a:endParaRPr lang="en-US" dirty="0"/>
          </a:p>
        </p:txBody>
      </p:sp>
      <p:sp>
        <p:nvSpPr>
          <p:cNvPr id="4" name="TextBox 3"/>
          <p:cNvSpPr txBox="1"/>
          <p:nvPr/>
        </p:nvSpPr>
        <p:spPr>
          <a:xfrm>
            <a:off x="1126066" y="2208300"/>
            <a:ext cx="3903134" cy="415498"/>
          </a:xfrm>
          <a:prstGeom prst="rect">
            <a:avLst/>
          </a:prstGeom>
          <a:noFill/>
        </p:spPr>
        <p:txBody>
          <a:bodyPr wrap="square" rtlCol="0">
            <a:spAutoFit/>
          </a:bodyPr>
          <a:lstStyle/>
          <a:p>
            <a:r>
              <a:rPr lang="en-IN" sz="1050" b="1" dirty="0"/>
              <a:t>OCTOBER 2017</a:t>
            </a:r>
            <a:endParaRPr lang="en-IN" sz="1050" b="1" dirty="0"/>
          </a:p>
          <a:p>
            <a:r>
              <a:rPr lang="en-IN" sz="1050" b="1" i="0" dirty="0">
                <a:solidFill>
                  <a:srgbClr val="000000"/>
                </a:solidFill>
                <a:effectLst/>
                <a:highlight>
                  <a:srgbClr val="FFFFFF"/>
                </a:highlight>
                <a:latin typeface="ff2"/>
              </a:rPr>
              <a:t>WASIM GHDER SOLIMAN, 2D.V. RAMAKOTI REDDY</a:t>
            </a:r>
            <a:endParaRPr lang="en-IN" sz="105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panose="020B0604020202020204"/>
              <a:ea typeface="Arial" panose="020B0604020202020204"/>
              <a:cs typeface="Arial" panose="020B0604020202020204"/>
              <a:sym typeface="Arial" panose="020B0604020202020204"/>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900" indent="-342900" algn="r" eaLnBrk="0" hangingPunct="0">
              <a:defRPr/>
            </a:pPr>
            <a:r>
              <a:rPr lang="en-US" sz="2400" dirty="0">
                <a:solidFill>
                  <a:srgbClr val="FF0000"/>
                </a:solidFill>
                <a:latin typeface="Trebuchet MS" panose="020B0603020202020204" pitchFamily="34" charset="0"/>
              </a:rPr>
              <a:t>Literature Survey</a:t>
            </a:r>
            <a:endParaRPr lang="en-US" sz="2400" dirty="0">
              <a:solidFill>
                <a:srgbClr val="FF0000"/>
              </a:solidFill>
              <a:latin typeface="Trebuchet MS" panose="020B0603020202020204" pitchFamily="34" charset="0"/>
            </a:endParaRPr>
          </a:p>
        </p:txBody>
      </p:sp>
      <p:pic>
        <p:nvPicPr>
          <p:cNvPr id="7" name="Picture 6"/>
          <p:cNvPicPr>
            <a:picLocks noChangeAspect="1"/>
          </p:cNvPicPr>
          <p:nvPr/>
        </p:nvPicPr>
        <p:blipFill>
          <a:blip r:embed="rId1"/>
          <a:stretch>
            <a:fillRect/>
          </a:stretch>
        </p:blipFill>
        <p:spPr>
          <a:xfrm>
            <a:off x="10896601" y="-34505"/>
            <a:ext cx="1295399" cy="1025106"/>
          </a:xfrm>
          <a:prstGeom prst="rect">
            <a:avLst/>
          </a:prstGeom>
        </p:spPr>
      </p:pic>
      <p:sp>
        <p:nvSpPr>
          <p:cNvPr id="10" name="Title 9"/>
          <p:cNvSpPr>
            <a:spLocks noGrp="1"/>
          </p:cNvSpPr>
          <p:nvPr>
            <p:ph type="title"/>
          </p:nvPr>
        </p:nvSpPr>
        <p:spPr>
          <a:xfrm>
            <a:off x="609600" y="2162581"/>
            <a:ext cx="10744200" cy="45719"/>
          </a:xfrm>
        </p:spPr>
        <p:txBody>
          <a:bodyPr>
            <a:noAutofit/>
          </a:bodyPr>
          <a:lstStyle/>
          <a:p>
            <a:pPr algn="r"/>
            <a:r>
              <a:rPr lang="en-US" sz="1800" b="1" i="0" dirty="0">
                <a:solidFill>
                  <a:srgbClr val="1F1F1F"/>
                </a:solidFill>
                <a:effectLst/>
                <a:latin typeface="ElsevierGulliver"/>
              </a:rPr>
              <a:t>“</a:t>
            </a:r>
            <a:r>
              <a:rPr lang="en-US" sz="1800" b="0" i="0" dirty="0">
                <a:solidFill>
                  <a:srgbClr val="111111"/>
                </a:solidFill>
                <a:effectLst/>
                <a:highlight>
                  <a:srgbClr val="FFFFFF"/>
                </a:highlight>
                <a:latin typeface="Roboto" panose="02000000000000000000" pitchFamily="2" charset="0"/>
              </a:rPr>
              <a:t>A SECURE MULTIPROTOCOL GATEWAY FOR IOT”</a:t>
            </a:r>
            <a:br>
              <a:rPr lang="en-US" sz="1800" b="0" i="0" dirty="0">
                <a:solidFill>
                  <a:srgbClr val="111111"/>
                </a:solidFill>
                <a:effectLst/>
                <a:highlight>
                  <a:srgbClr val="FFFFFF"/>
                </a:highlight>
                <a:latin typeface="Roboto" panose="02000000000000000000" pitchFamily="2" charset="0"/>
              </a:rPr>
            </a:br>
            <a:r>
              <a:rPr lang="en-US" sz="1800" b="1" i="0" dirty="0">
                <a:solidFill>
                  <a:srgbClr val="1F1F1F"/>
                </a:solidFill>
                <a:effectLst/>
                <a:latin typeface="ElsevierGulliver"/>
              </a:rPr>
              <a:t>       </a:t>
            </a:r>
            <a:endParaRPr lang="en-IN" sz="1800" b="1" dirty="0"/>
          </a:p>
        </p:txBody>
      </p:sp>
      <p:sp>
        <p:nvSpPr>
          <p:cNvPr id="11" name="Content Placeholder 10"/>
          <p:cNvSpPr>
            <a:spLocks noGrp="1"/>
          </p:cNvSpPr>
          <p:nvPr>
            <p:ph sz="half" idx="1"/>
          </p:nvPr>
        </p:nvSpPr>
        <p:spPr>
          <a:xfrm>
            <a:off x="381000" y="3119117"/>
            <a:ext cx="5410200" cy="3399739"/>
          </a:xfrm>
        </p:spPr>
        <p:txBody>
          <a:bodyPr>
            <a:normAutofit fontScale="92500" lnSpcReduction="20000"/>
          </a:bodyPr>
          <a:lstStyle/>
          <a:p>
            <a:pPr algn="l"/>
            <a:r>
              <a:rPr lang="en-IN" sz="1900" b="1" dirty="0"/>
              <a:t>Abstract</a:t>
            </a:r>
            <a:r>
              <a:rPr lang="en-IN" sz="1900" dirty="0"/>
              <a:t>-</a:t>
            </a:r>
            <a:r>
              <a:rPr lang="en-IN" sz="2000" dirty="0">
                <a:solidFill>
                  <a:srgbClr val="000000"/>
                </a:solidFill>
                <a:effectLst/>
                <a:latin typeface="Times New Roman" panose="02020603050405020304" pitchFamily="18"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The proposed multiprotocol gateway was simulated in a testbed environment, where the transmitted data was encrypted by default</a:t>
            </a:r>
            <a:endParaRPr lang="en-US" sz="2000" dirty="0">
              <a:solidFill>
                <a:srgbClr val="000000"/>
              </a:solidFill>
              <a:effectLst/>
              <a:latin typeface="Times New Roman" panose="02020603050405020304" pitchFamily="18" charset="0"/>
              <a:ea typeface="Times New Roman" panose="02020603050405020304" pitchFamily="18" charset="0"/>
            </a:endParaRPr>
          </a:p>
          <a:p>
            <a:pPr algn="l"/>
            <a:r>
              <a:rPr lang="en-US" sz="1900" b="1" i="0" dirty="0">
                <a:solidFill>
                  <a:srgbClr val="000000"/>
                </a:solidFill>
                <a:effectLst/>
                <a:latin typeface="ff1"/>
              </a:rPr>
              <a:t>Functional </a:t>
            </a:r>
            <a:r>
              <a:rPr lang="en-US" sz="1900" i="0" dirty="0">
                <a:solidFill>
                  <a:srgbClr val="000000"/>
                </a:solidFill>
                <a:effectLst/>
                <a:latin typeface="ff1"/>
              </a:rPr>
              <a:t>features used in the paper are key generation, encryption, decryption based file side variables, web sockets, web servers and many more hardware components, python programming with raspberry pi version 2. the gateway has n devices consisting of </a:t>
            </a:r>
            <a:r>
              <a:rPr lang="en-US" sz="1900" i="0" dirty="0" err="1">
                <a:solidFill>
                  <a:srgbClr val="000000"/>
                </a:solidFill>
                <a:effectLst/>
                <a:latin typeface="ff1"/>
              </a:rPr>
              <a:t>wifi</a:t>
            </a:r>
            <a:r>
              <a:rPr lang="en-US" sz="1900" dirty="0">
                <a:solidFill>
                  <a:srgbClr val="000000"/>
                </a:solidFill>
                <a:latin typeface="ff1"/>
              </a:rPr>
              <a:t>, </a:t>
            </a:r>
            <a:r>
              <a:rPr lang="en-US" sz="1900" dirty="0" err="1">
                <a:solidFill>
                  <a:srgbClr val="000000"/>
                </a:solidFill>
                <a:latin typeface="ff1"/>
              </a:rPr>
              <a:t>zigbee</a:t>
            </a:r>
            <a:r>
              <a:rPr lang="en-US" sz="1900" dirty="0">
                <a:solidFill>
                  <a:srgbClr val="000000"/>
                </a:solidFill>
                <a:latin typeface="ff1"/>
              </a:rPr>
              <a:t> and BLE all </a:t>
            </a:r>
            <a:r>
              <a:rPr lang="en-US" sz="1900" dirty="0" err="1">
                <a:solidFill>
                  <a:srgbClr val="000000"/>
                </a:solidFill>
                <a:latin typeface="ff1"/>
              </a:rPr>
              <a:t>programmend</a:t>
            </a:r>
            <a:r>
              <a:rPr lang="en-US" sz="1900" dirty="0">
                <a:solidFill>
                  <a:srgbClr val="000000"/>
                </a:solidFill>
                <a:latin typeface="ff1"/>
              </a:rPr>
              <a:t> with </a:t>
            </a:r>
            <a:r>
              <a:rPr lang="en-US" sz="1900" dirty="0" err="1">
                <a:solidFill>
                  <a:srgbClr val="000000"/>
                </a:solidFill>
                <a:latin typeface="ff1"/>
              </a:rPr>
              <a:t>ardiuno</a:t>
            </a:r>
            <a:endParaRPr lang="en-US" sz="1900" i="0" dirty="0">
              <a:solidFill>
                <a:srgbClr val="000000"/>
              </a:solidFill>
              <a:effectLst/>
              <a:highlight>
                <a:srgbClr val="FFFFFF"/>
              </a:highlight>
              <a:latin typeface="ff1"/>
            </a:endParaRPr>
          </a:p>
          <a:p>
            <a:pPr marL="0" indent="0" algn="l">
              <a:buNone/>
            </a:pPr>
            <a:endParaRPr lang="en-IN" dirty="0"/>
          </a:p>
        </p:txBody>
      </p:sp>
      <p:sp>
        <p:nvSpPr>
          <p:cNvPr id="12" name="Content Placeholder 11"/>
          <p:cNvSpPr>
            <a:spLocks noGrp="1"/>
          </p:cNvSpPr>
          <p:nvPr>
            <p:ph sz="half" idx="2"/>
          </p:nvPr>
        </p:nvSpPr>
        <p:spPr>
          <a:xfrm>
            <a:off x="6019800" y="3119117"/>
            <a:ext cx="5181598" cy="2871808"/>
          </a:xfrm>
        </p:spPr>
        <p:txBody>
          <a:bodyPr>
            <a:normAutofit fontScale="92500" lnSpcReduction="20000"/>
          </a:bodyPr>
          <a:lstStyle/>
          <a:p>
            <a:pPr marL="0" indent="0">
              <a:buNone/>
            </a:pPr>
            <a:r>
              <a:rPr lang="en-IN" sz="1800" b="1" dirty="0"/>
              <a:t>Architecture</a:t>
            </a:r>
            <a:r>
              <a:rPr lang="en-IN" sz="1800" dirty="0"/>
              <a:t> </a:t>
            </a:r>
            <a:r>
              <a:rPr lang="en-US" sz="1700" b="0" i="0" dirty="0">
                <a:solidFill>
                  <a:srgbClr val="000000"/>
                </a:solidFill>
                <a:effectLst/>
                <a:highlight>
                  <a:srgbClr val="FFFFFF"/>
                </a:highlight>
                <a:latin typeface="ff1"/>
              </a:rPr>
              <a:t>The proposed gateway </a:t>
            </a:r>
            <a:r>
              <a:rPr lang="en-US" sz="1700" b="0" i="0" dirty="0" err="1">
                <a:solidFill>
                  <a:srgbClr val="000000"/>
                </a:solidFill>
                <a:effectLst/>
                <a:highlight>
                  <a:srgbClr val="FFFFFF"/>
                </a:highlight>
                <a:latin typeface="ff1"/>
              </a:rPr>
              <a:t>mutliprotocol</a:t>
            </a:r>
            <a:r>
              <a:rPr lang="en-US" sz="1700" b="0" i="0" dirty="0">
                <a:solidFill>
                  <a:srgbClr val="000000"/>
                </a:solidFill>
                <a:effectLst/>
                <a:highlight>
                  <a:srgbClr val="FFFFFF"/>
                </a:highlight>
                <a:latin typeface="ff1"/>
              </a:rPr>
              <a:t> architecture is shown in Fig. 1. The gateway supports multiple protocols: ZigBee, Bluetooth Low Energy, and </a:t>
            </a:r>
            <a:r>
              <a:rPr lang="en-US" sz="1700" b="0" i="0" dirty="0" err="1">
                <a:solidFill>
                  <a:srgbClr val="000000"/>
                </a:solidFill>
                <a:effectLst/>
                <a:highlight>
                  <a:srgbClr val="FFFFFF"/>
                </a:highlight>
                <a:latin typeface="ff1"/>
              </a:rPr>
              <a:t>WiFi</a:t>
            </a:r>
            <a:r>
              <a:rPr lang="en-US" sz="1700" b="0" i="0" dirty="0">
                <a:solidFill>
                  <a:srgbClr val="000000"/>
                </a:solidFill>
                <a:effectLst/>
                <a:highlight>
                  <a:srgbClr val="FFFFFF"/>
                </a:highlight>
                <a:latin typeface="ff1"/>
              </a:rPr>
              <a:t> / Ethernet. The protocols run on Raspberry Pi version 2 with Python programming.</a:t>
            </a:r>
            <a:endParaRPr lang="en-US" sz="1700" b="0" i="0" dirty="0">
              <a:solidFill>
                <a:srgbClr val="000000"/>
              </a:solidFill>
              <a:effectLst/>
              <a:highlight>
                <a:srgbClr val="FFFFFF"/>
              </a:highlight>
              <a:latin typeface="ff1"/>
            </a:endParaRPr>
          </a:p>
          <a:p>
            <a:pPr marL="0" indent="0">
              <a:buNone/>
            </a:pPr>
            <a:r>
              <a:rPr lang="en-US" sz="1900" b="1" i="0" dirty="0">
                <a:solidFill>
                  <a:srgbClr val="000000"/>
                </a:solidFill>
                <a:effectLst/>
                <a:highlight>
                  <a:srgbClr val="FFFFFF"/>
                </a:highlight>
                <a:latin typeface="ff1"/>
              </a:rPr>
              <a:t>The hardware </a:t>
            </a:r>
            <a:r>
              <a:rPr lang="en-US" sz="1700" b="0" i="0" dirty="0">
                <a:solidFill>
                  <a:srgbClr val="000000"/>
                </a:solidFill>
                <a:effectLst/>
                <a:highlight>
                  <a:srgbClr val="FFFFFF"/>
                </a:highlight>
                <a:latin typeface="ff1"/>
              </a:rPr>
              <a:t>structure of the gateway is shown in thi</a:t>
            </a:r>
            <a:r>
              <a:rPr lang="en-US" sz="1700" dirty="0">
                <a:solidFill>
                  <a:srgbClr val="000000"/>
                </a:solidFill>
                <a:highlight>
                  <a:srgbClr val="FFFFFF"/>
                </a:highlight>
                <a:latin typeface="ff1"/>
              </a:rPr>
              <a:t>s paper consists of </a:t>
            </a:r>
            <a:r>
              <a:rPr lang="en-US" sz="1700" b="0" i="0" dirty="0">
                <a:solidFill>
                  <a:srgbClr val="000000"/>
                </a:solidFill>
                <a:effectLst/>
                <a:highlight>
                  <a:srgbClr val="FFFFFF"/>
                </a:highlight>
                <a:latin typeface="ff1"/>
              </a:rPr>
              <a:t>three modules: 1- data acquisition module, 2- processing or the storage module, 3- access module</a:t>
            </a:r>
            <a:endParaRPr lang="en-US" sz="1700" b="0" i="0" dirty="0">
              <a:solidFill>
                <a:srgbClr val="000000"/>
              </a:solidFill>
              <a:effectLst/>
              <a:highlight>
                <a:srgbClr val="FFFFFF"/>
              </a:highlight>
              <a:latin typeface="ff1"/>
            </a:endParaRPr>
          </a:p>
          <a:p>
            <a:pPr algn="l"/>
            <a:r>
              <a:rPr lang="en-IN" sz="1800" b="1" dirty="0"/>
              <a:t>Conclusion</a:t>
            </a:r>
            <a:r>
              <a:rPr lang="en-IN" sz="1800" dirty="0"/>
              <a:t> -</a:t>
            </a:r>
            <a:r>
              <a:rPr lang="en-US" sz="1700" b="0" i="0" dirty="0">
                <a:solidFill>
                  <a:srgbClr val="000000"/>
                </a:solidFill>
                <a:effectLst/>
                <a:highlight>
                  <a:srgbClr val="FFFFFF"/>
                </a:highlight>
                <a:latin typeface="ff1"/>
              </a:rPr>
              <a:t>The results of this simulation show that </a:t>
            </a:r>
            <a:r>
              <a:rPr lang="en-US" sz="1700" b="0" i="0" dirty="0" err="1">
                <a:solidFill>
                  <a:srgbClr val="000000"/>
                </a:solidFill>
                <a:effectLst/>
                <a:highlight>
                  <a:srgbClr val="FFFFFF"/>
                </a:highlight>
                <a:latin typeface="ff1"/>
              </a:rPr>
              <a:t>WiFi</a:t>
            </a:r>
            <a:r>
              <a:rPr lang="en-US" sz="1700" b="0" i="0" dirty="0">
                <a:solidFill>
                  <a:srgbClr val="000000"/>
                </a:solidFill>
                <a:effectLst/>
                <a:highlight>
                  <a:srgbClr val="FFFFFF"/>
                </a:highlight>
                <a:latin typeface="ff1"/>
              </a:rPr>
              <a:t> and BLE protocols are better than </a:t>
            </a:r>
            <a:r>
              <a:rPr lang="en-US" sz="1700" b="0" i="0" dirty="0" err="1">
                <a:solidFill>
                  <a:srgbClr val="000000"/>
                </a:solidFill>
                <a:effectLst/>
                <a:highlight>
                  <a:srgbClr val="FFFFFF"/>
                </a:highlight>
                <a:latin typeface="ff1"/>
              </a:rPr>
              <a:t>XBee</a:t>
            </a:r>
            <a:r>
              <a:rPr lang="en-US" sz="1700" b="0" i="0" dirty="0">
                <a:solidFill>
                  <a:srgbClr val="000000"/>
                </a:solidFill>
                <a:effectLst/>
                <a:highlight>
                  <a:srgbClr val="FFFFFF"/>
                </a:highlight>
                <a:latin typeface="ff1"/>
              </a:rPr>
              <a:t>, but the three protocols have their own specific purpose or specification so that they cannot replace each other for certain conditions.</a:t>
            </a:r>
            <a:endParaRPr lang="en-IN" sz="1800" dirty="0"/>
          </a:p>
        </p:txBody>
      </p:sp>
      <p:sp>
        <p:nvSpPr>
          <p:cNvPr id="2" name="Footer Placeholder 1"/>
          <p:cNvSpPr>
            <a:spLocks noGrp="1"/>
          </p:cNvSpPr>
          <p:nvPr>
            <p:ph type="ftr" sz="quarter" idx="11"/>
          </p:nvPr>
        </p:nvSpPr>
        <p:spPr/>
        <p:txBody>
          <a:bodyPr/>
          <a:lstStyle/>
          <a:p>
            <a:r>
              <a:rPr lang="en-US" dirty="0"/>
              <a:t>Faisal-Akshatha-Praveen-Rachappa</a:t>
            </a:r>
            <a:endParaRPr lang="en-US" dirty="0"/>
          </a:p>
          <a:p>
            <a:endParaRPr lang="en-US" dirty="0"/>
          </a:p>
        </p:txBody>
      </p:sp>
      <p:sp>
        <p:nvSpPr>
          <p:cNvPr id="3" name="Slide Number Placeholder 2"/>
          <p:cNvSpPr>
            <a:spLocks noGrp="1"/>
          </p:cNvSpPr>
          <p:nvPr>
            <p:ph type="sldNum" sz="quarter" idx="12"/>
          </p:nvPr>
        </p:nvSpPr>
        <p:spPr/>
        <p:txBody>
          <a:bodyPr/>
          <a:lstStyle/>
          <a:p>
            <a:fld id="{B5A7E83D-D0ED-4D2D-8278-07767DB0C107}" type="slidenum">
              <a:rPr lang="en-US" smtClean="0"/>
            </a:fld>
            <a:endParaRPr lang="en-US"/>
          </a:p>
        </p:txBody>
      </p:sp>
      <p:sp>
        <p:nvSpPr>
          <p:cNvPr id="9" name="Footer Placeholder 1"/>
          <p:cNvSpPr txBox="1"/>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dirty="0"/>
              <a:t>A secure multiprotocol iot gateway</a:t>
            </a:r>
            <a:endParaRPr lang="en-US" dirty="0"/>
          </a:p>
          <a:p>
            <a:endParaRPr lang="en-US" dirty="0"/>
          </a:p>
        </p:txBody>
      </p:sp>
      <p:sp>
        <p:nvSpPr>
          <p:cNvPr id="4" name="TextBox 3"/>
          <p:cNvSpPr txBox="1"/>
          <p:nvPr/>
        </p:nvSpPr>
        <p:spPr>
          <a:xfrm>
            <a:off x="1126066" y="2208300"/>
            <a:ext cx="3903134" cy="415498"/>
          </a:xfrm>
          <a:prstGeom prst="rect">
            <a:avLst/>
          </a:prstGeom>
          <a:noFill/>
        </p:spPr>
        <p:txBody>
          <a:bodyPr wrap="square" rtlCol="0">
            <a:spAutoFit/>
          </a:bodyPr>
          <a:lstStyle/>
          <a:p>
            <a:r>
              <a:rPr lang="en-IN" sz="1050" b="1" dirty="0"/>
              <a:t>APRIL 2018</a:t>
            </a:r>
            <a:endParaRPr lang="en-IN" sz="1050" b="1" dirty="0"/>
          </a:p>
          <a:p>
            <a:r>
              <a:rPr lang="en-IN" sz="1050" b="1" dirty="0">
                <a:solidFill>
                  <a:srgbClr val="000000"/>
                </a:solidFill>
                <a:highlight>
                  <a:srgbClr val="FFFFFF"/>
                </a:highlight>
                <a:latin typeface="ff2"/>
              </a:rPr>
              <a:t>AMIRUDDIN,ANAK AGUNGUM PUTRI RATNA,RUKI HARVAYU</a:t>
            </a:r>
            <a:endParaRPr lang="en-IN" sz="105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panose="020B0604020202020204"/>
              <a:ea typeface="Arial" panose="020B0604020202020204"/>
              <a:cs typeface="Arial" panose="020B0604020202020204"/>
              <a:sym typeface="Arial" panose="020B0604020202020204"/>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900" indent="-342900" algn="r" eaLnBrk="0" hangingPunct="0">
              <a:defRPr/>
            </a:pPr>
            <a:r>
              <a:rPr lang="en-US" sz="2400" dirty="0">
                <a:solidFill>
                  <a:srgbClr val="FF0000"/>
                </a:solidFill>
                <a:latin typeface="Trebuchet MS" panose="020B0603020202020204" pitchFamily="34" charset="0"/>
              </a:rPr>
              <a:t>Literature Survey</a:t>
            </a:r>
            <a:endParaRPr lang="en-US" sz="2400" dirty="0">
              <a:solidFill>
                <a:srgbClr val="FF0000"/>
              </a:solidFill>
              <a:latin typeface="Trebuchet MS" panose="020B0603020202020204" pitchFamily="34" charset="0"/>
            </a:endParaRPr>
          </a:p>
        </p:txBody>
      </p:sp>
      <p:sp>
        <p:nvSpPr>
          <p:cNvPr id="6" name="Google Shape;62;p8"/>
          <p:cNvSpPr txBox="1"/>
          <p:nvPr/>
        </p:nvSpPr>
        <p:spPr>
          <a:xfrm>
            <a:off x="2029650" y="4707199"/>
            <a:ext cx="8638350" cy="1413176"/>
          </a:xfrm>
          <a:prstGeom prst="rect">
            <a:avLst/>
          </a:prstGeom>
          <a:noFill/>
          <a:ln>
            <a:noFill/>
          </a:ln>
        </p:spPr>
        <p:txBody>
          <a:bodyPr spcFirstLastPara="1" wrap="square" lIns="91425" tIns="45700" rIns="91425" bIns="45700" anchor="ctr" anchorCtr="0">
            <a:noAutofit/>
          </a:bodyPr>
          <a:lstStyle/>
          <a:p>
            <a:pPr algn="l"/>
            <a:r>
              <a:rPr lang="en-IN" sz="2400" b="1" i="0" dirty="0">
                <a:effectLst/>
                <a:latin typeface="Söhne"/>
              </a:rPr>
              <a:t>Protocol Mediation and Orchestration</a:t>
            </a:r>
            <a:r>
              <a:rPr lang="en-IN" sz="2400" b="0" i="0" dirty="0">
                <a:effectLst/>
                <a:latin typeface="Söhne"/>
              </a:rPr>
              <a:t>:</a:t>
            </a:r>
            <a:endParaRPr lang="en-IN" sz="2400" b="0" i="0" dirty="0">
              <a:effectLst/>
              <a:latin typeface="Söhne"/>
            </a:endParaRPr>
          </a:p>
          <a:p>
            <a:pPr algn="l">
              <a:buFont typeface="Arial" panose="020B0604020202020204" pitchFamily="34" charset="0"/>
              <a:buChar char="•"/>
            </a:pPr>
            <a:r>
              <a:rPr lang="en-IN" sz="2400" b="0" i="0" dirty="0">
                <a:effectLst/>
                <a:latin typeface="Söhne"/>
              </a:rPr>
              <a:t>Introduce a mediation layer within the gateway to orchestrate communication between devices using different protocols.</a:t>
            </a:r>
            <a:endParaRPr lang="en-IN" sz="2400" b="0" i="0" dirty="0">
              <a:effectLst/>
              <a:latin typeface="Söhne"/>
            </a:endParaRPr>
          </a:p>
          <a:p>
            <a:pPr algn="l">
              <a:buFont typeface="Arial" panose="020B0604020202020204" pitchFamily="34" charset="0"/>
              <a:buChar char="•"/>
            </a:pPr>
            <a:r>
              <a:rPr lang="en-IN" sz="2400" b="0" i="0" dirty="0">
                <a:effectLst/>
                <a:latin typeface="Söhne"/>
              </a:rPr>
              <a:t>Define protocol-agnostic message formats and communication patterns to enable seamless interaction between heterogeneous devices.</a:t>
            </a:r>
            <a:endParaRPr lang="en-IN" sz="2400" b="0" i="0" dirty="0">
              <a:effectLst/>
              <a:latin typeface="Söhne"/>
            </a:endParaRPr>
          </a:p>
          <a:p>
            <a:pPr algn="l">
              <a:buFont typeface="Arial" panose="020B0604020202020204" pitchFamily="34" charset="0"/>
              <a:buChar char="•"/>
            </a:pPr>
            <a:r>
              <a:rPr lang="en-IN" sz="2400" b="0" i="0" dirty="0">
                <a:effectLst/>
                <a:latin typeface="Söhne"/>
              </a:rPr>
              <a:t>Use protocol mediation techniques to handle protocol-specific features, such as QoS levels, message formatting, and error handling.</a:t>
            </a:r>
            <a:endParaRPr lang="en-IN" sz="2400" b="0" i="0" dirty="0">
              <a:effectLst/>
              <a:latin typeface="Söhne"/>
            </a:endParaRPr>
          </a:p>
          <a:p>
            <a:pPr marL="812800" lvl="1" algn="just" eaLnBrk="0" hangingPunct="0">
              <a:spcBef>
                <a:spcPct val="20000"/>
              </a:spcBef>
              <a:defRPr/>
            </a:pPr>
            <a:endParaRPr lang="en-IN" sz="2400" b="0" i="0" u="none" strike="noStrike" dirty="0">
              <a:solidFill>
                <a:srgbClr val="0272B1"/>
              </a:solidFill>
              <a:effectLst/>
              <a:latin typeface="ElsevierSans"/>
              <a:hlinkClick r:id="rId1" tooltip="Persistent link using digital object identifier"/>
            </a:endParaRPr>
          </a:p>
          <a:p>
            <a:pPr marL="812800" lvl="1" algn="just" eaLnBrk="0" hangingPunct="0">
              <a:spcBef>
                <a:spcPct val="20000"/>
              </a:spcBef>
              <a:defRPr/>
            </a:pPr>
            <a:endParaRPr lang="en-IN" sz="2400" dirty="0">
              <a:solidFill>
                <a:srgbClr val="0272B1"/>
              </a:solidFill>
              <a:latin typeface="ElsevierSans"/>
              <a:hlinkClick r:id="rId1" tooltip="Persistent link using digital object identifier"/>
            </a:endParaRPr>
          </a:p>
          <a:p>
            <a:pPr marL="812800" lvl="1" algn="just" eaLnBrk="0" hangingPunct="0">
              <a:spcBef>
                <a:spcPct val="20000"/>
              </a:spcBef>
              <a:defRPr/>
            </a:pPr>
            <a:endParaRPr lang="en-IN" sz="2400" b="0" i="0" u="none" strike="noStrike" dirty="0">
              <a:solidFill>
                <a:srgbClr val="0272B1"/>
              </a:solidFill>
              <a:effectLst/>
              <a:latin typeface="ElsevierSans"/>
              <a:hlinkClick r:id="rId1" tooltip="Persistent link using digital object identifier"/>
            </a:endParaRPr>
          </a:p>
          <a:p>
            <a:pPr marL="342900" indent="-342900" eaLnBrk="0" fontAlgn="base" hangingPunct="0">
              <a:spcBef>
                <a:spcPct val="20000"/>
              </a:spcBef>
              <a:spcAft>
                <a:spcPct val="0"/>
              </a:spcAft>
              <a:defRPr/>
            </a:pPr>
            <a:endParaRPr lang="en-IN" sz="2000" kern="0" dirty="0">
              <a:latin typeface="Trebuchet MS" panose="020B0603020202020204" pitchFamily="34" charset="0"/>
            </a:endParaRPr>
          </a:p>
          <a:p>
            <a:pPr marL="685800" indent="-342900" algn="just" eaLnBrk="0" hangingPunct="0">
              <a:spcBef>
                <a:spcPct val="20000"/>
              </a:spcBef>
              <a:buFont typeface="Wingdings" panose="05000000000000000000" pitchFamily="2" charset="2"/>
              <a:buChar char="§"/>
              <a:defRPr/>
            </a:pPr>
            <a:endParaRPr lang="en-US" sz="2400" dirty="0">
              <a:solidFill>
                <a:srgbClr val="0000FF"/>
              </a:solidFill>
              <a:latin typeface="Trebuchet MS" panose="020B0603020202020204" pitchFamily="34" charset="0"/>
            </a:endParaRPr>
          </a:p>
          <a:p>
            <a:pPr marL="685800" indent="-342900" algn="just" eaLnBrk="0" hangingPunct="0">
              <a:spcBef>
                <a:spcPct val="20000"/>
              </a:spcBef>
              <a:buFont typeface="Wingdings" panose="05000000000000000000" pitchFamily="2" charset="2"/>
              <a:buChar char="§"/>
              <a:defRPr/>
            </a:pPr>
            <a:endParaRPr lang="en-US" sz="2400" dirty="0">
              <a:solidFill>
                <a:srgbClr val="0000FF"/>
              </a:solidFill>
              <a:latin typeface="Trebuchet MS" panose="020B0603020202020204" pitchFamily="34" charset="0"/>
            </a:endParaRPr>
          </a:p>
          <a:p>
            <a:pPr marL="685800" indent="-342900" algn="just" eaLnBrk="0" hangingPunct="0">
              <a:spcBef>
                <a:spcPct val="20000"/>
              </a:spcBef>
              <a:buFont typeface="Arial" panose="020B0604020202020204" pitchFamily="34" charset="0"/>
              <a:buChar char="•"/>
              <a:defRPr/>
            </a:pPr>
            <a:endParaRPr lang="en-IN" sz="2400" dirty="0">
              <a:solidFill>
                <a:srgbClr val="0000FF"/>
              </a:solidFill>
              <a:latin typeface="Trebuchet MS" panose="020B0603020202020204" pitchFamily="34" charset="0"/>
            </a:endParaRPr>
          </a:p>
        </p:txBody>
      </p:sp>
      <p:pic>
        <p:nvPicPr>
          <p:cNvPr id="7" name="Picture 6"/>
          <p:cNvPicPr>
            <a:picLocks noChangeAspect="1"/>
          </p:cNvPicPr>
          <p:nvPr/>
        </p:nvPicPr>
        <p:blipFill>
          <a:blip r:embed="rId2"/>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dirty="0"/>
              <a:t>Faisal-Akshatha-Praveen-Rachappa</a:t>
            </a:r>
            <a:endParaRPr lang="en-US" dirty="0"/>
          </a:p>
          <a:p>
            <a:endParaRPr lang="en-US" dirty="0"/>
          </a:p>
        </p:txBody>
      </p:sp>
      <p:sp>
        <p:nvSpPr>
          <p:cNvPr id="3" name="Slide Number Placeholder 2"/>
          <p:cNvSpPr>
            <a:spLocks noGrp="1"/>
          </p:cNvSpPr>
          <p:nvPr>
            <p:ph type="sldNum" sz="quarter" idx="12"/>
          </p:nvPr>
        </p:nvSpPr>
        <p:spPr/>
        <p:txBody>
          <a:bodyPr/>
          <a:lstStyle/>
          <a:p>
            <a:fld id="{B5A7E83D-D0ED-4D2D-8278-07767DB0C107}" type="slidenum">
              <a:rPr lang="en-US" smtClean="0"/>
            </a:fld>
            <a:endParaRPr lang="en-US"/>
          </a:p>
        </p:txBody>
      </p:sp>
      <p:sp>
        <p:nvSpPr>
          <p:cNvPr id="9" name="Footer Placeholder 1"/>
          <p:cNvSpPr txBox="1"/>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dirty="0"/>
              <a:t>A secure multiprotocol iot gateway</a:t>
            </a:r>
            <a:endParaRPr lang="en-US" dirty="0"/>
          </a:p>
          <a:p>
            <a:endParaRPr lang="en-US" dirty="0"/>
          </a:p>
        </p:txBody>
      </p:sp>
      <p:sp>
        <p:nvSpPr>
          <p:cNvPr id="4"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1F1F1F"/>
                </a:solidFill>
                <a:effectLst/>
                <a:latin typeface="ElsevierSans"/>
              </a:rPr>
              <a:t>,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1F1F1F"/>
                </a:solidFill>
                <a:effectLst/>
                <a:latin typeface="ElsevierSans"/>
              </a:rPr>
              <a:t>,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1F1F1F"/>
                </a:solidFill>
                <a:effectLst/>
                <a:latin typeface="ElsevierSans"/>
              </a:rPr>
              <a:t>,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panose="020B0604020202020204"/>
              <a:ea typeface="Arial" panose="020B0604020202020204"/>
              <a:cs typeface="Arial" panose="020B0604020202020204"/>
              <a:sym typeface="Arial" panose="020B0604020202020204"/>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900" indent="-342900" algn="r" eaLnBrk="0" hangingPunct="0">
              <a:defRPr/>
            </a:pPr>
            <a:r>
              <a:rPr lang="en-US" sz="2400" dirty="0">
                <a:solidFill>
                  <a:srgbClr val="FF0000"/>
                </a:solidFill>
                <a:latin typeface="Trebuchet MS" panose="020B0603020202020204" pitchFamily="34" charset="0"/>
              </a:rPr>
              <a:t>Literature Survey</a:t>
            </a:r>
            <a:endParaRPr lang="en-US" sz="2400" dirty="0">
              <a:solidFill>
                <a:srgbClr val="FF0000"/>
              </a:solidFill>
              <a:latin typeface="Trebuchet MS" panose="020B0603020202020204" pitchFamily="34" charset="0"/>
            </a:endParaRPr>
          </a:p>
        </p:txBody>
      </p:sp>
      <p:sp>
        <p:nvSpPr>
          <p:cNvPr id="6" name="Google Shape;62;p8"/>
          <p:cNvSpPr txBox="1"/>
          <p:nvPr/>
        </p:nvSpPr>
        <p:spPr>
          <a:xfrm>
            <a:off x="2029650" y="2042851"/>
            <a:ext cx="8943150" cy="4077524"/>
          </a:xfrm>
          <a:prstGeom prst="rect">
            <a:avLst/>
          </a:prstGeom>
          <a:noFill/>
          <a:ln>
            <a:noFill/>
          </a:ln>
        </p:spPr>
        <p:txBody>
          <a:bodyPr spcFirstLastPara="1" wrap="square" lIns="91425" tIns="45700" rIns="91425" bIns="45700" anchor="ctr" anchorCtr="0">
            <a:noAutofit/>
          </a:bodyPr>
          <a:lstStyle/>
          <a:p>
            <a:pPr marL="812800" lvl="1" algn="just" eaLnBrk="0" hangingPunct="0">
              <a:spcBef>
                <a:spcPct val="20000"/>
              </a:spcBef>
              <a:defRPr/>
            </a:pPr>
            <a:r>
              <a:rPr lang="en-IN" sz="2000" b="0" i="0" u="none" strike="noStrike" dirty="0">
                <a:solidFill>
                  <a:srgbClr val="0272B1"/>
                </a:solidFill>
                <a:effectLst/>
                <a:latin typeface="ElsevierSans"/>
              </a:rPr>
              <a:t>https://ieeexplore.ieee.org/abstract/document/9427535</a:t>
            </a:r>
            <a:endParaRPr lang="en-IN" sz="2000" b="0" i="0" u="none" strike="noStrike" dirty="0">
              <a:solidFill>
                <a:srgbClr val="0272B1"/>
              </a:solidFill>
              <a:effectLst/>
              <a:latin typeface="ElsevierSans"/>
            </a:endParaRPr>
          </a:p>
          <a:p>
            <a:pPr marL="812800" lvl="1" algn="just" eaLnBrk="0" hangingPunct="0">
              <a:spcBef>
                <a:spcPct val="20000"/>
              </a:spcBef>
              <a:defRPr/>
            </a:pPr>
            <a:r>
              <a:rPr lang="en-IN" sz="2000" b="0" i="0" u="none" strike="noStrike" dirty="0">
                <a:effectLst/>
                <a:latin typeface="ElsevierSans"/>
              </a:rPr>
              <a:t>The article offers a thorough analysis of recent developments in </a:t>
            </a:r>
            <a:r>
              <a:rPr lang="en-IN" sz="2000" b="0" i="0" u="none" strike="noStrike" dirty="0" err="1">
                <a:effectLst/>
                <a:latin typeface="ElsevierSans"/>
              </a:rPr>
              <a:t>LoRaWAN</a:t>
            </a:r>
            <a:r>
              <a:rPr lang="en-IN" sz="2000" b="0" i="0" u="none" strike="noStrike" dirty="0">
                <a:effectLst/>
                <a:latin typeface="ElsevierSans"/>
              </a:rPr>
              <a:t> optimization techniques for Internet of Things networking applications. The cohabitation of IoT devices and apps, resource allocation, Media Access Control (MAC) layer, network planning, and mobility support are the five areas that the authors concentrate on since they have a direct impact on </a:t>
            </a:r>
            <a:r>
              <a:rPr lang="en-IN" sz="2000" b="0" i="0" u="none" strike="noStrike" dirty="0" err="1">
                <a:effectLst/>
                <a:latin typeface="ElsevierSans"/>
              </a:rPr>
              <a:t>LoRaWAN</a:t>
            </a:r>
            <a:r>
              <a:rPr lang="en-IN" sz="2000" b="0" i="0" u="none" strike="noStrike" dirty="0">
                <a:effectLst/>
                <a:latin typeface="ElsevierSans"/>
              </a:rPr>
              <a:t> performance. These five facets of </a:t>
            </a:r>
            <a:r>
              <a:rPr lang="en-IN" sz="2000" b="0" i="0" u="none" strike="noStrike" dirty="0" err="1">
                <a:effectLst/>
                <a:latin typeface="ElsevierSans"/>
              </a:rPr>
              <a:t>LoRaWAN</a:t>
            </a:r>
            <a:r>
              <a:rPr lang="en-IN" sz="2000" b="0" i="0" u="none" strike="noStrike" dirty="0">
                <a:effectLst/>
                <a:latin typeface="ElsevierSans"/>
              </a:rPr>
              <a:t> improvements for effective IoT networks are covered by a taxonomy that is presented. Important research questions and unresolved problems in </a:t>
            </a:r>
            <a:r>
              <a:rPr lang="en-IN" sz="2000" b="0" i="0" u="none" strike="noStrike" dirty="0" err="1">
                <a:effectLst/>
                <a:latin typeface="ElsevierSans"/>
              </a:rPr>
              <a:t>LoRaWAN</a:t>
            </a:r>
            <a:r>
              <a:rPr lang="en-IN" sz="2000" b="0" i="0" u="none" strike="noStrike" dirty="0">
                <a:effectLst/>
                <a:latin typeface="ElsevierSans"/>
              </a:rPr>
              <a:t> improvements for Internet of Things networking operations are noted for additional investigation.</a:t>
            </a:r>
            <a:endParaRPr lang="en-IN" sz="2000" b="0" i="0" u="none" strike="noStrike" dirty="0">
              <a:effectLst/>
              <a:latin typeface="ElsevierSans"/>
            </a:endParaRPr>
          </a:p>
        </p:txBody>
      </p:sp>
      <p:pic>
        <p:nvPicPr>
          <p:cNvPr id="7" name="Picture 6"/>
          <p:cNvPicPr>
            <a:picLocks noChangeAspect="1"/>
          </p:cNvPicPr>
          <p:nvPr/>
        </p:nvPicPr>
        <p:blipFill>
          <a:blip r:embed="rId1"/>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dirty="0"/>
              <a:t>Faisal-Akshatha-Praveen-Rachappa</a:t>
            </a:r>
            <a:endParaRPr lang="en-US" dirty="0"/>
          </a:p>
          <a:p>
            <a:endParaRPr lang="en-US" dirty="0"/>
          </a:p>
        </p:txBody>
      </p:sp>
      <p:sp>
        <p:nvSpPr>
          <p:cNvPr id="3" name="Slide Number Placeholder 2"/>
          <p:cNvSpPr>
            <a:spLocks noGrp="1"/>
          </p:cNvSpPr>
          <p:nvPr>
            <p:ph type="sldNum" sz="quarter" idx="12"/>
          </p:nvPr>
        </p:nvSpPr>
        <p:spPr/>
        <p:txBody>
          <a:bodyPr/>
          <a:lstStyle/>
          <a:p>
            <a:fld id="{B5A7E83D-D0ED-4D2D-8278-07767DB0C107}" type="slidenum">
              <a:rPr lang="en-US" smtClean="0"/>
            </a:fld>
            <a:endParaRPr lang="en-US"/>
          </a:p>
        </p:txBody>
      </p:sp>
      <p:sp>
        <p:nvSpPr>
          <p:cNvPr id="9" name="Footer Placeholder 1"/>
          <p:cNvSpPr txBox="1"/>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dirty="0"/>
              <a:t>A secure multiprotocol iot gateway</a:t>
            </a:r>
            <a:endParaRPr lang="en-US" dirty="0"/>
          </a:p>
          <a:p>
            <a:endParaRPr lang="en-US" dirty="0"/>
          </a:p>
        </p:txBody>
      </p:sp>
      <p:sp>
        <p:nvSpPr>
          <p:cNvPr id="4"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1F1F1F"/>
                </a:solidFill>
                <a:effectLst/>
                <a:latin typeface="ElsevierSans"/>
              </a:rPr>
              <a:t>,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1F1F1F"/>
                </a:solidFill>
                <a:effectLst/>
                <a:latin typeface="ElsevierSans"/>
              </a:rPr>
              <a:t>,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1F1F1F"/>
                </a:solidFill>
                <a:effectLst/>
                <a:latin typeface="ElsevierSans"/>
              </a:rPr>
              <a:t>,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panose="020B0604020202020204"/>
              <a:ea typeface="Arial" panose="020B0604020202020204"/>
              <a:cs typeface="Arial" panose="020B0604020202020204"/>
              <a:sym typeface="Arial" panose="020B0604020202020204"/>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900" indent="-342900" algn="r" eaLnBrk="0" hangingPunct="0">
              <a:defRPr/>
            </a:pPr>
            <a:r>
              <a:rPr lang="en-US" sz="2400" dirty="0">
                <a:solidFill>
                  <a:srgbClr val="FF0000"/>
                </a:solidFill>
                <a:latin typeface="Trebuchet MS" panose="020B0603020202020204" pitchFamily="34" charset="0"/>
              </a:rPr>
              <a:t>Literature Survey</a:t>
            </a:r>
            <a:endParaRPr lang="en-US" sz="2400" dirty="0">
              <a:solidFill>
                <a:srgbClr val="FF0000"/>
              </a:solidFill>
              <a:latin typeface="Trebuchet MS" panose="020B0603020202020204" pitchFamily="34" charset="0"/>
            </a:endParaRPr>
          </a:p>
        </p:txBody>
      </p:sp>
      <p:sp>
        <p:nvSpPr>
          <p:cNvPr id="6" name="Google Shape;62;p8"/>
          <p:cNvSpPr txBox="1"/>
          <p:nvPr/>
        </p:nvSpPr>
        <p:spPr>
          <a:xfrm>
            <a:off x="2029650" y="2042851"/>
            <a:ext cx="8638350" cy="4077524"/>
          </a:xfrm>
          <a:prstGeom prst="rect">
            <a:avLst/>
          </a:prstGeom>
          <a:noFill/>
          <a:ln>
            <a:noFill/>
          </a:ln>
        </p:spPr>
        <p:txBody>
          <a:bodyPr spcFirstLastPara="1" wrap="square" lIns="91425" tIns="45700" rIns="91425" bIns="45700" anchor="ctr" anchorCtr="0">
            <a:noAutofit/>
          </a:bodyPr>
          <a:lstStyle/>
          <a:p>
            <a:pPr marL="812800" lvl="1" algn="just" eaLnBrk="0" hangingPunct="0">
              <a:spcBef>
                <a:spcPct val="20000"/>
              </a:spcBef>
              <a:defRPr/>
            </a:pPr>
            <a:r>
              <a:rPr lang="en-IN" sz="2000" b="0" i="0" u="none" strike="noStrike" dirty="0">
                <a:solidFill>
                  <a:srgbClr val="0272B1"/>
                </a:solidFill>
                <a:effectLst/>
                <a:latin typeface="ElsevierSans"/>
              </a:rPr>
              <a:t>https://arxiv.org/abs/2108.00098</a:t>
            </a:r>
            <a:endParaRPr lang="en-IN" sz="2000" b="0" i="0" u="none" strike="noStrike" dirty="0">
              <a:solidFill>
                <a:srgbClr val="0272B1"/>
              </a:solidFill>
              <a:effectLst/>
              <a:latin typeface="ElsevierSans"/>
            </a:endParaRPr>
          </a:p>
          <a:p>
            <a:pPr marL="812800" lvl="1" algn="just" eaLnBrk="0" hangingPunct="0">
              <a:spcBef>
                <a:spcPct val="20000"/>
              </a:spcBef>
              <a:defRPr/>
            </a:pPr>
            <a:r>
              <a:rPr lang="en-IN" sz="2000" b="0" i="0" u="none" strike="noStrike" dirty="0">
                <a:effectLst/>
                <a:latin typeface="ElsevierSans"/>
              </a:rPr>
              <a:t>In this paper, a model for an Internet of Things gateway is proposed, which allows data to be forwarded to the Internet and exchanged via various wireless technologies. The suggested gateway facilitates multiprotocol connectivity and enables wireless node configuration for sensor and actuator management remotely. To convert sensor data into a standard format for transfer to a cloud server, the gateway has a versatile algorithm. A proof of concept test shows that it is feasible to transmit data from distant wireless nodes to the gateway simultaneously. Data transfer through the MQTT protocol is efficient, as evidenced by the low energy consumption of the devices, according to metrics on energy consumption in the devices.</a:t>
            </a:r>
            <a:endParaRPr lang="en-IN" sz="2000" dirty="0">
              <a:latin typeface="Trebuchet MS" panose="020B0603020202020204" pitchFamily="34" charset="0"/>
            </a:endParaRPr>
          </a:p>
        </p:txBody>
      </p:sp>
      <p:pic>
        <p:nvPicPr>
          <p:cNvPr id="7" name="Picture 6"/>
          <p:cNvPicPr>
            <a:picLocks noChangeAspect="1"/>
          </p:cNvPicPr>
          <p:nvPr/>
        </p:nvPicPr>
        <p:blipFill>
          <a:blip r:embed="rId1"/>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dirty="0"/>
              <a:t>Faisal-Akshatha-Praveen-Rachappa</a:t>
            </a:r>
            <a:endParaRPr lang="en-US" dirty="0"/>
          </a:p>
          <a:p>
            <a:endParaRPr lang="en-US" dirty="0"/>
          </a:p>
        </p:txBody>
      </p:sp>
      <p:sp>
        <p:nvSpPr>
          <p:cNvPr id="3" name="Slide Number Placeholder 2"/>
          <p:cNvSpPr>
            <a:spLocks noGrp="1"/>
          </p:cNvSpPr>
          <p:nvPr>
            <p:ph type="sldNum" sz="quarter" idx="12"/>
          </p:nvPr>
        </p:nvSpPr>
        <p:spPr/>
        <p:txBody>
          <a:bodyPr/>
          <a:lstStyle/>
          <a:p>
            <a:fld id="{B5A7E83D-D0ED-4D2D-8278-07767DB0C107}" type="slidenum">
              <a:rPr lang="en-US" smtClean="0"/>
            </a:fld>
            <a:endParaRPr lang="en-US"/>
          </a:p>
        </p:txBody>
      </p:sp>
      <p:sp>
        <p:nvSpPr>
          <p:cNvPr id="9" name="Footer Placeholder 1"/>
          <p:cNvSpPr txBox="1"/>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dirty="0"/>
              <a:t>A secure multiprotocol iot gateway</a:t>
            </a:r>
            <a:endParaRPr lang="en-US" dirty="0"/>
          </a:p>
          <a:p>
            <a:endParaRPr lang="en-US" dirty="0"/>
          </a:p>
        </p:txBody>
      </p:sp>
      <p:sp>
        <p:nvSpPr>
          <p:cNvPr id="4"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1F1F1F"/>
                </a:solidFill>
                <a:effectLst/>
                <a:latin typeface="ElsevierSans"/>
              </a:rPr>
              <a:t>,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1F1F1F"/>
                </a:solidFill>
                <a:effectLst/>
                <a:latin typeface="ElsevierSans"/>
              </a:rPr>
              <a:t>,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1F1F1F"/>
                </a:solidFill>
                <a:effectLst/>
                <a:latin typeface="ElsevierSans"/>
              </a:rPr>
              <a:t>,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4"/>
          <p:cNvSpPr/>
          <p:nvPr/>
        </p:nvSpPr>
        <p:spPr>
          <a:xfrm>
            <a:off x="3048000" y="1581151"/>
            <a:ext cx="7620000" cy="36513"/>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panose="020B0604020202020204"/>
              <a:ea typeface="Arial" panose="020B0604020202020204"/>
              <a:cs typeface="Arial" panose="020B0604020202020204"/>
              <a:sym typeface="Arial" panose="020B0604020202020204"/>
            </a:endParaRPr>
          </a:p>
        </p:txBody>
      </p:sp>
      <p:sp>
        <p:nvSpPr>
          <p:cNvPr id="32" name="Google Shape;32;p4"/>
          <p:cNvSpPr txBox="1"/>
          <p:nvPr/>
        </p:nvSpPr>
        <p:spPr>
          <a:xfrm>
            <a:off x="4191000" y="1143001"/>
            <a:ext cx="6477000" cy="461665"/>
          </a:xfrm>
          <a:prstGeom prst="rect">
            <a:avLst/>
          </a:prstGeom>
          <a:noFill/>
          <a:ln>
            <a:noFill/>
          </a:ln>
        </p:spPr>
        <p:txBody>
          <a:bodyPr spcFirstLastPara="1" wrap="square" lIns="91425" tIns="45700" rIns="91425" bIns="45700" anchor="t" anchorCtr="0">
            <a:noAutofit/>
          </a:bodyPr>
          <a:lstStyle/>
          <a:p>
            <a:pPr marL="342900" indent="-342900" algn="r">
              <a:buClr>
                <a:srgbClr val="000000"/>
              </a:buClr>
              <a:buSzPts val="2400"/>
            </a:pPr>
            <a:r>
              <a:rPr lang="en-US" sz="2400" dirty="0">
                <a:solidFill>
                  <a:srgbClr val="FF0000"/>
                </a:solidFill>
                <a:latin typeface="Trebuchet MS" panose="020B0603020202020204"/>
                <a:ea typeface="Trebuchet MS" panose="020B0603020202020204"/>
                <a:cs typeface="Trebuchet MS" panose="020B0603020202020204"/>
                <a:sym typeface="Trebuchet MS" panose="020B0603020202020204"/>
              </a:rPr>
              <a:t>Agenda  </a:t>
            </a:r>
            <a:endParaRPr sz="1400"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33" name="Google Shape;33;p4"/>
          <p:cNvSpPr txBox="1"/>
          <p:nvPr/>
        </p:nvSpPr>
        <p:spPr>
          <a:xfrm>
            <a:off x="914400" y="1617675"/>
            <a:ext cx="10133350" cy="4210814"/>
          </a:xfrm>
          <a:prstGeom prst="rect">
            <a:avLst/>
          </a:prstGeom>
          <a:noFill/>
          <a:ln>
            <a:noFill/>
          </a:ln>
        </p:spPr>
        <p:txBody>
          <a:bodyPr spcFirstLastPara="1" wrap="square" lIns="91425" tIns="45700" rIns="91425" bIns="45700" anchor="ctr" anchorCtr="0">
            <a:noAutofit/>
          </a:bodyPr>
          <a:lstStyle/>
          <a:p>
            <a:pPr marL="457200" algn="just">
              <a:spcBef>
                <a:spcPts val="480"/>
              </a:spcBef>
              <a:buClr>
                <a:srgbClr val="000000"/>
              </a:buClr>
              <a:buSzPts val="1800"/>
            </a:pPr>
            <a:r>
              <a:rPr lang="en-US" sz="2000" b="1" i="0" dirty="0">
                <a:solidFill>
                  <a:srgbClr val="0D0D0D"/>
                </a:solidFill>
                <a:effectLst/>
                <a:latin typeface="Söhne"/>
              </a:rPr>
              <a:t>Objective:</a:t>
            </a:r>
            <a:r>
              <a:rPr lang="en-US" sz="2000" b="0" i="0" dirty="0">
                <a:solidFill>
                  <a:srgbClr val="0D0D0D"/>
                </a:solidFill>
                <a:effectLst/>
                <a:latin typeface="Söhne"/>
              </a:rPr>
              <a:t> Developing a robust and secure multiprotocol IoT gateway to facilitate seamless communication between various IoT devices and cloud platforms while ensuring data integrity, confidentiality, and availability.</a:t>
            </a:r>
            <a:endParaRPr lang="en-US" sz="2000" b="0" i="0" dirty="0">
              <a:solidFill>
                <a:srgbClr val="0D0D0D"/>
              </a:solidFill>
              <a:effectLst/>
              <a:latin typeface="Söhne"/>
            </a:endParaRPr>
          </a:p>
          <a:p>
            <a:pPr marL="342900" indent="-342900">
              <a:buFont typeface="Wingdings" panose="05000000000000000000" pitchFamily="2" charset="2"/>
              <a:buChar char="§"/>
            </a:pPr>
            <a:r>
              <a:rPr lang="en-US" sz="2000" b="0" i="0" dirty="0">
                <a:solidFill>
                  <a:srgbClr val="0D0D0D"/>
                </a:solidFill>
                <a:effectLst/>
                <a:latin typeface="Söhne"/>
              </a:rPr>
              <a:t>Introduction &amp; Objectives</a:t>
            </a:r>
            <a:endParaRPr lang="en-US" sz="2000" b="0" i="0" dirty="0">
              <a:solidFill>
                <a:srgbClr val="0D0D0D"/>
              </a:solidFill>
              <a:effectLst/>
              <a:latin typeface="Söhne"/>
            </a:endParaRPr>
          </a:p>
          <a:p>
            <a:pPr marL="342900" indent="-342900">
              <a:buFont typeface="Wingdings" panose="05000000000000000000" pitchFamily="2" charset="2"/>
              <a:buChar char="§"/>
            </a:pPr>
            <a:r>
              <a:rPr lang="en-US" sz="2000" b="0" i="0" dirty="0">
                <a:solidFill>
                  <a:srgbClr val="0D0D0D"/>
                </a:solidFill>
                <a:effectLst/>
                <a:latin typeface="Söhne"/>
              </a:rPr>
              <a:t>Requirements Analysis</a:t>
            </a:r>
            <a:endParaRPr lang="en-US" sz="2000" b="0" i="0" dirty="0">
              <a:solidFill>
                <a:srgbClr val="0D0D0D"/>
              </a:solidFill>
              <a:effectLst/>
              <a:latin typeface="Söhne"/>
            </a:endParaRPr>
          </a:p>
          <a:p>
            <a:pPr marL="342900" indent="-342900">
              <a:buFont typeface="Wingdings" panose="05000000000000000000" pitchFamily="2" charset="2"/>
              <a:buChar char="§"/>
            </a:pPr>
            <a:r>
              <a:rPr lang="en-US" sz="2000" b="0" i="0" dirty="0">
                <a:solidFill>
                  <a:srgbClr val="0D0D0D"/>
                </a:solidFill>
                <a:effectLst/>
                <a:latin typeface="Söhne"/>
              </a:rPr>
              <a:t>Design Phase</a:t>
            </a:r>
            <a:endParaRPr lang="en-US" sz="2000" b="0" i="0" dirty="0">
              <a:solidFill>
                <a:srgbClr val="0D0D0D"/>
              </a:solidFill>
              <a:effectLst/>
              <a:latin typeface="Söhne"/>
            </a:endParaRPr>
          </a:p>
          <a:p>
            <a:pPr marL="342900" indent="-342900">
              <a:buFont typeface="Wingdings" panose="05000000000000000000" pitchFamily="2" charset="2"/>
              <a:buChar char="§"/>
            </a:pPr>
            <a:r>
              <a:rPr lang="en-US" sz="2000" b="0" i="0" dirty="0">
                <a:solidFill>
                  <a:srgbClr val="0D0D0D"/>
                </a:solidFill>
                <a:effectLst/>
                <a:latin typeface="Söhne"/>
              </a:rPr>
              <a:t>Development</a:t>
            </a:r>
            <a:endParaRPr lang="en-US" sz="2000" b="0" i="0" dirty="0">
              <a:solidFill>
                <a:srgbClr val="0D0D0D"/>
              </a:solidFill>
              <a:effectLst/>
              <a:latin typeface="Söhne"/>
            </a:endParaRPr>
          </a:p>
          <a:p>
            <a:pPr marL="342900" indent="-342900">
              <a:buFont typeface="Wingdings" panose="05000000000000000000" pitchFamily="2" charset="2"/>
              <a:buChar char="§"/>
            </a:pPr>
            <a:r>
              <a:rPr lang="en-US" sz="2000" b="0" i="0" dirty="0">
                <a:solidFill>
                  <a:srgbClr val="0D0D0D"/>
                </a:solidFill>
                <a:effectLst/>
                <a:latin typeface="Söhne"/>
              </a:rPr>
              <a:t>Testing</a:t>
            </a:r>
            <a:endParaRPr lang="en-US" sz="2000" b="0" i="0" dirty="0">
              <a:solidFill>
                <a:srgbClr val="0D0D0D"/>
              </a:solidFill>
              <a:effectLst/>
              <a:latin typeface="Söhne"/>
            </a:endParaRPr>
          </a:p>
          <a:p>
            <a:pPr marL="342900" indent="-342900">
              <a:buFont typeface="Wingdings" panose="05000000000000000000" pitchFamily="2" charset="2"/>
              <a:buChar char="§"/>
            </a:pPr>
            <a:r>
              <a:rPr lang="en-US" sz="2000" b="0" i="0" dirty="0">
                <a:solidFill>
                  <a:srgbClr val="0D0D0D"/>
                </a:solidFill>
                <a:effectLst/>
                <a:latin typeface="Söhne"/>
              </a:rPr>
              <a:t>Deployment</a:t>
            </a:r>
            <a:endParaRPr lang="en-US" sz="2000" b="0" i="0" dirty="0">
              <a:solidFill>
                <a:srgbClr val="0D0D0D"/>
              </a:solidFill>
              <a:effectLst/>
              <a:latin typeface="Söhne"/>
            </a:endParaRPr>
          </a:p>
          <a:p>
            <a:pPr marL="342900" indent="-342900">
              <a:buFont typeface="Wingdings" panose="05000000000000000000" pitchFamily="2" charset="2"/>
              <a:buChar char="§"/>
            </a:pPr>
            <a:r>
              <a:rPr lang="en-US" sz="2000" b="0" i="0" dirty="0">
                <a:solidFill>
                  <a:srgbClr val="0D0D0D"/>
                </a:solidFill>
                <a:effectLst/>
                <a:latin typeface="Söhne"/>
              </a:rPr>
              <a:t>Conclusion &amp; Next Steps</a:t>
            </a:r>
            <a:endParaRPr lang="en-US" sz="2000" b="0" i="0" dirty="0">
              <a:solidFill>
                <a:srgbClr val="0D0D0D"/>
              </a:solidFill>
              <a:effectLst/>
              <a:latin typeface="Söhne"/>
            </a:endParaRPr>
          </a:p>
          <a:p>
            <a:pPr marL="457200" algn="just">
              <a:spcBef>
                <a:spcPts val="480"/>
              </a:spcBef>
              <a:buClr>
                <a:srgbClr val="000000"/>
              </a:buClr>
              <a:buSzPts val="1800"/>
            </a:pPr>
            <a:endParaRPr sz="2000" dirty="0">
              <a:latin typeface="Trebuchet MS" panose="020B0603020202020204"/>
              <a:ea typeface="Trebuchet MS" panose="020B0603020202020204"/>
              <a:cs typeface="Trebuchet MS" panose="020B0603020202020204"/>
              <a:sym typeface="Trebuchet MS" panose="020B0603020202020204"/>
            </a:endParaRPr>
          </a:p>
        </p:txBody>
      </p:sp>
      <p:pic>
        <p:nvPicPr>
          <p:cNvPr id="6" name="Picture 5"/>
          <p:cNvPicPr>
            <a:picLocks noChangeAspect="1"/>
          </p:cNvPicPr>
          <p:nvPr/>
        </p:nvPicPr>
        <p:blipFill>
          <a:blip r:embed="rId1"/>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dirty="0"/>
              <a:t>Faisal-Akshatha-Praveen-Rachappa</a:t>
            </a:r>
            <a:endParaRPr lang="en-US" dirty="0"/>
          </a:p>
          <a:p>
            <a:endParaRPr lang="en-US" dirty="0"/>
          </a:p>
        </p:txBody>
      </p:sp>
      <p:sp>
        <p:nvSpPr>
          <p:cNvPr id="3" name="Slide Number Placeholder 2"/>
          <p:cNvSpPr>
            <a:spLocks noGrp="1"/>
          </p:cNvSpPr>
          <p:nvPr>
            <p:ph type="sldNum" sz="quarter" idx="12"/>
          </p:nvPr>
        </p:nvSpPr>
        <p:spPr/>
        <p:txBody>
          <a:bodyPr/>
          <a:lstStyle/>
          <a:p>
            <a:fld id="{B5A7E83D-D0ED-4D2D-8278-07767DB0C107}" type="slidenum">
              <a:rPr lang="en-US" smtClean="0"/>
            </a:fld>
            <a:endParaRPr lang="en-US"/>
          </a:p>
        </p:txBody>
      </p:sp>
      <p:sp>
        <p:nvSpPr>
          <p:cNvPr id="9" name="Footer Placeholder 1"/>
          <p:cNvSpPr txBox="1"/>
          <p:nvPr/>
        </p:nvSpPr>
        <p:spPr>
          <a:xfrm>
            <a:off x="76201" y="97615"/>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dirty="0"/>
              <a:t>A secure multiprotocol iot gateway</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panose="020B0604020202020204"/>
              <a:ea typeface="Arial" panose="020B0604020202020204"/>
              <a:cs typeface="Arial" panose="020B0604020202020204"/>
              <a:sym typeface="Arial" panose="020B0604020202020204"/>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900" indent="-342900" algn="r" eaLnBrk="0" hangingPunct="0">
              <a:defRPr/>
            </a:pPr>
            <a:r>
              <a:rPr lang="en-US" sz="2400" dirty="0">
                <a:solidFill>
                  <a:srgbClr val="FF0000"/>
                </a:solidFill>
                <a:latin typeface="Trebuchet MS" panose="020B0603020202020204" pitchFamily="34" charset="0"/>
              </a:rPr>
              <a:t>Summary of Literature Survey</a:t>
            </a:r>
            <a:endParaRPr lang="en-US" sz="2400" dirty="0">
              <a:solidFill>
                <a:srgbClr val="FF0000"/>
              </a:solidFill>
              <a:latin typeface="Trebuchet MS" panose="020B0603020202020204" pitchFamily="34" charset="0"/>
            </a:endParaRPr>
          </a:p>
        </p:txBody>
      </p:sp>
      <p:sp>
        <p:nvSpPr>
          <p:cNvPr id="6" name="Google Shape;62;p8"/>
          <p:cNvSpPr txBox="1"/>
          <p:nvPr/>
        </p:nvSpPr>
        <p:spPr>
          <a:xfrm>
            <a:off x="2029650" y="2734829"/>
            <a:ext cx="8638350" cy="3641746"/>
          </a:xfrm>
          <a:prstGeom prst="rect">
            <a:avLst/>
          </a:prstGeom>
          <a:noFill/>
          <a:ln>
            <a:noFill/>
          </a:ln>
        </p:spPr>
        <p:txBody>
          <a:bodyPr spcFirstLastPara="1" wrap="square" lIns="91425" tIns="45700" rIns="91425" bIns="45700" anchor="ctr" anchorCtr="0">
            <a:noAutofit/>
          </a:bodyPr>
          <a:lstStyle/>
          <a:p>
            <a:pPr algn="l"/>
            <a:r>
              <a:rPr lang="en-US" sz="2400" b="0" i="0" dirty="0">
                <a:effectLst/>
                <a:latin typeface="Söhne"/>
              </a:rPr>
              <a:t>The survey synthesizes findings from various academic papers, conference proceedings, and industry reports to identify key trends, challenges, and advancements in IoT gateway design, implementation, and deployment.</a:t>
            </a:r>
            <a:endParaRPr lang="en-US" sz="2400" b="0" i="0" dirty="0">
              <a:effectLst/>
              <a:latin typeface="Söhne"/>
            </a:endParaRPr>
          </a:p>
          <a:p>
            <a:pPr algn="l"/>
            <a:r>
              <a:rPr lang="en-US" sz="2400" b="0" i="0" dirty="0">
                <a:effectLst/>
                <a:latin typeface="Söhne"/>
              </a:rPr>
              <a:t>The survey begins by defining the scope and objectives of the research, outlining the importance of IoT gateways as critical components in IoT ecosystems for bridging communication between heterogeneous devices and enabling data processing, security, and interoperability. It highlights the growing significance of IoT gateways in facilitating edge computing, real-time analytics, and efficient data management in IoT applications across diverse domains such as smart cities, industrial automation, healthcare, and agriculture.</a:t>
            </a:r>
            <a:endParaRPr lang="en-US" sz="2400" b="0" i="0" dirty="0">
              <a:effectLst/>
              <a:latin typeface="Söhne"/>
            </a:endParaRPr>
          </a:p>
          <a:p>
            <a:pPr algn="just">
              <a:buFont typeface="Wingdings" panose="05000000000000000000" pitchFamily="2" charset="2"/>
              <a:buChar char="§"/>
            </a:pPr>
            <a:endParaRPr lang="en-US" sz="2400" dirty="0">
              <a:latin typeface="Trebuchet MS" panose="020B0603020202020204" pitchFamily="34" charset="0"/>
            </a:endParaRPr>
          </a:p>
          <a:p>
            <a:r>
              <a:rPr lang="en-US" sz="2400" dirty="0">
                <a:latin typeface="Trebuchet MS" panose="020B0603020202020204" pitchFamily="34" charset="0"/>
              </a:rPr>
              <a:t> </a:t>
            </a:r>
            <a:endParaRPr lang="en-US" sz="2400" dirty="0">
              <a:latin typeface="Trebuchet MS" panose="020B0603020202020204" pitchFamily="34" charset="0"/>
            </a:endParaRPr>
          </a:p>
          <a:p>
            <a:pPr algn="just">
              <a:buFont typeface="Wingdings" panose="05000000000000000000" pitchFamily="2" charset="2"/>
              <a:buChar char="§"/>
            </a:pPr>
            <a:endParaRPr lang="en-US" sz="2400" dirty="0">
              <a:latin typeface="Trebuchet MS" panose="020B0603020202020204" pitchFamily="34" charset="0"/>
            </a:endParaRPr>
          </a:p>
        </p:txBody>
      </p:sp>
      <p:pic>
        <p:nvPicPr>
          <p:cNvPr id="7" name="Picture 6"/>
          <p:cNvPicPr>
            <a:picLocks noChangeAspect="1"/>
          </p:cNvPicPr>
          <p:nvPr/>
        </p:nvPicPr>
        <p:blipFill>
          <a:blip r:embed="rId1"/>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dirty="0"/>
              <a:t>Faisal-Akshatha-Praveen-Rachappa</a:t>
            </a:r>
            <a:endParaRPr lang="en-US" dirty="0"/>
          </a:p>
        </p:txBody>
      </p:sp>
      <p:sp>
        <p:nvSpPr>
          <p:cNvPr id="3" name="Slide Number Placeholder 2"/>
          <p:cNvSpPr>
            <a:spLocks noGrp="1"/>
          </p:cNvSpPr>
          <p:nvPr>
            <p:ph type="sldNum" sz="quarter" idx="12"/>
          </p:nvPr>
        </p:nvSpPr>
        <p:spPr/>
        <p:txBody>
          <a:bodyPr/>
          <a:lstStyle/>
          <a:p>
            <a:fld id="{B5A7E83D-D0ED-4D2D-8278-07767DB0C107}" type="slidenum">
              <a:rPr lang="en-US" smtClean="0"/>
            </a:fld>
            <a:endParaRPr lang="en-US"/>
          </a:p>
        </p:txBody>
      </p:sp>
      <p:sp>
        <p:nvSpPr>
          <p:cNvPr id="9" name="Footer Placeholder 1"/>
          <p:cNvSpPr txBox="1"/>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dirty="0"/>
              <a:t>A secure multiprotocol iot gateway</a:t>
            </a:r>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panose="020B0604020202020204"/>
              <a:ea typeface="Arial" panose="020B0604020202020204"/>
              <a:cs typeface="Arial" panose="020B0604020202020204"/>
              <a:sym typeface="Arial" panose="020B0604020202020204"/>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900" indent="-342900" algn="r" eaLnBrk="0" hangingPunct="0">
              <a:defRPr/>
            </a:pPr>
            <a:r>
              <a:rPr lang="en-US" sz="2400" dirty="0">
                <a:solidFill>
                  <a:srgbClr val="FF0000"/>
                </a:solidFill>
                <a:latin typeface="Trebuchet MS" panose="020B0603020202020204" pitchFamily="34" charset="0"/>
              </a:rPr>
              <a:t>Summary of Literature Survey</a:t>
            </a:r>
            <a:endParaRPr lang="en-US" sz="2400" dirty="0">
              <a:solidFill>
                <a:srgbClr val="FF0000"/>
              </a:solidFill>
              <a:latin typeface="Trebuchet MS" panose="020B0603020202020204" pitchFamily="34" charset="0"/>
            </a:endParaRPr>
          </a:p>
        </p:txBody>
      </p:sp>
      <p:sp>
        <p:nvSpPr>
          <p:cNvPr id="6" name="Google Shape;62;p8"/>
          <p:cNvSpPr txBox="1"/>
          <p:nvPr/>
        </p:nvSpPr>
        <p:spPr>
          <a:xfrm>
            <a:off x="2029650" y="2734829"/>
            <a:ext cx="8638350" cy="3641746"/>
          </a:xfrm>
          <a:prstGeom prst="rect">
            <a:avLst/>
          </a:prstGeom>
          <a:noFill/>
          <a:ln>
            <a:noFill/>
          </a:ln>
        </p:spPr>
        <p:txBody>
          <a:bodyPr spcFirstLastPara="1" wrap="square" lIns="91425" tIns="45700" rIns="91425" bIns="45700" anchor="ctr" anchorCtr="0">
            <a:noAutofit/>
          </a:bodyPr>
          <a:lstStyle/>
          <a:p>
            <a:pPr algn="l"/>
            <a:r>
              <a:rPr lang="en-US" sz="2400" b="0" i="0" dirty="0">
                <a:effectLst/>
                <a:latin typeface="Söhne"/>
              </a:rPr>
              <a:t>Key themes and topics covered in the literature survey include:</a:t>
            </a:r>
            <a:endParaRPr lang="en-US" sz="2400" b="0" i="0" dirty="0">
              <a:effectLst/>
              <a:latin typeface="Söhne"/>
            </a:endParaRPr>
          </a:p>
          <a:p>
            <a:pPr algn="l">
              <a:buFont typeface="+mj-lt"/>
              <a:buAutoNum type="arabicPeriod"/>
            </a:pPr>
            <a:r>
              <a:rPr lang="en-US" sz="2400" b="1" i="0" dirty="0">
                <a:effectLst/>
                <a:latin typeface="Söhne"/>
              </a:rPr>
              <a:t>Architectural Design and Deployment Models</a:t>
            </a:r>
            <a:r>
              <a:rPr lang="en-US" sz="2400" b="0" i="0" dirty="0">
                <a:effectLst/>
                <a:latin typeface="Söhne"/>
              </a:rPr>
              <a:t>: The survey explores different architectural paradigms and deployment models for IoT gateways, ranging from centralized to distributed architectures, fog computing, and edge computing. It discusses the trade-offs between centralized and decentralized gateways in terms of scalability, latency, reliability, and resource utilization.</a:t>
            </a:r>
            <a:endParaRPr lang="en-US" sz="2400" b="0" i="0" dirty="0">
              <a:effectLst/>
              <a:latin typeface="Söhne"/>
            </a:endParaRPr>
          </a:p>
          <a:p>
            <a:pPr algn="l">
              <a:buFont typeface="+mj-lt"/>
              <a:buAutoNum type="arabicPeriod"/>
            </a:pPr>
            <a:r>
              <a:rPr lang="en-US" sz="2400" b="1" i="0" dirty="0">
                <a:effectLst/>
                <a:latin typeface="Söhne"/>
              </a:rPr>
              <a:t>Protocol Interoperability and Integration</a:t>
            </a:r>
            <a:r>
              <a:rPr lang="en-US" sz="2400" b="0" i="0" dirty="0">
                <a:effectLst/>
                <a:latin typeface="Söhne"/>
              </a:rPr>
              <a:t>: The survey examines challenges and solutions related to protocol heterogeneity in IoT gateways, including protocol translation, adaptation, mediation, and standardization. It discusses approaches for enabling seamless communication and interoperability between devices operating on different IoT protocols, such as MQTT, CoAP, HTTP, and AMQP.</a:t>
            </a:r>
            <a:endParaRPr lang="en-US" sz="2400" b="0" i="0" dirty="0">
              <a:effectLst/>
              <a:latin typeface="Söhne"/>
            </a:endParaRPr>
          </a:p>
          <a:p>
            <a:endParaRPr lang="en-US" sz="2400" dirty="0">
              <a:latin typeface="Trebuchet MS" panose="020B0603020202020204" pitchFamily="34" charset="0"/>
            </a:endParaRPr>
          </a:p>
        </p:txBody>
      </p:sp>
      <p:pic>
        <p:nvPicPr>
          <p:cNvPr id="7" name="Picture 6"/>
          <p:cNvPicPr>
            <a:picLocks noChangeAspect="1"/>
          </p:cNvPicPr>
          <p:nvPr/>
        </p:nvPicPr>
        <p:blipFill>
          <a:blip r:embed="rId1"/>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endParaRPr lang="en-US" dirty="0"/>
          </a:p>
        </p:txBody>
      </p:sp>
      <p:sp>
        <p:nvSpPr>
          <p:cNvPr id="3" name="Slide Number Placeholder 2"/>
          <p:cNvSpPr>
            <a:spLocks noGrp="1"/>
          </p:cNvSpPr>
          <p:nvPr>
            <p:ph type="sldNum" sz="quarter" idx="12"/>
          </p:nvPr>
        </p:nvSpPr>
        <p:spPr/>
        <p:txBody>
          <a:bodyPr/>
          <a:lstStyle/>
          <a:p>
            <a:fld id="{B5A7E83D-D0ED-4D2D-8278-07767DB0C107}" type="slidenum">
              <a:rPr lang="en-US" smtClean="0"/>
            </a:fld>
            <a:endParaRPr lang="en-US"/>
          </a:p>
        </p:txBody>
      </p:sp>
      <p:sp>
        <p:nvSpPr>
          <p:cNvPr id="9" name="Footer Placeholder 1"/>
          <p:cNvSpPr txBox="1"/>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dirty="0"/>
              <a:t>A secure multiprotocol iot gateway</a:t>
            </a:r>
            <a:endParaRPr lang="en-US" dirty="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panose="020B0604020202020204"/>
              <a:ea typeface="Arial" panose="020B0604020202020204"/>
              <a:cs typeface="Arial" panose="020B0604020202020204"/>
              <a:sym typeface="Arial" panose="020B0604020202020204"/>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900" indent="-342900" algn="r" eaLnBrk="0" hangingPunct="0">
              <a:defRPr/>
            </a:pPr>
            <a:r>
              <a:rPr lang="en-US" sz="2400" dirty="0">
                <a:solidFill>
                  <a:srgbClr val="FF0000"/>
                </a:solidFill>
                <a:latin typeface="Trebuchet MS" panose="020B0603020202020204" pitchFamily="34" charset="0"/>
              </a:rPr>
              <a:t>Summary of Literature Survey</a:t>
            </a:r>
            <a:endParaRPr lang="en-US" sz="2400" dirty="0">
              <a:solidFill>
                <a:srgbClr val="FF0000"/>
              </a:solidFill>
              <a:latin typeface="Trebuchet MS" panose="020B0603020202020204" pitchFamily="34" charset="0"/>
            </a:endParaRPr>
          </a:p>
        </p:txBody>
      </p:sp>
      <p:sp>
        <p:nvSpPr>
          <p:cNvPr id="6" name="Google Shape;62;p8"/>
          <p:cNvSpPr txBox="1"/>
          <p:nvPr/>
        </p:nvSpPr>
        <p:spPr>
          <a:xfrm>
            <a:off x="2029650" y="2734829"/>
            <a:ext cx="8638350" cy="3641746"/>
          </a:xfrm>
          <a:prstGeom prst="rect">
            <a:avLst/>
          </a:prstGeom>
          <a:noFill/>
          <a:ln>
            <a:noFill/>
          </a:ln>
        </p:spPr>
        <p:txBody>
          <a:bodyPr spcFirstLastPara="1" wrap="square" lIns="91425" tIns="45700" rIns="91425" bIns="45700" anchor="ctr" anchorCtr="0">
            <a:noAutofit/>
          </a:bodyPr>
          <a:lstStyle/>
          <a:p>
            <a:pPr algn="l"/>
            <a:r>
              <a:rPr lang="en-US" sz="2400" b="1" i="0" dirty="0">
                <a:effectLst/>
                <a:latin typeface="Söhne"/>
              </a:rPr>
              <a:t>3.Security and Privacy Considerations</a:t>
            </a:r>
            <a:r>
              <a:rPr lang="en-US" sz="2400" b="0" i="0" dirty="0">
                <a:effectLst/>
                <a:latin typeface="Söhne"/>
              </a:rPr>
              <a:t>: The survey addresses security and privacy concerns in IoT gateway deployments, including authentication, access control, data encryption, secure bootstrapping, and firmware updates. It discusses strategies for securing communication channels, protecting sensitive data, and mitigating security threats and vulnerabilities in IoT gateway architectures.</a:t>
            </a:r>
            <a:endParaRPr lang="en-US" sz="2400" b="0" i="0" dirty="0">
              <a:effectLst/>
              <a:latin typeface="Söhne"/>
            </a:endParaRPr>
          </a:p>
          <a:p>
            <a:pPr algn="l"/>
            <a:r>
              <a:rPr lang="en-US" sz="2400" b="1" i="0" dirty="0">
                <a:effectLst/>
                <a:latin typeface="Söhne"/>
              </a:rPr>
              <a:t>4.Scalability and Performance Optimization</a:t>
            </a:r>
            <a:r>
              <a:rPr lang="en-US" sz="2400" b="0" i="0" dirty="0">
                <a:effectLst/>
                <a:latin typeface="Söhne"/>
              </a:rPr>
              <a:t>: The survey explores techniques for improving the scalability, performance, and efficiency of IoT gateways, including load balancing, resource management, parallel processing, and optimization algorithms. It discusses approaches for handling large-scale deployments, managing data traffic, and optimizing resource utilization in IoT gateway environments.</a:t>
            </a:r>
            <a:endParaRPr lang="en-US" sz="2400" b="0" i="0" dirty="0">
              <a:effectLst/>
              <a:latin typeface="Söhne"/>
            </a:endParaRPr>
          </a:p>
          <a:p>
            <a:endParaRPr lang="en-US" sz="2400" dirty="0">
              <a:latin typeface="Trebuchet MS" panose="020B0603020202020204" pitchFamily="34" charset="0"/>
            </a:endParaRPr>
          </a:p>
        </p:txBody>
      </p:sp>
      <p:pic>
        <p:nvPicPr>
          <p:cNvPr id="7" name="Picture 6"/>
          <p:cNvPicPr>
            <a:picLocks noChangeAspect="1"/>
          </p:cNvPicPr>
          <p:nvPr/>
        </p:nvPicPr>
        <p:blipFill>
          <a:blip r:embed="rId1"/>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a:xfrm>
            <a:off x="4038600" y="6492240"/>
            <a:ext cx="4114800" cy="447040"/>
          </a:xfrm>
        </p:spPr>
        <p:txBody>
          <a:bodyPr/>
          <a:lstStyle/>
          <a:p>
            <a:r>
              <a:rPr lang="en-US" dirty="0"/>
              <a:t>Faisal-Akshatha-Praveen-Rachappa</a:t>
            </a:r>
            <a:endParaRPr lang="en-US" dirty="0"/>
          </a:p>
        </p:txBody>
      </p:sp>
      <p:sp>
        <p:nvSpPr>
          <p:cNvPr id="3" name="Slide Number Placeholder 2"/>
          <p:cNvSpPr>
            <a:spLocks noGrp="1"/>
          </p:cNvSpPr>
          <p:nvPr>
            <p:ph type="sldNum" sz="quarter" idx="12"/>
          </p:nvPr>
        </p:nvSpPr>
        <p:spPr/>
        <p:txBody>
          <a:bodyPr/>
          <a:lstStyle/>
          <a:p>
            <a:fld id="{B5A7E83D-D0ED-4D2D-8278-07767DB0C107}" type="slidenum">
              <a:rPr lang="en-US" smtClean="0"/>
            </a:fld>
            <a:endParaRPr lang="en-US"/>
          </a:p>
        </p:txBody>
      </p:sp>
      <p:sp>
        <p:nvSpPr>
          <p:cNvPr id="9" name="Footer Placeholder 1"/>
          <p:cNvSpPr txBox="1"/>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dirty="0"/>
              <a:t>A secure multiprotocol iot gateway</a:t>
            </a:r>
            <a:endParaRPr lang="en-US"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panose="020B0604020202020204"/>
              <a:ea typeface="Arial" panose="020B0604020202020204"/>
              <a:cs typeface="Arial" panose="020B0604020202020204"/>
              <a:sym typeface="Arial" panose="020B0604020202020204"/>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900" indent="-342900" algn="r" eaLnBrk="0" hangingPunct="0">
              <a:defRPr/>
            </a:pPr>
            <a:r>
              <a:rPr lang="en-US" sz="2400" dirty="0">
                <a:solidFill>
                  <a:srgbClr val="FF0000"/>
                </a:solidFill>
                <a:latin typeface="Trebuchet MS" panose="020B0603020202020204" pitchFamily="34" charset="0"/>
              </a:rPr>
              <a:t>Summary of Literature Survey</a:t>
            </a:r>
            <a:endParaRPr lang="en-US" sz="2400" dirty="0">
              <a:solidFill>
                <a:srgbClr val="FF0000"/>
              </a:solidFill>
              <a:latin typeface="Trebuchet MS" panose="020B0603020202020204" pitchFamily="34" charset="0"/>
            </a:endParaRPr>
          </a:p>
        </p:txBody>
      </p:sp>
      <p:sp>
        <p:nvSpPr>
          <p:cNvPr id="6" name="Google Shape;62;p8"/>
          <p:cNvSpPr txBox="1"/>
          <p:nvPr/>
        </p:nvSpPr>
        <p:spPr>
          <a:xfrm>
            <a:off x="2029650" y="2734829"/>
            <a:ext cx="8638350" cy="3641746"/>
          </a:xfrm>
          <a:prstGeom prst="rect">
            <a:avLst/>
          </a:prstGeom>
          <a:noFill/>
          <a:ln>
            <a:noFill/>
          </a:ln>
        </p:spPr>
        <p:txBody>
          <a:bodyPr spcFirstLastPara="1" wrap="square" lIns="91425" tIns="45700" rIns="91425" bIns="45700" anchor="ctr" anchorCtr="0">
            <a:noAutofit/>
          </a:bodyPr>
          <a:lstStyle/>
          <a:p>
            <a:pPr algn="l"/>
            <a:r>
              <a:rPr lang="en-US" sz="2400" b="1" i="0" dirty="0">
                <a:effectLst/>
                <a:latin typeface="Söhne"/>
              </a:rPr>
              <a:t>5.Edge Intelligence and Analytics</a:t>
            </a:r>
            <a:r>
              <a:rPr lang="en-US" sz="2400" b="0" i="0" dirty="0">
                <a:effectLst/>
                <a:latin typeface="Söhne"/>
              </a:rPr>
              <a:t>: The survey investigates the role of IoT gateways in enabling edge intelligence, real-time analytics, and decision-making capabilities at the network edge. It discusses the integration of machine learning, AI algorithms, and predictive analytics into IoT gateway platforms for data processing, anomaly detection, and event-driven automation.</a:t>
            </a:r>
            <a:endParaRPr lang="en-US" sz="2400" b="0" i="0" dirty="0">
              <a:effectLst/>
              <a:latin typeface="Söhne"/>
            </a:endParaRPr>
          </a:p>
          <a:p>
            <a:pPr algn="l"/>
            <a:r>
              <a:rPr lang="en-US" sz="2400" b="1" i="0" dirty="0">
                <a:effectLst/>
                <a:latin typeface="Söhne"/>
              </a:rPr>
              <a:t>6.Standardization and Interoperability Initiatives</a:t>
            </a:r>
            <a:r>
              <a:rPr lang="en-US" sz="2400" b="0" i="0" dirty="0">
                <a:effectLst/>
                <a:latin typeface="Söhne"/>
              </a:rPr>
              <a:t>: The survey reviews ongoing standardization efforts and interoperability initiatives aimed at harmonizing IoT protocols, data formats, and communication standards. It highlights the importance of industry collaboration, open-source development, and adherence to interoperability guidelines in promoting seamless integration and compatibility among IoT devices and platforms.</a:t>
            </a:r>
            <a:endParaRPr lang="en-US" sz="2400" b="0" i="0" dirty="0">
              <a:effectLst/>
              <a:latin typeface="Söhne"/>
            </a:endParaRPr>
          </a:p>
          <a:p>
            <a:endParaRPr lang="en-US" sz="2400" dirty="0">
              <a:latin typeface="Trebuchet MS" panose="020B0603020202020204" pitchFamily="34" charset="0"/>
            </a:endParaRPr>
          </a:p>
        </p:txBody>
      </p:sp>
      <p:pic>
        <p:nvPicPr>
          <p:cNvPr id="7" name="Picture 6"/>
          <p:cNvPicPr>
            <a:picLocks noChangeAspect="1"/>
          </p:cNvPicPr>
          <p:nvPr/>
        </p:nvPicPr>
        <p:blipFill>
          <a:blip r:embed="rId1"/>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endParaRPr lang="en-US" dirty="0"/>
          </a:p>
        </p:txBody>
      </p:sp>
      <p:sp>
        <p:nvSpPr>
          <p:cNvPr id="3" name="Slide Number Placeholder 2"/>
          <p:cNvSpPr>
            <a:spLocks noGrp="1"/>
          </p:cNvSpPr>
          <p:nvPr>
            <p:ph type="sldNum" sz="quarter" idx="12"/>
          </p:nvPr>
        </p:nvSpPr>
        <p:spPr/>
        <p:txBody>
          <a:bodyPr/>
          <a:lstStyle/>
          <a:p>
            <a:fld id="{B5A7E83D-D0ED-4D2D-8278-07767DB0C107}" type="slidenum">
              <a:rPr lang="en-US" smtClean="0"/>
            </a:fld>
            <a:endParaRPr lang="en-US"/>
          </a:p>
        </p:txBody>
      </p:sp>
      <p:sp>
        <p:nvSpPr>
          <p:cNvPr id="9" name="Footer Placeholder 1"/>
          <p:cNvSpPr txBox="1"/>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dirty="0"/>
              <a:t>A secure multiprotocol iot gateway</a:t>
            </a:r>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panose="020B0604020202020204"/>
              <a:ea typeface="Arial" panose="020B0604020202020204"/>
              <a:cs typeface="Arial" panose="020B0604020202020204"/>
              <a:sym typeface="Arial" panose="020B0604020202020204"/>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900" indent="-342900" algn="r" eaLnBrk="0" hangingPunct="0">
              <a:defRPr/>
            </a:pPr>
            <a:r>
              <a:rPr lang="en-US" sz="2400" dirty="0">
                <a:solidFill>
                  <a:srgbClr val="FF0000"/>
                </a:solidFill>
                <a:latin typeface="Trebuchet MS" panose="020B0603020202020204" pitchFamily="34" charset="0"/>
              </a:rPr>
              <a:t>Summary of Literature Survey</a:t>
            </a:r>
            <a:endParaRPr lang="en-US" sz="2400" dirty="0">
              <a:solidFill>
                <a:srgbClr val="FF0000"/>
              </a:solidFill>
              <a:latin typeface="Trebuchet MS" panose="020B0603020202020204" pitchFamily="34" charset="0"/>
            </a:endParaRPr>
          </a:p>
        </p:txBody>
      </p:sp>
      <p:sp>
        <p:nvSpPr>
          <p:cNvPr id="6" name="Google Shape;62;p8"/>
          <p:cNvSpPr txBox="1"/>
          <p:nvPr/>
        </p:nvSpPr>
        <p:spPr>
          <a:xfrm>
            <a:off x="2029650" y="2734829"/>
            <a:ext cx="8638350" cy="3641746"/>
          </a:xfrm>
          <a:prstGeom prst="rect">
            <a:avLst/>
          </a:prstGeom>
          <a:noFill/>
          <a:ln>
            <a:noFill/>
          </a:ln>
        </p:spPr>
        <p:txBody>
          <a:bodyPr spcFirstLastPara="1" wrap="square" lIns="91425" tIns="45700" rIns="91425" bIns="45700" anchor="ctr" anchorCtr="0">
            <a:noAutofit/>
          </a:bodyPr>
          <a:lstStyle/>
          <a:p>
            <a:pPr algn="l"/>
            <a:r>
              <a:rPr lang="en-US" sz="2400" b="1" i="0" dirty="0">
                <a:effectLst/>
                <a:latin typeface="Söhne"/>
              </a:rPr>
              <a:t>7.Future Directions and Research Challenges</a:t>
            </a:r>
            <a:r>
              <a:rPr lang="en-US" sz="2400" b="0" i="0" dirty="0">
                <a:effectLst/>
                <a:latin typeface="Söhne"/>
              </a:rPr>
              <a:t>: The survey concludes by identifying emerging research directions, unresolved challenges, and opportunities for future innovation in IoT gateway technology. It discusses the need for further research in areas such as edge computing, edge intelligence, blockchain integration, federated learning, and resilient IoT architectures.</a:t>
            </a:r>
            <a:endParaRPr lang="en-US" sz="2400" b="0" i="0" dirty="0">
              <a:effectLst/>
              <a:latin typeface="Söhne"/>
            </a:endParaRPr>
          </a:p>
          <a:p>
            <a:pPr algn="l"/>
            <a:r>
              <a:rPr lang="en-US" sz="2400" b="0" i="0" dirty="0">
                <a:effectLst/>
                <a:latin typeface="Söhne"/>
              </a:rPr>
              <a:t>Overall, the literature survey provides valuable insights into the state-of-the-art in IoT gateway research and offers guidance for researchers, practitioners, and industry stakeholders in designing, deploying, and optimizing IoT gateway solutions for diverse IoT applications and environments.</a:t>
            </a:r>
            <a:endParaRPr lang="en-US" sz="2400" b="0" i="0" dirty="0">
              <a:effectLst/>
              <a:latin typeface="Söhne"/>
            </a:endParaRPr>
          </a:p>
          <a:p>
            <a:endParaRPr lang="en-US" sz="2400" dirty="0">
              <a:latin typeface="Trebuchet MS" panose="020B0603020202020204" pitchFamily="34" charset="0"/>
            </a:endParaRPr>
          </a:p>
        </p:txBody>
      </p:sp>
      <p:pic>
        <p:nvPicPr>
          <p:cNvPr id="7" name="Picture 6"/>
          <p:cNvPicPr>
            <a:picLocks noChangeAspect="1"/>
          </p:cNvPicPr>
          <p:nvPr/>
        </p:nvPicPr>
        <p:blipFill>
          <a:blip r:embed="rId1"/>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dirty="0"/>
              <a:t>Faisal-Akshatha-Praveen-Rachappa</a:t>
            </a:r>
            <a:endParaRPr lang="en-US" dirty="0"/>
          </a:p>
          <a:p>
            <a:endParaRPr lang="en-US" dirty="0"/>
          </a:p>
        </p:txBody>
      </p:sp>
      <p:sp>
        <p:nvSpPr>
          <p:cNvPr id="3" name="Slide Number Placeholder 2"/>
          <p:cNvSpPr>
            <a:spLocks noGrp="1"/>
          </p:cNvSpPr>
          <p:nvPr>
            <p:ph type="sldNum" sz="quarter" idx="12"/>
          </p:nvPr>
        </p:nvSpPr>
        <p:spPr/>
        <p:txBody>
          <a:bodyPr/>
          <a:lstStyle/>
          <a:p>
            <a:fld id="{B5A7E83D-D0ED-4D2D-8278-07767DB0C107}" type="slidenum">
              <a:rPr lang="en-US" smtClean="0"/>
            </a:fld>
            <a:endParaRPr lang="en-US"/>
          </a:p>
        </p:txBody>
      </p:sp>
      <p:sp>
        <p:nvSpPr>
          <p:cNvPr id="9" name="Footer Placeholder 1"/>
          <p:cNvSpPr txBox="1"/>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dirty="0"/>
              <a:t>A secure multiprotocol iot gateway</a:t>
            </a:r>
            <a:endParaRPr lang="en-US" dirty="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panose="020B0604020202020204"/>
              <a:ea typeface="Arial" panose="020B0604020202020204"/>
              <a:cs typeface="Arial" panose="020B0604020202020204"/>
              <a:sym typeface="Arial" panose="020B0604020202020204"/>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900" indent="-342900" algn="r" eaLnBrk="0" hangingPunct="0">
              <a:defRPr/>
            </a:pPr>
            <a:r>
              <a:rPr lang="en-US" sz="2400" dirty="0">
                <a:solidFill>
                  <a:srgbClr val="FF0000"/>
                </a:solidFill>
                <a:latin typeface="Trebuchet MS" panose="020B0603020202020204" pitchFamily="34" charset="0"/>
              </a:rPr>
              <a:t>Conclusion</a:t>
            </a:r>
            <a:endParaRPr lang="en-US" sz="2400" dirty="0">
              <a:solidFill>
                <a:srgbClr val="FF0000"/>
              </a:solidFill>
              <a:latin typeface="Trebuchet MS" panose="020B0603020202020204" pitchFamily="34" charset="0"/>
            </a:endParaRPr>
          </a:p>
        </p:txBody>
      </p:sp>
      <p:sp>
        <p:nvSpPr>
          <p:cNvPr id="6" name="Google Shape;62;p8"/>
          <p:cNvSpPr txBox="1"/>
          <p:nvPr/>
        </p:nvSpPr>
        <p:spPr>
          <a:xfrm>
            <a:off x="2062480" y="1617675"/>
            <a:ext cx="8605520" cy="4405124"/>
          </a:xfrm>
          <a:prstGeom prst="rect">
            <a:avLst/>
          </a:prstGeom>
          <a:noFill/>
          <a:ln>
            <a:noFill/>
          </a:ln>
        </p:spPr>
        <p:txBody>
          <a:bodyPr spcFirstLastPara="1" wrap="square" lIns="91425" tIns="45700" rIns="91425" bIns="45700" anchor="ctr" anchorCtr="0">
            <a:noAutofit/>
          </a:bodyPr>
          <a:lstStyle/>
          <a:p>
            <a:pPr marL="342900" indent="12700" algn="just" eaLnBrk="0" fontAlgn="base" hangingPunct="0">
              <a:spcBef>
                <a:spcPct val="20000"/>
              </a:spcBef>
              <a:spcAft>
                <a:spcPct val="0"/>
              </a:spcAft>
              <a:defRPr/>
            </a:pPr>
            <a:r>
              <a:rPr lang="en-US" sz="2000" b="0" i="0" dirty="0">
                <a:effectLst/>
                <a:latin typeface="Söhne"/>
              </a:rPr>
              <a:t>the literature survey on multiprotocol IoT gateways provides valuable insights into the challenges and advancements in enabling seamless communication across heterogeneous IoT environments. Through an exploration of academic papers, books, journals, and online resources, it becomes evident that multiprotocol gateways play a critical role in bridging the gap between diverse IoT devices and protocols. The survey highlights various technical solutions and approaches, including protocol translation, mediation, and standardization efforts, aimed at addressing protocol heterogeneity and promoting interoperability. Moving forward, further research is needed to address remaining challenges such as security, scalability, and dynamic adaptation to evolving protocol landscapes. By leveraging the findings of this survey, researchers and practitioners can contribute to the development of robust and scalable multiprotocol IoT gateway solutions, paving the way for the advancement of interconnected IoT ecosystems.</a:t>
            </a:r>
            <a:endParaRPr lang="en-IN" sz="2000" kern="0" dirty="0">
              <a:latin typeface="Trebuchet MS" panose="020B0603020202020204" pitchFamily="34" charset="0"/>
            </a:endParaRPr>
          </a:p>
        </p:txBody>
      </p:sp>
      <p:pic>
        <p:nvPicPr>
          <p:cNvPr id="7" name="Picture 6"/>
          <p:cNvPicPr>
            <a:picLocks noChangeAspect="1"/>
          </p:cNvPicPr>
          <p:nvPr/>
        </p:nvPicPr>
        <p:blipFill>
          <a:blip r:embed="rId1"/>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dirty="0"/>
              <a:t>Faisal-Akshatha-Praveen-Rachappa</a:t>
            </a:r>
            <a:endParaRPr lang="en-US" dirty="0"/>
          </a:p>
          <a:p>
            <a:endParaRPr lang="en-US" dirty="0"/>
          </a:p>
        </p:txBody>
      </p:sp>
      <p:sp>
        <p:nvSpPr>
          <p:cNvPr id="3" name="Slide Number Placeholder 2"/>
          <p:cNvSpPr>
            <a:spLocks noGrp="1"/>
          </p:cNvSpPr>
          <p:nvPr>
            <p:ph type="sldNum" sz="quarter" idx="12"/>
          </p:nvPr>
        </p:nvSpPr>
        <p:spPr/>
        <p:txBody>
          <a:bodyPr/>
          <a:lstStyle/>
          <a:p>
            <a:fld id="{B5A7E83D-D0ED-4D2D-8278-07767DB0C107}" type="slidenum">
              <a:rPr lang="en-US" smtClean="0"/>
            </a:fld>
            <a:endParaRPr lang="en-US"/>
          </a:p>
        </p:txBody>
      </p:sp>
      <p:sp>
        <p:nvSpPr>
          <p:cNvPr id="9" name="Footer Placeholder 1"/>
          <p:cNvSpPr txBox="1"/>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dirty="0"/>
              <a:t>A secure multiprotocol iot gateway</a:t>
            </a:r>
            <a:endParaRPr lang="en-US"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panose="020B0604020202020204"/>
              <a:ea typeface="Arial" panose="020B0604020202020204"/>
              <a:cs typeface="Arial" panose="020B0604020202020204"/>
              <a:sym typeface="Arial" panose="020B0604020202020204"/>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900" indent="-342900" algn="r" eaLnBrk="0" hangingPunct="0">
              <a:defRPr/>
            </a:pPr>
            <a:r>
              <a:rPr lang="en-US" sz="2400" dirty="0">
                <a:solidFill>
                  <a:srgbClr val="FF0000"/>
                </a:solidFill>
                <a:latin typeface="Trebuchet MS" panose="020B0603020202020204" pitchFamily="34" charset="0"/>
              </a:rPr>
              <a:t>References</a:t>
            </a:r>
            <a:endParaRPr lang="en-US" sz="2400" dirty="0">
              <a:solidFill>
                <a:srgbClr val="FF0000"/>
              </a:solidFill>
              <a:latin typeface="Trebuchet MS" panose="020B0603020202020204" pitchFamily="34" charset="0"/>
            </a:endParaRPr>
          </a:p>
        </p:txBody>
      </p:sp>
      <p:sp>
        <p:nvSpPr>
          <p:cNvPr id="6" name="Google Shape;62;p8"/>
          <p:cNvSpPr txBox="1"/>
          <p:nvPr/>
        </p:nvSpPr>
        <p:spPr>
          <a:xfrm>
            <a:off x="1524000" y="1617675"/>
            <a:ext cx="9143999" cy="4758900"/>
          </a:xfrm>
          <a:prstGeom prst="rect">
            <a:avLst/>
          </a:prstGeom>
          <a:noFill/>
          <a:ln>
            <a:noFill/>
          </a:ln>
        </p:spPr>
        <p:txBody>
          <a:bodyPr spcFirstLastPara="1" wrap="square" lIns="91425" tIns="45700" rIns="91425" bIns="45700" anchor="ctr" anchorCtr="0">
            <a:noAutofit/>
          </a:bodyPr>
          <a:lstStyle/>
          <a:p>
            <a:pPr algn="l">
              <a:buFont typeface="+mj-lt"/>
              <a:buAutoNum type="arabicPeriod"/>
            </a:pPr>
            <a:r>
              <a:rPr lang="en-IN" b="1" i="0" dirty="0">
                <a:effectLst/>
                <a:latin typeface="Söhne"/>
              </a:rPr>
              <a:t>Books</a:t>
            </a:r>
            <a:r>
              <a:rPr lang="en-IN" b="0" i="0" dirty="0">
                <a:effectLst/>
                <a:latin typeface="Söhne"/>
              </a:rPr>
              <a:t>:</a:t>
            </a:r>
            <a:endParaRPr lang="en-IN" b="0" i="0" dirty="0">
              <a:effectLst/>
              <a:latin typeface="Söhne"/>
            </a:endParaRPr>
          </a:p>
          <a:p>
            <a:pPr marL="742950" lvl="1" indent="-285750" algn="l">
              <a:buFont typeface="+mj-lt"/>
              <a:buAutoNum type="arabicPeriod"/>
            </a:pPr>
            <a:r>
              <a:rPr lang="en-IN" b="0" i="0" dirty="0">
                <a:effectLst/>
                <a:latin typeface="Söhne"/>
              </a:rPr>
              <a:t>"IoT Gateways: The Link Between Devices and the Cloud" by Andrew McDonnell</a:t>
            </a:r>
            <a:endParaRPr lang="en-IN" b="0" i="0" dirty="0">
              <a:effectLst/>
              <a:latin typeface="Söhne"/>
            </a:endParaRPr>
          </a:p>
          <a:p>
            <a:pPr marL="742950" lvl="1" indent="-285750" algn="l">
              <a:buFont typeface="+mj-lt"/>
              <a:buAutoNum type="arabicPeriod"/>
            </a:pPr>
            <a:r>
              <a:rPr lang="en-IN" b="0" i="0" dirty="0">
                <a:effectLst/>
                <a:latin typeface="Söhne"/>
              </a:rPr>
              <a:t>"Designing IoT Gateways" by Venkat </a:t>
            </a:r>
            <a:r>
              <a:rPr lang="en-IN" b="0" i="0" dirty="0" err="1">
                <a:effectLst/>
                <a:latin typeface="Söhne"/>
              </a:rPr>
              <a:t>Mattela</a:t>
            </a:r>
            <a:endParaRPr lang="en-IN" b="0" i="0" dirty="0">
              <a:effectLst/>
              <a:latin typeface="Söhne"/>
            </a:endParaRPr>
          </a:p>
          <a:p>
            <a:pPr marL="742950" lvl="1" indent="-285750" algn="l">
              <a:buFont typeface="+mj-lt"/>
              <a:buAutoNum type="arabicPeriod"/>
            </a:pPr>
            <a:r>
              <a:rPr lang="en-IN" b="0" i="0" dirty="0">
                <a:effectLst/>
                <a:latin typeface="Söhne"/>
              </a:rPr>
              <a:t>"Building the Internet of Things: Implement New Business Models, Disrupt Competitors, Transform Your Industry" by Maciej Kranz</a:t>
            </a:r>
            <a:endParaRPr lang="en-IN" b="0" i="0" dirty="0">
              <a:effectLst/>
              <a:latin typeface="Söhne"/>
            </a:endParaRPr>
          </a:p>
          <a:p>
            <a:pPr algn="l">
              <a:buFont typeface="+mj-lt"/>
              <a:buAutoNum type="arabicPeriod"/>
            </a:pPr>
            <a:r>
              <a:rPr lang="en-IN" b="1" i="0" dirty="0">
                <a:effectLst/>
                <a:latin typeface="Söhne"/>
              </a:rPr>
              <a:t>Academic Papers</a:t>
            </a:r>
            <a:r>
              <a:rPr lang="en-IN" b="0" i="0" dirty="0">
                <a:effectLst/>
                <a:latin typeface="Söhne"/>
              </a:rPr>
              <a:t>:</a:t>
            </a:r>
            <a:endParaRPr lang="en-IN" b="0" i="0" dirty="0">
              <a:effectLst/>
              <a:latin typeface="Söhne"/>
            </a:endParaRPr>
          </a:p>
          <a:p>
            <a:pPr marL="742950" lvl="1" indent="-285750" algn="l">
              <a:buFont typeface="+mj-lt"/>
              <a:buAutoNum type="arabicPeriod"/>
            </a:pPr>
            <a:r>
              <a:rPr lang="en-IN" b="0" i="0" dirty="0">
                <a:effectLst/>
                <a:latin typeface="Söhne"/>
              </a:rPr>
              <a:t>Atzori, L., </a:t>
            </a:r>
            <a:r>
              <a:rPr lang="en-IN" b="0" i="0" dirty="0" err="1">
                <a:effectLst/>
                <a:latin typeface="Söhne"/>
              </a:rPr>
              <a:t>Iera</a:t>
            </a:r>
            <a:r>
              <a:rPr lang="en-IN" b="0" i="0" dirty="0">
                <a:effectLst/>
                <a:latin typeface="Söhne"/>
              </a:rPr>
              <a:t>, A., &amp; Morabito, G. (2010). The Internet of Things: A survey. Computer Networks, 54(15), 2787-2805.</a:t>
            </a:r>
            <a:endParaRPr lang="en-IN" b="0" i="0" dirty="0">
              <a:effectLst/>
              <a:latin typeface="Söhne"/>
            </a:endParaRPr>
          </a:p>
          <a:p>
            <a:pPr marL="742950" lvl="1" indent="-285750" algn="l">
              <a:buFont typeface="+mj-lt"/>
              <a:buAutoNum type="arabicPeriod"/>
            </a:pPr>
            <a:r>
              <a:rPr lang="en-IN" b="0" i="0" dirty="0">
                <a:effectLst/>
                <a:latin typeface="Söhne"/>
              </a:rPr>
              <a:t>Li, S., Da Xu, L., &amp; Zhao, S. (2015). The Internet of Things: A survey. Information Systems Frontiers, 17(2), 243-259.</a:t>
            </a:r>
            <a:endParaRPr lang="en-IN" b="0" i="0" dirty="0">
              <a:effectLst/>
              <a:latin typeface="Söhne"/>
            </a:endParaRPr>
          </a:p>
          <a:p>
            <a:pPr marL="742950" lvl="1" indent="-285750" algn="l">
              <a:buFont typeface="+mj-lt"/>
              <a:buAutoNum type="arabicPeriod"/>
            </a:pPr>
            <a:r>
              <a:rPr lang="en-IN" dirty="0"/>
              <a:t>Internet of things: a multiprotocol gateway as solution of the interoperability problem WILDER CASTELLANOS 1 JOSE MACIAS 2 , HAROLD PINILLA 3 , JOSE DAVID ALVARADO 4</a:t>
            </a:r>
            <a:endParaRPr lang="en-IN" dirty="0"/>
          </a:p>
          <a:p>
            <a:pPr marL="742950" lvl="1" indent="-285750" algn="l">
              <a:buFont typeface="+mj-lt"/>
              <a:buAutoNum type="arabicPeriod"/>
            </a:pPr>
            <a:r>
              <a:rPr lang="en-US" dirty="0">
                <a:solidFill>
                  <a:srgbClr val="111111"/>
                </a:solidFill>
                <a:latin typeface="Roboto" panose="02000000000000000000" pitchFamily="2" charset="0"/>
              </a:rPr>
              <a:t> </a:t>
            </a:r>
            <a:r>
              <a:rPr lang="en-US" b="0" i="0" dirty="0">
                <a:solidFill>
                  <a:srgbClr val="000000"/>
                </a:solidFill>
                <a:effectLst/>
                <a:latin typeface="ff2"/>
              </a:rPr>
              <a:t>A REVIEW: INTERNET-OF-THINGS GATEWAYS ARCHITECTURES AND CHALLENGES 1WASIM GHDER SOLIMAN, 2D.V. RAMAKOTI </a:t>
            </a:r>
            <a:r>
              <a:rPr lang="en-US" b="0" i="0">
                <a:solidFill>
                  <a:srgbClr val="000000"/>
                </a:solidFill>
                <a:effectLst/>
                <a:latin typeface="ff2"/>
              </a:rPr>
              <a:t>REDDY </a:t>
            </a:r>
            <a:r>
              <a:rPr lang="en-US" b="0" i="0">
                <a:solidFill>
                  <a:srgbClr val="000000"/>
                </a:solidFill>
                <a:effectLst/>
                <a:latin typeface="ff1"/>
              </a:rPr>
              <a:t>1Ph </a:t>
            </a:r>
            <a:r>
              <a:rPr lang="en-US" b="0" i="0" dirty="0">
                <a:solidFill>
                  <a:srgbClr val="000000"/>
                </a:solidFill>
                <a:effectLst/>
                <a:latin typeface="ff1"/>
              </a:rPr>
              <a:t>D., Andhra University, College of </a:t>
            </a:r>
            <a:r>
              <a:rPr lang="en-US" b="0" i="0">
                <a:solidFill>
                  <a:srgbClr val="000000"/>
                </a:solidFill>
                <a:effectLst/>
                <a:latin typeface="ff1"/>
              </a:rPr>
              <a:t>Engineering 2Professor </a:t>
            </a:r>
            <a:r>
              <a:rPr lang="en-US" b="0" i="0" dirty="0">
                <a:solidFill>
                  <a:srgbClr val="000000"/>
                </a:solidFill>
                <a:effectLst/>
                <a:latin typeface="ff1"/>
              </a:rPr>
              <a:t>&amp; HOD, Andhra University, College of Engineering </a:t>
            </a:r>
            <a:endParaRPr lang="en-US" b="0" i="0" dirty="0">
              <a:solidFill>
                <a:srgbClr val="000000"/>
              </a:solidFill>
              <a:effectLst/>
              <a:latin typeface="ff1"/>
            </a:endParaRPr>
          </a:p>
          <a:p>
            <a:pPr marL="742950" lvl="1" indent="-285750">
              <a:buFont typeface="+mj-lt"/>
              <a:buAutoNum type="arabicPeriod"/>
            </a:pPr>
            <a:endParaRPr lang="en-IN" b="0" i="0" dirty="0">
              <a:effectLst/>
              <a:latin typeface="Söhne"/>
            </a:endParaRPr>
          </a:p>
          <a:p>
            <a:pPr marL="342900" indent="12700" algn="just" eaLnBrk="0" hangingPunct="0">
              <a:spcBef>
                <a:spcPct val="20000"/>
              </a:spcBef>
              <a:defRPr/>
            </a:pPr>
            <a:endParaRPr lang="en-US" sz="2400" dirty="0">
              <a:latin typeface="Trebuchet MS" panose="020B0603020202020204" pitchFamily="34" charset="0"/>
            </a:endParaRPr>
          </a:p>
        </p:txBody>
      </p:sp>
      <p:pic>
        <p:nvPicPr>
          <p:cNvPr id="7" name="Picture 6"/>
          <p:cNvPicPr>
            <a:picLocks noChangeAspect="1"/>
          </p:cNvPicPr>
          <p:nvPr/>
        </p:nvPicPr>
        <p:blipFill>
          <a:blip r:embed="rId1"/>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dirty="0"/>
              <a:t>Faisal-Akshatha-Praveen-Rachappa</a:t>
            </a:r>
            <a:endParaRPr lang="en-US" dirty="0"/>
          </a:p>
          <a:p>
            <a:endParaRPr lang="en-US" dirty="0"/>
          </a:p>
        </p:txBody>
      </p:sp>
      <p:sp>
        <p:nvSpPr>
          <p:cNvPr id="3" name="Slide Number Placeholder 2"/>
          <p:cNvSpPr>
            <a:spLocks noGrp="1"/>
          </p:cNvSpPr>
          <p:nvPr>
            <p:ph type="sldNum" sz="quarter" idx="12"/>
          </p:nvPr>
        </p:nvSpPr>
        <p:spPr/>
        <p:txBody>
          <a:bodyPr/>
          <a:lstStyle/>
          <a:p>
            <a:fld id="{B5A7E83D-D0ED-4D2D-8278-07767DB0C107}" type="slidenum">
              <a:rPr lang="en-US" smtClean="0"/>
            </a:fld>
            <a:endParaRPr lang="en-US"/>
          </a:p>
        </p:txBody>
      </p:sp>
      <p:sp>
        <p:nvSpPr>
          <p:cNvPr id="9" name="Footer Placeholder 1"/>
          <p:cNvSpPr txBox="1"/>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dirty="0"/>
              <a:t>A secure multiprotocol iot gateway</a:t>
            </a:r>
            <a:endParaRPr lang="en-US" dirty="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1485" y="3352800"/>
            <a:ext cx="2506584" cy="707886"/>
          </a:xfrm>
          <a:prstGeom prst="rect">
            <a:avLst/>
          </a:prstGeom>
        </p:spPr>
        <p:txBody>
          <a:bodyPr wrap="none">
            <a:spAutoFit/>
          </a:bodyPr>
          <a:lstStyle/>
          <a:p>
            <a:pPr algn="r"/>
            <a:r>
              <a:rPr lang="en-US" sz="4000" dirty="0">
                <a:solidFill>
                  <a:srgbClr val="FF0000"/>
                </a:solidFill>
                <a:latin typeface="Trebuchet MS" panose="020B0603020202020204" pitchFamily="34" charset="0"/>
              </a:rPr>
              <a:t>Thank You</a:t>
            </a:r>
            <a:endParaRPr lang="en-US" sz="4000" dirty="0">
              <a:solidFill>
                <a:srgbClr val="FF0000"/>
              </a:solidFill>
              <a:latin typeface="Trebuchet MS" panose="020B0603020202020204" pitchFamily="34" charset="0"/>
            </a:endParaRPr>
          </a:p>
        </p:txBody>
      </p:sp>
      <p:sp>
        <p:nvSpPr>
          <p:cNvPr id="2" name="Footer Placeholder 1"/>
          <p:cNvSpPr>
            <a:spLocks noGrp="1"/>
          </p:cNvSpPr>
          <p:nvPr>
            <p:ph type="ftr" sz="quarter" idx="11"/>
          </p:nvPr>
        </p:nvSpPr>
        <p:spPr/>
        <p:txBody>
          <a:bodyPr/>
          <a:lstStyle/>
          <a:p>
            <a:r>
              <a:rPr lang="en-US" dirty="0"/>
              <a:t>Faisal-Akshatha-Praveen-Rachappa</a:t>
            </a:r>
            <a:endParaRPr lang="en-US" dirty="0"/>
          </a:p>
          <a:p>
            <a:endParaRPr lang="en-US" dirty="0"/>
          </a:p>
        </p:txBody>
      </p:sp>
      <p:sp>
        <p:nvSpPr>
          <p:cNvPr id="3" name="Slide Number Placeholder 2"/>
          <p:cNvSpPr>
            <a:spLocks noGrp="1"/>
          </p:cNvSpPr>
          <p:nvPr>
            <p:ph type="sldNum" sz="quarter" idx="12"/>
          </p:nvPr>
        </p:nvSpPr>
        <p:spPr/>
        <p:txBody>
          <a:bodyPr/>
          <a:lstStyle/>
          <a:p>
            <a:fld id="{102F0E29-F314-934F-92DB-8EEB8DA68833}" type="slidenum">
              <a:rPr lang="en-US" smtClean="0"/>
            </a:fld>
            <a:endParaRPr lang="en-US" dirty="0"/>
          </a:p>
        </p:txBody>
      </p:sp>
      <p:pic>
        <p:nvPicPr>
          <p:cNvPr id="5" name="Picture 4"/>
          <p:cNvPicPr>
            <a:picLocks noChangeAspect="1"/>
          </p:cNvPicPr>
          <p:nvPr/>
        </p:nvPicPr>
        <p:blipFill>
          <a:blip r:embed="rId1"/>
          <a:stretch>
            <a:fillRect/>
          </a:stretch>
        </p:blipFill>
        <p:spPr>
          <a:xfrm>
            <a:off x="10972800" y="-43132"/>
            <a:ext cx="1143000" cy="1012165"/>
          </a:xfrm>
          <a:prstGeom prst="rect">
            <a:avLst/>
          </a:prstGeom>
        </p:spPr>
      </p:pic>
      <p:sp>
        <p:nvSpPr>
          <p:cNvPr id="6" name="Footer Placeholder 1"/>
          <p:cNvSpPr txBox="1"/>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dirty="0"/>
              <a:t>A secure multiprotocol iot gateway</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4"/>
          <p:cNvSpPr/>
          <p:nvPr/>
        </p:nvSpPr>
        <p:spPr>
          <a:xfrm>
            <a:off x="3048000" y="1581151"/>
            <a:ext cx="7620000" cy="36513"/>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panose="020B0604020202020204"/>
              <a:ea typeface="Arial" panose="020B0604020202020204"/>
              <a:cs typeface="Arial" panose="020B0604020202020204"/>
              <a:sym typeface="Arial" panose="020B0604020202020204"/>
            </a:endParaRPr>
          </a:p>
        </p:txBody>
      </p:sp>
      <p:sp>
        <p:nvSpPr>
          <p:cNvPr id="32" name="Google Shape;32;p4"/>
          <p:cNvSpPr txBox="1"/>
          <p:nvPr/>
        </p:nvSpPr>
        <p:spPr>
          <a:xfrm>
            <a:off x="4191000" y="1143001"/>
            <a:ext cx="6477000" cy="461665"/>
          </a:xfrm>
          <a:prstGeom prst="rect">
            <a:avLst/>
          </a:prstGeom>
          <a:noFill/>
          <a:ln>
            <a:noFill/>
          </a:ln>
        </p:spPr>
        <p:txBody>
          <a:bodyPr spcFirstLastPara="1" wrap="square" lIns="91425" tIns="45700" rIns="91425" bIns="45700" anchor="t" anchorCtr="0">
            <a:noAutofit/>
          </a:bodyPr>
          <a:lstStyle/>
          <a:p>
            <a:pPr marL="342900" indent="-342900" algn="r">
              <a:buClr>
                <a:srgbClr val="000000"/>
              </a:buClr>
              <a:buSzPts val="2400"/>
            </a:pPr>
            <a:r>
              <a:rPr lang="en-US" sz="2400" dirty="0">
                <a:solidFill>
                  <a:srgbClr val="FF0000"/>
                </a:solidFill>
                <a:latin typeface="Trebuchet MS" panose="020B0603020202020204"/>
                <a:ea typeface="Trebuchet MS" panose="020B0603020202020204"/>
                <a:cs typeface="Trebuchet MS" panose="020B0603020202020204"/>
                <a:sym typeface="Trebuchet MS" panose="020B0603020202020204"/>
              </a:rPr>
              <a:t>Abstract  </a:t>
            </a:r>
            <a:endParaRPr sz="1400"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33" name="Google Shape;33;p4"/>
          <p:cNvSpPr txBox="1"/>
          <p:nvPr/>
        </p:nvSpPr>
        <p:spPr>
          <a:xfrm>
            <a:off x="904240" y="1617675"/>
            <a:ext cx="10143510" cy="4346245"/>
          </a:xfrm>
          <a:prstGeom prst="rect">
            <a:avLst/>
          </a:prstGeom>
          <a:noFill/>
          <a:ln>
            <a:noFill/>
          </a:ln>
        </p:spPr>
        <p:txBody>
          <a:bodyPr spcFirstLastPara="1" wrap="square" lIns="91425" tIns="45700" rIns="91425" bIns="45700" anchor="ctr" anchorCtr="0">
            <a:noAutofit/>
          </a:bodyPr>
          <a:lstStyle/>
          <a:p>
            <a:pPr marL="457200" algn="just">
              <a:spcBef>
                <a:spcPts val="480"/>
              </a:spcBef>
              <a:buClr>
                <a:srgbClr val="000000"/>
              </a:buClr>
              <a:buSzPts val="1800"/>
            </a:pPr>
            <a:r>
              <a:rPr lang="en-US" sz="2000" b="0" i="0" dirty="0">
                <a:solidFill>
                  <a:schemeClr val="bg2">
                    <a:lumMod val="10000"/>
                  </a:schemeClr>
                </a:solidFill>
                <a:effectLst/>
                <a:latin typeface="Google Sans"/>
              </a:rPr>
              <a:t>The Internet of Things (IoT) thrives on a diverse landscape of devices, each speaking its own communication protocol. Multiprotocol IoT gateways act as translators, bridging this language gap. By supporting various protocols like Zigbee, Z-Wave, Wi-Fi, and Bluetooth, they enable seamless communication between heterogeneous devices and cloud platforms. This empowers centralized management, data collection, and device control, unlocking the full potential of the interconnected IoT ecosystem. In just 100 words, this abstract captures the essence of multiprotocol IoT gateways and their role in unifying the diverse world of connected devices.</a:t>
            </a:r>
            <a:endParaRPr sz="2000" dirty="0">
              <a:solidFill>
                <a:schemeClr val="bg2">
                  <a:lumMod val="10000"/>
                </a:schemeClr>
              </a:solidFill>
              <a:latin typeface="Trebuchet MS" panose="020B0603020202020204"/>
              <a:ea typeface="Trebuchet MS" panose="020B0603020202020204"/>
              <a:cs typeface="Trebuchet MS" panose="020B0603020202020204"/>
              <a:sym typeface="Trebuchet MS" panose="020B0603020202020204"/>
            </a:endParaRPr>
          </a:p>
        </p:txBody>
      </p:sp>
      <p:pic>
        <p:nvPicPr>
          <p:cNvPr id="6" name="Picture 5"/>
          <p:cNvPicPr>
            <a:picLocks noChangeAspect="1"/>
          </p:cNvPicPr>
          <p:nvPr/>
        </p:nvPicPr>
        <p:blipFill>
          <a:blip r:embed="rId1"/>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dirty="0"/>
              <a:t>Faisal-Akshatha-Praveen-Rachappa</a:t>
            </a:r>
            <a:endParaRPr lang="en-US" dirty="0"/>
          </a:p>
          <a:p>
            <a:endParaRPr lang="en-US" dirty="0"/>
          </a:p>
        </p:txBody>
      </p:sp>
      <p:sp>
        <p:nvSpPr>
          <p:cNvPr id="3" name="Slide Number Placeholder 2"/>
          <p:cNvSpPr>
            <a:spLocks noGrp="1"/>
          </p:cNvSpPr>
          <p:nvPr>
            <p:ph type="sldNum" sz="quarter" idx="12"/>
          </p:nvPr>
        </p:nvSpPr>
        <p:spPr/>
        <p:txBody>
          <a:bodyPr/>
          <a:lstStyle/>
          <a:p>
            <a:fld id="{B5A7E83D-D0ED-4D2D-8278-07767DB0C107}" type="slidenum">
              <a:rPr lang="en-US" smtClean="0"/>
            </a:fld>
            <a:endParaRPr lang="en-US"/>
          </a:p>
        </p:txBody>
      </p:sp>
      <p:sp>
        <p:nvSpPr>
          <p:cNvPr id="9" name="Footer Placeholder 1"/>
          <p:cNvSpPr txBox="1"/>
          <p:nvPr/>
        </p:nvSpPr>
        <p:spPr>
          <a:xfrm>
            <a:off x="76201" y="97615"/>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dirty="0"/>
              <a:t>A secure multiprotocol iot gateway</a:t>
            </a: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4"/>
          <p:cNvSpPr/>
          <p:nvPr/>
        </p:nvSpPr>
        <p:spPr>
          <a:xfrm>
            <a:off x="3048000" y="1581151"/>
            <a:ext cx="7620000" cy="36513"/>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panose="020B0604020202020204"/>
              <a:ea typeface="Arial" panose="020B0604020202020204"/>
              <a:cs typeface="Arial" panose="020B0604020202020204"/>
              <a:sym typeface="Arial" panose="020B0604020202020204"/>
            </a:endParaRPr>
          </a:p>
        </p:txBody>
      </p:sp>
      <p:sp>
        <p:nvSpPr>
          <p:cNvPr id="32" name="Google Shape;32;p4"/>
          <p:cNvSpPr txBox="1"/>
          <p:nvPr/>
        </p:nvSpPr>
        <p:spPr>
          <a:xfrm>
            <a:off x="4191000" y="1115677"/>
            <a:ext cx="6477000" cy="461665"/>
          </a:xfrm>
          <a:prstGeom prst="rect">
            <a:avLst/>
          </a:prstGeom>
          <a:noFill/>
          <a:ln>
            <a:noFill/>
          </a:ln>
        </p:spPr>
        <p:txBody>
          <a:bodyPr spcFirstLastPara="1" wrap="square" lIns="91425" tIns="45700" rIns="91425" bIns="45700" anchor="t" anchorCtr="0">
            <a:noAutofit/>
          </a:bodyPr>
          <a:lstStyle/>
          <a:p>
            <a:pPr marL="342900" indent="-342900" algn="r" eaLnBrk="0" hangingPunct="0">
              <a:defRPr/>
            </a:pPr>
            <a:r>
              <a:rPr lang="en-US" sz="2400" dirty="0">
                <a:solidFill>
                  <a:srgbClr val="FF0000"/>
                </a:solidFill>
                <a:latin typeface="Trebuchet MS" panose="020B0603020202020204" pitchFamily="34" charset="0"/>
              </a:rPr>
              <a:t>Suggestions from Review - 1</a:t>
            </a:r>
            <a:endParaRPr lang="en-US" sz="2400" dirty="0">
              <a:solidFill>
                <a:srgbClr val="FF0000"/>
              </a:solidFill>
              <a:latin typeface="Trebuchet MS" panose="020B0603020202020204" pitchFamily="34" charset="0"/>
            </a:endParaRPr>
          </a:p>
        </p:txBody>
      </p:sp>
      <p:sp>
        <p:nvSpPr>
          <p:cNvPr id="6" name="Content Placeholder 2"/>
          <p:cNvSpPr txBox="1"/>
          <p:nvPr/>
        </p:nvSpPr>
        <p:spPr>
          <a:xfrm>
            <a:off x="1905000" y="2460630"/>
            <a:ext cx="8077200" cy="2676396"/>
          </a:xfrm>
          <a:prstGeom prst="rect">
            <a:avLst/>
          </a:prstGeom>
        </p:spPr>
        <p:txBody>
          <a:bodyPr/>
          <a:lstStyle/>
          <a:p>
            <a:pPr marL="342900" indent="12700" algn="just" eaLnBrk="0" hangingPunct="0">
              <a:spcBef>
                <a:spcPct val="20000"/>
              </a:spcBef>
              <a:buFont typeface="Wingdings" panose="05000000000000000000" pitchFamily="2" charset="2"/>
              <a:buChar char="§"/>
              <a:defRPr/>
            </a:pPr>
            <a:r>
              <a:rPr lang="en-IN" sz="2400" kern="0" dirty="0">
                <a:solidFill>
                  <a:srgbClr val="0000FF"/>
                </a:solidFill>
                <a:latin typeface="Trebuchet MS" panose="020B0603020202020204" pitchFamily="34" charset="0"/>
              </a:rPr>
              <a:t>Suggestions and remarks given by the panel members. </a:t>
            </a:r>
            <a:endParaRPr lang="en-IN" sz="2400" kern="0" dirty="0">
              <a:solidFill>
                <a:srgbClr val="0000FF"/>
              </a:solidFill>
              <a:latin typeface="Trebuchet MS" panose="020B0603020202020204" pitchFamily="34" charset="0"/>
            </a:endParaRPr>
          </a:p>
          <a:p>
            <a:pPr marL="342900" algn="just" eaLnBrk="0" hangingPunct="0">
              <a:spcBef>
                <a:spcPct val="20000"/>
              </a:spcBef>
              <a:defRPr/>
            </a:pPr>
            <a:r>
              <a:rPr lang="en-IN" sz="2400" kern="0" dirty="0">
                <a:latin typeface="Trebuchet MS" panose="020B0603020202020204" pitchFamily="34" charset="0"/>
              </a:rPr>
              <a:t>1.Adding of most used protocol to the gateway.</a:t>
            </a:r>
            <a:endParaRPr lang="en-IN" sz="2400" kern="0" dirty="0">
              <a:latin typeface="Trebuchet MS" panose="020B0603020202020204" pitchFamily="34" charset="0"/>
            </a:endParaRPr>
          </a:p>
          <a:p>
            <a:pPr marL="342900" algn="just" eaLnBrk="0" hangingPunct="0">
              <a:spcBef>
                <a:spcPct val="20000"/>
              </a:spcBef>
              <a:defRPr/>
            </a:pPr>
            <a:r>
              <a:rPr lang="en-IN" sz="2400" kern="0" dirty="0">
                <a:latin typeface="Trebuchet MS" panose="020B0603020202020204" pitchFamily="34" charset="0"/>
              </a:rPr>
              <a:t>2.How to plan on making it a relatively a secure gateway</a:t>
            </a:r>
            <a:endParaRPr lang="en-IN" sz="2400" kern="0" dirty="0">
              <a:latin typeface="Trebuchet MS" panose="020B0603020202020204" pitchFamily="34" charset="0"/>
            </a:endParaRPr>
          </a:p>
          <a:p>
            <a:pPr marL="342900" algn="just" eaLnBrk="0" hangingPunct="0">
              <a:spcBef>
                <a:spcPct val="20000"/>
              </a:spcBef>
              <a:defRPr/>
            </a:pPr>
            <a:endParaRPr lang="en-IN" sz="2400" kern="0" dirty="0">
              <a:solidFill>
                <a:srgbClr val="0000FF"/>
              </a:solidFill>
              <a:latin typeface="Trebuchet MS" panose="020B0603020202020204" pitchFamily="34" charset="0"/>
            </a:endParaRPr>
          </a:p>
          <a:p>
            <a:pPr marL="342900" algn="just" eaLnBrk="0" hangingPunct="0">
              <a:spcBef>
                <a:spcPct val="20000"/>
              </a:spcBef>
              <a:defRPr/>
            </a:pPr>
            <a:endParaRPr lang="en-IN" sz="2400" kern="0" dirty="0">
              <a:solidFill>
                <a:srgbClr val="0000FF"/>
              </a:solidFill>
              <a:latin typeface="Trebuchet MS" panose="020B0603020202020204" pitchFamily="34" charset="0"/>
            </a:endParaRPr>
          </a:p>
        </p:txBody>
      </p:sp>
      <p:pic>
        <p:nvPicPr>
          <p:cNvPr id="7" name="Picture 6"/>
          <p:cNvPicPr>
            <a:picLocks noChangeAspect="1"/>
          </p:cNvPicPr>
          <p:nvPr/>
        </p:nvPicPr>
        <p:blipFill>
          <a:blip r:embed="rId1"/>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dirty="0"/>
              <a:t>Faisal-Akshatha-Praveen-Rachappa</a:t>
            </a:r>
            <a:endParaRPr lang="en-US" dirty="0"/>
          </a:p>
          <a:p>
            <a:endParaRPr lang="en-US" dirty="0"/>
          </a:p>
        </p:txBody>
      </p:sp>
      <p:sp>
        <p:nvSpPr>
          <p:cNvPr id="3" name="Slide Number Placeholder 2"/>
          <p:cNvSpPr>
            <a:spLocks noGrp="1"/>
          </p:cNvSpPr>
          <p:nvPr>
            <p:ph type="sldNum" sz="quarter" idx="12"/>
          </p:nvPr>
        </p:nvSpPr>
        <p:spPr/>
        <p:txBody>
          <a:bodyPr/>
          <a:lstStyle/>
          <a:p>
            <a:fld id="{B5A7E83D-D0ED-4D2D-8278-07767DB0C107}" type="slidenum">
              <a:rPr lang="en-US" smtClean="0"/>
            </a:fld>
            <a:endParaRPr lang="en-US"/>
          </a:p>
        </p:txBody>
      </p:sp>
      <p:sp>
        <p:nvSpPr>
          <p:cNvPr id="11" name="Footer Placeholder 1"/>
          <p:cNvSpPr txBox="1"/>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dirty="0"/>
              <a:t>A secure multiprotocol iot gateway</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4"/>
          <p:cNvSpPr/>
          <p:nvPr/>
        </p:nvSpPr>
        <p:spPr>
          <a:xfrm>
            <a:off x="3048000" y="1581151"/>
            <a:ext cx="7620000" cy="36513"/>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panose="020B0604020202020204"/>
              <a:ea typeface="Arial" panose="020B0604020202020204"/>
              <a:cs typeface="Arial" panose="020B0604020202020204"/>
              <a:sym typeface="Arial" panose="020B0604020202020204"/>
            </a:endParaRPr>
          </a:p>
        </p:txBody>
      </p:sp>
      <p:sp>
        <p:nvSpPr>
          <p:cNvPr id="32" name="Google Shape;32;p4"/>
          <p:cNvSpPr txBox="1"/>
          <p:nvPr/>
        </p:nvSpPr>
        <p:spPr>
          <a:xfrm>
            <a:off x="4191000" y="1143001"/>
            <a:ext cx="6477000" cy="461665"/>
          </a:xfrm>
          <a:prstGeom prst="rect">
            <a:avLst/>
          </a:prstGeom>
          <a:noFill/>
          <a:ln>
            <a:noFill/>
          </a:ln>
        </p:spPr>
        <p:txBody>
          <a:bodyPr spcFirstLastPara="1" wrap="square" lIns="91425" tIns="45700" rIns="91425" bIns="45700" anchor="t" anchorCtr="0">
            <a:noAutofit/>
          </a:bodyPr>
          <a:lstStyle/>
          <a:p>
            <a:pPr marL="342900" indent="-342900" algn="r" eaLnBrk="0" hangingPunct="0">
              <a:defRPr/>
            </a:pPr>
            <a:r>
              <a:rPr lang="en-US" sz="2400" dirty="0">
                <a:solidFill>
                  <a:srgbClr val="FF0000"/>
                </a:solidFill>
                <a:latin typeface="Trebuchet MS" panose="020B0603020202020204" pitchFamily="34" charset="0"/>
              </a:rPr>
              <a:t>Suggestions from Review - 1</a:t>
            </a:r>
            <a:endParaRPr lang="en-US" sz="2400" dirty="0">
              <a:solidFill>
                <a:srgbClr val="FF0000"/>
              </a:solidFill>
              <a:latin typeface="Trebuchet MS" panose="020B0603020202020204" pitchFamily="34" charset="0"/>
            </a:endParaRPr>
          </a:p>
        </p:txBody>
      </p:sp>
      <p:sp>
        <p:nvSpPr>
          <p:cNvPr id="6" name="Content Placeholder 2"/>
          <p:cNvSpPr txBox="1"/>
          <p:nvPr/>
        </p:nvSpPr>
        <p:spPr>
          <a:xfrm>
            <a:off x="1905000" y="1752600"/>
            <a:ext cx="8077200" cy="4724400"/>
          </a:xfrm>
          <a:prstGeom prst="rect">
            <a:avLst/>
          </a:prstGeom>
        </p:spPr>
        <p:txBody>
          <a:bodyPr/>
          <a:lstStyle/>
          <a:p>
            <a:pPr marL="342900" algn="just" eaLnBrk="0" hangingPunct="0">
              <a:spcBef>
                <a:spcPct val="20000"/>
              </a:spcBef>
              <a:defRPr/>
            </a:pPr>
            <a:endParaRPr lang="en-IN" sz="2400" kern="0" dirty="0">
              <a:solidFill>
                <a:srgbClr val="0000FF"/>
              </a:solidFill>
              <a:latin typeface="Trebuchet MS" panose="020B0603020202020204" pitchFamily="34" charset="0"/>
            </a:endParaRPr>
          </a:p>
          <a:p>
            <a:pPr marL="342900" indent="12700" algn="just" eaLnBrk="0" hangingPunct="0">
              <a:spcBef>
                <a:spcPct val="20000"/>
              </a:spcBef>
              <a:buFont typeface="Wingdings" panose="05000000000000000000" pitchFamily="2" charset="2"/>
              <a:buChar char="§"/>
              <a:defRPr/>
            </a:pPr>
            <a:r>
              <a:rPr lang="en-IN" sz="2400" kern="0" dirty="0">
                <a:solidFill>
                  <a:srgbClr val="0000FF"/>
                </a:solidFill>
                <a:latin typeface="Trebuchet MS" panose="020B0603020202020204" pitchFamily="34" charset="0"/>
              </a:rPr>
              <a:t>Mention the feasibility on the same showing the progress.</a:t>
            </a:r>
            <a:endParaRPr lang="en-IN" sz="2400" kern="0" dirty="0">
              <a:solidFill>
                <a:srgbClr val="0000FF"/>
              </a:solidFill>
              <a:latin typeface="Trebuchet MS" panose="020B0603020202020204" pitchFamily="34" charset="0"/>
            </a:endParaRPr>
          </a:p>
          <a:p>
            <a:pPr marL="342900" algn="just" eaLnBrk="0" hangingPunct="0">
              <a:spcBef>
                <a:spcPct val="20000"/>
              </a:spcBef>
              <a:defRPr/>
            </a:pPr>
            <a:r>
              <a:rPr lang="en-IN" sz="2400" kern="0" dirty="0">
                <a:solidFill>
                  <a:srgbClr val="0000FF"/>
                </a:solidFill>
                <a:latin typeface="Trebuchet MS" panose="020B0603020202020204" pitchFamily="34" charset="0"/>
              </a:rPr>
              <a:t>1.</a:t>
            </a:r>
            <a:r>
              <a:rPr lang="en-US" sz="2400" b="0" i="0" dirty="0">
                <a:solidFill>
                  <a:srgbClr val="ECECEC"/>
                </a:solidFill>
                <a:effectLst/>
                <a:latin typeface="Söhne"/>
              </a:rPr>
              <a:t> </a:t>
            </a:r>
            <a:r>
              <a:rPr lang="en-US" sz="2400" b="0" i="0" dirty="0">
                <a:effectLst/>
                <a:latin typeface="Söhne"/>
              </a:rPr>
              <a:t>while adding support for more protocols to an IoT gateway is technically feasible in many cases, it requires careful consideration of various factors, including technical compatibility, resource constraints, security implications, interoperability, and cost-effectiveness. Conducting a thorough feasibility analysis and prioritizing protocols based on their importance and impact can help determine the viability of expanding protocol support.</a:t>
            </a:r>
            <a:endParaRPr lang="en-IN" sz="2400" kern="0" dirty="0">
              <a:latin typeface="Trebuchet MS" panose="020B0603020202020204" pitchFamily="34" charset="0"/>
            </a:endParaRPr>
          </a:p>
        </p:txBody>
      </p:sp>
      <p:pic>
        <p:nvPicPr>
          <p:cNvPr id="7" name="Picture 6"/>
          <p:cNvPicPr>
            <a:picLocks noChangeAspect="1"/>
          </p:cNvPicPr>
          <p:nvPr/>
        </p:nvPicPr>
        <p:blipFill>
          <a:blip r:embed="rId1"/>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dirty="0"/>
              <a:t>Faisal-Akshatha-Praveen-Rachappa</a:t>
            </a:r>
            <a:endParaRPr lang="en-US" dirty="0"/>
          </a:p>
          <a:p>
            <a:endParaRPr lang="en-US" dirty="0"/>
          </a:p>
        </p:txBody>
      </p:sp>
      <p:sp>
        <p:nvSpPr>
          <p:cNvPr id="3" name="Slide Number Placeholder 2"/>
          <p:cNvSpPr>
            <a:spLocks noGrp="1"/>
          </p:cNvSpPr>
          <p:nvPr>
            <p:ph type="sldNum" sz="quarter" idx="12"/>
          </p:nvPr>
        </p:nvSpPr>
        <p:spPr/>
        <p:txBody>
          <a:bodyPr/>
          <a:lstStyle/>
          <a:p>
            <a:fld id="{B5A7E83D-D0ED-4D2D-8278-07767DB0C107}" type="slidenum">
              <a:rPr lang="en-US" smtClean="0"/>
            </a:fld>
            <a:endParaRPr lang="en-US"/>
          </a:p>
        </p:txBody>
      </p:sp>
      <p:sp>
        <p:nvSpPr>
          <p:cNvPr id="11" name="Footer Placeholder 1"/>
          <p:cNvSpPr txBox="1"/>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dirty="0"/>
              <a:t>A secure multiprotocol iot gateway</a:t>
            </a: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4"/>
          <p:cNvSpPr/>
          <p:nvPr/>
        </p:nvSpPr>
        <p:spPr>
          <a:xfrm>
            <a:off x="3048000" y="1581151"/>
            <a:ext cx="7620000" cy="36513"/>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panose="020B0604020202020204"/>
              <a:ea typeface="Arial" panose="020B0604020202020204"/>
              <a:cs typeface="Arial" panose="020B0604020202020204"/>
              <a:sym typeface="Arial" panose="020B0604020202020204"/>
            </a:endParaRPr>
          </a:p>
        </p:txBody>
      </p:sp>
      <p:sp>
        <p:nvSpPr>
          <p:cNvPr id="32" name="Google Shape;32;p4"/>
          <p:cNvSpPr txBox="1"/>
          <p:nvPr/>
        </p:nvSpPr>
        <p:spPr>
          <a:xfrm>
            <a:off x="4191000" y="1143001"/>
            <a:ext cx="6477000" cy="461665"/>
          </a:xfrm>
          <a:prstGeom prst="rect">
            <a:avLst/>
          </a:prstGeom>
          <a:noFill/>
          <a:ln>
            <a:noFill/>
          </a:ln>
        </p:spPr>
        <p:txBody>
          <a:bodyPr spcFirstLastPara="1" wrap="square" lIns="91425" tIns="45700" rIns="91425" bIns="45700" anchor="t" anchorCtr="0">
            <a:noAutofit/>
          </a:bodyPr>
          <a:lstStyle/>
          <a:p>
            <a:pPr marL="342900" indent="-342900" algn="r" eaLnBrk="0" hangingPunct="0">
              <a:defRPr/>
            </a:pPr>
            <a:r>
              <a:rPr lang="en-US" sz="2400" dirty="0">
                <a:solidFill>
                  <a:srgbClr val="FF0000"/>
                </a:solidFill>
                <a:latin typeface="Trebuchet MS" panose="020B0603020202020204" pitchFamily="34" charset="0"/>
              </a:rPr>
              <a:t>Suggestions from Review - 1</a:t>
            </a:r>
            <a:endParaRPr lang="en-US" sz="2400" dirty="0">
              <a:solidFill>
                <a:srgbClr val="FF0000"/>
              </a:solidFill>
              <a:latin typeface="Trebuchet MS" panose="020B0603020202020204" pitchFamily="34" charset="0"/>
            </a:endParaRPr>
          </a:p>
        </p:txBody>
      </p:sp>
      <p:sp>
        <p:nvSpPr>
          <p:cNvPr id="6" name="Content Placeholder 2"/>
          <p:cNvSpPr txBox="1"/>
          <p:nvPr/>
        </p:nvSpPr>
        <p:spPr>
          <a:xfrm>
            <a:off x="1905000" y="1752600"/>
            <a:ext cx="8077200" cy="4724400"/>
          </a:xfrm>
          <a:prstGeom prst="rect">
            <a:avLst/>
          </a:prstGeom>
        </p:spPr>
        <p:txBody>
          <a:bodyPr/>
          <a:lstStyle/>
          <a:p>
            <a:pPr marL="342900" algn="just" eaLnBrk="0" hangingPunct="0">
              <a:spcBef>
                <a:spcPct val="20000"/>
              </a:spcBef>
              <a:defRPr/>
            </a:pPr>
            <a:endParaRPr lang="en-IN" sz="2400" kern="0" dirty="0">
              <a:solidFill>
                <a:srgbClr val="0000FF"/>
              </a:solidFill>
              <a:latin typeface="Trebuchet MS" panose="020B0603020202020204" pitchFamily="34" charset="0"/>
            </a:endParaRPr>
          </a:p>
          <a:p>
            <a:pPr marL="342900" indent="12700" algn="just" eaLnBrk="0" hangingPunct="0">
              <a:spcBef>
                <a:spcPct val="20000"/>
              </a:spcBef>
              <a:buFont typeface="Wingdings" panose="05000000000000000000" pitchFamily="2" charset="2"/>
              <a:buChar char="§"/>
              <a:defRPr/>
            </a:pPr>
            <a:r>
              <a:rPr lang="en-IN" sz="2400" kern="0" dirty="0">
                <a:solidFill>
                  <a:srgbClr val="0000FF"/>
                </a:solidFill>
                <a:latin typeface="Trebuchet MS" panose="020B0603020202020204" pitchFamily="34" charset="0"/>
              </a:rPr>
              <a:t>Mention the feasibility on the same showing the progress.</a:t>
            </a:r>
            <a:endParaRPr lang="en-IN" sz="2400" kern="0" dirty="0">
              <a:solidFill>
                <a:srgbClr val="0000FF"/>
              </a:solidFill>
              <a:latin typeface="Trebuchet MS" panose="020B0603020202020204" pitchFamily="34" charset="0"/>
            </a:endParaRPr>
          </a:p>
          <a:p>
            <a:pPr marL="342900" algn="just" eaLnBrk="0" hangingPunct="0">
              <a:spcBef>
                <a:spcPct val="20000"/>
              </a:spcBef>
              <a:defRPr/>
            </a:pPr>
            <a:r>
              <a:rPr lang="en-IN" sz="2400" b="0" i="0" kern="0" dirty="0">
                <a:effectLst/>
                <a:latin typeface="Trebuchet MS" panose="020B0603020202020204" pitchFamily="34" charset="0"/>
              </a:rPr>
              <a:t>2.</a:t>
            </a:r>
            <a:r>
              <a:rPr lang="en-US" sz="2400" b="0" i="0" dirty="0">
                <a:effectLst/>
                <a:latin typeface="Söhne"/>
              </a:rPr>
              <a:t>. </a:t>
            </a:r>
            <a:r>
              <a:rPr lang="en-US" sz="2400" dirty="0">
                <a:latin typeface="Söhne"/>
              </a:rPr>
              <a:t>We intend</a:t>
            </a:r>
            <a:r>
              <a:rPr lang="en-US" sz="2400" b="0" i="0" dirty="0">
                <a:effectLst/>
                <a:latin typeface="Söhne"/>
              </a:rPr>
              <a:t>  plan and implement a relatively secure IoT gateway that protects against a wide range of security threats and vulnerabilities by Regular review and update of what security measures to adapt to evolving threats and ensure the ongoing security of your IoT ecosystem,</a:t>
            </a:r>
            <a:r>
              <a:rPr lang="en-US" sz="2400" b="0" i="0" dirty="0">
                <a:solidFill>
                  <a:srgbClr val="ECECEC"/>
                </a:solidFill>
                <a:effectLst/>
                <a:latin typeface="Söhne"/>
              </a:rPr>
              <a:t>..</a:t>
            </a:r>
            <a:endParaRPr lang="en-US" sz="2400" b="0" i="0" dirty="0">
              <a:solidFill>
                <a:srgbClr val="ECECEC"/>
              </a:solidFill>
              <a:effectLst/>
              <a:latin typeface="Söhne"/>
            </a:endParaRPr>
          </a:p>
          <a:p>
            <a:pPr marL="342900" algn="just" eaLnBrk="0" hangingPunct="0">
              <a:spcBef>
                <a:spcPct val="20000"/>
              </a:spcBef>
              <a:defRPr/>
            </a:pPr>
            <a:r>
              <a:rPr lang="en-US" sz="2400" kern="0" dirty="0">
                <a:latin typeface="Söhne"/>
              </a:rPr>
              <a:t> A secure </a:t>
            </a:r>
            <a:r>
              <a:rPr lang="en-IN" sz="2400" i="0" dirty="0">
                <a:effectLst/>
                <a:latin typeface="Söhne"/>
              </a:rPr>
              <a:t>Communication Protocol , Secure Hardware Design and</a:t>
            </a:r>
            <a:r>
              <a:rPr lang="en-US" sz="2400" i="0" dirty="0">
                <a:effectLst/>
                <a:latin typeface="Söhne"/>
              </a:rPr>
              <a:t> Robust Authentication and Access Control will be our main players of our project</a:t>
            </a:r>
            <a:r>
              <a:rPr lang="en-US" sz="2400" b="1" i="0" dirty="0">
                <a:effectLst/>
                <a:latin typeface="Söhne"/>
              </a:rPr>
              <a:t>.</a:t>
            </a:r>
            <a:endParaRPr lang="en-IN" sz="2400" kern="0" dirty="0">
              <a:latin typeface="Trebuchet MS" panose="020B0603020202020204" pitchFamily="34" charset="0"/>
            </a:endParaRPr>
          </a:p>
        </p:txBody>
      </p:sp>
      <p:pic>
        <p:nvPicPr>
          <p:cNvPr id="7" name="Picture 6"/>
          <p:cNvPicPr>
            <a:picLocks noChangeAspect="1"/>
          </p:cNvPicPr>
          <p:nvPr/>
        </p:nvPicPr>
        <p:blipFill>
          <a:blip r:embed="rId1"/>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dirty="0"/>
              <a:t>Faisal-Akshatha-Praveen-Rachappa</a:t>
            </a:r>
            <a:endParaRPr lang="en-US" dirty="0"/>
          </a:p>
          <a:p>
            <a:endParaRPr lang="en-US" dirty="0"/>
          </a:p>
        </p:txBody>
      </p:sp>
      <p:sp>
        <p:nvSpPr>
          <p:cNvPr id="3" name="Slide Number Placeholder 2"/>
          <p:cNvSpPr>
            <a:spLocks noGrp="1"/>
          </p:cNvSpPr>
          <p:nvPr>
            <p:ph type="sldNum" sz="quarter" idx="12"/>
          </p:nvPr>
        </p:nvSpPr>
        <p:spPr/>
        <p:txBody>
          <a:bodyPr/>
          <a:lstStyle/>
          <a:p>
            <a:fld id="{B5A7E83D-D0ED-4D2D-8278-07767DB0C107}" type="slidenum">
              <a:rPr lang="en-US" smtClean="0"/>
            </a:fld>
            <a:endParaRPr lang="en-US"/>
          </a:p>
        </p:txBody>
      </p:sp>
      <p:sp>
        <p:nvSpPr>
          <p:cNvPr id="11" name="Footer Placeholder 1"/>
          <p:cNvSpPr txBox="1"/>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dirty="0"/>
              <a:t>A secure multiprotocol iot gateway</a:t>
            </a: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panose="020B0604020202020204"/>
              <a:ea typeface="Arial" panose="020B0604020202020204"/>
              <a:cs typeface="Arial" panose="020B0604020202020204"/>
              <a:sym typeface="Arial" panose="020B0604020202020204"/>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900" indent="-342900" algn="r">
              <a:buClr>
                <a:srgbClr val="000000"/>
              </a:buClr>
              <a:buSzPts val="2400"/>
            </a:pPr>
            <a:r>
              <a:rPr lang="en-US" sz="2400" dirty="0">
                <a:solidFill>
                  <a:srgbClr val="FF0000"/>
                </a:solidFill>
                <a:latin typeface="Trebuchet MS" panose="020B0603020202020204"/>
                <a:ea typeface="Trebuchet MS" panose="020B0603020202020204"/>
                <a:cs typeface="Trebuchet MS" panose="020B0603020202020204"/>
                <a:sym typeface="Trebuchet MS" panose="020B0603020202020204"/>
              </a:rPr>
              <a:t>Constraints / Dependencies / Assumptions / Risks</a:t>
            </a:r>
            <a:endParaRPr lang="en-US" sz="1400"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8" name="Google Shape;54;p7"/>
          <p:cNvSpPr txBox="1"/>
          <p:nvPr/>
        </p:nvSpPr>
        <p:spPr>
          <a:xfrm>
            <a:off x="1384300" y="1735435"/>
            <a:ext cx="9768382" cy="4780490"/>
          </a:xfrm>
          <a:prstGeom prst="rect">
            <a:avLst/>
          </a:prstGeom>
          <a:noFill/>
          <a:ln>
            <a:noFill/>
          </a:ln>
        </p:spPr>
        <p:txBody>
          <a:bodyPr spcFirstLastPara="1" wrap="square" lIns="91425" tIns="45700" rIns="91425" bIns="45700" anchor="ctr" anchorCtr="0">
            <a:noAutofit/>
          </a:bodyPr>
          <a:lstStyle/>
          <a:p>
            <a:pPr algn="just">
              <a:spcBef>
                <a:spcPts val="480"/>
              </a:spcBef>
              <a:buClr>
                <a:schemeClr val="dk1"/>
              </a:buClr>
              <a:buSzPts val="1100"/>
            </a:pPr>
            <a:r>
              <a:rPr lang="en-IN" sz="2000" b="1" i="0" dirty="0">
                <a:effectLst/>
                <a:latin typeface="Söhne"/>
              </a:rPr>
              <a:t>Legal Implications</a:t>
            </a:r>
            <a:r>
              <a:rPr lang="en-IN" sz="2000" b="0" i="0" dirty="0">
                <a:effectLst/>
                <a:latin typeface="Söhne"/>
              </a:rPr>
              <a:t>:</a:t>
            </a:r>
            <a:endParaRPr lang="en-US" sz="2000" b="0" i="0" dirty="0">
              <a:effectLst/>
              <a:latin typeface="Trebuchet MS" panose="020B0603020202020204"/>
              <a:sym typeface="Trebuchet MS" panose="020B0603020202020204"/>
            </a:endParaRPr>
          </a:p>
          <a:p>
            <a:pPr algn="just">
              <a:spcBef>
                <a:spcPts val="480"/>
              </a:spcBef>
              <a:buClr>
                <a:schemeClr val="dk1"/>
              </a:buClr>
              <a:buSzPts val="1100"/>
            </a:pPr>
            <a:r>
              <a:rPr lang="en-US" sz="2000" i="0" dirty="0">
                <a:effectLst/>
                <a:latin typeface="Söhne"/>
              </a:rPr>
              <a:t>Data Privacy and Protection Laws</a:t>
            </a:r>
            <a:endParaRPr lang="en-US" sz="2000" dirty="0">
              <a:latin typeface="Trebuchet MS" panose="020B0603020202020204"/>
              <a:sym typeface="Trebuchet MS" panose="020B0603020202020204"/>
            </a:endParaRPr>
          </a:p>
          <a:p>
            <a:pPr algn="just">
              <a:spcBef>
                <a:spcPts val="480"/>
              </a:spcBef>
              <a:buClr>
                <a:schemeClr val="dk1"/>
              </a:buClr>
              <a:buSzPts val="1100"/>
            </a:pPr>
            <a:r>
              <a:rPr lang="en-IN" sz="2000" i="0" dirty="0">
                <a:effectLst/>
                <a:latin typeface="Söhne"/>
              </a:rPr>
              <a:t>Intellectual Property Rights</a:t>
            </a:r>
            <a:endParaRPr lang="en-US" sz="2000" i="0" dirty="0">
              <a:effectLst/>
              <a:latin typeface="Trebuchet MS" panose="020B0603020202020204"/>
              <a:sym typeface="Trebuchet MS" panose="020B0603020202020204"/>
            </a:endParaRPr>
          </a:p>
          <a:p>
            <a:pPr algn="just">
              <a:spcBef>
                <a:spcPts val="480"/>
              </a:spcBef>
              <a:buClr>
                <a:schemeClr val="dk1"/>
              </a:buClr>
              <a:buSzPts val="1100"/>
            </a:pPr>
            <a:r>
              <a:rPr lang="en-IN" sz="2000" i="0" dirty="0">
                <a:effectLst/>
                <a:latin typeface="Söhne"/>
              </a:rPr>
              <a:t>Liability and Indemnification</a:t>
            </a:r>
            <a:endParaRPr lang="en-US" sz="2000" dirty="0">
              <a:latin typeface="Trebuchet MS" panose="020B0603020202020204"/>
              <a:sym typeface="Trebuchet MS" panose="020B0603020202020204"/>
            </a:endParaRPr>
          </a:p>
          <a:p>
            <a:pPr algn="just">
              <a:spcBef>
                <a:spcPts val="480"/>
              </a:spcBef>
              <a:buClr>
                <a:schemeClr val="dk1"/>
              </a:buClr>
              <a:buSzPts val="1100"/>
            </a:pPr>
            <a:r>
              <a:rPr lang="en-IN" sz="2000" b="1" i="0" dirty="0">
                <a:effectLst/>
                <a:latin typeface="Söhne"/>
              </a:rPr>
              <a:t>Usage Limitations</a:t>
            </a:r>
            <a:endParaRPr lang="en-US" sz="2000" b="1" i="0" dirty="0">
              <a:effectLst/>
              <a:latin typeface="Trebuchet MS" panose="020B0603020202020204"/>
              <a:sym typeface="Trebuchet MS" panose="020B0603020202020204"/>
            </a:endParaRPr>
          </a:p>
          <a:p>
            <a:pPr algn="just">
              <a:spcBef>
                <a:spcPts val="480"/>
              </a:spcBef>
              <a:buClr>
                <a:schemeClr val="dk1"/>
              </a:buClr>
              <a:buSzPts val="1100"/>
            </a:pPr>
            <a:r>
              <a:rPr lang="en-IN" sz="2000" i="0" dirty="0">
                <a:effectLst/>
                <a:latin typeface="Söhne"/>
              </a:rPr>
              <a:t>Bandwidth and Resource Constraints</a:t>
            </a:r>
            <a:endParaRPr lang="en-US" sz="2000" dirty="0">
              <a:latin typeface="Trebuchet MS" panose="020B0603020202020204"/>
              <a:sym typeface="Trebuchet MS" panose="020B0603020202020204"/>
            </a:endParaRPr>
          </a:p>
          <a:p>
            <a:pPr algn="just">
              <a:spcBef>
                <a:spcPts val="480"/>
              </a:spcBef>
              <a:buClr>
                <a:schemeClr val="dk1"/>
              </a:buClr>
              <a:buSzPts val="1100"/>
            </a:pPr>
            <a:r>
              <a:rPr lang="en-IN" sz="2000" i="0" dirty="0">
                <a:effectLst/>
                <a:latin typeface="Söhne"/>
              </a:rPr>
              <a:t>Protocol Support</a:t>
            </a:r>
            <a:endParaRPr lang="en-US" sz="2000" i="0" dirty="0">
              <a:effectLst/>
              <a:latin typeface="Trebuchet MS" panose="020B0603020202020204"/>
              <a:sym typeface="Trebuchet MS" panose="020B0603020202020204"/>
            </a:endParaRPr>
          </a:p>
          <a:p>
            <a:pPr algn="just">
              <a:spcBef>
                <a:spcPts val="480"/>
              </a:spcBef>
              <a:buClr>
                <a:schemeClr val="dk1"/>
              </a:buClr>
              <a:buSzPts val="1100"/>
            </a:pPr>
            <a:r>
              <a:rPr lang="en-IN" sz="2000" i="0" dirty="0">
                <a:effectLst/>
                <a:latin typeface="Söhne"/>
              </a:rPr>
              <a:t>Scalability</a:t>
            </a:r>
            <a:endParaRPr lang="en-IN" sz="2000" i="0" dirty="0">
              <a:effectLst/>
              <a:latin typeface="Söhne"/>
            </a:endParaRPr>
          </a:p>
          <a:p>
            <a:pPr algn="just">
              <a:spcBef>
                <a:spcPts val="480"/>
              </a:spcBef>
              <a:buClr>
                <a:schemeClr val="dk1"/>
              </a:buClr>
              <a:buSzPts val="1100"/>
            </a:pPr>
            <a:r>
              <a:rPr lang="en-IN" sz="2000" b="1" i="0" dirty="0">
                <a:effectLst/>
                <a:latin typeface="Söhne"/>
              </a:rPr>
              <a:t>Specific Software/Hardware Requirements</a:t>
            </a:r>
            <a:r>
              <a:rPr lang="en-IN" sz="2000" b="0" i="0" dirty="0">
                <a:effectLst/>
                <a:latin typeface="Söhne"/>
              </a:rPr>
              <a:t>:</a:t>
            </a:r>
            <a:endParaRPr lang="en-IN" sz="2000" b="1" dirty="0">
              <a:latin typeface="Söhne"/>
            </a:endParaRPr>
          </a:p>
          <a:p>
            <a:pPr algn="just">
              <a:spcBef>
                <a:spcPts val="480"/>
              </a:spcBef>
              <a:buClr>
                <a:schemeClr val="dk1"/>
              </a:buClr>
              <a:buSzPts val="1100"/>
            </a:pPr>
            <a:r>
              <a:rPr lang="en-US" sz="2000" i="0" dirty="0">
                <a:effectLst/>
                <a:latin typeface="Söhne"/>
              </a:rPr>
              <a:t>Secure Boot and Firmware Update</a:t>
            </a:r>
            <a:endParaRPr lang="en-IN" sz="2000" i="0" dirty="0">
              <a:effectLst/>
              <a:latin typeface="Söhne"/>
            </a:endParaRPr>
          </a:p>
          <a:p>
            <a:pPr algn="just">
              <a:spcBef>
                <a:spcPts val="480"/>
              </a:spcBef>
              <a:buClr>
                <a:schemeClr val="dk1"/>
              </a:buClr>
              <a:buSzPts val="1100"/>
            </a:pPr>
            <a:r>
              <a:rPr lang="en-IN" sz="2000" i="0" dirty="0">
                <a:effectLst/>
                <a:latin typeface="Söhne"/>
              </a:rPr>
              <a:t>Hardware Security Features</a:t>
            </a:r>
            <a:endParaRPr lang="en-IN" sz="2000" dirty="0">
              <a:latin typeface="Söhne"/>
            </a:endParaRPr>
          </a:p>
          <a:p>
            <a:pPr algn="just">
              <a:spcBef>
                <a:spcPts val="480"/>
              </a:spcBef>
              <a:buClr>
                <a:schemeClr val="dk1"/>
              </a:buClr>
              <a:buSzPts val="1100"/>
            </a:pPr>
            <a:r>
              <a:rPr lang="en-IN" sz="2000" i="0" dirty="0">
                <a:effectLst/>
                <a:latin typeface="Söhne"/>
              </a:rPr>
              <a:t>Cryptographic Algorithms</a:t>
            </a:r>
            <a:endParaRPr sz="2000" dirty="0">
              <a:latin typeface="Trebuchet MS" panose="020B0603020202020204"/>
              <a:ea typeface="Trebuchet MS" panose="020B0603020202020204"/>
              <a:cs typeface="Trebuchet MS" panose="020B0603020202020204"/>
              <a:sym typeface="Trebuchet MS" panose="020B0603020202020204"/>
            </a:endParaRPr>
          </a:p>
        </p:txBody>
      </p:sp>
      <p:pic>
        <p:nvPicPr>
          <p:cNvPr id="6" name="Picture 5"/>
          <p:cNvPicPr>
            <a:picLocks noChangeAspect="1"/>
          </p:cNvPicPr>
          <p:nvPr/>
        </p:nvPicPr>
        <p:blipFill>
          <a:blip r:embed="rId1"/>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dirty="0"/>
              <a:t>Faisal-Akshatha-Praveen-Rachappa</a:t>
            </a:r>
            <a:endParaRPr lang="en-US" dirty="0"/>
          </a:p>
          <a:p>
            <a:endParaRPr lang="en-US" dirty="0"/>
          </a:p>
        </p:txBody>
      </p:sp>
      <p:sp>
        <p:nvSpPr>
          <p:cNvPr id="3" name="Slide Number Placeholder 2"/>
          <p:cNvSpPr>
            <a:spLocks noGrp="1"/>
          </p:cNvSpPr>
          <p:nvPr>
            <p:ph type="sldNum" sz="quarter" idx="12"/>
          </p:nvPr>
        </p:nvSpPr>
        <p:spPr/>
        <p:txBody>
          <a:bodyPr/>
          <a:lstStyle/>
          <a:p>
            <a:fld id="{B5A7E83D-D0ED-4D2D-8278-07767DB0C107}" type="slidenum">
              <a:rPr lang="en-US" smtClean="0"/>
            </a:fld>
            <a:endParaRPr lang="en-US"/>
          </a:p>
        </p:txBody>
      </p:sp>
      <p:sp>
        <p:nvSpPr>
          <p:cNvPr id="9" name="Footer Placeholder 1"/>
          <p:cNvSpPr txBox="1"/>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dirty="0"/>
              <a:t>A secure multiprotocol iot gateway</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panose="020B0604020202020204"/>
              <a:ea typeface="Arial" panose="020B0604020202020204"/>
              <a:cs typeface="Arial" panose="020B0604020202020204"/>
              <a:sym typeface="Arial" panose="020B0604020202020204"/>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900" indent="-342900" algn="r">
              <a:buClr>
                <a:srgbClr val="000000"/>
              </a:buClr>
              <a:buSzPts val="2400"/>
            </a:pPr>
            <a:r>
              <a:rPr lang="en-US" sz="2400" dirty="0">
                <a:solidFill>
                  <a:srgbClr val="FF0000"/>
                </a:solidFill>
                <a:latin typeface="Trebuchet MS" panose="020B0603020202020204"/>
                <a:ea typeface="Trebuchet MS" panose="020B0603020202020204"/>
                <a:cs typeface="Trebuchet MS" panose="020B0603020202020204"/>
                <a:sym typeface="Trebuchet MS" panose="020B0603020202020204"/>
              </a:rPr>
              <a:t>Constraints / Dependencies / Assumptions / Risks</a:t>
            </a:r>
            <a:endParaRPr lang="en-US" sz="1400"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8" name="Google Shape;54;p7"/>
          <p:cNvSpPr txBox="1"/>
          <p:nvPr/>
        </p:nvSpPr>
        <p:spPr>
          <a:xfrm>
            <a:off x="838200" y="1791525"/>
            <a:ext cx="10314482" cy="4724400"/>
          </a:xfrm>
          <a:prstGeom prst="rect">
            <a:avLst/>
          </a:prstGeom>
          <a:noFill/>
          <a:ln>
            <a:noFill/>
          </a:ln>
        </p:spPr>
        <p:txBody>
          <a:bodyPr spcFirstLastPara="1" wrap="square" lIns="91425" tIns="45700" rIns="91425" bIns="45700" anchor="ctr" anchorCtr="0">
            <a:noAutofit/>
          </a:bodyPr>
          <a:lstStyle/>
          <a:p>
            <a:pPr marL="342900" algn="just" eaLnBrk="0" hangingPunct="0">
              <a:spcBef>
                <a:spcPct val="20000"/>
              </a:spcBef>
              <a:defRPr/>
            </a:pPr>
            <a:r>
              <a:rPr lang="en-IN" sz="2400" b="1" dirty="0">
                <a:latin typeface="Trebuchet MS" panose="020B0603020202020204" pitchFamily="34" charset="0"/>
              </a:rPr>
              <a:t>Problem Statement</a:t>
            </a:r>
            <a:endParaRPr lang="en-IN" sz="2400" b="1" dirty="0">
              <a:latin typeface="Trebuchet MS" panose="020B0603020202020204" pitchFamily="34" charset="0"/>
            </a:endParaRPr>
          </a:p>
          <a:p>
            <a:pPr marL="342900" algn="just" eaLnBrk="0" hangingPunct="0">
              <a:spcBef>
                <a:spcPct val="20000"/>
              </a:spcBef>
              <a:defRPr/>
            </a:pPr>
            <a:r>
              <a:rPr lang="en-IN" sz="2400" dirty="0">
                <a:solidFill>
                  <a:schemeClr val="tx2">
                    <a:lumMod val="10000"/>
                  </a:schemeClr>
                </a:solidFill>
                <a:latin typeface="Trebuchet MS" panose="020B0603020202020204" pitchFamily="34" charset="0"/>
              </a:rPr>
              <a:t>The connectivity and processing of IoT devices are often limited, fog computing which extends cloud computing to the edge of the network presents us a solution by developing a gateway. To enable local processing and analysis, designing a multiprotocol IoT gateway can help for enhanced connectivity and data protection   </a:t>
            </a:r>
            <a:endParaRPr lang="en-IN" sz="2400" dirty="0">
              <a:solidFill>
                <a:schemeClr val="tx2">
                  <a:lumMod val="10000"/>
                </a:schemeClr>
              </a:solidFill>
              <a:latin typeface="Trebuchet MS" panose="020B0603020202020204" pitchFamily="34" charset="0"/>
            </a:endParaRPr>
          </a:p>
          <a:p>
            <a:pPr algn="just">
              <a:spcBef>
                <a:spcPts val="480"/>
              </a:spcBef>
              <a:buClr>
                <a:schemeClr val="dk1"/>
              </a:buClr>
              <a:buSzPts val="1100"/>
            </a:pPr>
            <a:endParaRPr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p:txBody>
      </p:sp>
      <p:pic>
        <p:nvPicPr>
          <p:cNvPr id="6" name="Picture 5"/>
          <p:cNvPicPr>
            <a:picLocks noChangeAspect="1"/>
          </p:cNvPicPr>
          <p:nvPr/>
        </p:nvPicPr>
        <p:blipFill>
          <a:blip r:embed="rId1"/>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dirty="0"/>
              <a:t>Faisal-Akshatha-Praveen-Rachappa</a:t>
            </a:r>
            <a:endParaRPr lang="en-US" dirty="0"/>
          </a:p>
          <a:p>
            <a:endParaRPr lang="en-US" dirty="0"/>
          </a:p>
        </p:txBody>
      </p:sp>
      <p:sp>
        <p:nvSpPr>
          <p:cNvPr id="3" name="Slide Number Placeholder 2"/>
          <p:cNvSpPr>
            <a:spLocks noGrp="1"/>
          </p:cNvSpPr>
          <p:nvPr>
            <p:ph type="sldNum" sz="quarter" idx="12"/>
          </p:nvPr>
        </p:nvSpPr>
        <p:spPr/>
        <p:txBody>
          <a:bodyPr/>
          <a:lstStyle/>
          <a:p>
            <a:fld id="{B5A7E83D-D0ED-4D2D-8278-07767DB0C107}" type="slidenum">
              <a:rPr lang="en-US" smtClean="0"/>
            </a:fld>
            <a:endParaRPr lang="en-US"/>
          </a:p>
        </p:txBody>
      </p:sp>
      <p:sp>
        <p:nvSpPr>
          <p:cNvPr id="9" name="Footer Placeholder 1"/>
          <p:cNvSpPr txBox="1"/>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dirty="0"/>
              <a:t>A secure multiprotocol iot gateway</a:t>
            </a: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panose="020B0604020202020204"/>
              <a:ea typeface="Arial" panose="020B0604020202020204"/>
              <a:cs typeface="Arial" panose="020B0604020202020204"/>
              <a:sym typeface="Arial" panose="020B0604020202020204"/>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900" indent="-342900" algn="r">
              <a:buClr>
                <a:srgbClr val="000000"/>
              </a:buClr>
              <a:buSzPts val="2400"/>
            </a:pPr>
            <a:r>
              <a:rPr lang="en-US" sz="2400" dirty="0">
                <a:solidFill>
                  <a:srgbClr val="FF0000"/>
                </a:solidFill>
                <a:latin typeface="Trebuchet MS" panose="020B0603020202020204"/>
                <a:ea typeface="Trebuchet MS" panose="020B0603020202020204"/>
                <a:cs typeface="Trebuchet MS" panose="020B0603020202020204"/>
                <a:sym typeface="Trebuchet MS" panose="020B0603020202020204"/>
              </a:rPr>
              <a:t>Constraints / Dependencies / Assumptions / Risks</a:t>
            </a:r>
            <a:endParaRPr lang="en-US" sz="1400"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8" name="Google Shape;54;p7"/>
          <p:cNvSpPr txBox="1"/>
          <p:nvPr/>
        </p:nvSpPr>
        <p:spPr>
          <a:xfrm>
            <a:off x="1087120" y="1870225"/>
            <a:ext cx="10045242" cy="4473075"/>
          </a:xfrm>
          <a:prstGeom prst="rect">
            <a:avLst/>
          </a:prstGeom>
          <a:noFill/>
          <a:ln>
            <a:noFill/>
          </a:ln>
        </p:spPr>
        <p:txBody>
          <a:bodyPr spcFirstLastPara="1" wrap="square" lIns="91425" tIns="45700" rIns="91425" bIns="45700" anchor="ctr" anchorCtr="0">
            <a:noAutofit/>
          </a:bodyPr>
          <a:lstStyle/>
          <a:p>
            <a:pPr algn="l"/>
            <a:endParaRPr lang="en-IN" sz="2400" b="1" i="0" dirty="0">
              <a:effectLst/>
              <a:latin typeface="Söhne"/>
            </a:endParaRPr>
          </a:p>
          <a:p>
            <a:pPr algn="l"/>
            <a:r>
              <a:rPr lang="en-US" sz="2400" b="0" i="0" dirty="0">
                <a:effectLst/>
                <a:latin typeface="Söhne"/>
              </a:rPr>
              <a:t>there are several risks and obstacles that could potentially impact the final project delivery.</a:t>
            </a:r>
            <a:endParaRPr lang="en-IN" sz="2400" b="1" dirty="0">
              <a:latin typeface="Söhne"/>
            </a:endParaRPr>
          </a:p>
          <a:p>
            <a:pPr algn="l"/>
            <a:r>
              <a:rPr lang="en-IN" sz="2400" b="1" i="0" dirty="0">
                <a:effectLst/>
                <a:latin typeface="Söhne"/>
              </a:rPr>
              <a:t>Technology Failure</a:t>
            </a:r>
            <a:r>
              <a:rPr lang="en-IN" sz="2400" b="0" i="0" dirty="0">
                <a:effectLst/>
                <a:latin typeface="Söhne"/>
              </a:rPr>
              <a:t>:</a:t>
            </a:r>
            <a:endParaRPr lang="en-IN" sz="2400" b="0" i="0" dirty="0">
              <a:effectLst/>
              <a:latin typeface="Söhne"/>
            </a:endParaRPr>
          </a:p>
          <a:p>
            <a:pPr algn="l"/>
            <a:r>
              <a:rPr lang="en-IN" sz="2400" i="0" dirty="0">
                <a:effectLst/>
                <a:latin typeface="Söhne"/>
              </a:rPr>
              <a:t>Protocol Incompatibility</a:t>
            </a:r>
            <a:endParaRPr lang="en-IN" sz="2400" i="0" dirty="0">
              <a:effectLst/>
              <a:latin typeface="Söhne"/>
            </a:endParaRPr>
          </a:p>
          <a:p>
            <a:pPr algn="just">
              <a:spcBef>
                <a:spcPts val="480"/>
              </a:spcBef>
              <a:buClr>
                <a:schemeClr val="dk1"/>
              </a:buClr>
              <a:buSzPts val="1100"/>
            </a:pPr>
            <a:r>
              <a:rPr lang="en-IN" sz="2400" i="0" dirty="0">
                <a:effectLst/>
                <a:latin typeface="Söhne"/>
              </a:rPr>
              <a:t>Software Bugs and Glitches</a:t>
            </a:r>
            <a:endParaRPr lang="en-IN" sz="2400" i="0" dirty="0">
              <a:effectLst/>
              <a:latin typeface="Söhne"/>
            </a:endParaRPr>
          </a:p>
          <a:p>
            <a:pPr algn="just">
              <a:spcBef>
                <a:spcPts val="480"/>
              </a:spcBef>
              <a:buClr>
                <a:schemeClr val="dk1"/>
              </a:buClr>
              <a:buSzPts val="1100"/>
            </a:pPr>
            <a:r>
              <a:rPr lang="en-IN" sz="2400" i="0" dirty="0">
                <a:effectLst/>
                <a:latin typeface="Söhne"/>
              </a:rPr>
              <a:t>Security Vulnerabilities</a:t>
            </a:r>
            <a:endParaRPr lang="en-IN" sz="2400" dirty="0">
              <a:latin typeface="Söhne"/>
            </a:endParaRPr>
          </a:p>
          <a:p>
            <a:pPr algn="l"/>
            <a:r>
              <a:rPr lang="en-US" sz="2400" b="1" i="0" dirty="0">
                <a:effectLst/>
                <a:latin typeface="Söhne"/>
              </a:rPr>
              <a:t>Hardware Failure Threats</a:t>
            </a:r>
            <a:r>
              <a:rPr lang="en-US" sz="2400" b="0" i="0" dirty="0">
                <a:effectLst/>
                <a:latin typeface="Söhne"/>
              </a:rPr>
              <a:t>:</a:t>
            </a:r>
            <a:endParaRPr lang="en-US" sz="2400" b="0" i="0" dirty="0">
              <a:effectLst/>
              <a:latin typeface="Söhne"/>
            </a:endParaRPr>
          </a:p>
          <a:p>
            <a:pPr algn="l"/>
            <a:r>
              <a:rPr lang="en-US" sz="2400" i="0" dirty="0">
                <a:effectLst/>
                <a:latin typeface="Söhne"/>
              </a:rPr>
              <a:t>Component Failure</a:t>
            </a:r>
            <a:endParaRPr lang="en-US" sz="2400" i="0" dirty="0">
              <a:effectLst/>
              <a:latin typeface="Söhne"/>
            </a:endParaRPr>
          </a:p>
          <a:p>
            <a:pPr algn="just">
              <a:spcBef>
                <a:spcPts val="480"/>
              </a:spcBef>
              <a:buClr>
                <a:schemeClr val="dk1"/>
              </a:buClr>
              <a:buSzPts val="1100"/>
            </a:pPr>
            <a:r>
              <a:rPr lang="en-IN" sz="2400" i="0" dirty="0">
                <a:effectLst/>
                <a:latin typeface="Söhne"/>
              </a:rPr>
              <a:t>Power Outages</a:t>
            </a:r>
            <a:endParaRPr lang="en-IN" sz="2400" i="0" dirty="0">
              <a:effectLst/>
              <a:latin typeface="Söhne"/>
            </a:endParaRPr>
          </a:p>
          <a:p>
            <a:pPr algn="l"/>
            <a:r>
              <a:rPr lang="en-IN" sz="2400" b="1" i="0" dirty="0">
                <a:effectLst/>
                <a:latin typeface="Söhne"/>
              </a:rPr>
              <a:t>Version Compatibility Problems</a:t>
            </a:r>
            <a:r>
              <a:rPr lang="en-IN" sz="2400" b="0" i="0" dirty="0">
                <a:effectLst/>
                <a:latin typeface="Söhne"/>
              </a:rPr>
              <a:t>:</a:t>
            </a:r>
            <a:endParaRPr lang="en-IN" sz="2400" b="0" i="0" dirty="0">
              <a:effectLst/>
              <a:latin typeface="Söhne"/>
            </a:endParaRPr>
          </a:p>
          <a:p>
            <a:pPr algn="l"/>
            <a:r>
              <a:rPr lang="en-IN" sz="2400" i="0" dirty="0">
                <a:effectLst/>
                <a:latin typeface="Söhne"/>
              </a:rPr>
              <a:t>Protocol Version Mismatch</a:t>
            </a:r>
            <a:endParaRPr lang="en-IN" sz="2400" i="0" dirty="0">
              <a:effectLst/>
              <a:latin typeface="Söhne"/>
            </a:endParaRPr>
          </a:p>
          <a:p>
            <a:pPr algn="just">
              <a:spcBef>
                <a:spcPts val="480"/>
              </a:spcBef>
              <a:buClr>
                <a:schemeClr val="dk1"/>
              </a:buClr>
              <a:buSzPts val="1100"/>
            </a:pPr>
            <a:r>
              <a:rPr lang="en-IN" sz="2400" i="0" dirty="0">
                <a:effectLst/>
                <a:latin typeface="Söhne"/>
              </a:rPr>
              <a:t>Software Dependency Conflicts</a:t>
            </a:r>
            <a:endParaRPr lang="en-IN" sz="2400" dirty="0">
              <a:latin typeface="Söhne"/>
            </a:endParaRPr>
          </a:p>
          <a:p>
            <a:pPr algn="just">
              <a:spcBef>
                <a:spcPts val="480"/>
              </a:spcBef>
              <a:buClr>
                <a:schemeClr val="dk1"/>
              </a:buClr>
              <a:buSzPts val="1100"/>
            </a:pPr>
            <a:endParaRPr sz="2400" dirty="0">
              <a:latin typeface="Trebuchet MS" panose="020B0603020202020204"/>
              <a:ea typeface="Trebuchet MS" panose="020B0603020202020204"/>
              <a:cs typeface="Trebuchet MS" panose="020B0603020202020204"/>
              <a:sym typeface="Trebuchet MS" panose="020B0603020202020204"/>
            </a:endParaRPr>
          </a:p>
        </p:txBody>
      </p:sp>
      <p:pic>
        <p:nvPicPr>
          <p:cNvPr id="6" name="Picture 5"/>
          <p:cNvPicPr>
            <a:picLocks noChangeAspect="1"/>
          </p:cNvPicPr>
          <p:nvPr/>
        </p:nvPicPr>
        <p:blipFill>
          <a:blip r:embed="rId1"/>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dirty="0"/>
              <a:t>Faisal-Akshatha-Praveen-Rachappa</a:t>
            </a:r>
            <a:endParaRPr lang="en-US" dirty="0"/>
          </a:p>
          <a:p>
            <a:endParaRPr lang="en-US" dirty="0"/>
          </a:p>
        </p:txBody>
      </p:sp>
      <p:sp>
        <p:nvSpPr>
          <p:cNvPr id="3" name="Slide Number Placeholder 2"/>
          <p:cNvSpPr>
            <a:spLocks noGrp="1"/>
          </p:cNvSpPr>
          <p:nvPr>
            <p:ph type="sldNum" sz="quarter" idx="12"/>
          </p:nvPr>
        </p:nvSpPr>
        <p:spPr/>
        <p:txBody>
          <a:bodyPr/>
          <a:lstStyle/>
          <a:p>
            <a:fld id="{B5A7E83D-D0ED-4D2D-8278-07767DB0C107}" type="slidenum">
              <a:rPr lang="en-US" smtClean="0"/>
            </a:fld>
            <a:endParaRPr lang="en-US"/>
          </a:p>
        </p:txBody>
      </p:sp>
      <p:sp>
        <p:nvSpPr>
          <p:cNvPr id="9" name="Footer Placeholder 1"/>
          <p:cNvSpPr txBox="1"/>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dirty="0"/>
              <a:t>A secure multiprotocol iot gateway</a:t>
            </a:r>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21156</Words>
  <Application>WPS Presentation</Application>
  <PresentationFormat>Widescreen</PresentationFormat>
  <Paragraphs>484</Paragraphs>
  <Slides>27</Slides>
  <Notes>26</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27</vt:i4>
      </vt:variant>
    </vt:vector>
  </HeadingPairs>
  <TitlesOfParts>
    <vt:vector size="48" baseType="lpstr">
      <vt:lpstr>Arial</vt:lpstr>
      <vt:lpstr>SimSun</vt:lpstr>
      <vt:lpstr>Wingdings</vt:lpstr>
      <vt:lpstr>Trebuchet MS</vt:lpstr>
      <vt:lpstr>Arial</vt:lpstr>
      <vt:lpstr>Trebuchet MS</vt:lpstr>
      <vt:lpstr>Söhne</vt:lpstr>
      <vt:lpstr>Segoe Print</vt:lpstr>
      <vt:lpstr>Google Sans</vt:lpstr>
      <vt:lpstr>Calibri</vt:lpstr>
      <vt:lpstr>Microsoft YaHei</vt:lpstr>
      <vt:lpstr>Arial Unicode MS</vt:lpstr>
      <vt:lpstr>Calibri Light</vt:lpstr>
      <vt:lpstr>ElsevierGulliver</vt:lpstr>
      <vt:lpstr>ElsevierSans</vt:lpstr>
      <vt:lpstr>ff1</vt:lpstr>
      <vt:lpstr>Times New Roman</vt:lpstr>
      <vt:lpstr>Roboto</vt:lpstr>
      <vt:lpstr>ff3</vt:lpstr>
      <vt:lpstr>ff2</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 systematic literature review on IoT gateways”         Gunjan Beniwal and Anita Singhrova                                                                                                                                                                                                           27 November 2021</vt:lpstr>
      <vt:lpstr>“Internet of things: a multiprotocol gateway as solution of the interoperability problem”         </vt:lpstr>
      <vt:lpstr>“Internet of things: a multiprotocol gateway as solution of the interoperability problem”         </vt:lpstr>
      <vt:lpstr>“A REVIEW: INTERNET-OF-THINGS GATEWAYS ARCHITECTURES AND CHALLENGES        </vt:lpstr>
      <vt:lpstr>“A SECURE MULTIPROTOCOL GATEWAY FOR IOT”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racha</cp:lastModifiedBy>
  <cp:revision>41</cp:revision>
  <dcterms:created xsi:type="dcterms:W3CDTF">2023-02-02T07:40:00Z</dcterms:created>
  <dcterms:modified xsi:type="dcterms:W3CDTF">2024-04-03T01:28:31Z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F3AD316FEEA74E408854CD628BB671CF_13</vt:lpwstr>
  </property>
  <property fmtid="{D5CDD505-2E9C-101B-9397-08002B2CF9AE}" pid="3" name="KSOProductBuildVer">
    <vt:lpwstr>1033-12.2.0.13489</vt:lpwstr>
  </property>
</Properties>
</file>