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4" r:id="rId4"/>
    <p:sldId id="257" r:id="rId5"/>
    <p:sldId id="270" r:id="rId6"/>
    <p:sldId id="259" r:id="rId7"/>
    <p:sldId id="264" r:id="rId8"/>
    <p:sldId id="272" r:id="rId9"/>
    <p:sldId id="265" r:id="rId10"/>
    <p:sldId id="268" r:id="rId11"/>
    <p:sldId id="269" r:id="rId12"/>
    <p:sldId id="261" r:id="rId13"/>
    <p:sldId id="262" r:id="rId14"/>
    <p:sldId id="271" r:id="rId15"/>
    <p:sldId id="273"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9" d="100"/>
          <a:sy n="69" d="100"/>
        </p:scale>
        <p:origin x="780" y="72"/>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5.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92182E-E396-4241-8B3B-ACF6198EFD0A}"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757342B9-A2D6-4306-B7BF-4CD148EAFBD5}" type="pres">
      <dgm:prSet presAssocID="{8892182E-E396-4241-8B3B-ACF6198EFD0A}" presName="Name0" presStyleCnt="0">
        <dgm:presLayoutVars>
          <dgm:chMax val="7"/>
          <dgm:resizeHandles val="exact"/>
        </dgm:presLayoutVars>
      </dgm:prSet>
      <dgm:spPr/>
      <dgm:t>
        <a:bodyPr/>
        <a:lstStyle/>
        <a:p>
          <a:endParaRPr lang="en-US"/>
        </a:p>
      </dgm:t>
    </dgm:pt>
  </dgm:ptLst>
  <dgm:cxnLst>
    <dgm:cxn modelId="{B21E24D2-AF08-4AB0-B660-682A5D2F3196}" type="presOf" srcId="{8892182E-E396-4241-8B3B-ACF6198EFD0A}" destId="{757342B9-A2D6-4306-B7BF-4CD148EAFBD5}" srcOrd="0"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ADB6A2-8AC3-48BF-8EE0-3714C7E1DA6C}"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B3B3C273-F299-4194-84F5-181C30293970}" type="pres">
      <dgm:prSet presAssocID="{16ADB6A2-8AC3-48BF-8EE0-3714C7E1DA6C}" presName="Name0" presStyleCnt="0">
        <dgm:presLayoutVars>
          <dgm:chMax val="7"/>
          <dgm:resizeHandles val="exact"/>
        </dgm:presLayoutVars>
      </dgm:prSet>
      <dgm:spPr/>
      <dgm:t>
        <a:bodyPr/>
        <a:lstStyle/>
        <a:p>
          <a:endParaRPr lang="en-US"/>
        </a:p>
      </dgm:t>
    </dgm:pt>
  </dgm:ptLst>
  <dgm:cxnLst>
    <dgm:cxn modelId="{346BABD5-1794-4FC2-9597-8173248E43D6}" type="presOf" srcId="{16ADB6A2-8AC3-48BF-8EE0-3714C7E1DA6C}" destId="{B3B3C273-F299-4194-84F5-181C30293970}" srcOrd="0" destOrd="0" presId="urn:microsoft.com/office/officeart/2005/8/layout/ven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7FD831-1CF4-43A9-8E12-6BD1BA838229}"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BE8C9626-93CD-43CD-B52B-D211FD33B19B}">
      <dgm:prSet phldrT="[Text]" custT="1"/>
      <dgm:spPr/>
      <dgm:t>
        <a:bodyPr/>
        <a:lstStyle/>
        <a:p>
          <a:r>
            <a:rPr lang="en-US" sz="1100" dirty="0" smtClean="0"/>
            <a:t>SHOPS</a:t>
          </a:r>
          <a:endParaRPr lang="en-US" sz="1100" dirty="0"/>
        </a:p>
      </dgm:t>
    </dgm:pt>
    <dgm:pt modelId="{600EBDFE-A31D-45EE-86E6-48499BB51B7F}" type="parTrans" cxnId="{575B7AF9-12EF-4DF5-830E-A2A7C889EEB3}">
      <dgm:prSet/>
      <dgm:spPr/>
      <dgm:t>
        <a:bodyPr/>
        <a:lstStyle/>
        <a:p>
          <a:endParaRPr lang="en-US"/>
        </a:p>
      </dgm:t>
    </dgm:pt>
    <dgm:pt modelId="{11BDE753-43AC-4BD3-AD68-BF48B6530F62}" type="sibTrans" cxnId="{575B7AF9-12EF-4DF5-830E-A2A7C889EEB3}">
      <dgm:prSet/>
      <dgm:spPr/>
      <dgm:t>
        <a:bodyPr/>
        <a:lstStyle/>
        <a:p>
          <a:endParaRPr lang="en-US"/>
        </a:p>
      </dgm:t>
    </dgm:pt>
    <dgm:pt modelId="{F206DDA8-18BC-43AE-8D08-174F62343F2B}">
      <dgm:prSet phldrT="[Text]"/>
      <dgm:spPr/>
      <dgm:t>
        <a:bodyPr/>
        <a:lstStyle/>
        <a:p>
          <a:r>
            <a:rPr lang="en-US" dirty="0" smtClean="0"/>
            <a:t>SHOPS</a:t>
          </a:r>
          <a:endParaRPr lang="en-US" dirty="0"/>
        </a:p>
      </dgm:t>
    </dgm:pt>
    <dgm:pt modelId="{8541D9BA-F3C3-4DB9-9CEE-14501BD3BA07}" type="parTrans" cxnId="{EE565767-A623-4D5D-9C04-7830EA7465E7}">
      <dgm:prSet/>
      <dgm:spPr/>
      <dgm:t>
        <a:bodyPr/>
        <a:lstStyle/>
        <a:p>
          <a:endParaRPr lang="en-US"/>
        </a:p>
      </dgm:t>
    </dgm:pt>
    <dgm:pt modelId="{EA039338-59B2-4AB9-8C71-58A489F082C0}" type="sibTrans" cxnId="{EE565767-A623-4D5D-9C04-7830EA7465E7}">
      <dgm:prSet/>
      <dgm:spPr/>
      <dgm:t>
        <a:bodyPr/>
        <a:lstStyle/>
        <a:p>
          <a:endParaRPr lang="en-US"/>
        </a:p>
      </dgm:t>
    </dgm:pt>
    <dgm:pt modelId="{56E4EB88-A5EF-44E0-B9D0-3B3AD1B53FB6}">
      <dgm:prSet phldrT="[Text]"/>
      <dgm:spPr/>
      <dgm:t>
        <a:bodyPr/>
        <a:lstStyle/>
        <a:p>
          <a:r>
            <a:rPr lang="en-US" dirty="0" smtClean="0"/>
            <a:t>SHOPS</a:t>
          </a:r>
          <a:endParaRPr lang="en-US" dirty="0"/>
        </a:p>
      </dgm:t>
    </dgm:pt>
    <dgm:pt modelId="{1E37EA15-0D2C-4419-9DF6-68FB7A8DA4A1}" type="parTrans" cxnId="{D783D2DC-9BFC-4038-8BB2-6659ADBE02FF}">
      <dgm:prSet/>
      <dgm:spPr/>
      <dgm:t>
        <a:bodyPr/>
        <a:lstStyle/>
        <a:p>
          <a:endParaRPr lang="en-US"/>
        </a:p>
      </dgm:t>
    </dgm:pt>
    <dgm:pt modelId="{CACC1B67-0EA9-4875-B841-44B2D40703B9}" type="sibTrans" cxnId="{D783D2DC-9BFC-4038-8BB2-6659ADBE02FF}">
      <dgm:prSet/>
      <dgm:spPr/>
      <dgm:t>
        <a:bodyPr/>
        <a:lstStyle/>
        <a:p>
          <a:endParaRPr lang="en-US"/>
        </a:p>
      </dgm:t>
    </dgm:pt>
    <dgm:pt modelId="{60900FC6-D032-45BA-A337-4AEE87EDF015}">
      <dgm:prSet phldrT="[Text]" custT="1"/>
      <dgm:spPr/>
      <dgm:t>
        <a:bodyPr/>
        <a:lstStyle/>
        <a:p>
          <a:r>
            <a:rPr lang="en-US" sz="1600" dirty="0" smtClean="0"/>
            <a:t>SHOPS</a:t>
          </a:r>
          <a:endParaRPr lang="en-US" sz="1600" dirty="0"/>
        </a:p>
      </dgm:t>
    </dgm:pt>
    <dgm:pt modelId="{AF0CD78B-D4A8-43B5-A33C-6F390B9E4A45}" type="parTrans" cxnId="{F8356AF3-079C-429C-98F6-03337D6EAC56}">
      <dgm:prSet/>
      <dgm:spPr/>
      <dgm:t>
        <a:bodyPr/>
        <a:lstStyle/>
        <a:p>
          <a:endParaRPr lang="en-US"/>
        </a:p>
      </dgm:t>
    </dgm:pt>
    <dgm:pt modelId="{191CF6C2-A034-4507-A9D1-2C3956E2019E}" type="sibTrans" cxnId="{F8356AF3-079C-429C-98F6-03337D6EAC56}">
      <dgm:prSet/>
      <dgm:spPr/>
      <dgm:t>
        <a:bodyPr/>
        <a:lstStyle/>
        <a:p>
          <a:endParaRPr lang="en-US"/>
        </a:p>
      </dgm:t>
    </dgm:pt>
    <dgm:pt modelId="{F8E8FCB2-632F-4612-BD46-2C54DC277842}" type="pres">
      <dgm:prSet presAssocID="{277FD831-1CF4-43A9-8E12-6BD1BA838229}" presName="Name0" presStyleCnt="0">
        <dgm:presLayoutVars>
          <dgm:chMax val="7"/>
          <dgm:resizeHandles val="exact"/>
        </dgm:presLayoutVars>
      </dgm:prSet>
      <dgm:spPr/>
      <dgm:t>
        <a:bodyPr/>
        <a:lstStyle/>
        <a:p>
          <a:endParaRPr lang="en-US"/>
        </a:p>
      </dgm:t>
    </dgm:pt>
    <dgm:pt modelId="{B0B3584D-61D9-428F-8CC6-80207D5FE505}" type="pres">
      <dgm:prSet presAssocID="{277FD831-1CF4-43A9-8E12-6BD1BA838229}" presName="comp1" presStyleCnt="0"/>
      <dgm:spPr/>
    </dgm:pt>
    <dgm:pt modelId="{1F08145B-22DD-40AF-B2DD-4550D38AE57C}" type="pres">
      <dgm:prSet presAssocID="{277FD831-1CF4-43A9-8E12-6BD1BA838229}" presName="circle1" presStyleLbl="node1" presStyleIdx="0" presStyleCnt="4" custScaleX="42991" custScaleY="39054" custLinFactNeighborX="23314" custLinFactNeighborY="-19284"/>
      <dgm:spPr/>
      <dgm:t>
        <a:bodyPr/>
        <a:lstStyle/>
        <a:p>
          <a:endParaRPr lang="en-US"/>
        </a:p>
      </dgm:t>
    </dgm:pt>
    <dgm:pt modelId="{6589BA57-C744-4349-AC6C-928C6A6C3FE5}" type="pres">
      <dgm:prSet presAssocID="{277FD831-1CF4-43A9-8E12-6BD1BA838229}" presName="c1text" presStyleLbl="node1" presStyleIdx="0" presStyleCnt="4">
        <dgm:presLayoutVars>
          <dgm:bulletEnabled val="1"/>
        </dgm:presLayoutVars>
      </dgm:prSet>
      <dgm:spPr/>
      <dgm:t>
        <a:bodyPr/>
        <a:lstStyle/>
        <a:p>
          <a:endParaRPr lang="en-US"/>
        </a:p>
      </dgm:t>
    </dgm:pt>
    <dgm:pt modelId="{89BF8695-4125-4B51-BD8C-700E2EBF53D9}" type="pres">
      <dgm:prSet presAssocID="{277FD831-1CF4-43A9-8E12-6BD1BA838229}" presName="comp2" presStyleCnt="0"/>
      <dgm:spPr/>
    </dgm:pt>
    <dgm:pt modelId="{DF3232DA-3835-4B11-BCBE-683A09DF5A4A}" type="pres">
      <dgm:prSet presAssocID="{277FD831-1CF4-43A9-8E12-6BD1BA838229}" presName="circle2" presStyleLbl="node1" presStyleIdx="1" presStyleCnt="4" custScaleX="38772" custScaleY="37980" custLinFactNeighborX="56585" custLinFactNeighborY="36441"/>
      <dgm:spPr/>
      <dgm:t>
        <a:bodyPr/>
        <a:lstStyle/>
        <a:p>
          <a:endParaRPr lang="en-US"/>
        </a:p>
      </dgm:t>
    </dgm:pt>
    <dgm:pt modelId="{FEDCDA61-2FD0-4FE7-9254-1703CEA1186F}" type="pres">
      <dgm:prSet presAssocID="{277FD831-1CF4-43A9-8E12-6BD1BA838229}" presName="c2text" presStyleLbl="node1" presStyleIdx="1" presStyleCnt="4">
        <dgm:presLayoutVars>
          <dgm:bulletEnabled val="1"/>
        </dgm:presLayoutVars>
      </dgm:prSet>
      <dgm:spPr/>
      <dgm:t>
        <a:bodyPr/>
        <a:lstStyle/>
        <a:p>
          <a:endParaRPr lang="en-US"/>
        </a:p>
      </dgm:t>
    </dgm:pt>
    <dgm:pt modelId="{2088CE9C-40BD-4CB0-8740-2794FA02208A}" type="pres">
      <dgm:prSet presAssocID="{277FD831-1CF4-43A9-8E12-6BD1BA838229}" presName="comp3" presStyleCnt="0"/>
      <dgm:spPr/>
    </dgm:pt>
    <dgm:pt modelId="{A8FA21AE-2ED1-41BB-8214-7AC9BB428DEA}" type="pres">
      <dgm:prSet presAssocID="{277FD831-1CF4-43A9-8E12-6BD1BA838229}" presName="circle3" presStyleLbl="node1" presStyleIdx="2" presStyleCnt="4" custScaleX="60536" custScaleY="50193" custLinFactNeighborX="-39299" custLinFactNeighborY="-34465"/>
      <dgm:spPr/>
      <dgm:t>
        <a:bodyPr/>
        <a:lstStyle/>
        <a:p>
          <a:endParaRPr lang="en-US"/>
        </a:p>
      </dgm:t>
    </dgm:pt>
    <dgm:pt modelId="{331F038F-E4C2-42B3-B74B-C7CCCB680896}" type="pres">
      <dgm:prSet presAssocID="{277FD831-1CF4-43A9-8E12-6BD1BA838229}" presName="c3text" presStyleLbl="node1" presStyleIdx="2" presStyleCnt="4">
        <dgm:presLayoutVars>
          <dgm:bulletEnabled val="1"/>
        </dgm:presLayoutVars>
      </dgm:prSet>
      <dgm:spPr/>
      <dgm:t>
        <a:bodyPr/>
        <a:lstStyle/>
        <a:p>
          <a:endParaRPr lang="en-US"/>
        </a:p>
      </dgm:t>
    </dgm:pt>
    <dgm:pt modelId="{6CC27295-18EA-4310-9A90-AD6DD75436D7}" type="pres">
      <dgm:prSet presAssocID="{277FD831-1CF4-43A9-8E12-6BD1BA838229}" presName="comp4" presStyleCnt="0"/>
      <dgm:spPr/>
    </dgm:pt>
    <dgm:pt modelId="{8EB1A89C-9814-4E42-BA3D-95663269D57C}" type="pres">
      <dgm:prSet presAssocID="{277FD831-1CF4-43A9-8E12-6BD1BA838229}" presName="circle4" presStyleLbl="node1" presStyleIdx="3" presStyleCnt="4" custAng="0" custScaleX="63080" custScaleY="66362" custLinFactNeighborX="-55693" custLinFactNeighborY="14543"/>
      <dgm:spPr/>
      <dgm:t>
        <a:bodyPr/>
        <a:lstStyle/>
        <a:p>
          <a:endParaRPr lang="en-US"/>
        </a:p>
      </dgm:t>
    </dgm:pt>
    <dgm:pt modelId="{331F5FE5-54FA-4F17-86F1-BD5413E499DE}" type="pres">
      <dgm:prSet presAssocID="{277FD831-1CF4-43A9-8E12-6BD1BA838229}" presName="c4text" presStyleLbl="node1" presStyleIdx="3" presStyleCnt="4">
        <dgm:presLayoutVars>
          <dgm:bulletEnabled val="1"/>
        </dgm:presLayoutVars>
      </dgm:prSet>
      <dgm:spPr/>
      <dgm:t>
        <a:bodyPr/>
        <a:lstStyle/>
        <a:p>
          <a:endParaRPr lang="en-US"/>
        </a:p>
      </dgm:t>
    </dgm:pt>
  </dgm:ptLst>
  <dgm:cxnLst>
    <dgm:cxn modelId="{EE565767-A623-4D5D-9C04-7830EA7465E7}" srcId="{277FD831-1CF4-43A9-8E12-6BD1BA838229}" destId="{F206DDA8-18BC-43AE-8D08-174F62343F2B}" srcOrd="1" destOrd="0" parTransId="{8541D9BA-F3C3-4DB9-9CEE-14501BD3BA07}" sibTransId="{EA039338-59B2-4AB9-8C71-58A489F082C0}"/>
    <dgm:cxn modelId="{5626B934-07F6-43D5-99AD-4B9EFB9AB26A}" type="presOf" srcId="{BE8C9626-93CD-43CD-B52B-D211FD33B19B}" destId="{6589BA57-C744-4349-AC6C-928C6A6C3FE5}" srcOrd="1" destOrd="0" presId="urn:microsoft.com/office/officeart/2005/8/layout/venn2"/>
    <dgm:cxn modelId="{724FBE29-10A9-4BCA-A594-4DD7F7B12BE9}" type="presOf" srcId="{277FD831-1CF4-43A9-8E12-6BD1BA838229}" destId="{F8E8FCB2-632F-4612-BD46-2C54DC277842}" srcOrd="0" destOrd="0" presId="urn:microsoft.com/office/officeart/2005/8/layout/venn2"/>
    <dgm:cxn modelId="{CC814516-7549-4386-A47E-712641B6AAE5}" type="presOf" srcId="{60900FC6-D032-45BA-A337-4AEE87EDF015}" destId="{331F5FE5-54FA-4F17-86F1-BD5413E499DE}" srcOrd="1" destOrd="0" presId="urn:microsoft.com/office/officeart/2005/8/layout/venn2"/>
    <dgm:cxn modelId="{D4620EBB-D7DE-451B-A485-61D3777CDEED}" type="presOf" srcId="{F206DDA8-18BC-43AE-8D08-174F62343F2B}" destId="{FEDCDA61-2FD0-4FE7-9254-1703CEA1186F}" srcOrd="1" destOrd="0" presId="urn:microsoft.com/office/officeart/2005/8/layout/venn2"/>
    <dgm:cxn modelId="{575B7AF9-12EF-4DF5-830E-A2A7C889EEB3}" srcId="{277FD831-1CF4-43A9-8E12-6BD1BA838229}" destId="{BE8C9626-93CD-43CD-B52B-D211FD33B19B}" srcOrd="0" destOrd="0" parTransId="{600EBDFE-A31D-45EE-86E6-48499BB51B7F}" sibTransId="{11BDE753-43AC-4BD3-AD68-BF48B6530F62}"/>
    <dgm:cxn modelId="{21510EA0-8BD1-4DAE-95AC-75715215006C}" type="presOf" srcId="{60900FC6-D032-45BA-A337-4AEE87EDF015}" destId="{8EB1A89C-9814-4E42-BA3D-95663269D57C}" srcOrd="0" destOrd="0" presId="urn:microsoft.com/office/officeart/2005/8/layout/venn2"/>
    <dgm:cxn modelId="{F8356AF3-079C-429C-98F6-03337D6EAC56}" srcId="{277FD831-1CF4-43A9-8E12-6BD1BA838229}" destId="{60900FC6-D032-45BA-A337-4AEE87EDF015}" srcOrd="3" destOrd="0" parTransId="{AF0CD78B-D4A8-43B5-A33C-6F390B9E4A45}" sibTransId="{191CF6C2-A034-4507-A9D1-2C3956E2019E}"/>
    <dgm:cxn modelId="{F3654746-D067-40E4-93B9-19CDC2AAEADE}" type="presOf" srcId="{BE8C9626-93CD-43CD-B52B-D211FD33B19B}" destId="{1F08145B-22DD-40AF-B2DD-4550D38AE57C}" srcOrd="0" destOrd="0" presId="urn:microsoft.com/office/officeart/2005/8/layout/venn2"/>
    <dgm:cxn modelId="{10649531-52CC-4EE1-99F2-43B3F505BA0C}" type="presOf" srcId="{F206DDA8-18BC-43AE-8D08-174F62343F2B}" destId="{DF3232DA-3835-4B11-BCBE-683A09DF5A4A}" srcOrd="0" destOrd="0" presId="urn:microsoft.com/office/officeart/2005/8/layout/venn2"/>
    <dgm:cxn modelId="{D783D2DC-9BFC-4038-8BB2-6659ADBE02FF}" srcId="{277FD831-1CF4-43A9-8E12-6BD1BA838229}" destId="{56E4EB88-A5EF-44E0-B9D0-3B3AD1B53FB6}" srcOrd="2" destOrd="0" parTransId="{1E37EA15-0D2C-4419-9DF6-68FB7A8DA4A1}" sibTransId="{CACC1B67-0EA9-4875-B841-44B2D40703B9}"/>
    <dgm:cxn modelId="{D88C4AE0-EEFF-45F7-9404-7C54DA862D69}" type="presOf" srcId="{56E4EB88-A5EF-44E0-B9D0-3B3AD1B53FB6}" destId="{A8FA21AE-2ED1-41BB-8214-7AC9BB428DEA}" srcOrd="0" destOrd="0" presId="urn:microsoft.com/office/officeart/2005/8/layout/venn2"/>
    <dgm:cxn modelId="{80FC1DCA-FA49-4F01-81F9-89127F2A2CC5}" type="presOf" srcId="{56E4EB88-A5EF-44E0-B9D0-3B3AD1B53FB6}" destId="{331F038F-E4C2-42B3-B74B-C7CCCB680896}" srcOrd="1" destOrd="0" presId="urn:microsoft.com/office/officeart/2005/8/layout/venn2"/>
    <dgm:cxn modelId="{A6B5435C-2BAD-4CC5-86CE-BBFB94785221}" type="presParOf" srcId="{F8E8FCB2-632F-4612-BD46-2C54DC277842}" destId="{B0B3584D-61D9-428F-8CC6-80207D5FE505}" srcOrd="0" destOrd="0" presId="urn:microsoft.com/office/officeart/2005/8/layout/venn2"/>
    <dgm:cxn modelId="{C5985080-DB06-4F5A-AE46-A42164C46FDF}" type="presParOf" srcId="{B0B3584D-61D9-428F-8CC6-80207D5FE505}" destId="{1F08145B-22DD-40AF-B2DD-4550D38AE57C}" srcOrd="0" destOrd="0" presId="urn:microsoft.com/office/officeart/2005/8/layout/venn2"/>
    <dgm:cxn modelId="{3FB53B46-6F7E-49C1-B454-E85CF7ED78A1}" type="presParOf" srcId="{B0B3584D-61D9-428F-8CC6-80207D5FE505}" destId="{6589BA57-C744-4349-AC6C-928C6A6C3FE5}" srcOrd="1" destOrd="0" presId="urn:microsoft.com/office/officeart/2005/8/layout/venn2"/>
    <dgm:cxn modelId="{1F0F2EC0-2F89-419C-894F-AA2E312D054C}" type="presParOf" srcId="{F8E8FCB2-632F-4612-BD46-2C54DC277842}" destId="{89BF8695-4125-4B51-BD8C-700E2EBF53D9}" srcOrd="1" destOrd="0" presId="urn:microsoft.com/office/officeart/2005/8/layout/venn2"/>
    <dgm:cxn modelId="{FB7FF9D3-9A7E-49ED-A7B2-B8C4B5847201}" type="presParOf" srcId="{89BF8695-4125-4B51-BD8C-700E2EBF53D9}" destId="{DF3232DA-3835-4B11-BCBE-683A09DF5A4A}" srcOrd="0" destOrd="0" presId="urn:microsoft.com/office/officeart/2005/8/layout/venn2"/>
    <dgm:cxn modelId="{62B32B39-8FD0-4F81-AE82-7F7F6EC0A300}" type="presParOf" srcId="{89BF8695-4125-4B51-BD8C-700E2EBF53D9}" destId="{FEDCDA61-2FD0-4FE7-9254-1703CEA1186F}" srcOrd="1" destOrd="0" presId="urn:microsoft.com/office/officeart/2005/8/layout/venn2"/>
    <dgm:cxn modelId="{A8720E7C-D450-4839-8259-1C34B458AAF7}" type="presParOf" srcId="{F8E8FCB2-632F-4612-BD46-2C54DC277842}" destId="{2088CE9C-40BD-4CB0-8740-2794FA02208A}" srcOrd="2" destOrd="0" presId="urn:microsoft.com/office/officeart/2005/8/layout/venn2"/>
    <dgm:cxn modelId="{23E5B65A-2BBD-4B38-8C88-B47E231C9E05}" type="presParOf" srcId="{2088CE9C-40BD-4CB0-8740-2794FA02208A}" destId="{A8FA21AE-2ED1-41BB-8214-7AC9BB428DEA}" srcOrd="0" destOrd="0" presId="urn:microsoft.com/office/officeart/2005/8/layout/venn2"/>
    <dgm:cxn modelId="{8DFC8017-EAFE-4BBF-9973-45E1EECF17A9}" type="presParOf" srcId="{2088CE9C-40BD-4CB0-8740-2794FA02208A}" destId="{331F038F-E4C2-42B3-B74B-C7CCCB680896}" srcOrd="1" destOrd="0" presId="urn:microsoft.com/office/officeart/2005/8/layout/venn2"/>
    <dgm:cxn modelId="{C685F741-A769-4AA5-A34E-C7E1BC04DD38}" type="presParOf" srcId="{F8E8FCB2-632F-4612-BD46-2C54DC277842}" destId="{6CC27295-18EA-4310-9A90-AD6DD75436D7}" srcOrd="3" destOrd="0" presId="urn:microsoft.com/office/officeart/2005/8/layout/venn2"/>
    <dgm:cxn modelId="{DA90C51B-5190-43E4-A174-B65261843EFD}" type="presParOf" srcId="{6CC27295-18EA-4310-9A90-AD6DD75436D7}" destId="{8EB1A89C-9814-4E42-BA3D-95663269D57C}" srcOrd="0" destOrd="0" presId="urn:microsoft.com/office/officeart/2005/8/layout/venn2"/>
    <dgm:cxn modelId="{414FFCAF-E58A-400E-99F2-C8B49134BE3F}" type="presParOf" srcId="{6CC27295-18EA-4310-9A90-AD6DD75436D7}" destId="{331F5FE5-54FA-4F17-86F1-BD5413E499DE}" srcOrd="1" destOrd="0" presId="urn:microsoft.com/office/officeart/2005/8/layout/ven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8145B-22DD-40AF-B2DD-4550D38AE57C}">
      <dsp:nvSpPr>
        <dsp:cNvPr id="0" name=""/>
        <dsp:cNvSpPr/>
      </dsp:nvSpPr>
      <dsp:spPr>
        <a:xfrm>
          <a:off x="2532089" y="194111"/>
          <a:ext cx="2100737" cy="190835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US" sz="1100" kern="1200" dirty="0" smtClean="0"/>
            <a:t>SHOPS</a:t>
          </a:r>
          <a:endParaRPr lang="en-US" sz="1100" kern="1200" dirty="0"/>
        </a:p>
      </dsp:txBody>
      <dsp:txXfrm>
        <a:off x="3288774" y="289529"/>
        <a:ext cx="587366" cy="286253"/>
      </dsp:txXfrm>
    </dsp:sp>
    <dsp:sp modelId="{DF3232DA-3835-4B11-BCBE-683A09DF5A4A}">
      <dsp:nvSpPr>
        <dsp:cNvPr id="0" name=""/>
        <dsp:cNvSpPr/>
      </dsp:nvSpPr>
      <dsp:spPr>
        <a:xfrm>
          <a:off x="3370796" y="3261429"/>
          <a:ext cx="1515661" cy="148470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SHOPS</a:t>
          </a:r>
          <a:endParaRPr lang="en-US" sz="900" kern="1200" dirty="0"/>
        </a:p>
      </dsp:txBody>
      <dsp:txXfrm>
        <a:off x="3863765" y="3350511"/>
        <a:ext cx="529723" cy="267246"/>
      </dsp:txXfrm>
    </dsp:sp>
    <dsp:sp modelId="{A8FA21AE-2ED1-41BB-8214-7AC9BB428DEA}">
      <dsp:nvSpPr>
        <dsp:cNvPr id="0" name=""/>
        <dsp:cNvSpPr/>
      </dsp:nvSpPr>
      <dsp:spPr>
        <a:xfrm>
          <a:off x="403611" y="1321617"/>
          <a:ext cx="1774839" cy="147159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SHOPS</a:t>
          </a:r>
          <a:endParaRPr lang="en-US" sz="900" kern="1200" dirty="0"/>
        </a:p>
      </dsp:txBody>
      <dsp:txXfrm>
        <a:off x="877493" y="1431987"/>
        <a:ext cx="827075" cy="331109"/>
      </dsp:txXfrm>
    </dsp:sp>
    <dsp:sp modelId="{8EB1A89C-9814-4E42-BA3D-95663269D57C}">
      <dsp:nvSpPr>
        <dsp:cNvPr id="0" name=""/>
        <dsp:cNvSpPr/>
      </dsp:nvSpPr>
      <dsp:spPr>
        <a:xfrm>
          <a:off x="738187" y="3192237"/>
          <a:ext cx="1232951" cy="12971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SHOPS</a:t>
          </a:r>
          <a:endParaRPr lang="en-US" sz="1600" kern="1200" dirty="0"/>
        </a:p>
      </dsp:txBody>
      <dsp:txXfrm>
        <a:off x="918748" y="3516512"/>
        <a:ext cx="871828" cy="64855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9147078" cy="1646302"/>
          </a:xfrm>
        </p:spPr>
        <p:txBody>
          <a:bodyPr/>
          <a:lstStyle/>
          <a:p>
            <a:pPr algn="l"/>
            <a:r>
              <a:rPr lang="en-US" b="1" dirty="0" smtClean="0">
                <a:latin typeface="Algerian" panose="04020705040A02060702" pitchFamily="82" charset="0"/>
                <a:cs typeface="Times New Roman" panose="02020603050405020304" pitchFamily="18" charset="0"/>
              </a:rPr>
              <a:t>Cef 440: internet programming (j2ee) and mobile programming</a:t>
            </a:r>
            <a:endParaRPr lang="en-US" b="1" dirty="0">
              <a:latin typeface="Algerian" panose="04020705040A02060702" pitchFamily="82" charset="0"/>
              <a:cs typeface="Times New Roman" panose="02020603050405020304" pitchFamily="18" charset="0"/>
            </a:endParaRPr>
          </a:p>
        </p:txBody>
      </p:sp>
      <p:sp>
        <p:nvSpPr>
          <p:cNvPr id="3" name="Subtitle 2"/>
          <p:cNvSpPr>
            <a:spLocks noGrp="1"/>
          </p:cNvSpPr>
          <p:nvPr>
            <p:ph type="subTitle" idx="1"/>
          </p:nvPr>
        </p:nvSpPr>
        <p:spPr>
          <a:xfrm>
            <a:off x="1507067" y="4050833"/>
            <a:ext cx="7766936" cy="1463276"/>
          </a:xfrm>
        </p:spPr>
        <p:txBody>
          <a:bodyPr>
            <a:normAutofit fontScale="85000" lnSpcReduction="10000"/>
          </a:bodyPr>
          <a:lstStyle/>
          <a:p>
            <a:pPr algn="l"/>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PROJECT TITLE:</a:t>
            </a:r>
          </a:p>
          <a:p>
            <a:pPr algn="l"/>
            <a:r>
              <a:rPr lang="en-US" sz="2800" b="1" u="sng" dirty="0" smtClean="0">
                <a:solidFill>
                  <a:schemeClr val="accent2">
                    <a:lumMod val="75000"/>
                  </a:schemeClr>
                </a:solidFill>
                <a:latin typeface="Times New Roman" panose="02020603050405020304" pitchFamily="18" charset="0"/>
                <a:cs typeface="Times New Roman" panose="02020603050405020304" pitchFamily="18" charset="0"/>
              </a:rPr>
              <a:t>DESIGN AND IMPLEMENTATION OF A MARKET </a:t>
            </a:r>
          </a:p>
          <a:p>
            <a:pPr algn="l"/>
            <a:r>
              <a:rPr lang="en-US" sz="2800" b="1" u="sng" dirty="0" smtClean="0">
                <a:solidFill>
                  <a:schemeClr val="accent2">
                    <a:lumMod val="75000"/>
                  </a:schemeClr>
                </a:solidFill>
                <a:latin typeface="Times New Roman" panose="02020603050405020304" pitchFamily="18" charset="0"/>
                <a:cs typeface="Times New Roman" panose="02020603050405020304" pitchFamily="18" charset="0"/>
              </a:rPr>
              <a:t>MANAGEMENT </a:t>
            </a:r>
            <a:r>
              <a:rPr lang="en-US" sz="2800" b="1" u="sng" dirty="0">
                <a:solidFill>
                  <a:schemeClr val="accent2">
                    <a:lumMod val="75000"/>
                  </a:schemeClr>
                </a:solidFill>
                <a:latin typeface="Times New Roman" panose="02020603050405020304" pitchFamily="18" charset="0"/>
                <a:cs typeface="Times New Roman" panose="02020603050405020304" pitchFamily="18" charset="0"/>
              </a:rPr>
              <a:t>SYSTEM </a:t>
            </a:r>
            <a:endParaRPr lang="en-US" sz="2800" b="1" u="sng" dirty="0">
              <a:solidFill>
                <a:schemeClr val="accent2">
                  <a:lumMod val="75000"/>
                </a:schemeClr>
              </a:solidFill>
            </a:endParaRPr>
          </a:p>
        </p:txBody>
      </p:sp>
    </p:spTree>
    <p:extLst>
      <p:ext uri="{BB962C8B-B14F-4D97-AF65-F5344CB8AC3E}">
        <p14:creationId xmlns:p14="http://schemas.microsoft.com/office/powerpoint/2010/main" val="3713174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6762" y="1024516"/>
            <a:ext cx="6483929" cy="3880773"/>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NON-FUNCTIONAL REQUIREMENTS</a:t>
            </a:r>
          </a:p>
          <a:p>
            <a:pPr algn="just">
              <a:buFont typeface="Courier New" panose="02070309020205020404" pitchFamily="49" charset="0"/>
              <a:buChar char="o"/>
            </a:pPr>
            <a:r>
              <a:rPr lang="en-US" u="sng" dirty="0" smtClean="0">
                <a:latin typeface="Times New Roman" panose="02020603050405020304" pitchFamily="18" charset="0"/>
                <a:cs typeface="Times New Roman" panose="02020603050405020304" pitchFamily="18" charset="0"/>
              </a:rPr>
              <a:t>Performance</a:t>
            </a:r>
          </a:p>
          <a:p>
            <a:pPr marL="457200" lvl="1" indent="0" algn="just">
              <a:buNone/>
            </a:pPr>
            <a:r>
              <a:rPr lang="en-US" sz="1800" dirty="0">
                <a:latin typeface="Times New Roman" panose="02020603050405020304" pitchFamily="18" charset="0"/>
                <a:cs typeface="Times New Roman" panose="02020603050405020304" pitchFamily="18" charset="0"/>
              </a:rPr>
              <a:t>The system should be able to support high traffic even at peak market hours and function reliably</a:t>
            </a:r>
            <a:r>
              <a:rPr lang="en-US" sz="1800" dirty="0" smtClean="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r>
              <a:rPr lang="en-US" u="sng" dirty="0" smtClean="0">
                <a:latin typeface="Times New Roman" panose="02020603050405020304" pitchFamily="18" charset="0"/>
                <a:cs typeface="Times New Roman" panose="02020603050405020304" pitchFamily="18" charset="0"/>
              </a:rPr>
              <a:t>Security</a:t>
            </a:r>
          </a:p>
          <a:p>
            <a:pPr marL="457200" lvl="1" indent="0" algn="just">
              <a:buNone/>
            </a:pPr>
            <a:r>
              <a:rPr lang="en-US" sz="1800" dirty="0" smtClean="0">
                <a:latin typeface="Times New Roman" panose="02020603050405020304" pitchFamily="18" charset="0"/>
                <a:cs typeface="Times New Roman" panose="02020603050405020304" pitchFamily="18" charset="0"/>
              </a:rPr>
              <a:t>Customer and vendor data should be protected from unauthorized access. </a:t>
            </a:r>
          </a:p>
          <a:p>
            <a:pPr algn="just">
              <a:buFont typeface="Courier New" panose="02070309020205020404" pitchFamily="49" charset="0"/>
              <a:buChar char="o"/>
            </a:pPr>
            <a:r>
              <a:rPr lang="en-US" u="sng" dirty="0" smtClean="0">
                <a:latin typeface="Times New Roman" panose="02020603050405020304" pitchFamily="18" charset="0"/>
                <a:cs typeface="Times New Roman" panose="02020603050405020304" pitchFamily="18" charset="0"/>
              </a:rPr>
              <a:t>Usability</a:t>
            </a:r>
          </a:p>
          <a:p>
            <a:pPr marL="457200" lvl="1" indent="0" algn="just">
              <a:buNone/>
            </a:pPr>
            <a:r>
              <a:rPr lang="en-US" sz="1800" dirty="0" smtClean="0">
                <a:latin typeface="Times New Roman" panose="02020603050405020304" pitchFamily="18" charset="0"/>
                <a:cs typeface="Times New Roman" panose="02020603050405020304" pitchFamily="18" charset="0"/>
              </a:rPr>
              <a:t>The system should be easy and intuitive to use.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77" y="1568037"/>
            <a:ext cx="3693214" cy="2793729"/>
          </a:xfrm>
          <a:prstGeom prst="rect">
            <a:avLst/>
          </a:prstGeom>
        </p:spPr>
      </p:pic>
    </p:spTree>
    <p:extLst>
      <p:ext uri="{BB962C8B-B14F-4D97-AF65-F5344CB8AC3E}">
        <p14:creationId xmlns:p14="http://schemas.microsoft.com/office/powerpoint/2010/main" val="2726222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771" y="1357025"/>
            <a:ext cx="8596668" cy="3880773"/>
          </a:xfrm>
        </p:spPr>
        <p:txBody>
          <a:bodyPr>
            <a:normAutofit lnSpcReduction="10000"/>
          </a:bodyPr>
          <a:lstStyle/>
          <a:p>
            <a:pPr lvl="1"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a:t>
            </a:r>
            <a:r>
              <a:rPr lang="en-US" sz="1800" u="sng" dirty="0" smtClean="0">
                <a:latin typeface="Times New Roman" panose="02020603050405020304" pitchFamily="18" charset="0"/>
                <a:cs typeface="Times New Roman" panose="02020603050405020304" pitchFamily="18" charset="0"/>
              </a:rPr>
              <a:t>Integrity</a:t>
            </a:r>
            <a:endParaRPr lang="en-US" sz="1800" u="sng" dirty="0">
              <a:latin typeface="Times New Roman" panose="02020603050405020304" pitchFamily="18" charset="0"/>
              <a:cs typeface="Times New Roman" panose="02020603050405020304" pitchFamily="18" charset="0"/>
            </a:endParaRPr>
          </a:p>
          <a:p>
            <a:pPr marL="457200" lvl="1" indent="0" algn="just">
              <a:buNone/>
            </a:pPr>
            <a:r>
              <a:rPr lang="en-US" sz="1800" dirty="0">
                <a:latin typeface="Times New Roman" panose="02020603050405020304" pitchFamily="18" charset="0"/>
                <a:cs typeface="Times New Roman" panose="02020603050405020304" pitchFamily="18" charset="0"/>
              </a:rPr>
              <a:t>The user information and credentials should not be consistent over the entire time when it will be needed.</a:t>
            </a:r>
          </a:p>
          <a:p>
            <a:pPr lvl="1" algn="just">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a:t>
            </a:r>
            <a:r>
              <a:rPr lang="en-US" sz="1800" u="sng" dirty="0" smtClean="0">
                <a:latin typeface="Times New Roman" panose="02020603050405020304" pitchFamily="18" charset="0"/>
                <a:cs typeface="Times New Roman" panose="02020603050405020304" pitchFamily="18" charset="0"/>
              </a:rPr>
              <a:t>Scalability</a:t>
            </a:r>
            <a:endParaRPr lang="en-US" sz="1800" u="sng" dirty="0">
              <a:latin typeface="Times New Roman" panose="02020603050405020304" pitchFamily="18" charset="0"/>
              <a:cs typeface="Times New Roman" panose="02020603050405020304" pitchFamily="18" charset="0"/>
            </a:endParaRPr>
          </a:p>
          <a:p>
            <a:pPr marL="457200" lvl="1" indent="0" algn="just">
              <a:buNone/>
            </a:pPr>
            <a:r>
              <a:rPr lang="en-US" sz="1800" dirty="0">
                <a:latin typeface="Times New Roman" panose="02020603050405020304" pitchFamily="18" charset="0"/>
                <a:cs typeface="Times New Roman" panose="02020603050405020304" pitchFamily="18" charset="0"/>
              </a:rPr>
              <a:t>The application should be able to accommodate as many users without reducing its </a:t>
            </a:r>
            <a:r>
              <a:rPr lang="en-US" sz="1800" dirty="0" smtClean="0">
                <a:latin typeface="Times New Roman" panose="02020603050405020304" pitchFamily="18" charset="0"/>
                <a:cs typeface="Times New Roman" panose="02020603050405020304" pitchFamily="18" charset="0"/>
              </a:rPr>
              <a:t>performance.</a:t>
            </a:r>
          </a:p>
          <a:p>
            <a:pPr lvl="1">
              <a:buFont typeface="Courier New" panose="02070309020205020404" pitchFamily="49" charset="0"/>
              <a:buChar char="o"/>
            </a:pPr>
            <a:r>
              <a:rPr lang="en-US" sz="1800" u="sng" dirty="0" smtClean="0">
                <a:latin typeface="Times New Roman" panose="02020603050405020304" pitchFamily="18" charset="0"/>
                <a:cs typeface="Times New Roman" panose="02020603050405020304" pitchFamily="18" charset="0"/>
              </a:rPr>
              <a:t>Compatibility</a:t>
            </a:r>
          </a:p>
          <a:p>
            <a:pPr marL="457200" lvl="1" indent="0">
              <a:buNone/>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application should be able to run on various platforms</a:t>
            </a:r>
            <a:r>
              <a:rPr lang="en-US" sz="1800" dirty="0" smtClean="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1800" u="sng" dirty="0" smtClean="0">
                <a:latin typeface="Times New Roman" panose="02020603050405020304" pitchFamily="18" charset="0"/>
                <a:cs typeface="Times New Roman" panose="02020603050405020304" pitchFamily="18" charset="0"/>
              </a:rPr>
              <a:t>Hardware</a:t>
            </a:r>
          </a:p>
          <a:p>
            <a:pPr marL="457200" lvl="1" indent="0">
              <a:buNone/>
            </a:pPr>
            <a:r>
              <a:rPr lang="en-US" sz="1800" dirty="0" smtClean="0">
                <a:latin typeface="Times New Roman" panose="02020603050405020304" pitchFamily="18" charset="0"/>
                <a:cs typeface="Times New Roman" panose="02020603050405020304" pitchFamily="18" charset="0"/>
              </a:rPr>
              <a:t>The hardware devices on which the application could run, as well as those to build it should also be considered.</a:t>
            </a:r>
            <a:endParaRPr lang="en-US" sz="1800" dirty="0">
              <a:latin typeface="Times New Roman" panose="02020603050405020304" pitchFamily="18" charset="0"/>
              <a:cs typeface="Times New Roman" panose="02020603050405020304" pitchFamily="18" charset="0"/>
            </a:endParaRPr>
          </a:p>
          <a:p>
            <a:pPr>
              <a:buFont typeface="+mj-lt"/>
              <a:buAutoNum type="arabicPeriod"/>
            </a:pPr>
            <a:endParaRPr lang="en-US" sz="1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37690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200" b="1" dirty="0" smtClean="0">
                <a:latin typeface="Times New Roman" panose="02020603050405020304" pitchFamily="18" charset="0"/>
                <a:cs typeface="Times New Roman" panose="02020603050405020304" pitchFamily="18" charset="0"/>
              </a:rPr>
              <a:t>USERS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689534"/>
            <a:ext cx="8596668" cy="3880773"/>
          </a:xfrm>
        </p:spPr>
        <p:txBody>
          <a:bodyPr/>
          <a:lstStyle/>
          <a:p>
            <a:pPr marL="0" indent="0">
              <a:buNone/>
            </a:pPr>
            <a:r>
              <a:rPr lang="en-US" dirty="0" smtClean="0">
                <a:latin typeface="Times New Roman" panose="02020603050405020304" pitchFamily="18" charset="0"/>
                <a:cs typeface="Times New Roman" panose="02020603050405020304" pitchFamily="18" charset="0"/>
              </a:rPr>
              <a:t>The main actors in the system are the buyers and vendors. </a:t>
            </a:r>
          </a:p>
          <a:p>
            <a:pPr marL="0" indent="0">
              <a:buNone/>
            </a:pPr>
            <a:r>
              <a:rPr lang="en-US" b="1" dirty="0" smtClean="0">
                <a:latin typeface="Times New Roman" panose="02020603050405020304" pitchFamily="18" charset="0"/>
                <a:cs typeface="Times New Roman" panose="02020603050405020304" pitchFamily="18" charset="0"/>
              </a:rPr>
              <a:t>1. BUYERS</a:t>
            </a:r>
          </a:p>
          <a:p>
            <a:pPr marL="0" indent="0" algn="just">
              <a:buNone/>
            </a:pPr>
            <a:r>
              <a:rPr lang="en-US" dirty="0" smtClean="0">
                <a:latin typeface="Times New Roman" panose="02020603050405020304" pitchFamily="18" charset="0"/>
                <a:cs typeface="Times New Roman" panose="02020603050405020304" pitchFamily="18" charset="0"/>
              </a:rPr>
              <a:t>The buyers can carry out the following activities:</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View the list of available items in the market.</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Check the average prices of products in the market.</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Search for a particular product to get the prices in different shops.</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Rate  the shops for feedback.</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179" y="746497"/>
            <a:ext cx="4662125" cy="2883423"/>
          </a:xfrm>
          <a:prstGeom prst="rect">
            <a:avLst/>
          </a:prstGeom>
        </p:spPr>
      </p:pic>
    </p:spTree>
    <p:extLst>
      <p:ext uri="{BB962C8B-B14F-4D97-AF65-F5344CB8AC3E}">
        <p14:creationId xmlns:p14="http://schemas.microsoft.com/office/powerpoint/2010/main" val="2880716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188" y="1246189"/>
            <a:ext cx="8596668" cy="3880773"/>
          </a:xfrm>
        </p:spPr>
        <p:txBody>
          <a:bodyPr/>
          <a:lstStyle/>
          <a:p>
            <a:pPr marL="0" indent="0">
              <a:buNone/>
            </a:pPr>
            <a:r>
              <a:rPr lang="en-US" dirty="0" smtClean="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SELLERS</a:t>
            </a:r>
          </a:p>
          <a:p>
            <a:pPr marL="0" indent="0" algn="just">
              <a:buNone/>
            </a:pPr>
            <a:r>
              <a:rPr lang="en-US" dirty="0" smtClean="0">
                <a:latin typeface="Times New Roman" panose="02020603050405020304" pitchFamily="18" charset="0"/>
                <a:cs typeface="Times New Roman" panose="02020603050405020304" pitchFamily="18" charset="0"/>
              </a:rPr>
              <a:t>They can perform carry out the following activities:</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They register their stands or shops on the platform.</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They can add the products they sell with their characteristics (such as type , status and price).</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They can promote their products through discounts </a:t>
            </a:r>
            <a:r>
              <a:rPr lang="en-US" dirty="0">
                <a:latin typeface="Times New Roman" panose="02020603050405020304" pitchFamily="18" charset="0"/>
                <a:cs typeface="Times New Roman" panose="02020603050405020304" pitchFamily="18" charset="0"/>
              </a:rPr>
              <a:t>therefore </a:t>
            </a:r>
            <a:r>
              <a:rPr lang="en-US" dirty="0" smtClean="0">
                <a:latin typeface="Times New Roman" panose="02020603050405020304" pitchFamily="18" charset="0"/>
                <a:cs typeface="Times New Roman" panose="02020603050405020304" pitchFamily="18" charset="0"/>
              </a:rPr>
              <a:t>attracting potential </a:t>
            </a:r>
            <a:r>
              <a:rPr lang="en-US" dirty="0">
                <a:latin typeface="Times New Roman" panose="02020603050405020304" pitchFamily="18" charset="0"/>
                <a:cs typeface="Times New Roman" panose="02020603050405020304" pitchFamily="18" charset="0"/>
              </a:rPr>
              <a:t>customers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make their business known</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They are able to update their product status.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838" y="131239"/>
            <a:ext cx="2602217" cy="2229900"/>
          </a:xfrm>
          <a:prstGeom prst="rect">
            <a:avLst/>
          </a:prstGeom>
        </p:spPr>
      </p:pic>
    </p:spTree>
    <p:extLst>
      <p:ext uri="{BB962C8B-B14F-4D97-AF65-F5344CB8AC3E}">
        <p14:creationId xmlns:p14="http://schemas.microsoft.com/office/powerpoint/2010/main" val="3877695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PRODUCT DESIGN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46764" y="1744953"/>
            <a:ext cx="5727238" cy="3880773"/>
          </a:xfrm>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APPLICATION TYPE</a:t>
            </a:r>
          </a:p>
          <a:p>
            <a:pPr marL="0" indent="0" algn="just">
              <a:buNone/>
            </a:pPr>
            <a:r>
              <a:rPr lang="en-US" dirty="0" smtClean="0">
                <a:latin typeface="Times New Roman" panose="02020603050405020304" pitchFamily="18" charset="0"/>
                <a:cs typeface="Times New Roman" panose="02020603050405020304" pitchFamily="18" charset="0"/>
              </a:rPr>
              <a:t>The application to be built is a hybrid application for the following reasons:</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It uses a single codebase and can easily be scaled for other platforms.</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It is written in a web programming language, making resources easier to use. The application can use the devices’ internal features as they have a native application shell, which helps to improve on user experience.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0400"/>
            <a:ext cx="2707165" cy="2707165"/>
          </a:xfrm>
          <a:prstGeom prst="rect">
            <a:avLst/>
          </a:prstGeom>
        </p:spPr>
      </p:pic>
    </p:spTree>
    <p:extLst>
      <p:ext uri="{BB962C8B-B14F-4D97-AF65-F5344CB8AC3E}">
        <p14:creationId xmlns:p14="http://schemas.microsoft.com/office/powerpoint/2010/main" val="56279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TECHNOLOGY</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77334" y="1509425"/>
            <a:ext cx="8596668" cy="3880773"/>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This </a:t>
            </a:r>
            <a:r>
              <a:rPr lang="en-US" dirty="0" smtClean="0">
                <a:latin typeface="Times New Roman" panose="02020603050405020304" pitchFamily="18" charset="0"/>
                <a:cs typeface="Times New Roman" panose="02020603050405020304" pitchFamily="18" charset="0"/>
              </a:rPr>
              <a:t>refers to the software packages and systems used by the industry for software analysis, development and security.</a:t>
            </a:r>
          </a:p>
          <a:p>
            <a:pPr marL="0" indent="0">
              <a:buNone/>
            </a:pPr>
            <a:r>
              <a:rPr lang="en-US" b="1" dirty="0" smtClean="0">
                <a:latin typeface="Times New Roman" panose="02020603050405020304" pitchFamily="18" charset="0"/>
                <a:cs typeface="Times New Roman" panose="02020603050405020304" pitchFamily="18" charset="0"/>
              </a:rPr>
              <a:t>PROGRAMMING LANGUAGES AND FRAMEWORKS</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programming languages that will be used for this application are JAVASCRIPT, PHP and PYTHON.</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The frameworks that will be used are REACT NATIVE and LARAVEL</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515" y="3889423"/>
            <a:ext cx="1991831" cy="1991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073" y="3800968"/>
            <a:ext cx="2489055" cy="2489055"/>
          </a:xfrm>
          <a:prstGeom prst="rect">
            <a:avLst/>
          </a:prstGeom>
        </p:spPr>
      </p:pic>
    </p:spTree>
    <p:extLst>
      <p:ext uri="{BB962C8B-B14F-4D97-AF65-F5344CB8AC3E}">
        <p14:creationId xmlns:p14="http://schemas.microsoft.com/office/powerpoint/2010/main" val="3935618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2800" dirty="0" smtClean="0">
                <a:latin typeface="Times New Roman" panose="02020603050405020304" pitchFamily="18" charset="0"/>
                <a:cs typeface="Times New Roman" panose="02020603050405020304" pitchFamily="18" charset="0"/>
              </a:rPr>
              <a:t>THANK YOU!</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49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GROUP MEMBERS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GAMUAH PADJINOU RYANE JOY				FE20A044</a:t>
            </a:r>
          </a:p>
          <a:p>
            <a:pPr marL="0" indent="0">
              <a:buNone/>
            </a:pPr>
            <a:r>
              <a:rPr lang="en-US" dirty="0" smtClean="0">
                <a:latin typeface="Times New Roman" panose="02020603050405020304" pitchFamily="18" charset="0"/>
                <a:cs typeface="Times New Roman" panose="02020603050405020304" pitchFamily="18" charset="0"/>
              </a:rPr>
              <a:t>	NDALEGH NOELA LUM MBAH				FE20A070</a:t>
            </a:r>
          </a:p>
          <a:p>
            <a:pPr marL="0" indent="0">
              <a:buNone/>
            </a:pPr>
            <a:r>
              <a:rPr lang="en-US" dirty="0" smtClean="0">
                <a:latin typeface="Times New Roman" panose="02020603050405020304" pitchFamily="18" charset="0"/>
                <a:cs typeface="Times New Roman" panose="02020603050405020304" pitchFamily="18" charset="0"/>
              </a:rPr>
              <a:t>	FORMASIT CHIJOH FOKUNANG				FE20A041</a:t>
            </a:r>
          </a:p>
          <a:p>
            <a:pPr marL="0" indent="0">
              <a:buNone/>
            </a:pPr>
            <a:r>
              <a:rPr lang="en-US" dirty="0" smtClean="0">
                <a:latin typeface="Times New Roman" panose="02020603050405020304" pitchFamily="18" charset="0"/>
                <a:cs typeface="Times New Roman" panose="02020603050405020304" pitchFamily="18" charset="0"/>
              </a:rPr>
              <a:t>	RACHEAL NKONGHO TAFONGOH				FE20A100</a:t>
            </a:r>
          </a:p>
          <a:p>
            <a:pPr marL="0" indent="0">
              <a:buNone/>
            </a:pPr>
            <a:r>
              <a:rPr lang="en-US" dirty="0" smtClean="0">
                <a:latin typeface="Times New Roman" panose="02020603050405020304" pitchFamily="18" charset="0"/>
                <a:cs typeface="Times New Roman" panose="02020603050405020304" pitchFamily="18" charset="0"/>
              </a:rPr>
              <a:t>	MOSONGO ADINA SAKWE NANGERI			FE20A066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641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TABLE OF CONTENT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48545" y="2160590"/>
            <a:ext cx="5325457" cy="2785484"/>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DISTRIBUTION OF SHOPS</a:t>
            </a:r>
          </a:p>
          <a:p>
            <a:pPr algn="just"/>
            <a:r>
              <a:rPr lang="en-US" b="1" dirty="0">
                <a:latin typeface="Times New Roman" panose="02020603050405020304" pitchFamily="18" charset="0"/>
                <a:cs typeface="Times New Roman" panose="02020603050405020304" pitchFamily="18" charset="0"/>
              </a:rPr>
              <a:t>PROJECT DESCRIPTION</a:t>
            </a:r>
          </a:p>
          <a:p>
            <a:pPr marL="0" indent="0" algn="just"/>
            <a:r>
              <a:rPr lang="en-US" b="1" dirty="0" smtClean="0">
                <a:latin typeface="Times New Roman" panose="02020603050405020304" pitchFamily="18" charset="0"/>
                <a:cs typeface="Times New Roman" panose="02020603050405020304" pitchFamily="18" charset="0"/>
              </a:rPr>
              <a:t>   PROJECT REQUIREMENTS</a:t>
            </a:r>
            <a:endParaRPr lang="en-US" dirty="0">
              <a:latin typeface="Times New Roman" panose="02020603050405020304" pitchFamily="18" charset="0"/>
              <a:cs typeface="Times New Roman" panose="02020603050405020304" pitchFamily="18" charset="0"/>
            </a:endParaRPr>
          </a:p>
          <a:p>
            <a:pPr marL="0" indent="0" algn="just"/>
            <a:r>
              <a:rPr lang="en-US" b="1" dirty="0" smtClean="0">
                <a:latin typeface="Times New Roman" panose="02020603050405020304" pitchFamily="18" charset="0"/>
                <a:cs typeface="Times New Roman" panose="02020603050405020304" pitchFamily="18" charset="0"/>
              </a:rPr>
              <a:t>   SYSTEM ACTORS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PRODUCT DESIGN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91" y="2290618"/>
            <a:ext cx="4142509" cy="2251364"/>
          </a:xfrm>
          <a:prstGeom prst="rect">
            <a:avLst/>
          </a:prstGeom>
        </p:spPr>
      </p:pic>
    </p:spTree>
    <p:extLst>
      <p:ext uri="{BB962C8B-B14F-4D97-AF65-F5344CB8AC3E}">
        <p14:creationId xmlns:p14="http://schemas.microsoft.com/office/powerpoint/2010/main" val="1671819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PROBLEM STATEMENT</a:t>
            </a:r>
          </a:p>
          <a:p>
            <a:pPr marL="0" indent="0" algn="just">
              <a:buNone/>
            </a:pPr>
            <a:r>
              <a:rPr lang="en-US" dirty="0" smtClean="0">
                <a:latin typeface="Times New Roman" panose="02020603050405020304" pitchFamily="18" charset="0"/>
                <a:cs typeface="Times New Roman" panose="02020603050405020304" pitchFamily="18" charset="0"/>
              </a:rPr>
              <a:t>With the increasing size of markets and the increasing number of shops, it becomes difficult for buyers to locate shops with the products they are looking for, at the prices they are willing to pay. Furthermore, the vendors tend to lose potential clients.</a:t>
            </a:r>
          </a:p>
        </p:txBody>
      </p:sp>
    </p:spTree>
    <p:extLst>
      <p:ext uri="{BB962C8B-B14F-4D97-AF65-F5344CB8AC3E}">
        <p14:creationId xmlns:p14="http://schemas.microsoft.com/office/powerpoint/2010/main" val="4237197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498" y="719716"/>
            <a:ext cx="8596668" cy="3880773"/>
          </a:xfrm>
        </p:spPr>
        <p:txBody>
          <a:bodyPr/>
          <a:lstStyle/>
          <a:p>
            <a:pPr marL="0" indent="0">
              <a:buNone/>
            </a:pPr>
            <a:r>
              <a:rPr lang="en-US" b="1" dirty="0" smtClean="0">
                <a:latin typeface="Times New Roman" panose="02020603050405020304" pitchFamily="18" charset="0"/>
                <a:cs typeface="Times New Roman" panose="02020603050405020304" pitchFamily="18" charset="0"/>
              </a:rPr>
              <a:t>PROJECT OBJECTIVES</a:t>
            </a:r>
          </a:p>
          <a:p>
            <a:pPr marL="0" indent="0" algn="just">
              <a:buNone/>
            </a:pPr>
            <a:r>
              <a:rPr lang="en-US" dirty="0" smtClean="0">
                <a:latin typeface="Times New Roman" panose="02020603050405020304" pitchFamily="18" charset="0"/>
                <a:cs typeface="Times New Roman" panose="02020603050405020304" pitchFamily="18" charset="0"/>
              </a:rPr>
              <a:t>This project seeks to bring the buyers and vendors closer by orienting the buyers to shops where they can find the product they are looking for.</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62" y="2892790"/>
            <a:ext cx="2761130" cy="170769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628" y="2892790"/>
            <a:ext cx="3599745" cy="308470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963" y="2493819"/>
            <a:ext cx="2624614" cy="2249093"/>
          </a:xfrm>
          <a:prstGeom prst="rect">
            <a:avLst/>
          </a:prstGeom>
        </p:spPr>
      </p:pic>
      <p:sp>
        <p:nvSpPr>
          <p:cNvPr id="9" name="Right Arrow 8"/>
          <p:cNvSpPr/>
          <p:nvPr/>
        </p:nvSpPr>
        <p:spPr>
          <a:xfrm>
            <a:off x="2767782" y="35043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600887" y="35043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778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2300" y="1330036"/>
            <a:ext cx="6135936" cy="4391891"/>
          </a:xfrm>
        </p:spPr>
        <p:txBody>
          <a:bodyPr/>
          <a:lstStyle/>
          <a:p>
            <a:pPr marL="0" indent="0">
              <a:buNone/>
            </a:pPr>
            <a:r>
              <a:rPr lang="en-US" b="1" dirty="0" smtClean="0">
                <a:latin typeface="Times New Roman" panose="02020603050405020304" pitchFamily="18" charset="0"/>
                <a:cs typeface="Times New Roman" panose="02020603050405020304" pitchFamily="18" charset="0"/>
              </a:rPr>
              <a:t>PROPOSED SOLUTION</a:t>
            </a:r>
          </a:p>
          <a:p>
            <a:pPr marL="0" indent="0" algn="just">
              <a:buNone/>
            </a:pPr>
            <a:r>
              <a:rPr lang="en-US" dirty="0">
                <a:latin typeface="Times New Roman" panose="02020603050405020304" pitchFamily="18" charset="0"/>
                <a:cs typeface="Times New Roman" panose="02020603050405020304" pitchFamily="18" charset="0"/>
              </a:rPr>
              <a:t>With </a:t>
            </a:r>
            <a:r>
              <a:rPr lang="en-US" dirty="0" smtClean="0">
                <a:latin typeface="Times New Roman" panose="02020603050405020304" pitchFamily="18" charset="0"/>
                <a:cs typeface="Times New Roman" panose="02020603050405020304" pitchFamily="18" charset="0"/>
              </a:rPr>
              <a:t>the stated objectives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mind, the following are proposals to achieving them:</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 mobile application can be developed </a:t>
            </a:r>
            <a:r>
              <a:rPr lang="en-US" dirty="0">
                <a:latin typeface="Times New Roman" panose="02020603050405020304" pitchFamily="18" charset="0"/>
                <a:cs typeface="Times New Roman" panose="02020603050405020304" pitchFamily="18" charset="0"/>
              </a:rPr>
              <a:t>to help vendors advertise their </a:t>
            </a:r>
            <a:r>
              <a:rPr lang="en-US" dirty="0" smtClean="0">
                <a:latin typeface="Times New Roman" panose="02020603050405020304" pitchFamily="18" charset="0"/>
                <a:cs typeface="Times New Roman" panose="02020603050405020304" pitchFamily="18" charset="0"/>
              </a:rPr>
              <a:t>products.</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buyers will be able to locate shops.</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buyers will be able to get in contact with the vendors through the details which the application provides.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1122218"/>
            <a:ext cx="3652300" cy="3652300"/>
          </a:xfrm>
          <a:prstGeom prst="rect">
            <a:avLst/>
          </a:prstGeom>
        </p:spPr>
      </p:pic>
    </p:spTree>
    <p:extLst>
      <p:ext uri="{BB962C8B-B14F-4D97-AF65-F5344CB8AC3E}">
        <p14:creationId xmlns:p14="http://schemas.microsoft.com/office/powerpoint/2010/main" val="2913583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DISTRIBUTION OF SHOPS</a:t>
            </a:r>
            <a:endParaRPr lang="en-US" b="1" dirty="0">
              <a:latin typeface="Times New Roman" panose="02020603050405020304" pitchFamily="18" charset="0"/>
              <a:cs typeface="Times New Roman" panose="02020603050405020304" pitchFamily="18" charset="0"/>
            </a:endParaRPr>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706619845"/>
              </p:ext>
            </p:extLst>
          </p:nvPr>
        </p:nvGraphicFramePr>
        <p:xfrm>
          <a:off x="4760913" y="1018902"/>
          <a:ext cx="4748847" cy="5042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 Placeholder 11"/>
          <p:cNvSpPr>
            <a:spLocks noGrp="1"/>
          </p:cNvSpPr>
          <p:nvPr>
            <p:ph type="body" sz="half" idx="2"/>
          </p:nvPr>
        </p:nvSpPr>
        <p:spPr>
          <a:xfrm>
            <a:off x="613694" y="2830602"/>
            <a:ext cx="3854528" cy="2584449"/>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Each of the spheres represent markets, and as indicated each market has several shops. This presents the buyers with a variety of options.</a:t>
            </a:r>
            <a:endParaRPr lang="en-US" sz="1800" dirty="0">
              <a:latin typeface="Times New Roman" panose="02020603050405020304" pitchFamily="18" charset="0"/>
              <a:cs typeface="Times New Roman" panose="02020603050405020304" pitchFamily="18" charset="0"/>
            </a:endParaRPr>
          </a:p>
        </p:txBody>
      </p:sp>
      <p:graphicFrame>
        <p:nvGraphicFramePr>
          <p:cNvPr id="15" name="Diagram 14"/>
          <p:cNvGraphicFramePr/>
          <p:nvPr>
            <p:extLst>
              <p:ext uri="{D42A27DB-BD31-4B8C-83A1-F6EECF244321}">
                <p14:modId xmlns:p14="http://schemas.microsoft.com/office/powerpoint/2010/main" val="326951460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TextBox 16"/>
          <p:cNvSpPr txBox="1"/>
          <p:nvPr/>
        </p:nvSpPr>
        <p:spPr>
          <a:xfrm>
            <a:off x="4376057" y="1498604"/>
            <a:ext cx="45719" cy="369332"/>
          </a:xfrm>
          <a:prstGeom prst="rect">
            <a:avLst/>
          </a:prstGeom>
          <a:noFill/>
        </p:spPr>
        <p:txBody>
          <a:bodyPr wrap="square" rtlCol="0">
            <a:spAutoFit/>
          </a:bodyPr>
          <a:lstStyle/>
          <a:p>
            <a:endParaRPr lang="en-US" dirty="0"/>
          </a:p>
        </p:txBody>
      </p:sp>
      <p:graphicFrame>
        <p:nvGraphicFramePr>
          <p:cNvPr id="20" name="Diagram 19"/>
          <p:cNvGraphicFramePr/>
          <p:nvPr>
            <p:extLst>
              <p:ext uri="{D42A27DB-BD31-4B8C-83A1-F6EECF244321}">
                <p14:modId xmlns:p14="http://schemas.microsoft.com/office/powerpoint/2010/main" val="1868002279"/>
              </p:ext>
            </p:extLst>
          </p:nvPr>
        </p:nvGraphicFramePr>
        <p:xfrm>
          <a:off x="4531862" y="719666"/>
          <a:ext cx="4886458" cy="53414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32191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PROJECT DESCRIPTION</a:t>
            </a:r>
            <a:endParaRPr lang="en-US" sz="32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pPr marL="0" indent="0" algn="just">
              <a:buNone/>
            </a:pPr>
            <a:r>
              <a:rPr lang="en-US" dirty="0" smtClean="0">
                <a:latin typeface="Times New Roman" panose="02020603050405020304" pitchFamily="18" charset="0"/>
                <a:cs typeface="Times New Roman" panose="02020603050405020304" pitchFamily="18" charset="0"/>
              </a:rPr>
              <a:t>The application aims at improving sales and recognition for vendors and increase the ease of shopping for buyers. The application helps both buyers and sellers in the following way:</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buyers are aware of the availability of specific products with their respective prices in different shops.</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sellers can attract a huge market and advertise their products.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649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200" b="1" dirty="0">
                <a:latin typeface="Times New Roman" panose="02020603050405020304" pitchFamily="18" charset="0"/>
                <a:cs typeface="Times New Roman" panose="02020603050405020304" pitchFamily="18" charset="0"/>
              </a:rPr>
              <a:t>PROJECT </a:t>
            </a:r>
            <a:r>
              <a:rPr lang="en-US" sz="3200" b="1" dirty="0" smtClean="0">
                <a:latin typeface="Times New Roman" panose="02020603050405020304" pitchFamily="18" charset="0"/>
                <a:cs typeface="Times New Roman" panose="02020603050405020304" pitchFamily="18" charset="0"/>
              </a:rPr>
              <a:t>REQUIREMENTS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6930" y="1647971"/>
            <a:ext cx="5893493" cy="3880773"/>
          </a:xfrm>
        </p:spPr>
        <p:txBody>
          <a:bodyPr/>
          <a:lstStyle/>
          <a:p>
            <a:pPr marL="0" indent="0">
              <a:buNone/>
            </a:pPr>
            <a:r>
              <a:rPr lang="en-US" b="1" dirty="0" smtClean="0">
                <a:latin typeface="Times New Roman" panose="02020603050405020304" pitchFamily="18" charset="0"/>
                <a:cs typeface="Times New Roman" panose="02020603050405020304" pitchFamily="18" charset="0"/>
              </a:rPr>
              <a:t>FUNCTIONAL REQUIREMENTS</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buyers should be able to view available products, their prices and location of products in order to proceed to take decisions on how to proceed with their purchase.</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sellers should be able to upload the list of products on the application and their respective prices.</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Buyers should be able to give feedback or rate shops, in other to help sellers identify loopholes.</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61" y="1930400"/>
            <a:ext cx="4566111" cy="2399776"/>
          </a:xfrm>
          <a:prstGeom prst="rect">
            <a:avLst/>
          </a:prstGeom>
        </p:spPr>
      </p:pic>
    </p:spTree>
    <p:extLst>
      <p:ext uri="{BB962C8B-B14F-4D97-AF65-F5344CB8AC3E}">
        <p14:creationId xmlns:p14="http://schemas.microsoft.com/office/powerpoint/2010/main" val="1316193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329</TotalTime>
  <Words>649</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Courier New</vt:lpstr>
      <vt:lpstr>Times New Roman</vt:lpstr>
      <vt:lpstr>Trebuchet MS</vt:lpstr>
      <vt:lpstr>Wingdings</vt:lpstr>
      <vt:lpstr>Wingdings 3</vt:lpstr>
      <vt:lpstr>Facet</vt:lpstr>
      <vt:lpstr>Cef 440: internet programming (j2ee) and mobile programming</vt:lpstr>
      <vt:lpstr>GROUP MEMBERS</vt:lpstr>
      <vt:lpstr>TABLE OF CONTENT</vt:lpstr>
      <vt:lpstr>INTRODUCTION</vt:lpstr>
      <vt:lpstr>PowerPoint Presentation</vt:lpstr>
      <vt:lpstr>PowerPoint Presentation</vt:lpstr>
      <vt:lpstr>DISTRIBUTION OF SHOPS</vt:lpstr>
      <vt:lpstr>PROJECT DESCRIPTION</vt:lpstr>
      <vt:lpstr>PROJECT REQUIREMENTS</vt:lpstr>
      <vt:lpstr>PowerPoint Presentation</vt:lpstr>
      <vt:lpstr>PowerPoint Presentation</vt:lpstr>
      <vt:lpstr>USERS</vt:lpstr>
      <vt:lpstr>PowerPoint Presentation</vt:lpstr>
      <vt:lpstr>PRODUCT DESIGN</vt:lpstr>
      <vt:lpstr>TECHNOLOGY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MANAGEMENT SYSTEM</dc:title>
  <dc:creator>GABSIA GAMUAH JULIUS</dc:creator>
  <cp:lastModifiedBy>MOSONGO ADINA</cp:lastModifiedBy>
  <cp:revision>46</cp:revision>
  <dcterms:created xsi:type="dcterms:W3CDTF">2023-04-13T18:39:57Z</dcterms:created>
  <dcterms:modified xsi:type="dcterms:W3CDTF">2023-04-14T20:36:32Z</dcterms:modified>
</cp:coreProperties>
</file>