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3" autoAdjust="0"/>
    <p:restoredTop sz="94660"/>
  </p:normalViewPr>
  <p:slideViewPr>
    <p:cSldViewPr snapToGrid="0">
      <p:cViewPr varScale="1">
        <p:scale>
          <a:sx n="73" d="100"/>
          <a:sy n="73" d="100"/>
        </p:scale>
        <p:origin x="62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3/31/2023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3/31/2023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lum/>
          </a:blip>
          <a:srcRect/>
          <a:stretch>
            <a:fillRect l="-27000" r="-27000"/>
          </a:stretch>
        </a:blipFill>
        <a:effectLst/>
      </p:bgPr>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3/31/2023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Algerian" panose="04020705040A02060702" pitchFamily="82" charset="0"/>
              </a:rPr>
              <a:t>Internet and Mobile programming</a:t>
            </a:r>
            <a:endParaRPr lang="en-US" dirty="0">
              <a:latin typeface="Algerian" panose="04020705040A02060702" pitchFamily="82" charset="0"/>
            </a:endParaRPr>
          </a:p>
        </p:txBody>
      </p:sp>
      <p:sp>
        <p:nvSpPr>
          <p:cNvPr id="3" name="Subtitle 2"/>
          <p:cNvSpPr>
            <a:spLocks noGrp="1"/>
          </p:cNvSpPr>
          <p:nvPr>
            <p:ph type="subTitle" idx="1"/>
          </p:nvPr>
        </p:nvSpPr>
        <p:spPr>
          <a:xfrm>
            <a:off x="2589213" y="4777380"/>
            <a:ext cx="2439987" cy="813524"/>
          </a:xfrm>
        </p:spPr>
        <p:txBody>
          <a:bodyPr>
            <a:normAutofit/>
          </a:bodyPr>
          <a:lstStyle/>
          <a:p>
            <a:r>
              <a:rPr lang="en-US" sz="4000" dirty="0" smtClean="0">
                <a:latin typeface="Algerian" panose="04020705040A02060702" pitchFamily="82" charset="0"/>
              </a:rPr>
              <a:t>CEF 440</a:t>
            </a:r>
            <a:endParaRPr lang="en-US" sz="4000" dirty="0">
              <a:latin typeface="Algerian" panose="04020705040A02060702" pitchFamily="82" charset="0"/>
            </a:endParaRPr>
          </a:p>
        </p:txBody>
      </p:sp>
    </p:spTree>
    <p:extLst>
      <p:ext uri="{BB962C8B-B14F-4D97-AF65-F5344CB8AC3E}">
        <p14:creationId xmlns:p14="http://schemas.microsoft.com/office/powerpoint/2010/main" val="2591443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anose="04020705040A02060702" pitchFamily="82" charset="0"/>
              </a:rPr>
              <a:t>B. Review of languages used for mobile programming </a:t>
            </a:r>
          </a:p>
        </p:txBody>
      </p:sp>
      <p:sp>
        <p:nvSpPr>
          <p:cNvPr id="3" name="Content Placeholder 2"/>
          <p:cNvSpPr>
            <a:spLocks noGrp="1"/>
          </p:cNvSpPr>
          <p:nvPr>
            <p:ph idx="1"/>
          </p:nvPr>
        </p:nvSpPr>
        <p:spPr/>
        <p:txBody>
          <a:bodyPr/>
          <a:lstStyle/>
          <a:p>
            <a:pPr marL="0" indent="0">
              <a:buNone/>
            </a:pPr>
            <a:r>
              <a:rPr lang="en-US" dirty="0" smtClean="0">
                <a:latin typeface="Constantia" panose="02030602050306030303" pitchFamily="18" charset="0"/>
              </a:rPr>
              <a:t>(III) </a:t>
            </a:r>
            <a:r>
              <a:rPr lang="en-US" dirty="0" err="1" smtClean="0">
                <a:latin typeface="Constantia" panose="02030602050306030303" pitchFamily="18" charset="0"/>
              </a:rPr>
              <a:t>Kotlin</a:t>
            </a:r>
            <a:endParaRPr lang="en-US" dirty="0" smtClean="0">
              <a:latin typeface="Constantia" panose="02030602050306030303" pitchFamily="18" charset="0"/>
            </a:endParaRPr>
          </a:p>
          <a:p>
            <a:pPr marL="0" indent="0">
              <a:buNone/>
            </a:pPr>
            <a:r>
              <a:rPr lang="en-US" dirty="0" smtClean="0">
                <a:latin typeface="Constantia" panose="02030602050306030303" pitchFamily="18" charset="0"/>
              </a:rPr>
              <a:t>- </a:t>
            </a:r>
            <a:r>
              <a:rPr lang="en-US" dirty="0">
                <a:latin typeface="Constantia" panose="02030602050306030303" pitchFamily="18" charset="0"/>
              </a:rPr>
              <a:t>Its language is clear, concise, and a statistically typed programming language. Working similarly like Java, it has several advanced features making it a better option.</a:t>
            </a:r>
          </a:p>
          <a:p>
            <a:pPr marL="0" indent="0">
              <a:buNone/>
            </a:pPr>
            <a:r>
              <a:rPr lang="en-US" dirty="0" smtClean="0">
                <a:latin typeface="Constantia" panose="02030602050306030303" pitchFamily="18" charset="0"/>
              </a:rPr>
              <a:t>- </a:t>
            </a:r>
            <a:r>
              <a:rPr lang="en-US" dirty="0">
                <a:latin typeface="Constantia" panose="02030602050306030303" pitchFamily="18" charset="0"/>
              </a:rPr>
              <a:t>Its language is clear, concise, and a statistically typed programming language. Working similarly like Java, it has several advanced features making it a better option.</a:t>
            </a:r>
          </a:p>
          <a:p>
            <a:pPr marL="0" indent="0">
              <a:buNone/>
            </a:pPr>
            <a:r>
              <a:rPr lang="en-US" dirty="0" smtClean="0">
                <a:latin typeface="Constantia" panose="02030602050306030303" pitchFamily="18" charset="0"/>
              </a:rPr>
              <a:t>- </a:t>
            </a:r>
            <a:r>
              <a:rPr lang="en-US" dirty="0">
                <a:latin typeface="Constantia" panose="02030602050306030303" pitchFamily="18" charset="0"/>
              </a:rPr>
              <a:t>What makes this option unique for your programming needs is that it supports almost all IDES. It is open-source and has extensive functions</a:t>
            </a:r>
          </a:p>
        </p:txBody>
      </p:sp>
    </p:spTree>
    <p:extLst>
      <p:ext uri="{BB962C8B-B14F-4D97-AF65-F5344CB8AC3E}">
        <p14:creationId xmlns:p14="http://schemas.microsoft.com/office/powerpoint/2010/main" val="3070712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anose="04020705040A02060702" pitchFamily="82" charset="0"/>
              </a:rPr>
              <a:t>B. Review of languages used for mobile programming </a:t>
            </a:r>
          </a:p>
        </p:txBody>
      </p:sp>
      <p:sp>
        <p:nvSpPr>
          <p:cNvPr id="3" name="Content Placeholder 2"/>
          <p:cNvSpPr>
            <a:spLocks noGrp="1"/>
          </p:cNvSpPr>
          <p:nvPr>
            <p:ph idx="1"/>
          </p:nvPr>
        </p:nvSpPr>
        <p:spPr/>
        <p:txBody>
          <a:bodyPr/>
          <a:lstStyle/>
          <a:p>
            <a:pPr marL="0" indent="0">
              <a:buNone/>
            </a:pPr>
            <a:r>
              <a:rPr lang="en-US" dirty="0" smtClean="0">
                <a:latin typeface="Constantia" panose="02030602050306030303" pitchFamily="18" charset="0"/>
              </a:rPr>
              <a:t>(IV) Python</a:t>
            </a:r>
          </a:p>
          <a:p>
            <a:pPr marL="0" indent="0">
              <a:buNone/>
            </a:pPr>
            <a:r>
              <a:rPr lang="en-US" dirty="0" smtClean="0">
                <a:latin typeface="Constantia" panose="02030602050306030303" pitchFamily="18" charset="0"/>
              </a:rPr>
              <a:t>- </a:t>
            </a:r>
            <a:r>
              <a:rPr lang="en-US" dirty="0">
                <a:latin typeface="Constantia" panose="02030602050306030303" pitchFamily="18" charset="0"/>
              </a:rPr>
              <a:t>Python is another widely used programming language used for any purpose. Developers used it to develop cross-platform applications in web, desktop, and mobile. It can also produce any Android and desktop applications from scratch.</a:t>
            </a:r>
          </a:p>
          <a:p>
            <a:pPr marL="0" indent="0">
              <a:buNone/>
            </a:pPr>
            <a:r>
              <a:rPr lang="en-US" dirty="0" smtClean="0">
                <a:latin typeface="Constantia" panose="02030602050306030303" pitchFamily="18" charset="0"/>
              </a:rPr>
              <a:t>- </a:t>
            </a:r>
            <a:r>
              <a:rPr lang="en-US" dirty="0">
                <a:latin typeface="Constantia" panose="02030602050306030303" pitchFamily="18" charset="0"/>
              </a:rPr>
              <a:t>Many use Python because of its ease of learning and reading. It is a language that is simple, readable, a bit complex but not too complicated.</a:t>
            </a:r>
          </a:p>
          <a:p>
            <a:pPr marL="0" lvl="0" indent="0">
              <a:buNone/>
            </a:pPr>
            <a:r>
              <a:rPr lang="en-US" dirty="0" smtClean="0">
                <a:latin typeface="Constantia" panose="02030602050306030303" pitchFamily="18" charset="0"/>
              </a:rPr>
              <a:t>- </a:t>
            </a:r>
            <a:r>
              <a:rPr lang="en-US" dirty="0">
                <a:latin typeface="Constantia" panose="02030602050306030303" pitchFamily="18" charset="0"/>
              </a:rPr>
              <a:t>areas of </a:t>
            </a:r>
            <a:r>
              <a:rPr lang="en-US" dirty="0" smtClean="0">
                <a:latin typeface="Constantia" panose="02030602050306030303" pitchFamily="18" charset="0"/>
              </a:rPr>
              <a:t>application are: </a:t>
            </a:r>
            <a:r>
              <a:rPr lang="en-US" dirty="0">
                <a:latin typeface="Constantia" panose="02030602050306030303" pitchFamily="18" charset="0"/>
              </a:rPr>
              <a:t>Game programming, AI, machine learning, data analytics just to name a few.</a:t>
            </a:r>
          </a:p>
          <a:p>
            <a:pPr marL="0" indent="0">
              <a:buNone/>
            </a:pPr>
            <a:endParaRPr lang="en-US" dirty="0"/>
          </a:p>
        </p:txBody>
      </p:sp>
    </p:spTree>
    <p:extLst>
      <p:ext uri="{BB962C8B-B14F-4D97-AF65-F5344CB8AC3E}">
        <p14:creationId xmlns:p14="http://schemas.microsoft.com/office/powerpoint/2010/main" val="1004392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anose="04020705040A02060702" pitchFamily="82" charset="0"/>
              </a:rPr>
              <a:t>B. Review of languages used for mobile programming </a:t>
            </a:r>
          </a:p>
        </p:txBody>
      </p:sp>
      <p:sp>
        <p:nvSpPr>
          <p:cNvPr id="3" name="Content Placeholder 2"/>
          <p:cNvSpPr>
            <a:spLocks noGrp="1"/>
          </p:cNvSpPr>
          <p:nvPr>
            <p:ph idx="1"/>
          </p:nvPr>
        </p:nvSpPr>
        <p:spPr/>
        <p:txBody>
          <a:bodyPr/>
          <a:lstStyle/>
          <a:p>
            <a:pPr marL="0" indent="0">
              <a:buNone/>
            </a:pPr>
            <a:r>
              <a:rPr lang="en-US" dirty="0" smtClean="0">
                <a:latin typeface="Constantia" panose="02030602050306030303" pitchFamily="18" charset="0"/>
              </a:rPr>
              <a:t>(V) PHP( Hypertext Preprocessor)</a:t>
            </a:r>
          </a:p>
          <a:p>
            <a:r>
              <a:rPr lang="en-US" dirty="0" smtClean="0">
                <a:latin typeface="Constantia" panose="02030602050306030303" pitchFamily="18" charset="0"/>
              </a:rPr>
              <a:t>- </a:t>
            </a:r>
            <a:r>
              <a:rPr lang="en-US" dirty="0">
                <a:latin typeface="Constantia" panose="02030602050306030303" pitchFamily="18" charset="0"/>
              </a:rPr>
              <a:t>Most developers recommend PHP for mobile apps that require database access. It is an open-source programming language that is easy to learn, making it perfect for beginners with exceptionally smooth integration. It is highly favored for content-heavy apps</a:t>
            </a:r>
            <a:r>
              <a:rPr lang="en-US" dirty="0" smtClean="0">
                <a:latin typeface="Constantia" panose="02030602050306030303" pitchFamily="18" charset="0"/>
              </a:rPr>
              <a:t>.</a:t>
            </a:r>
          </a:p>
          <a:p>
            <a:r>
              <a:rPr lang="en-US" dirty="0" smtClean="0">
                <a:latin typeface="Constantia" panose="02030602050306030303" pitchFamily="18" charset="0"/>
              </a:rPr>
              <a:t> </a:t>
            </a:r>
            <a:r>
              <a:rPr lang="en-US" dirty="0">
                <a:latin typeface="Constantia" panose="02030602050306030303" pitchFamily="18" charset="0"/>
              </a:rPr>
              <a:t>PHP loads quickly, even with a slow internet connection, and has built-in security features</a:t>
            </a:r>
            <a:r>
              <a:rPr lang="en-US" dirty="0" smtClean="0">
                <a:latin typeface="Constantia" panose="02030602050306030303" pitchFamily="18" charset="0"/>
              </a:rPr>
              <a:t>.</a:t>
            </a:r>
          </a:p>
          <a:p>
            <a:r>
              <a:rPr lang="en-US" dirty="0">
                <a:latin typeface="Constantia" panose="02030602050306030303" pitchFamily="18" charset="0"/>
              </a:rPr>
              <a:t>It can now be used to build any Android and </a:t>
            </a:r>
            <a:r>
              <a:rPr lang="en-US" dirty="0" err="1">
                <a:latin typeface="Constantia" panose="02030602050306030303" pitchFamily="18" charset="0"/>
              </a:rPr>
              <a:t>iOS</a:t>
            </a:r>
            <a:r>
              <a:rPr lang="en-US" dirty="0">
                <a:latin typeface="Constantia" panose="02030602050306030303" pitchFamily="18" charset="0"/>
              </a:rPr>
              <a:t> applications. It is used as well for command-line scripting, server-side scripting, and coding applications.</a:t>
            </a:r>
          </a:p>
          <a:p>
            <a:pPr marL="0" indent="0">
              <a:buNone/>
            </a:pPr>
            <a:endParaRPr lang="en-US" dirty="0"/>
          </a:p>
        </p:txBody>
      </p:sp>
    </p:spTree>
    <p:extLst>
      <p:ext uri="{BB962C8B-B14F-4D97-AF65-F5344CB8AC3E}">
        <p14:creationId xmlns:p14="http://schemas.microsoft.com/office/powerpoint/2010/main" val="700022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Algerian" panose="04020705040A02060702" pitchFamily="82" charset="0"/>
              </a:rPr>
              <a:t>C. What is a mobile app development framework. Review different framework and compare based on criteria.</a:t>
            </a:r>
          </a:p>
        </p:txBody>
      </p:sp>
      <p:sp>
        <p:nvSpPr>
          <p:cNvPr id="3" name="Content Placeholder 2"/>
          <p:cNvSpPr>
            <a:spLocks noGrp="1"/>
          </p:cNvSpPr>
          <p:nvPr>
            <p:ph idx="1"/>
          </p:nvPr>
        </p:nvSpPr>
        <p:spPr>
          <a:xfrm>
            <a:off x="2589212" y="2695303"/>
            <a:ext cx="8915400" cy="3777622"/>
          </a:xfrm>
        </p:spPr>
        <p:txBody>
          <a:bodyPr>
            <a:normAutofit/>
          </a:bodyPr>
          <a:lstStyle/>
          <a:p>
            <a:pPr lvl="0"/>
            <a:r>
              <a:rPr lang="en-US" dirty="0">
                <a:latin typeface="Constantia" panose="02030602050306030303" pitchFamily="18" charset="0"/>
              </a:rPr>
              <a:t>Mobile app development </a:t>
            </a:r>
            <a:r>
              <a:rPr lang="en-US" dirty="0" smtClean="0">
                <a:latin typeface="Constantia" panose="02030602050306030303" pitchFamily="18" charset="0"/>
              </a:rPr>
              <a:t>framework </a:t>
            </a:r>
            <a:r>
              <a:rPr lang="en-US" dirty="0">
                <a:latin typeface="Constantia" panose="02030602050306030303" pitchFamily="18" charset="0"/>
              </a:rPr>
              <a:t>is a software library that provides a fundamental structure to support the development of mobile applications for a specific environment </a:t>
            </a:r>
            <a:endParaRPr lang="en-US" dirty="0" smtClean="0">
              <a:latin typeface="Constantia" panose="02030602050306030303" pitchFamily="18" charset="0"/>
            </a:endParaRPr>
          </a:p>
          <a:p>
            <a:pPr lvl="0"/>
            <a:r>
              <a:rPr lang="en-US" dirty="0" smtClean="0">
                <a:latin typeface="Constantia" panose="02030602050306030303" pitchFamily="18" charset="0"/>
              </a:rPr>
              <a:t>It is </a:t>
            </a:r>
            <a:r>
              <a:rPr lang="en-US" dirty="0">
                <a:latin typeface="Constantia" panose="02030602050306030303" pitchFamily="18" charset="0"/>
              </a:rPr>
              <a:t>an application or tool that helps in mobile application development by providing templates and structure. EG Flutter, React Native, </a:t>
            </a:r>
            <a:r>
              <a:rPr lang="en-US" dirty="0" err="1">
                <a:latin typeface="Constantia" panose="02030602050306030303" pitchFamily="18" charset="0"/>
              </a:rPr>
              <a:t>Xamarin</a:t>
            </a:r>
            <a:r>
              <a:rPr lang="en-US" dirty="0">
                <a:latin typeface="Constantia" panose="02030602050306030303" pitchFamily="18" charset="0"/>
              </a:rPr>
              <a:t>, Native Script, </a:t>
            </a:r>
            <a:r>
              <a:rPr lang="en-US" dirty="0" err="1">
                <a:latin typeface="Constantia" panose="02030602050306030303" pitchFamily="18" charset="0"/>
              </a:rPr>
              <a:t>JQuery</a:t>
            </a:r>
            <a:r>
              <a:rPr lang="en-US" dirty="0">
                <a:latin typeface="Constantia" panose="02030602050306030303" pitchFamily="18" charset="0"/>
              </a:rPr>
              <a:t> </a:t>
            </a:r>
            <a:r>
              <a:rPr lang="en-US" dirty="0" smtClean="0">
                <a:latin typeface="Constantia" panose="02030602050306030303" pitchFamily="18" charset="0"/>
              </a:rPr>
              <a:t>Mobile.</a:t>
            </a:r>
          </a:p>
          <a:p>
            <a:pPr marL="0" lvl="0" indent="0">
              <a:buNone/>
            </a:pPr>
            <a:r>
              <a:rPr lang="en-US" dirty="0">
                <a:latin typeface="Constantia" panose="02030602050306030303" pitchFamily="18" charset="0"/>
              </a:rPr>
              <a:t> T</a:t>
            </a:r>
            <a:r>
              <a:rPr lang="en-US" dirty="0" smtClean="0">
                <a:latin typeface="Constantia" panose="02030602050306030303" pitchFamily="18" charset="0"/>
              </a:rPr>
              <a:t>here are three main types of app development framework namely:</a:t>
            </a:r>
          </a:p>
          <a:p>
            <a:pPr lvl="0">
              <a:buFontTx/>
              <a:buChar char="-"/>
            </a:pPr>
            <a:r>
              <a:rPr lang="en-US" dirty="0" smtClean="0">
                <a:latin typeface="Constantia" panose="02030602050306030303" pitchFamily="18" charset="0"/>
              </a:rPr>
              <a:t>Cross-Platform </a:t>
            </a:r>
          </a:p>
          <a:p>
            <a:pPr lvl="0">
              <a:buFontTx/>
              <a:buChar char="-"/>
            </a:pPr>
            <a:r>
              <a:rPr lang="en-US" dirty="0" smtClean="0">
                <a:latin typeface="Constantia" panose="02030602050306030303" pitchFamily="18" charset="0"/>
              </a:rPr>
              <a:t>Web</a:t>
            </a:r>
          </a:p>
          <a:p>
            <a:pPr lvl="0">
              <a:buFontTx/>
              <a:buChar char="-"/>
            </a:pPr>
            <a:r>
              <a:rPr lang="en-US" dirty="0" smtClean="0">
                <a:latin typeface="Constantia" panose="02030602050306030303" pitchFamily="18" charset="0"/>
              </a:rPr>
              <a:t>Native</a:t>
            </a:r>
            <a:endParaRPr lang="en-US" dirty="0">
              <a:latin typeface="Constantia" panose="02030602050306030303" pitchFamily="18" charset="0"/>
            </a:endParaRPr>
          </a:p>
        </p:txBody>
      </p:sp>
    </p:spTree>
    <p:extLst>
      <p:ext uri="{BB962C8B-B14F-4D97-AF65-F5344CB8AC3E}">
        <p14:creationId xmlns:p14="http://schemas.microsoft.com/office/powerpoint/2010/main" val="4212901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84650"/>
          </a:xfrm>
        </p:spPr>
        <p:txBody>
          <a:bodyPr/>
          <a:lstStyle/>
          <a:p>
            <a:r>
              <a:rPr lang="en-US" dirty="0" smtClean="0">
                <a:latin typeface="Algerian" panose="04020705040A02060702" pitchFamily="82" charset="0"/>
              </a:rPr>
              <a:t>FRAMEWORKS</a:t>
            </a:r>
            <a:endParaRPr lang="en-US" dirty="0">
              <a:latin typeface="Algerian" panose="04020705040A02060702" pitchFamily="82" charset="0"/>
            </a:endParaRPr>
          </a:p>
        </p:txBody>
      </p:sp>
      <p:sp>
        <p:nvSpPr>
          <p:cNvPr id="3" name="Content Placeholder 2"/>
          <p:cNvSpPr>
            <a:spLocks noGrp="1"/>
          </p:cNvSpPr>
          <p:nvPr>
            <p:ph idx="1"/>
          </p:nvPr>
        </p:nvSpPr>
        <p:spPr>
          <a:xfrm>
            <a:off x="2589212" y="1783080"/>
            <a:ext cx="8915400" cy="4128142"/>
          </a:xfrm>
        </p:spPr>
        <p:txBody>
          <a:bodyPr/>
          <a:lstStyle/>
          <a:p>
            <a:pPr>
              <a:buAutoNum type="alphaLcPeriod"/>
            </a:pPr>
            <a:r>
              <a:rPr lang="en-US" b="1" u="sng" dirty="0" smtClean="0">
                <a:latin typeface="Constantia" panose="02030602050306030303" pitchFamily="18" charset="0"/>
              </a:rPr>
              <a:t>FLUTTER</a:t>
            </a:r>
          </a:p>
          <a:p>
            <a:pPr>
              <a:buFontTx/>
              <a:buChar char="-"/>
            </a:pPr>
            <a:r>
              <a:rPr lang="en-US" dirty="0" smtClean="0">
                <a:latin typeface="Constantia" panose="02030602050306030303" pitchFamily="18" charset="0"/>
              </a:rPr>
              <a:t>Flutter </a:t>
            </a:r>
            <a:r>
              <a:rPr lang="en-US" dirty="0">
                <a:latin typeface="Constantia" panose="02030602050306030303" pitchFamily="18" charset="0"/>
              </a:rPr>
              <a:t>is the free open-source mobile </a:t>
            </a:r>
            <a:r>
              <a:rPr lang="en-US" dirty="0" smtClean="0">
                <a:latin typeface="Constantia" panose="02030602050306030303" pitchFamily="18" charset="0"/>
              </a:rPr>
              <a:t>framework </a:t>
            </a:r>
            <a:r>
              <a:rPr lang="en-US" dirty="0">
                <a:latin typeface="Constantia" panose="02030602050306030303" pitchFamily="18" charset="0"/>
              </a:rPr>
              <a:t>launched by Google for building beautiful, expressive, and high-quality natively compiled apps for both mobile &amp; web applications</a:t>
            </a:r>
            <a:r>
              <a:rPr lang="en-US" dirty="0" smtClean="0">
                <a:latin typeface="Constantia" panose="02030602050306030303" pitchFamily="18" charset="0"/>
              </a:rPr>
              <a:t>.</a:t>
            </a:r>
          </a:p>
          <a:p>
            <a:pPr>
              <a:buFontTx/>
              <a:buChar char="-"/>
            </a:pPr>
            <a:r>
              <a:rPr lang="en-US" dirty="0" smtClean="0">
                <a:latin typeface="Constantia" panose="02030602050306030303" pitchFamily="18" charset="0"/>
              </a:rPr>
              <a:t> </a:t>
            </a:r>
            <a:r>
              <a:rPr lang="en-US" dirty="0">
                <a:latin typeface="Constantia" panose="02030602050306030303" pitchFamily="18" charset="0"/>
              </a:rPr>
              <a:t>It is one of the best mobile app development frameworks that simplifies the development process by crafting excellent native interfaces on Android and </a:t>
            </a:r>
            <a:r>
              <a:rPr lang="en-US" dirty="0" err="1">
                <a:latin typeface="Constantia" panose="02030602050306030303" pitchFamily="18" charset="0"/>
              </a:rPr>
              <a:t>iOS</a:t>
            </a:r>
            <a:r>
              <a:rPr lang="en-US" dirty="0">
                <a:latin typeface="Constantia" panose="02030602050306030303" pitchFamily="18" charset="0"/>
              </a:rPr>
              <a:t>. </a:t>
            </a:r>
            <a:endParaRPr lang="en-US" dirty="0" smtClean="0">
              <a:latin typeface="Constantia" panose="02030602050306030303" pitchFamily="18" charset="0"/>
            </a:endParaRPr>
          </a:p>
          <a:p>
            <a:pPr>
              <a:buFontTx/>
              <a:buChar char="-"/>
            </a:pPr>
            <a:r>
              <a:rPr lang="en-US" dirty="0" smtClean="0">
                <a:latin typeface="Constantia" panose="02030602050306030303" pitchFamily="18" charset="0"/>
              </a:rPr>
              <a:t>It </a:t>
            </a:r>
            <a:r>
              <a:rPr lang="en-US" dirty="0">
                <a:latin typeface="Constantia" panose="02030602050306030303" pitchFamily="18" charset="0"/>
              </a:rPr>
              <a:t>uses an object-oriented programming language- </a:t>
            </a:r>
            <a:r>
              <a:rPr lang="en-US" b="1" dirty="0">
                <a:latin typeface="Constantia" panose="02030602050306030303" pitchFamily="18" charset="0"/>
              </a:rPr>
              <a:t>Dart</a:t>
            </a:r>
            <a:r>
              <a:rPr lang="en-US" dirty="0">
                <a:latin typeface="Constantia" panose="02030602050306030303" pitchFamily="18" charset="0"/>
              </a:rPr>
              <a:t> for writing programs that work with existing code and helps developers in mobile app development. </a:t>
            </a:r>
            <a:endParaRPr lang="en-US" dirty="0" smtClean="0">
              <a:latin typeface="Constantia" panose="02030602050306030303" pitchFamily="18" charset="0"/>
            </a:endParaRPr>
          </a:p>
          <a:p>
            <a:pPr>
              <a:buFontTx/>
              <a:buChar char="-"/>
            </a:pPr>
            <a:r>
              <a:rPr lang="en-US" dirty="0" smtClean="0">
                <a:latin typeface="Constantia" panose="02030602050306030303" pitchFamily="18" charset="0"/>
              </a:rPr>
              <a:t>By </a:t>
            </a:r>
            <a:r>
              <a:rPr lang="en-US" dirty="0">
                <a:latin typeface="Constantia" panose="02030602050306030303" pitchFamily="18" charset="0"/>
              </a:rPr>
              <a:t>using a single codebase, it fully compiles the apps to native code and exploits Google’s 2D rendering engine for developing visuals. </a:t>
            </a:r>
          </a:p>
        </p:txBody>
      </p:sp>
    </p:spTree>
    <p:extLst>
      <p:ext uri="{BB962C8B-B14F-4D97-AF65-F5344CB8AC3E}">
        <p14:creationId xmlns:p14="http://schemas.microsoft.com/office/powerpoint/2010/main" val="1170524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anose="04020705040A02060702" pitchFamily="82" charset="0"/>
              </a:rPr>
              <a:t>FRAMEWORKS</a:t>
            </a:r>
            <a:endParaRPr lang="en-US" dirty="0">
              <a:latin typeface="Algerian" panose="04020705040A02060702" pitchFamily="82" charset="0"/>
            </a:endParaRPr>
          </a:p>
        </p:txBody>
      </p:sp>
      <p:sp>
        <p:nvSpPr>
          <p:cNvPr id="3" name="Content Placeholder 2"/>
          <p:cNvSpPr>
            <a:spLocks noGrp="1"/>
          </p:cNvSpPr>
          <p:nvPr>
            <p:ph idx="1"/>
          </p:nvPr>
        </p:nvSpPr>
        <p:spPr/>
        <p:txBody>
          <a:bodyPr>
            <a:normAutofit/>
          </a:bodyPr>
          <a:lstStyle/>
          <a:p>
            <a:pPr marL="0" indent="0">
              <a:buNone/>
            </a:pPr>
            <a:r>
              <a:rPr lang="en-US" b="1" dirty="0" smtClean="0">
                <a:latin typeface="Constantia" panose="02030602050306030303" pitchFamily="18" charset="0"/>
              </a:rPr>
              <a:t>b. </a:t>
            </a:r>
            <a:r>
              <a:rPr lang="en-US" b="1" u="sng" dirty="0" smtClean="0">
                <a:latin typeface="Constantia" panose="02030602050306030303" pitchFamily="18" charset="0"/>
              </a:rPr>
              <a:t>REACT NATIVE</a:t>
            </a:r>
          </a:p>
          <a:p>
            <a:pPr>
              <a:buFontTx/>
              <a:buChar char="-"/>
            </a:pPr>
            <a:r>
              <a:rPr lang="en-US" dirty="0" smtClean="0">
                <a:latin typeface="Constantia" panose="02030602050306030303" pitchFamily="18" charset="0"/>
              </a:rPr>
              <a:t>React </a:t>
            </a:r>
            <a:r>
              <a:rPr lang="en-US" dirty="0">
                <a:latin typeface="Constantia" panose="02030602050306030303" pitchFamily="18" charset="0"/>
              </a:rPr>
              <a:t>Native is one of the most popular cross-platform mobile app development frameworks natively rendering mobile applications for iOS and Android which is developed by Facebook for creating rich &amp; beautiful mobile apps built on top of ReactJS &amp; </a:t>
            </a:r>
            <a:r>
              <a:rPr lang="en-US" dirty="0">
                <a:latin typeface="Constantia" panose="02030602050306030303" pitchFamily="18" charset="0"/>
              </a:rPr>
              <a:t>J</a:t>
            </a:r>
            <a:r>
              <a:rPr lang="en-US" dirty="0" smtClean="0">
                <a:latin typeface="Constantia" panose="02030602050306030303" pitchFamily="18" charset="0"/>
              </a:rPr>
              <a:t>avaScript</a:t>
            </a:r>
            <a:r>
              <a:rPr lang="en-US" dirty="0">
                <a:latin typeface="Constantia" panose="02030602050306030303" pitchFamily="18" charset="0"/>
              </a:rPr>
              <a:t>. </a:t>
            </a:r>
            <a:endParaRPr lang="en-US" dirty="0" smtClean="0">
              <a:latin typeface="Constantia" panose="02030602050306030303" pitchFamily="18" charset="0"/>
            </a:endParaRPr>
          </a:p>
          <a:p>
            <a:pPr>
              <a:buFontTx/>
              <a:buChar char="-"/>
            </a:pPr>
            <a:r>
              <a:rPr lang="en-US" dirty="0" smtClean="0">
                <a:latin typeface="Constantia" panose="02030602050306030303" pitchFamily="18" charset="0"/>
              </a:rPr>
              <a:t>React </a:t>
            </a:r>
            <a:r>
              <a:rPr lang="en-US" dirty="0">
                <a:latin typeface="Constantia" panose="02030602050306030303" pitchFamily="18" charset="0"/>
              </a:rPr>
              <a:t>is mostly Popular for its native-like and elegant user interfaces that help developers to reduce their development cost and time. </a:t>
            </a:r>
            <a:endParaRPr lang="en-US" dirty="0" smtClean="0">
              <a:latin typeface="Constantia" panose="02030602050306030303" pitchFamily="18" charset="0"/>
            </a:endParaRPr>
          </a:p>
        </p:txBody>
      </p:sp>
    </p:spTree>
    <p:extLst>
      <p:ext uri="{BB962C8B-B14F-4D97-AF65-F5344CB8AC3E}">
        <p14:creationId xmlns:p14="http://schemas.microsoft.com/office/powerpoint/2010/main" val="4962365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anose="04020705040A02060702" pitchFamily="82" charset="0"/>
              </a:rPr>
              <a:t>FRAMEWORKS</a:t>
            </a:r>
            <a:endParaRPr lang="en-US" dirty="0">
              <a:latin typeface="Algerian" panose="04020705040A02060702" pitchFamily="82" charset="0"/>
            </a:endParaRPr>
          </a:p>
        </p:txBody>
      </p:sp>
      <p:sp>
        <p:nvSpPr>
          <p:cNvPr id="3" name="Content Placeholder 2"/>
          <p:cNvSpPr>
            <a:spLocks noGrp="1"/>
          </p:cNvSpPr>
          <p:nvPr>
            <p:ph idx="1"/>
          </p:nvPr>
        </p:nvSpPr>
        <p:spPr/>
        <p:txBody>
          <a:bodyPr/>
          <a:lstStyle/>
          <a:p>
            <a:pPr marL="0" indent="0">
              <a:buNone/>
            </a:pPr>
            <a:r>
              <a:rPr lang="en-US" b="1" dirty="0" smtClean="0">
                <a:latin typeface="Constantia" panose="02030602050306030303" pitchFamily="18" charset="0"/>
              </a:rPr>
              <a:t>c. </a:t>
            </a:r>
            <a:r>
              <a:rPr lang="en-US" b="1" u="sng" dirty="0" smtClean="0">
                <a:latin typeface="Constantia" panose="02030602050306030303" pitchFamily="18" charset="0"/>
              </a:rPr>
              <a:t>IONIC</a:t>
            </a:r>
          </a:p>
          <a:p>
            <a:pPr>
              <a:buFontTx/>
              <a:buChar char="-"/>
            </a:pPr>
            <a:r>
              <a:rPr lang="en-US" dirty="0" smtClean="0">
                <a:latin typeface="Constantia" panose="02030602050306030303" pitchFamily="18" charset="0"/>
              </a:rPr>
              <a:t>Ionic </a:t>
            </a:r>
            <a:r>
              <a:rPr lang="en-US" dirty="0">
                <a:latin typeface="Constantia" panose="02030602050306030303" pitchFamily="18" charset="0"/>
              </a:rPr>
              <a:t>is a widely used cross-platform framework built with </a:t>
            </a:r>
            <a:r>
              <a:rPr lang="en-US" b="1" dirty="0">
                <a:latin typeface="Constantia" panose="02030602050306030303" pitchFamily="18" charset="0"/>
              </a:rPr>
              <a:t>Angular</a:t>
            </a:r>
            <a:r>
              <a:rPr lang="en-US" dirty="0">
                <a:latin typeface="Constantia" panose="02030602050306030303" pitchFamily="18" charset="0"/>
              </a:rPr>
              <a:t> and Apache Cordova which enables the ability to develop apps for three different platforms, namely- </a:t>
            </a:r>
            <a:r>
              <a:rPr lang="en-US" dirty="0" err="1">
                <a:latin typeface="Constantia" panose="02030602050306030303" pitchFamily="18" charset="0"/>
              </a:rPr>
              <a:t>iOS</a:t>
            </a:r>
            <a:r>
              <a:rPr lang="en-US" dirty="0">
                <a:latin typeface="Constantia" panose="02030602050306030303" pitchFamily="18" charset="0"/>
              </a:rPr>
              <a:t>, Android, and Windows. </a:t>
            </a:r>
            <a:endParaRPr lang="en-US" dirty="0" smtClean="0">
              <a:latin typeface="Constantia" panose="02030602050306030303" pitchFamily="18" charset="0"/>
            </a:endParaRPr>
          </a:p>
          <a:p>
            <a:pPr>
              <a:buFontTx/>
              <a:buChar char="-"/>
            </a:pPr>
            <a:r>
              <a:rPr lang="en-US" dirty="0" smtClean="0">
                <a:latin typeface="Constantia" panose="02030602050306030303" pitchFamily="18" charset="0"/>
              </a:rPr>
              <a:t>It </a:t>
            </a:r>
            <a:r>
              <a:rPr lang="en-US" dirty="0">
                <a:latin typeface="Constantia" panose="02030602050306030303" pitchFamily="18" charset="0"/>
              </a:rPr>
              <a:t>uses minimal DOM to maximize performance and better efficiency and also provides native APIs like Ionic Native and Cordova. Amongst the top 16 mobile app development frameworks, Ionic is the most friendly framework that enables developers to develop high-quality mobile, desktop, and Progressive Web Apps from a single codebase. Ionic framework is designed for developers for building hybrid and interactive mobile apps </a:t>
            </a:r>
          </a:p>
        </p:txBody>
      </p:sp>
    </p:spTree>
    <p:extLst>
      <p:ext uri="{BB962C8B-B14F-4D97-AF65-F5344CB8AC3E}">
        <p14:creationId xmlns:p14="http://schemas.microsoft.com/office/powerpoint/2010/main" val="21961590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anose="04020705040A02060702" pitchFamily="82" charset="0"/>
              </a:rPr>
              <a:t>FRAMEWORKS</a:t>
            </a:r>
            <a:endParaRPr lang="en-US" dirty="0">
              <a:latin typeface="Algerian" panose="04020705040A02060702" pitchFamily="82" charset="0"/>
            </a:endParaRPr>
          </a:p>
        </p:txBody>
      </p:sp>
      <p:sp>
        <p:nvSpPr>
          <p:cNvPr id="3" name="Content Placeholder 2"/>
          <p:cNvSpPr>
            <a:spLocks noGrp="1"/>
          </p:cNvSpPr>
          <p:nvPr>
            <p:ph idx="1"/>
          </p:nvPr>
        </p:nvSpPr>
        <p:spPr/>
        <p:txBody>
          <a:bodyPr>
            <a:normAutofit fontScale="92500"/>
          </a:bodyPr>
          <a:lstStyle/>
          <a:p>
            <a:pPr marL="0" indent="0">
              <a:buNone/>
            </a:pPr>
            <a:r>
              <a:rPr lang="en-US" b="1" u="sng" dirty="0" smtClean="0">
                <a:latin typeface="Constantia" panose="02030602050306030303" pitchFamily="18" charset="0"/>
              </a:rPr>
              <a:t>d. XAMARIN</a:t>
            </a:r>
          </a:p>
          <a:p>
            <a:pPr>
              <a:buFontTx/>
              <a:buChar char="-"/>
            </a:pPr>
            <a:r>
              <a:rPr lang="en-US" dirty="0" err="1" smtClean="0">
                <a:latin typeface="Constantia" panose="02030602050306030303" pitchFamily="18" charset="0"/>
              </a:rPr>
              <a:t>Xamarin</a:t>
            </a:r>
            <a:r>
              <a:rPr lang="en-US" dirty="0" smtClean="0">
                <a:latin typeface="Constantia" panose="02030602050306030303" pitchFamily="18" charset="0"/>
              </a:rPr>
              <a:t> </a:t>
            </a:r>
            <a:r>
              <a:rPr lang="en-US" dirty="0">
                <a:latin typeface="Constantia" panose="02030602050306030303" pitchFamily="18" charset="0"/>
              </a:rPr>
              <a:t>is a .NET based amazing framework in the sense of yielding true Windows, Android and </a:t>
            </a:r>
            <a:r>
              <a:rPr lang="en-US" dirty="0" err="1">
                <a:latin typeface="Constantia" panose="02030602050306030303" pitchFamily="18" charset="0"/>
              </a:rPr>
              <a:t>iOS</a:t>
            </a:r>
            <a:r>
              <a:rPr lang="en-US" dirty="0">
                <a:latin typeface="Constantia" panose="02030602050306030303" pitchFamily="18" charset="0"/>
              </a:rPr>
              <a:t> mobile apps. It's an abstraction layer that controls the communication between shared code with underlying platform code. C# with .NET, the apps can be created for any mobile platform with 96% of the source code reusability, which fastens the development speed and alleviates the need to switch between different development environments. </a:t>
            </a:r>
            <a:endParaRPr lang="en-US" dirty="0" smtClean="0">
              <a:latin typeface="Constantia" panose="02030602050306030303" pitchFamily="18" charset="0"/>
            </a:endParaRPr>
          </a:p>
          <a:p>
            <a:pPr>
              <a:buFontTx/>
              <a:buChar char="-"/>
            </a:pPr>
            <a:r>
              <a:rPr lang="en-US" dirty="0" smtClean="0">
                <a:latin typeface="Constantia" panose="02030602050306030303" pitchFamily="18" charset="0"/>
              </a:rPr>
              <a:t>Its </a:t>
            </a:r>
            <a:r>
              <a:rPr lang="en-US" dirty="0">
                <a:latin typeface="Constantia" panose="02030602050306030303" pitchFamily="18" charset="0"/>
              </a:rPr>
              <a:t>friendly development environment makes it one of the widely used hybrid mobile app development frameworks. </a:t>
            </a:r>
            <a:endParaRPr lang="en-US" dirty="0" smtClean="0">
              <a:latin typeface="Constantia" panose="02030602050306030303" pitchFamily="18" charset="0"/>
            </a:endParaRPr>
          </a:p>
          <a:p>
            <a:pPr>
              <a:buFontTx/>
              <a:buChar char="-"/>
            </a:pPr>
            <a:r>
              <a:rPr lang="en-US" dirty="0" smtClean="0">
                <a:latin typeface="Constantia" panose="02030602050306030303" pitchFamily="18" charset="0"/>
              </a:rPr>
              <a:t>With </a:t>
            </a:r>
            <a:r>
              <a:rPr lang="en-US" dirty="0" err="1">
                <a:latin typeface="Constantia" panose="02030602050306030303" pitchFamily="18" charset="0"/>
              </a:rPr>
              <a:t>Xamarin</a:t>
            </a:r>
            <a:r>
              <a:rPr lang="en-US" dirty="0">
                <a:latin typeface="Constantia" panose="02030602050306030303" pitchFamily="18" charset="0"/>
              </a:rPr>
              <a:t> you can form native apps, with shared UI code written in C# or XAML. </a:t>
            </a:r>
          </a:p>
          <a:p>
            <a:pPr marL="0" indent="0">
              <a:buNone/>
            </a:pPr>
            <a:r>
              <a:rPr lang="en-US" dirty="0"/>
              <a:t/>
            </a:r>
            <a:br>
              <a:rPr lang="en-US" dirty="0"/>
            </a:br>
            <a:endParaRPr lang="en-US" dirty="0"/>
          </a:p>
        </p:txBody>
      </p:sp>
    </p:spTree>
    <p:extLst>
      <p:ext uri="{BB962C8B-B14F-4D97-AF65-F5344CB8AC3E}">
        <p14:creationId xmlns:p14="http://schemas.microsoft.com/office/powerpoint/2010/main" val="24401133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anose="04020705040A02060702" pitchFamily="82" charset="0"/>
              </a:rPr>
              <a:t>FRAMEWORKS</a:t>
            </a:r>
          </a:p>
        </p:txBody>
      </p:sp>
      <p:sp>
        <p:nvSpPr>
          <p:cNvPr id="3" name="Content Placeholder 2"/>
          <p:cNvSpPr>
            <a:spLocks noGrp="1"/>
          </p:cNvSpPr>
          <p:nvPr>
            <p:ph idx="1"/>
          </p:nvPr>
        </p:nvSpPr>
        <p:spPr/>
        <p:txBody>
          <a:bodyPr/>
          <a:lstStyle/>
          <a:p>
            <a:pPr marL="0" indent="0">
              <a:buNone/>
            </a:pPr>
            <a:r>
              <a:rPr lang="en-US" b="1" dirty="0" smtClean="0">
                <a:latin typeface="Constantia" panose="02030602050306030303" pitchFamily="18" charset="0"/>
              </a:rPr>
              <a:t>e. </a:t>
            </a:r>
            <a:r>
              <a:rPr lang="en-US" b="1" u="sng" dirty="0" smtClean="0">
                <a:latin typeface="Constantia" panose="02030602050306030303" pitchFamily="18" charset="0"/>
              </a:rPr>
              <a:t>PHONEGAP</a:t>
            </a:r>
          </a:p>
          <a:p>
            <a:pPr>
              <a:buFontTx/>
              <a:buChar char="-"/>
            </a:pPr>
            <a:r>
              <a:rPr lang="en-US" dirty="0" smtClean="0">
                <a:latin typeface="Constantia" panose="02030602050306030303" pitchFamily="18" charset="0"/>
              </a:rPr>
              <a:t>Adobe </a:t>
            </a:r>
            <a:r>
              <a:rPr lang="en-US" dirty="0" err="1">
                <a:latin typeface="Constantia" panose="02030602050306030303" pitchFamily="18" charset="0"/>
              </a:rPr>
              <a:t>PhoneGap</a:t>
            </a:r>
            <a:r>
              <a:rPr lang="en-US" dirty="0">
                <a:latin typeface="Constantia" panose="02030602050306030303" pitchFamily="18" charset="0"/>
              </a:rPr>
              <a:t> is one of the best cross-platform app development framework developed by </a:t>
            </a:r>
            <a:r>
              <a:rPr lang="en-US" dirty="0" err="1">
                <a:latin typeface="Constantia" panose="02030602050306030303" pitchFamily="18" charset="0"/>
              </a:rPr>
              <a:t>Nitobi</a:t>
            </a:r>
            <a:r>
              <a:rPr lang="en-US" dirty="0">
                <a:latin typeface="Constantia" panose="02030602050306030303" pitchFamily="18" charset="0"/>
              </a:rPr>
              <a:t> (acquired by Adobe in 2011) previously known as Apache Cordova. </a:t>
            </a:r>
            <a:endParaRPr lang="en-US" dirty="0" smtClean="0">
              <a:latin typeface="Constantia" panose="02030602050306030303" pitchFamily="18" charset="0"/>
            </a:endParaRPr>
          </a:p>
          <a:p>
            <a:pPr>
              <a:buFontTx/>
              <a:buChar char="-"/>
            </a:pPr>
            <a:r>
              <a:rPr lang="en-US" dirty="0" smtClean="0">
                <a:latin typeface="Constantia" panose="02030602050306030303" pitchFamily="18" charset="0"/>
              </a:rPr>
              <a:t>It’s </a:t>
            </a:r>
            <a:r>
              <a:rPr lang="en-US" dirty="0">
                <a:latin typeface="Constantia" panose="02030602050306030303" pitchFamily="18" charset="0"/>
              </a:rPr>
              <a:t>considered as a reliable platform for cross-platform app development using which the developers can develop apps in JavaScript, HTML5, and CSS.</a:t>
            </a:r>
          </a:p>
          <a:p>
            <a:pPr marL="0" indent="0">
              <a:buNone/>
            </a:pPr>
            <a:r>
              <a:rPr lang="en-US" dirty="0" smtClean="0">
                <a:latin typeface="Constantia" panose="02030602050306030303" pitchFamily="18" charset="0"/>
              </a:rPr>
              <a:t>-    It </a:t>
            </a:r>
            <a:r>
              <a:rPr lang="en-US" dirty="0">
                <a:latin typeface="Constantia" panose="02030602050306030303" pitchFamily="18" charset="0"/>
              </a:rPr>
              <a:t>provides best-in-class performance, enables mobile app developers to build apps without facing any hardware restrictions and also supports inbuilt hardware features such as Camera, Storage, Accelerometer, GPS, etc.</a:t>
            </a:r>
          </a:p>
          <a:p>
            <a:pPr marL="0" indent="0">
              <a:buNone/>
            </a:pPr>
            <a:endParaRPr lang="en-US" dirty="0"/>
          </a:p>
        </p:txBody>
      </p:sp>
    </p:spTree>
    <p:extLst>
      <p:ext uri="{BB962C8B-B14F-4D97-AF65-F5344CB8AC3E}">
        <p14:creationId xmlns:p14="http://schemas.microsoft.com/office/powerpoint/2010/main" val="333569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624110"/>
            <a:ext cx="9183687" cy="1280890"/>
          </a:xfrm>
        </p:spPr>
        <p:txBody>
          <a:bodyPr>
            <a:normAutofit fontScale="90000"/>
          </a:bodyPr>
          <a:lstStyle/>
          <a:p>
            <a:r>
              <a:rPr lang="en-US" dirty="0">
                <a:latin typeface="Algerian" panose="04020705040A02060702" pitchFamily="82" charset="0"/>
              </a:rPr>
              <a:t>D. How do you collect and analyze requirements for a mobile app to be developed?</a:t>
            </a:r>
            <a:r>
              <a:rPr lang="en-US" dirty="0"/>
              <a:t/>
            </a:r>
            <a:br>
              <a:rPr lang="en-US" dirty="0"/>
            </a:br>
            <a:endParaRPr lang="en-US" dirty="0"/>
          </a:p>
        </p:txBody>
      </p:sp>
      <p:sp>
        <p:nvSpPr>
          <p:cNvPr id="3" name="Content Placeholder 2"/>
          <p:cNvSpPr>
            <a:spLocks noGrp="1"/>
          </p:cNvSpPr>
          <p:nvPr>
            <p:ph idx="1"/>
          </p:nvPr>
        </p:nvSpPr>
        <p:spPr>
          <a:xfrm>
            <a:off x="2589212" y="2251165"/>
            <a:ext cx="8915400" cy="3777622"/>
          </a:xfrm>
        </p:spPr>
        <p:txBody>
          <a:bodyPr/>
          <a:lstStyle/>
          <a:p>
            <a:pPr>
              <a:buAutoNum type="arabicPeriod"/>
            </a:pPr>
            <a:r>
              <a:rPr lang="en-US" dirty="0" smtClean="0">
                <a:latin typeface="Constantia" panose="02030602050306030303" pitchFamily="18" charset="0"/>
              </a:rPr>
              <a:t>Requirement gathering and analysis technique</a:t>
            </a:r>
          </a:p>
          <a:p>
            <a:pPr marL="0" indent="0">
              <a:buNone/>
            </a:pPr>
            <a:r>
              <a:rPr lang="en-US" dirty="0">
                <a:latin typeface="Constantia" panose="02030602050306030303" pitchFamily="18" charset="0"/>
              </a:rPr>
              <a:t> </a:t>
            </a:r>
            <a:r>
              <a:rPr lang="en-US" dirty="0" smtClean="0">
                <a:latin typeface="Constantia" panose="02030602050306030303" pitchFamily="18" charset="0"/>
              </a:rPr>
              <a:t>- Interview</a:t>
            </a:r>
          </a:p>
          <a:p>
            <a:pPr>
              <a:buFontTx/>
              <a:buChar char="-"/>
            </a:pPr>
            <a:r>
              <a:rPr lang="en-US" dirty="0" smtClean="0">
                <a:latin typeface="Constantia" panose="02030602050306030303" pitchFamily="18" charset="0"/>
              </a:rPr>
              <a:t>Prototyping</a:t>
            </a:r>
          </a:p>
          <a:p>
            <a:pPr>
              <a:buFontTx/>
              <a:buChar char="-"/>
            </a:pPr>
            <a:r>
              <a:rPr lang="en-US" dirty="0" smtClean="0">
                <a:latin typeface="Constantia" panose="02030602050306030303" pitchFamily="18" charset="0"/>
              </a:rPr>
              <a:t>Survey/Questionnaire</a:t>
            </a:r>
          </a:p>
          <a:p>
            <a:pPr>
              <a:buFontTx/>
              <a:buChar char="-"/>
            </a:pPr>
            <a:r>
              <a:rPr lang="en-US" dirty="0" smtClean="0">
                <a:latin typeface="Constantia" panose="02030602050306030303" pitchFamily="18" charset="0"/>
              </a:rPr>
              <a:t>Brainstorming</a:t>
            </a:r>
          </a:p>
          <a:p>
            <a:pPr>
              <a:buFontTx/>
              <a:buChar char="-"/>
            </a:pPr>
            <a:r>
              <a:rPr lang="en-US" dirty="0" smtClean="0">
                <a:latin typeface="Constantia" panose="02030602050306030303" pitchFamily="18" charset="0"/>
              </a:rPr>
              <a:t>Focus Group</a:t>
            </a:r>
          </a:p>
          <a:p>
            <a:pPr>
              <a:buFontTx/>
              <a:buChar char="-"/>
            </a:pPr>
            <a:r>
              <a:rPr lang="en-US" dirty="0" smtClean="0">
                <a:latin typeface="Constantia" panose="02030602050306030303" pitchFamily="18" charset="0"/>
              </a:rPr>
              <a:t>Reverse Engineering</a:t>
            </a:r>
            <a:endParaRPr lang="en-US" dirty="0">
              <a:latin typeface="Constantia" panose="02030602050306030303" pitchFamily="18" charset="0"/>
            </a:endParaRPr>
          </a:p>
        </p:txBody>
      </p:sp>
    </p:spTree>
    <p:extLst>
      <p:ext uri="{BB962C8B-B14F-4D97-AF65-F5344CB8AC3E}">
        <p14:creationId xmlns:p14="http://schemas.microsoft.com/office/powerpoint/2010/main" val="217837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anose="04020705040A02060702" pitchFamily="82" charset="0"/>
              </a:rPr>
              <a:t>TABLE OF CONTENT</a:t>
            </a:r>
            <a:endParaRPr lang="en-US" dirty="0">
              <a:latin typeface="Algerian" panose="04020705040A02060702" pitchFamily="82" charset="0"/>
            </a:endParaRPr>
          </a:p>
        </p:txBody>
      </p:sp>
      <p:sp>
        <p:nvSpPr>
          <p:cNvPr id="3" name="Content Placeholder 2"/>
          <p:cNvSpPr>
            <a:spLocks noGrp="1"/>
          </p:cNvSpPr>
          <p:nvPr>
            <p:ph idx="1"/>
          </p:nvPr>
        </p:nvSpPr>
        <p:spPr/>
        <p:txBody>
          <a:bodyPr/>
          <a:lstStyle/>
          <a:p>
            <a:r>
              <a:rPr lang="en-US" dirty="0" smtClean="0">
                <a:latin typeface="Constantia" panose="02030602050306030303" pitchFamily="18" charset="0"/>
              </a:rPr>
              <a:t>A. Major types of mobile application and differences.</a:t>
            </a:r>
          </a:p>
          <a:p>
            <a:r>
              <a:rPr lang="en-US" dirty="0" smtClean="0">
                <a:latin typeface="Constantia" panose="02030602050306030303" pitchFamily="18" charset="0"/>
              </a:rPr>
              <a:t>B. </a:t>
            </a:r>
            <a:r>
              <a:rPr lang="en-US" dirty="0">
                <a:latin typeface="Constantia" panose="02030602050306030303" pitchFamily="18" charset="0"/>
              </a:rPr>
              <a:t>R</a:t>
            </a:r>
            <a:r>
              <a:rPr lang="en-US" dirty="0" smtClean="0">
                <a:latin typeface="Constantia" panose="02030602050306030303" pitchFamily="18" charset="0"/>
              </a:rPr>
              <a:t>eview of languages used for mobile programming </a:t>
            </a:r>
            <a:endParaRPr lang="en-US" dirty="0">
              <a:latin typeface="Constantia" panose="02030602050306030303" pitchFamily="18" charset="0"/>
            </a:endParaRPr>
          </a:p>
          <a:p>
            <a:r>
              <a:rPr lang="en-US" dirty="0" smtClean="0">
                <a:latin typeface="Constantia" panose="02030602050306030303" pitchFamily="18" charset="0"/>
              </a:rPr>
              <a:t>C. What is a mobile app development framework. Review different framework and compare based on criteria.</a:t>
            </a:r>
          </a:p>
          <a:p>
            <a:r>
              <a:rPr lang="en-US" dirty="0" smtClean="0">
                <a:latin typeface="Constantia" panose="02030602050306030303" pitchFamily="18" charset="0"/>
              </a:rPr>
              <a:t>D. How do you collect and analyze requirements for a mobile app to be developed?</a:t>
            </a:r>
          </a:p>
          <a:p>
            <a:r>
              <a:rPr lang="en-US" dirty="0" smtClean="0">
                <a:latin typeface="Constantia" panose="02030602050306030303" pitchFamily="18" charset="0"/>
              </a:rPr>
              <a:t>E. How to estimate mobile app development cost.</a:t>
            </a:r>
            <a:endParaRPr lang="en-US" dirty="0">
              <a:latin typeface="Constantia" panose="02030602050306030303" pitchFamily="18" charset="0"/>
            </a:endParaRPr>
          </a:p>
        </p:txBody>
      </p:sp>
    </p:spTree>
    <p:extLst>
      <p:ext uri="{BB962C8B-B14F-4D97-AF65-F5344CB8AC3E}">
        <p14:creationId xmlns:p14="http://schemas.microsoft.com/office/powerpoint/2010/main" val="9585497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anose="04020705040A02060702" pitchFamily="82" charset="0"/>
              </a:rPr>
              <a:t>E. How to estimate mobile app development cost.</a:t>
            </a:r>
          </a:p>
        </p:txBody>
      </p:sp>
      <p:sp>
        <p:nvSpPr>
          <p:cNvPr id="3" name="Content Placeholder 2"/>
          <p:cNvSpPr>
            <a:spLocks noGrp="1"/>
          </p:cNvSpPr>
          <p:nvPr>
            <p:ph idx="1"/>
          </p:nvPr>
        </p:nvSpPr>
        <p:spPr/>
        <p:txBody>
          <a:bodyPr/>
          <a:lstStyle/>
          <a:p>
            <a:r>
              <a:rPr lang="en-US" dirty="0">
                <a:latin typeface="Constantia" panose="02030602050306030303" pitchFamily="18" charset="0"/>
              </a:rPr>
              <a:t>The final cost of developing an app depends on seven key factors</a:t>
            </a:r>
            <a:r>
              <a:rPr lang="en-US" dirty="0" smtClean="0">
                <a:latin typeface="Constantia" panose="02030602050306030303" pitchFamily="18" charset="0"/>
              </a:rPr>
              <a:t>:</a:t>
            </a:r>
          </a:p>
          <a:p>
            <a:pPr lvl="0">
              <a:buAutoNum type="arabicPeriod"/>
            </a:pPr>
            <a:r>
              <a:rPr lang="en-US" b="1" dirty="0" smtClean="0">
                <a:latin typeface="Constantia" panose="02030602050306030303" pitchFamily="18" charset="0"/>
              </a:rPr>
              <a:t>Outsourcing </a:t>
            </a:r>
            <a:r>
              <a:rPr lang="en-US" b="1" dirty="0">
                <a:latin typeface="Constantia" panose="02030602050306030303" pitchFamily="18" charset="0"/>
              </a:rPr>
              <a:t>vs. in-house app </a:t>
            </a:r>
            <a:r>
              <a:rPr lang="en-US" b="1" dirty="0" smtClean="0">
                <a:latin typeface="Constantia" panose="02030602050306030303" pitchFamily="18" charset="0"/>
              </a:rPr>
              <a:t>development</a:t>
            </a:r>
          </a:p>
          <a:p>
            <a:pPr lvl="0">
              <a:buAutoNum type="arabicPeriod"/>
            </a:pPr>
            <a:r>
              <a:rPr lang="en-US" b="1" dirty="0">
                <a:latin typeface="Constantia" panose="02030602050306030303" pitchFamily="18" charset="0"/>
              </a:rPr>
              <a:t>Location and structure of a development </a:t>
            </a:r>
            <a:r>
              <a:rPr lang="en-US" b="1" dirty="0" smtClean="0">
                <a:latin typeface="Constantia" panose="02030602050306030303" pitchFamily="18" charset="0"/>
              </a:rPr>
              <a:t>team</a:t>
            </a:r>
          </a:p>
          <a:p>
            <a:pPr>
              <a:buFont typeface="Wingdings 3" charset="2"/>
              <a:buAutoNum type="arabicPeriod"/>
            </a:pPr>
            <a:r>
              <a:rPr lang="en-US" b="1" dirty="0">
                <a:latin typeface="Constantia" panose="02030602050306030303" pitchFamily="18" charset="0"/>
              </a:rPr>
              <a:t>Android vs. iOS</a:t>
            </a:r>
            <a:endParaRPr lang="en-US" dirty="0">
              <a:latin typeface="Constantia" panose="02030602050306030303" pitchFamily="18" charset="0"/>
            </a:endParaRPr>
          </a:p>
          <a:p>
            <a:pPr>
              <a:buFont typeface="Wingdings 3" charset="2"/>
              <a:buAutoNum type="arabicPeriod"/>
            </a:pPr>
            <a:r>
              <a:rPr lang="en-US" b="1" dirty="0">
                <a:latin typeface="Constantia" panose="02030602050306030303" pitchFamily="18" charset="0"/>
              </a:rPr>
              <a:t>Native vs. Hybrid</a:t>
            </a:r>
            <a:endParaRPr lang="en-US" dirty="0">
              <a:latin typeface="Constantia" panose="02030602050306030303" pitchFamily="18" charset="0"/>
            </a:endParaRPr>
          </a:p>
          <a:p>
            <a:pPr>
              <a:buFont typeface="Wingdings 3" charset="2"/>
              <a:buAutoNum type="arabicPeriod"/>
            </a:pPr>
            <a:r>
              <a:rPr lang="en-US" b="1" dirty="0">
                <a:latin typeface="Constantia" panose="02030602050306030303" pitchFamily="18" charset="0"/>
              </a:rPr>
              <a:t>Visual design complexity</a:t>
            </a:r>
            <a:endParaRPr lang="en-US" dirty="0">
              <a:latin typeface="Constantia" panose="02030602050306030303" pitchFamily="18" charset="0"/>
            </a:endParaRPr>
          </a:p>
          <a:p>
            <a:pPr marL="0" indent="0">
              <a:buNone/>
            </a:pPr>
            <a:r>
              <a:rPr lang="en-US" b="1" dirty="0" smtClean="0">
                <a:latin typeface="Constantia" panose="02030602050306030303" pitchFamily="18" charset="0"/>
              </a:rPr>
              <a:t>6</a:t>
            </a:r>
            <a:r>
              <a:rPr lang="en-US" b="1" dirty="0" smtClean="0">
                <a:latin typeface="Constantia" panose="02030602050306030303" pitchFamily="18" charset="0"/>
              </a:rPr>
              <a:t>.  Features </a:t>
            </a:r>
            <a:r>
              <a:rPr lang="en-US" b="1" dirty="0">
                <a:latin typeface="Constantia" panose="02030602050306030303" pitchFamily="18" charset="0"/>
              </a:rPr>
              <a:t>and </a:t>
            </a:r>
            <a:r>
              <a:rPr lang="en-US" b="1" dirty="0" smtClean="0">
                <a:latin typeface="Constantia" panose="02030602050306030303" pitchFamily="18" charset="0"/>
              </a:rPr>
              <a:t>functionality</a:t>
            </a:r>
          </a:p>
          <a:p>
            <a:pPr marL="0" lvl="0" indent="0">
              <a:buNone/>
            </a:pPr>
            <a:endParaRPr lang="en-US" dirty="0"/>
          </a:p>
          <a:p>
            <a:pPr marL="0" indent="0">
              <a:buNone/>
            </a:pPr>
            <a:endParaRPr lang="en-US" u="sng" dirty="0"/>
          </a:p>
        </p:txBody>
      </p:sp>
    </p:spTree>
    <p:extLst>
      <p:ext uri="{BB962C8B-B14F-4D97-AF65-F5344CB8AC3E}">
        <p14:creationId xmlns:p14="http://schemas.microsoft.com/office/powerpoint/2010/main" val="17339985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3"/>
          <p:cNvPicPr>
            <a:picLocks noGrp="1"/>
          </p:cNvPicPr>
          <p:nvPr>
            <p:ph idx="4294967295"/>
          </p:nvPr>
        </p:nvPicPr>
        <p:blipFill>
          <a:blip r:embed="rId2" cstate="print"/>
          <a:stretch>
            <a:fillRect/>
          </a:stretch>
        </p:blipFill>
        <p:spPr bwMode="auto">
          <a:xfrm>
            <a:off x="3834765" y="2112010"/>
            <a:ext cx="5934075" cy="2952750"/>
          </a:xfrm>
          <a:prstGeom prst="rect">
            <a:avLst/>
          </a:prstGeom>
        </p:spPr>
      </p:pic>
    </p:spTree>
    <p:extLst>
      <p:ext uri="{BB962C8B-B14F-4D97-AF65-F5344CB8AC3E}">
        <p14:creationId xmlns:p14="http://schemas.microsoft.com/office/powerpoint/2010/main" val="1831932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Algerian" panose="04020705040A02060702" pitchFamily="82" charset="0"/>
              </a:rPr>
              <a:t>A. Major </a:t>
            </a:r>
            <a:r>
              <a:rPr lang="en-US" dirty="0">
                <a:latin typeface="Algerian" panose="04020705040A02060702" pitchFamily="82" charset="0"/>
              </a:rPr>
              <a:t>types of mobile application and differences.</a:t>
            </a:r>
            <a:br>
              <a:rPr lang="en-US" dirty="0">
                <a:latin typeface="Algerian" panose="04020705040A02060702" pitchFamily="82" charset="0"/>
              </a:rPr>
            </a:br>
            <a:endParaRPr lang="en-US" dirty="0">
              <a:latin typeface="Algerian" panose="04020705040A02060702" pitchFamily="82" charset="0"/>
            </a:endParaRPr>
          </a:p>
        </p:txBody>
      </p:sp>
      <p:sp>
        <p:nvSpPr>
          <p:cNvPr id="3" name="Content Placeholder 2"/>
          <p:cNvSpPr>
            <a:spLocks noGrp="1"/>
          </p:cNvSpPr>
          <p:nvPr>
            <p:ph idx="4294967295"/>
          </p:nvPr>
        </p:nvSpPr>
        <p:spPr>
          <a:xfrm>
            <a:off x="2589211" y="2072640"/>
            <a:ext cx="8915400" cy="3778250"/>
          </a:xfrm>
        </p:spPr>
        <p:txBody>
          <a:bodyPr/>
          <a:lstStyle/>
          <a:p>
            <a:r>
              <a:rPr lang="en-US" dirty="0" smtClean="0">
                <a:latin typeface="Constantia" panose="02030602050306030303" pitchFamily="18" charset="0"/>
              </a:rPr>
              <a:t>Mobile apps can be classified under two main categories</a:t>
            </a:r>
          </a:p>
          <a:p>
            <a:pPr marL="0" indent="0">
              <a:buNone/>
            </a:pPr>
            <a:r>
              <a:rPr lang="en-US" dirty="0" smtClean="0">
                <a:latin typeface="Constantia" panose="02030602050306030303" pitchFamily="18" charset="0"/>
              </a:rPr>
              <a:t>1.  </a:t>
            </a:r>
            <a:r>
              <a:rPr lang="en-US" dirty="0">
                <a:latin typeface="Constantia" panose="02030602050306030303" pitchFamily="18" charset="0"/>
              </a:rPr>
              <a:t>Based on the technology used. </a:t>
            </a:r>
          </a:p>
          <a:p>
            <a:pPr marL="0" indent="0">
              <a:buNone/>
            </a:pPr>
            <a:r>
              <a:rPr lang="en-US" dirty="0" smtClean="0">
                <a:latin typeface="Constantia" panose="02030602050306030303" pitchFamily="18" charset="0"/>
              </a:rPr>
              <a:t>2. Based </a:t>
            </a:r>
            <a:r>
              <a:rPr lang="en-US" dirty="0">
                <a:latin typeface="Constantia" panose="02030602050306030303" pitchFamily="18" charset="0"/>
              </a:rPr>
              <a:t>on the industry they work in.</a:t>
            </a:r>
          </a:p>
          <a:p>
            <a:pPr marL="0" indent="0">
              <a:buNone/>
            </a:pPr>
            <a:endParaRPr lang="en-US" dirty="0"/>
          </a:p>
        </p:txBody>
      </p:sp>
    </p:spTree>
    <p:extLst>
      <p:ext uri="{BB962C8B-B14F-4D97-AF65-F5344CB8AC3E}">
        <p14:creationId xmlns:p14="http://schemas.microsoft.com/office/powerpoint/2010/main" val="4060936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latin typeface="Algerian" panose="04020705040A02060702" pitchFamily="82" charset="0"/>
              </a:rPr>
              <a:t>1.  </a:t>
            </a:r>
            <a:r>
              <a:rPr lang="en-US" dirty="0">
                <a:latin typeface="Algerian" panose="04020705040A02060702" pitchFamily="82" charset="0"/>
              </a:rPr>
              <a:t>Based on the technology used. </a:t>
            </a:r>
            <a:br>
              <a:rPr lang="en-US" dirty="0">
                <a:latin typeface="Algerian" panose="04020705040A02060702" pitchFamily="82" charset="0"/>
              </a:rPr>
            </a:br>
            <a:endParaRPr lang="en-US" dirty="0">
              <a:latin typeface="Algerian" panose="04020705040A02060702" pitchFamily="82" charset="0"/>
            </a:endParaRPr>
          </a:p>
        </p:txBody>
      </p:sp>
      <p:sp>
        <p:nvSpPr>
          <p:cNvPr id="4" name="Content Placeholder 3"/>
          <p:cNvSpPr>
            <a:spLocks noGrp="1"/>
          </p:cNvSpPr>
          <p:nvPr>
            <p:ph idx="1"/>
          </p:nvPr>
        </p:nvSpPr>
        <p:spPr/>
        <p:txBody>
          <a:bodyPr/>
          <a:lstStyle/>
          <a:p>
            <a:r>
              <a:rPr lang="en-US" dirty="0" smtClean="0">
                <a:latin typeface="Constantia" panose="02030602050306030303" pitchFamily="18" charset="0"/>
              </a:rPr>
              <a:t>They include</a:t>
            </a:r>
          </a:p>
          <a:p>
            <a:pPr marL="0" indent="0">
              <a:buNone/>
            </a:pPr>
            <a:r>
              <a:rPr lang="en-US" dirty="0">
                <a:latin typeface="Constantia" panose="02030602050306030303" pitchFamily="18" charset="0"/>
              </a:rPr>
              <a:t> </a:t>
            </a:r>
            <a:r>
              <a:rPr lang="en-US" dirty="0" smtClean="0">
                <a:latin typeface="Constantia" panose="02030602050306030303" pitchFamily="18" charset="0"/>
              </a:rPr>
              <a:t>I  NATIVE APPLICATION</a:t>
            </a:r>
          </a:p>
          <a:p>
            <a:pPr marL="0" indent="0">
              <a:buNone/>
            </a:pPr>
            <a:r>
              <a:rPr lang="en-US" dirty="0" smtClean="0">
                <a:latin typeface="Constantia" panose="02030602050306030303" pitchFamily="18" charset="0"/>
              </a:rPr>
              <a:t>II  WEB APPLICATION</a:t>
            </a:r>
          </a:p>
          <a:p>
            <a:pPr marL="0" indent="0">
              <a:buNone/>
            </a:pPr>
            <a:r>
              <a:rPr lang="en-US" dirty="0" smtClean="0">
                <a:latin typeface="Constantia" panose="02030602050306030303" pitchFamily="18" charset="0"/>
              </a:rPr>
              <a:t>III HYBRID APPLICATION</a:t>
            </a:r>
          </a:p>
          <a:p>
            <a:pPr marL="0" indent="0">
              <a:buNone/>
            </a:pPr>
            <a:endParaRPr lang="en-US" dirty="0"/>
          </a:p>
        </p:txBody>
      </p:sp>
    </p:spTree>
    <p:extLst>
      <p:ext uri="{BB962C8B-B14F-4D97-AF65-F5344CB8AC3E}">
        <p14:creationId xmlns:p14="http://schemas.microsoft.com/office/powerpoint/2010/main" val="3049761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anose="04020705040A02060702" pitchFamily="82" charset="0"/>
              </a:rPr>
              <a:t>I</a:t>
            </a:r>
            <a:r>
              <a:rPr lang="en-US" dirty="0" smtClean="0">
                <a:latin typeface="Algerian" panose="04020705040A02060702" pitchFamily="82" charset="0"/>
              </a:rPr>
              <a:t>. NATIVE APPLICATIONS</a:t>
            </a:r>
            <a:endParaRPr lang="en-US" dirty="0">
              <a:latin typeface="Algerian" panose="04020705040A02060702" pitchFamily="82" charset="0"/>
            </a:endParaRPr>
          </a:p>
        </p:txBody>
      </p:sp>
      <p:sp>
        <p:nvSpPr>
          <p:cNvPr id="3" name="Content Placeholder 2"/>
          <p:cNvSpPr>
            <a:spLocks noGrp="1"/>
          </p:cNvSpPr>
          <p:nvPr>
            <p:ph idx="1"/>
          </p:nvPr>
        </p:nvSpPr>
        <p:spPr>
          <a:xfrm>
            <a:off x="2589212" y="2133600"/>
            <a:ext cx="8915400" cy="4335780"/>
          </a:xfrm>
        </p:spPr>
        <p:txBody>
          <a:bodyPr/>
          <a:lstStyle/>
          <a:p>
            <a:r>
              <a:rPr lang="en-US" dirty="0" smtClean="0">
                <a:latin typeface="Constantia" panose="02030602050306030303" pitchFamily="18" charset="0"/>
              </a:rPr>
              <a:t>These are apps that are created to fit a specific operating system. This means several different applications are created for different operating system hence it is platform specific</a:t>
            </a:r>
          </a:p>
          <a:p>
            <a:r>
              <a:rPr lang="en-US" dirty="0" smtClean="0">
                <a:latin typeface="Constantia" panose="02030602050306030303" pitchFamily="18" charset="0"/>
              </a:rPr>
              <a:t>They allow users to access the internal components of the device.</a:t>
            </a:r>
          </a:p>
          <a:p>
            <a:r>
              <a:rPr lang="en-US" dirty="0" smtClean="0">
                <a:latin typeface="Constantia" panose="02030602050306030303" pitchFamily="18" charset="0"/>
              </a:rPr>
              <a:t>Example of programming languages used here are java, python, C++, </a:t>
            </a:r>
            <a:r>
              <a:rPr lang="en-US" dirty="0" err="1" smtClean="0">
                <a:latin typeface="Constantia" panose="02030602050306030303" pitchFamily="18" charset="0"/>
              </a:rPr>
              <a:t>Kotlin</a:t>
            </a:r>
            <a:r>
              <a:rPr lang="en-US" dirty="0">
                <a:latin typeface="Constantia" panose="02030602050306030303" pitchFamily="18" charset="0"/>
              </a:rPr>
              <a:t> </a:t>
            </a:r>
            <a:r>
              <a:rPr lang="en-US" dirty="0" smtClean="0">
                <a:latin typeface="Constantia" panose="02030602050306030303" pitchFamily="18" charset="0"/>
              </a:rPr>
              <a:t>and much more.</a:t>
            </a:r>
          </a:p>
          <a:p>
            <a:r>
              <a:rPr lang="en-US" dirty="0" smtClean="0">
                <a:latin typeface="Constantia" panose="02030602050306030303" pitchFamily="18" charset="0"/>
              </a:rPr>
              <a:t>Advantages include; fast, better performance, good native UI and has access to the device features</a:t>
            </a:r>
          </a:p>
          <a:p>
            <a:r>
              <a:rPr lang="en-US" dirty="0" smtClean="0">
                <a:latin typeface="Constantia" panose="02030602050306030303" pitchFamily="18" charset="0"/>
              </a:rPr>
              <a:t>Disadvantage includes; higher cost to maintain, take up space in the device, updates must be downloaded</a:t>
            </a:r>
          </a:p>
          <a:p>
            <a:r>
              <a:rPr lang="en-US" dirty="0" smtClean="0">
                <a:latin typeface="Constantia" panose="02030602050306030303" pitchFamily="18" charset="0"/>
              </a:rPr>
              <a:t>Example of apps here are </a:t>
            </a:r>
            <a:r>
              <a:rPr lang="en-US" dirty="0" err="1" smtClean="0">
                <a:latin typeface="Constantia" panose="02030602050306030303" pitchFamily="18" charset="0"/>
              </a:rPr>
              <a:t>Whatsapp</a:t>
            </a:r>
            <a:r>
              <a:rPr lang="en-US" dirty="0" smtClean="0">
                <a:latin typeface="Constantia" panose="02030602050306030303" pitchFamily="18" charset="0"/>
              </a:rPr>
              <a:t>, </a:t>
            </a:r>
            <a:r>
              <a:rPr lang="en-US" dirty="0" err="1" smtClean="0">
                <a:latin typeface="Constantia" panose="02030602050306030303" pitchFamily="18" charset="0"/>
              </a:rPr>
              <a:t>Spotify</a:t>
            </a:r>
            <a:r>
              <a:rPr lang="en-US" dirty="0" smtClean="0">
                <a:latin typeface="Constantia" panose="02030602050306030303" pitchFamily="18" charset="0"/>
              </a:rPr>
              <a:t>, Telegram.</a:t>
            </a:r>
          </a:p>
          <a:p>
            <a:endParaRPr lang="en-US" dirty="0" smtClean="0"/>
          </a:p>
          <a:p>
            <a:endParaRPr lang="en-US" dirty="0"/>
          </a:p>
        </p:txBody>
      </p:sp>
    </p:spTree>
    <p:extLst>
      <p:ext uri="{BB962C8B-B14F-4D97-AF65-F5344CB8AC3E}">
        <p14:creationId xmlns:p14="http://schemas.microsoft.com/office/powerpoint/2010/main" val="3375906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anose="04020705040A02060702" pitchFamily="82" charset="0"/>
              </a:rPr>
              <a:t>II. WEB APPLICATIONS</a:t>
            </a:r>
            <a:endParaRPr lang="en-US" dirty="0">
              <a:latin typeface="Algerian" panose="04020705040A02060702" pitchFamily="82" charset="0"/>
            </a:endParaRPr>
          </a:p>
        </p:txBody>
      </p:sp>
      <p:sp>
        <p:nvSpPr>
          <p:cNvPr id="3" name="Content Placeholder 2"/>
          <p:cNvSpPr>
            <a:spLocks noGrp="1"/>
          </p:cNvSpPr>
          <p:nvPr>
            <p:ph idx="1"/>
          </p:nvPr>
        </p:nvSpPr>
        <p:spPr/>
        <p:txBody>
          <a:bodyPr/>
          <a:lstStyle/>
          <a:p>
            <a:r>
              <a:rPr lang="en-US" dirty="0" smtClean="0">
                <a:latin typeface="Constantia" panose="02030602050306030303" pitchFamily="18" charset="0"/>
              </a:rPr>
              <a:t>These are apps that can only be accessed though the web browser of a computer with internet connectivity.</a:t>
            </a:r>
          </a:p>
          <a:p>
            <a:r>
              <a:rPr lang="en-US" dirty="0">
                <a:latin typeface="Constantia" panose="02030602050306030303" pitchFamily="18" charset="0"/>
              </a:rPr>
              <a:t>Some web services need to be downloaded and installed. Others are launched automatically when you visit the site through a mobile browser</a:t>
            </a:r>
            <a:r>
              <a:rPr lang="en-US" dirty="0" smtClean="0">
                <a:latin typeface="Constantia" panose="02030602050306030303" pitchFamily="18" charset="0"/>
              </a:rPr>
              <a:t>.</a:t>
            </a:r>
          </a:p>
          <a:p>
            <a:r>
              <a:rPr lang="en-US" dirty="0" smtClean="0">
                <a:latin typeface="Constantia" panose="02030602050306030303" pitchFamily="18" charset="0"/>
              </a:rPr>
              <a:t>Advantages include; performs on all devices ,easier to maintain, do not use the device storage.</a:t>
            </a:r>
          </a:p>
          <a:p>
            <a:r>
              <a:rPr lang="en-US" dirty="0" smtClean="0">
                <a:latin typeface="Constantia" panose="02030602050306030303" pitchFamily="18" charset="0"/>
              </a:rPr>
              <a:t>Disadvantages includes; dependent on the browser, needs an internet connection, may not always integrate with the device hardware.</a:t>
            </a:r>
          </a:p>
          <a:p>
            <a:r>
              <a:rPr lang="en-US" dirty="0" smtClean="0">
                <a:latin typeface="Constantia" panose="02030602050306030303" pitchFamily="18" charset="0"/>
              </a:rPr>
              <a:t>Example of apps here are </a:t>
            </a:r>
            <a:r>
              <a:rPr lang="en-US" dirty="0">
                <a:latin typeface="Constantia" panose="02030602050306030303" pitchFamily="18" charset="0"/>
              </a:rPr>
              <a:t>Digital Renter, Google drive, Google docs, </a:t>
            </a:r>
            <a:r>
              <a:rPr lang="en-US" dirty="0" smtClean="0">
                <a:latin typeface="Constantia" panose="02030602050306030303" pitchFamily="18" charset="0"/>
              </a:rPr>
              <a:t>Gmail</a:t>
            </a:r>
          </a:p>
          <a:p>
            <a:r>
              <a:rPr lang="en-US" dirty="0" smtClean="0">
                <a:latin typeface="Constantia" panose="02030602050306030303" pitchFamily="18" charset="0"/>
              </a:rPr>
              <a:t>Example of programming languages are HTML5, JavaScript, CSS, Ruby.</a:t>
            </a:r>
            <a:endParaRPr lang="en-US" dirty="0">
              <a:latin typeface="Constantia" panose="02030602050306030303" pitchFamily="18" charset="0"/>
            </a:endParaRPr>
          </a:p>
        </p:txBody>
      </p:sp>
    </p:spTree>
    <p:extLst>
      <p:ext uri="{BB962C8B-B14F-4D97-AF65-F5344CB8AC3E}">
        <p14:creationId xmlns:p14="http://schemas.microsoft.com/office/powerpoint/2010/main" val="2774531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anose="04020705040A02060702" pitchFamily="82" charset="0"/>
              </a:rPr>
              <a:t>III. HYBRID APPLICATIONS</a:t>
            </a:r>
            <a:endParaRPr lang="en-US" dirty="0">
              <a:latin typeface="Algerian" panose="04020705040A02060702" pitchFamily="82" charset="0"/>
            </a:endParaRPr>
          </a:p>
        </p:txBody>
      </p:sp>
      <p:sp>
        <p:nvSpPr>
          <p:cNvPr id="3" name="Content Placeholder 2"/>
          <p:cNvSpPr>
            <a:spLocks noGrp="1"/>
          </p:cNvSpPr>
          <p:nvPr>
            <p:ph idx="1"/>
          </p:nvPr>
        </p:nvSpPr>
        <p:spPr/>
        <p:txBody>
          <a:bodyPr/>
          <a:lstStyle/>
          <a:p>
            <a:r>
              <a:rPr lang="en-US" dirty="0">
                <a:latin typeface="Constantia" panose="02030602050306030303" pitchFamily="18" charset="0"/>
              </a:rPr>
              <a:t>They occupy an intermediate position among the native types of mobile apps and web </a:t>
            </a:r>
            <a:r>
              <a:rPr lang="en-US" dirty="0" smtClean="0">
                <a:latin typeface="Constantia" panose="02030602050306030303" pitchFamily="18" charset="0"/>
              </a:rPr>
              <a:t>Apps. </a:t>
            </a:r>
            <a:r>
              <a:rPr lang="en-US" dirty="0">
                <a:latin typeface="Constantia" panose="02030602050306030303" pitchFamily="18" charset="0"/>
              </a:rPr>
              <a:t>They have some limited access to smartphone </a:t>
            </a:r>
            <a:r>
              <a:rPr lang="en-US" dirty="0" smtClean="0">
                <a:latin typeface="Constantia" panose="02030602050306030303" pitchFamily="18" charset="0"/>
              </a:rPr>
              <a:t>hardware</a:t>
            </a:r>
            <a:endParaRPr lang="en-US" dirty="0">
              <a:latin typeface="Constantia" panose="02030602050306030303" pitchFamily="18" charset="0"/>
            </a:endParaRPr>
          </a:p>
          <a:p>
            <a:r>
              <a:rPr lang="en-US" dirty="0" smtClean="0">
                <a:latin typeface="Constantia" panose="02030602050306030303" pitchFamily="18" charset="0"/>
              </a:rPr>
              <a:t>Some disadvantages are services </a:t>
            </a:r>
            <a:r>
              <a:rPr lang="en-US" dirty="0">
                <a:latin typeface="Constantia" panose="02030602050306030303" pitchFamily="18" charset="0"/>
              </a:rPr>
              <a:t>operate on a small amount of </a:t>
            </a:r>
            <a:r>
              <a:rPr lang="en-US" dirty="0" smtClean="0">
                <a:latin typeface="Constantia" panose="02030602050306030303" pitchFamily="18" charset="0"/>
              </a:rPr>
              <a:t>information, require internet connection and limited user experience.</a:t>
            </a:r>
          </a:p>
          <a:p>
            <a:r>
              <a:rPr lang="en-US" dirty="0" smtClean="0">
                <a:latin typeface="Constantia" panose="02030602050306030303" pitchFamily="18" charset="0"/>
              </a:rPr>
              <a:t>Advantages includes; quicker and cheaper to build, loads quickly, less code to maintain.</a:t>
            </a:r>
          </a:p>
          <a:p>
            <a:r>
              <a:rPr lang="en-US" dirty="0" smtClean="0">
                <a:latin typeface="Constantia" panose="02030602050306030303" pitchFamily="18" charset="0"/>
              </a:rPr>
              <a:t>Disadvantages includes; lacks power of the native app, slower since it has to download each element</a:t>
            </a:r>
          </a:p>
          <a:p>
            <a:r>
              <a:rPr lang="en-US" dirty="0" smtClean="0">
                <a:latin typeface="Constantia" panose="02030602050306030303" pitchFamily="18" charset="0"/>
              </a:rPr>
              <a:t>Example of languages used here are HTML5, Ionic, Swift</a:t>
            </a:r>
          </a:p>
          <a:p>
            <a:r>
              <a:rPr lang="en-US" dirty="0" smtClean="0">
                <a:latin typeface="Constantia" panose="02030602050306030303" pitchFamily="18" charset="0"/>
              </a:rPr>
              <a:t>Example of apps here are Amazon, Go-Student, Google Classroom</a:t>
            </a:r>
            <a:endParaRPr lang="en-US" dirty="0">
              <a:latin typeface="Constantia" panose="02030602050306030303" pitchFamily="18" charset="0"/>
            </a:endParaRPr>
          </a:p>
        </p:txBody>
      </p:sp>
    </p:spTree>
    <p:extLst>
      <p:ext uri="{BB962C8B-B14F-4D97-AF65-F5344CB8AC3E}">
        <p14:creationId xmlns:p14="http://schemas.microsoft.com/office/powerpoint/2010/main" val="3084995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9398778" cy="1280890"/>
          </a:xfrm>
        </p:spPr>
        <p:txBody>
          <a:bodyPr/>
          <a:lstStyle/>
          <a:p>
            <a:pPr marL="0" indent="0"/>
            <a:r>
              <a:rPr lang="en-US" dirty="0">
                <a:latin typeface="Algerian" panose="04020705040A02060702" pitchFamily="82" charset="0"/>
              </a:rPr>
              <a:t>2. Based on the industry they work </a:t>
            </a:r>
            <a:r>
              <a:rPr lang="en-US" dirty="0" smtClean="0">
                <a:latin typeface="Algerian" panose="04020705040A02060702" pitchFamily="82" charset="0"/>
              </a:rPr>
              <a:t>in</a:t>
            </a:r>
            <a:endParaRPr lang="en-US" dirty="0">
              <a:latin typeface="Algerian" panose="04020705040A02060702" pitchFamily="82" charset="0"/>
            </a:endParaRPr>
          </a:p>
        </p:txBody>
      </p:sp>
      <p:sp>
        <p:nvSpPr>
          <p:cNvPr id="3" name="Content Placeholder 2"/>
          <p:cNvSpPr>
            <a:spLocks noGrp="1"/>
          </p:cNvSpPr>
          <p:nvPr>
            <p:ph idx="1"/>
          </p:nvPr>
        </p:nvSpPr>
        <p:spPr/>
        <p:txBody>
          <a:bodyPr/>
          <a:lstStyle/>
          <a:p>
            <a:pPr lvl="0"/>
            <a:r>
              <a:rPr lang="en-US" b="1" dirty="0">
                <a:latin typeface="Constantia" panose="02030602050306030303" pitchFamily="18" charset="0"/>
              </a:rPr>
              <a:t>Lifestyle apps</a:t>
            </a:r>
            <a:r>
              <a:rPr lang="en-US" dirty="0">
                <a:latin typeface="Constantia" panose="02030602050306030303" pitchFamily="18" charset="0"/>
              </a:rPr>
              <a:t> (Supports the individual facets that define your lifestyle). Example: </a:t>
            </a:r>
            <a:r>
              <a:rPr lang="en-US" dirty="0" err="1">
                <a:latin typeface="Constantia" panose="02030602050306030303" pitchFamily="18" charset="0"/>
              </a:rPr>
              <a:t>Spotify</a:t>
            </a:r>
            <a:endParaRPr lang="en-US" dirty="0">
              <a:latin typeface="Constantia" panose="02030602050306030303" pitchFamily="18" charset="0"/>
            </a:endParaRPr>
          </a:p>
          <a:p>
            <a:pPr lvl="0"/>
            <a:r>
              <a:rPr lang="en-US" b="1" dirty="0">
                <a:latin typeface="Constantia" panose="02030602050306030303" pitchFamily="18" charset="0"/>
              </a:rPr>
              <a:t>Social media apps</a:t>
            </a:r>
            <a:r>
              <a:rPr lang="en-US" dirty="0">
                <a:latin typeface="Constantia" panose="02030602050306030303" pitchFamily="18" charset="0"/>
              </a:rPr>
              <a:t> .Example: Face book, </a:t>
            </a:r>
            <a:r>
              <a:rPr lang="en-US" dirty="0" smtClean="0">
                <a:latin typeface="Constantia" panose="02030602050306030303" pitchFamily="18" charset="0"/>
              </a:rPr>
              <a:t>Instagram</a:t>
            </a:r>
            <a:endParaRPr lang="en-US" dirty="0">
              <a:latin typeface="Constantia" panose="02030602050306030303" pitchFamily="18" charset="0"/>
            </a:endParaRPr>
          </a:p>
          <a:p>
            <a:pPr lvl="0"/>
            <a:r>
              <a:rPr lang="en-US" b="1" dirty="0">
                <a:latin typeface="Constantia" panose="02030602050306030303" pitchFamily="18" charset="0"/>
              </a:rPr>
              <a:t>Utility apps</a:t>
            </a:r>
            <a:r>
              <a:rPr lang="en-US" dirty="0">
                <a:latin typeface="Constantia" panose="02030602050306030303" pitchFamily="18" charset="0"/>
              </a:rPr>
              <a:t> (They are generally pre-installed on devices).Example: Calculator, flashlight</a:t>
            </a:r>
          </a:p>
          <a:p>
            <a:pPr lvl="0"/>
            <a:r>
              <a:rPr lang="en-US" b="1" dirty="0">
                <a:latin typeface="Constantia" panose="02030602050306030303" pitchFamily="18" charset="0"/>
              </a:rPr>
              <a:t>Gaming apps.</a:t>
            </a:r>
            <a:r>
              <a:rPr lang="en-US" dirty="0">
                <a:latin typeface="Constantia" panose="02030602050306030303" pitchFamily="18" charset="0"/>
              </a:rPr>
              <a:t> Examples: Angry birds, subway surfer.</a:t>
            </a:r>
          </a:p>
          <a:p>
            <a:pPr lvl="0"/>
            <a:r>
              <a:rPr lang="en-US" b="1" dirty="0">
                <a:latin typeface="Constantia" panose="02030602050306030303" pitchFamily="18" charset="0"/>
              </a:rPr>
              <a:t> Productivity</a:t>
            </a:r>
            <a:r>
              <a:rPr lang="en-US" dirty="0">
                <a:latin typeface="Constantia" panose="02030602050306030303" pitchFamily="18" charset="0"/>
              </a:rPr>
              <a:t> apps (Helps users accomplish a task quickly and efficiently).Example: Docs, Sheets, and Wallets.</a:t>
            </a:r>
          </a:p>
          <a:p>
            <a:pPr lvl="0"/>
            <a:r>
              <a:rPr lang="en-US" b="1" dirty="0">
                <a:latin typeface="Constantia" panose="02030602050306030303" pitchFamily="18" charset="0"/>
              </a:rPr>
              <a:t>News and Information</a:t>
            </a:r>
            <a:r>
              <a:rPr lang="en-US" dirty="0">
                <a:latin typeface="Constantia" panose="02030602050306030303" pitchFamily="18" charset="0"/>
              </a:rPr>
              <a:t>. Examples: Google news and weather.</a:t>
            </a:r>
          </a:p>
        </p:txBody>
      </p:sp>
    </p:spTree>
    <p:extLst>
      <p:ext uri="{BB962C8B-B14F-4D97-AF65-F5344CB8AC3E}">
        <p14:creationId xmlns:p14="http://schemas.microsoft.com/office/powerpoint/2010/main" val="1417699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anose="04020705040A02060702" pitchFamily="82" charset="0"/>
              </a:rPr>
              <a:t>B. Review of languages used for mobile programming </a:t>
            </a:r>
          </a:p>
        </p:txBody>
      </p:sp>
      <p:sp>
        <p:nvSpPr>
          <p:cNvPr id="3" name="Content Placeholder 2"/>
          <p:cNvSpPr>
            <a:spLocks noGrp="1"/>
          </p:cNvSpPr>
          <p:nvPr>
            <p:ph idx="1"/>
          </p:nvPr>
        </p:nvSpPr>
        <p:spPr>
          <a:xfrm>
            <a:off x="2589212" y="2094412"/>
            <a:ext cx="8915400" cy="3777622"/>
          </a:xfrm>
        </p:spPr>
        <p:txBody>
          <a:bodyPr>
            <a:normAutofit/>
          </a:bodyPr>
          <a:lstStyle/>
          <a:p>
            <a:pPr marL="400050" indent="-400050">
              <a:buAutoNum type="romanUcParenBoth"/>
            </a:pPr>
            <a:r>
              <a:rPr lang="en-US" dirty="0" smtClean="0">
                <a:latin typeface="Constantia" panose="02030602050306030303" pitchFamily="18" charset="0"/>
              </a:rPr>
              <a:t>JavaScript</a:t>
            </a:r>
            <a:endParaRPr lang="en-US" dirty="0" smtClean="0">
              <a:latin typeface="Constantia" panose="02030602050306030303" pitchFamily="18" charset="0"/>
            </a:endParaRPr>
          </a:p>
          <a:p>
            <a:pPr>
              <a:buFontTx/>
              <a:buChar char="-"/>
            </a:pPr>
            <a:r>
              <a:rPr lang="en-US" dirty="0" smtClean="0">
                <a:latin typeface="Constantia" panose="02030602050306030303" pitchFamily="18" charset="0"/>
              </a:rPr>
              <a:t>It </a:t>
            </a:r>
            <a:r>
              <a:rPr lang="en-US" dirty="0">
                <a:latin typeface="Constantia" panose="02030602050306030303" pitchFamily="18" charset="0"/>
              </a:rPr>
              <a:t>is a high-level, interpreted programming language that can support object-oriented and functional programming</a:t>
            </a:r>
            <a:r>
              <a:rPr lang="en-US" dirty="0" smtClean="0">
                <a:latin typeface="Constantia" panose="02030602050306030303" pitchFamily="18" charset="0"/>
              </a:rPr>
              <a:t>.</a:t>
            </a:r>
          </a:p>
          <a:p>
            <a:pPr lvl="0">
              <a:buFontTx/>
              <a:buChar char="-"/>
            </a:pPr>
            <a:r>
              <a:rPr lang="en-US" dirty="0">
                <a:latin typeface="Constantia" panose="02030602050306030303" pitchFamily="18" charset="0"/>
              </a:rPr>
              <a:t>Scripting: </a:t>
            </a:r>
            <a:r>
              <a:rPr lang="en-US" dirty="0" smtClean="0">
                <a:latin typeface="Constantia" panose="02030602050306030303" pitchFamily="18" charset="0"/>
              </a:rPr>
              <a:t>It Executes </a:t>
            </a:r>
            <a:r>
              <a:rPr lang="en-US" dirty="0">
                <a:latin typeface="Constantia" panose="02030602050306030303" pitchFamily="18" charset="0"/>
              </a:rPr>
              <a:t>the client-side script in the browser. </a:t>
            </a:r>
          </a:p>
          <a:p>
            <a:pPr>
              <a:buFontTx/>
              <a:buChar char="-"/>
            </a:pPr>
            <a:r>
              <a:rPr lang="en-US" dirty="0" smtClean="0">
                <a:latin typeface="Constantia" panose="02030602050306030303" pitchFamily="18" charset="0"/>
              </a:rPr>
              <a:t>It is lightweight and provide option for event handling</a:t>
            </a:r>
          </a:p>
          <a:p>
            <a:pPr marL="0" indent="0">
              <a:buNone/>
            </a:pPr>
            <a:r>
              <a:rPr lang="en-US" dirty="0" smtClean="0">
                <a:latin typeface="Constantia" panose="02030602050306030303" pitchFamily="18" charset="0"/>
              </a:rPr>
              <a:t>(II) Java</a:t>
            </a:r>
          </a:p>
          <a:p>
            <a:pPr>
              <a:buFontTx/>
              <a:buChar char="-"/>
            </a:pPr>
            <a:r>
              <a:rPr lang="en-US" dirty="0" smtClean="0">
                <a:latin typeface="Constantia" panose="02030602050306030303" pitchFamily="18" charset="0"/>
              </a:rPr>
              <a:t>Java </a:t>
            </a:r>
            <a:r>
              <a:rPr lang="en-US" dirty="0">
                <a:latin typeface="Constantia" panose="02030602050306030303" pitchFamily="18" charset="0"/>
              </a:rPr>
              <a:t>is an official Android development tool that can run in two different ways. It can be run either in a browser window or in a virtual machine</a:t>
            </a:r>
            <a:r>
              <a:rPr lang="en-US" dirty="0" smtClean="0">
                <a:latin typeface="Constantia" panose="02030602050306030303" pitchFamily="18" charset="0"/>
              </a:rPr>
              <a:t>.</a:t>
            </a:r>
          </a:p>
          <a:p>
            <a:pPr>
              <a:buFontTx/>
              <a:buChar char="-"/>
            </a:pPr>
            <a:r>
              <a:rPr lang="en-US" b="1" dirty="0">
                <a:latin typeface="Constantia" panose="02030602050306030303" pitchFamily="18" charset="0"/>
              </a:rPr>
              <a:t>Java</a:t>
            </a:r>
            <a:r>
              <a:rPr lang="en-US" dirty="0">
                <a:latin typeface="Constantia" panose="02030602050306030303" pitchFamily="18" charset="0"/>
              </a:rPr>
              <a:t> is a general-purpose programming language that is </a:t>
            </a:r>
            <a:r>
              <a:rPr lang="en-US" u="sng" dirty="0" smtClean="0">
                <a:latin typeface="Constantia" panose="02030602050306030303" pitchFamily="18" charset="0"/>
              </a:rPr>
              <a:t>class-based</a:t>
            </a:r>
            <a:r>
              <a:rPr lang="en-US" dirty="0" smtClean="0">
                <a:latin typeface="Constantia" panose="02030602050306030303" pitchFamily="18" charset="0"/>
              </a:rPr>
              <a:t>,</a:t>
            </a:r>
            <a:r>
              <a:rPr lang="en-US" dirty="0">
                <a:latin typeface="Constantia" panose="02030602050306030303" pitchFamily="18" charset="0"/>
              </a:rPr>
              <a:t> </a:t>
            </a:r>
            <a:r>
              <a:rPr lang="en-US" dirty="0" smtClean="0">
                <a:latin typeface="Constantia" panose="02030602050306030303" pitchFamily="18" charset="0"/>
              </a:rPr>
              <a:t>object- oriented, </a:t>
            </a:r>
            <a:r>
              <a:rPr lang="en-US" dirty="0">
                <a:latin typeface="Constantia" panose="02030602050306030303" pitchFamily="18" charset="0"/>
              </a:rPr>
              <a:t>and designed to have as few implementation dependencies as possible.</a:t>
            </a:r>
          </a:p>
          <a:p>
            <a:pPr>
              <a:buFontTx/>
              <a:buChar char="-"/>
            </a:pPr>
            <a:endParaRPr lang="en-US" dirty="0"/>
          </a:p>
          <a:p>
            <a:pPr marL="0" indent="0">
              <a:buNone/>
            </a:pPr>
            <a:endParaRPr lang="en-US" dirty="0"/>
          </a:p>
        </p:txBody>
      </p:sp>
    </p:spTree>
    <p:extLst>
      <p:ext uri="{BB962C8B-B14F-4D97-AF65-F5344CB8AC3E}">
        <p14:creationId xmlns:p14="http://schemas.microsoft.com/office/powerpoint/2010/main" val="114377374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392</TotalTime>
  <Words>1522</Words>
  <Application>Microsoft Office PowerPoint</Application>
  <PresentationFormat>Widescreen</PresentationFormat>
  <Paragraphs>116</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Algerian</vt:lpstr>
      <vt:lpstr>Arial</vt:lpstr>
      <vt:lpstr>Century Gothic</vt:lpstr>
      <vt:lpstr>Constantia</vt:lpstr>
      <vt:lpstr>Wingdings 3</vt:lpstr>
      <vt:lpstr>Wisp</vt:lpstr>
      <vt:lpstr>Internet and Mobile programming</vt:lpstr>
      <vt:lpstr>TABLE OF CONTENT</vt:lpstr>
      <vt:lpstr>A. Major types of mobile application and differences. </vt:lpstr>
      <vt:lpstr>1.  Based on the technology used.  </vt:lpstr>
      <vt:lpstr>I. NATIVE APPLICATIONS</vt:lpstr>
      <vt:lpstr>II. WEB APPLICATIONS</vt:lpstr>
      <vt:lpstr>III. HYBRID APPLICATIONS</vt:lpstr>
      <vt:lpstr>2. Based on the industry they work in</vt:lpstr>
      <vt:lpstr>B. Review of languages used for mobile programming </vt:lpstr>
      <vt:lpstr>B. Review of languages used for mobile programming </vt:lpstr>
      <vt:lpstr>B. Review of languages used for mobile programming </vt:lpstr>
      <vt:lpstr>B. Review of languages used for mobile programming </vt:lpstr>
      <vt:lpstr>C. What is a mobile app development framework. Review different framework and compare based on criteria.</vt:lpstr>
      <vt:lpstr>FRAMEWORKS</vt:lpstr>
      <vt:lpstr>FRAMEWORKS</vt:lpstr>
      <vt:lpstr>FRAMEWORKS</vt:lpstr>
      <vt:lpstr>FRAMEWORKS</vt:lpstr>
      <vt:lpstr>FRAMEWORKS</vt:lpstr>
      <vt:lpstr>D. How do you collect and analyze requirements for a mobile app to be developed? </vt:lpstr>
      <vt:lpstr>E. How to estimate mobile app development cost.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and Mobile programming</dc:title>
  <dc:creator>Microsoft account</dc:creator>
  <cp:lastModifiedBy>MOSONGO ADINA</cp:lastModifiedBy>
  <cp:revision>46</cp:revision>
  <dcterms:created xsi:type="dcterms:W3CDTF">2023-03-31T19:15:29Z</dcterms:created>
  <dcterms:modified xsi:type="dcterms:W3CDTF">2023-03-31T19:19:11Z</dcterms:modified>
</cp:coreProperties>
</file>