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33ab5c27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33ab5c27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33ab5c27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33ab5c27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33ab5c27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33ab5c27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33ab5c27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33ab5c27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33ab5c27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33ab5c27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3797a75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3797a75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33ab5c27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33ab5c27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Salary in data Jobs</a:t>
            </a:r>
            <a:endParaRPr/>
          </a:p>
          <a:p>
            <a:pPr indent="0" lvl="0" marL="0" rtl="0" algn="l">
              <a:spcBef>
                <a:spcPts val="0"/>
              </a:spcBef>
              <a:spcAft>
                <a:spcPts val="0"/>
              </a:spcAft>
              <a:buNone/>
            </a:pPr>
            <a:r>
              <a:rPr b="1" lang="de" sz="2900"/>
              <a:t>Datex</a:t>
            </a:r>
            <a:endParaRPr b="1" sz="2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Racheal and Johannes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Project Overview </a:t>
            </a:r>
            <a:endParaRPr/>
          </a:p>
        </p:txBody>
      </p:sp>
      <p:sp>
        <p:nvSpPr>
          <p:cNvPr id="141" name="Google Shape;141;p14"/>
          <p:cNvSpPr txBox="1"/>
          <p:nvPr>
            <p:ph idx="1" type="body"/>
          </p:nvPr>
        </p:nvSpPr>
        <p:spPr>
          <a:xfrm>
            <a:off x="1297500" y="1584775"/>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de" sz="1425"/>
              <a:t>A website that evaluates the salary offered by the company based on various factors such as job category, geographic location and experience level of the individual. </a:t>
            </a:r>
            <a:endParaRPr sz="1425"/>
          </a:p>
          <a:p>
            <a:pPr indent="0" lvl="0" marL="0" rtl="0" algn="l">
              <a:spcBef>
                <a:spcPts val="1200"/>
              </a:spcBef>
              <a:spcAft>
                <a:spcPts val="0"/>
              </a:spcAft>
              <a:buNone/>
            </a:pPr>
            <a:r>
              <a:rPr lang="de" sz="1425"/>
              <a:t>Essentially, it would serve as a tool for these professionals to determine if their potential earnings are in line with industry standards for similar roles and experience levels.</a:t>
            </a:r>
            <a:endParaRPr sz="1425"/>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de"/>
              <a:t>There is a big difference between salary and the country you work in, regardless of the employee's experience.</a:t>
            </a:r>
            <a:endParaRPr/>
          </a:p>
          <a:p>
            <a:pPr indent="-311150" lvl="0" marL="457200" rtl="0" algn="l">
              <a:spcBef>
                <a:spcPts val="0"/>
              </a:spcBef>
              <a:spcAft>
                <a:spcPts val="0"/>
              </a:spcAft>
              <a:buSzPts val="1300"/>
              <a:buAutoNum type="arabicPeriod"/>
            </a:pPr>
            <a:r>
              <a:rPr lang="de"/>
              <a:t>There should be no significant difference between the salary and the work setting in which you work e.g. remote, hybrid, in person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Acquisition, Enrichment, and Examination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sz="1675"/>
              <a:t>C</a:t>
            </a:r>
            <a:r>
              <a:rPr lang="de" sz="1675"/>
              <a:t>hallenges data sourcing and integration:</a:t>
            </a:r>
            <a:endParaRPr sz="1675"/>
          </a:p>
          <a:p>
            <a:pPr indent="-303085" lvl="0" marL="457200" rtl="0" algn="l">
              <a:spcBef>
                <a:spcPts val="1200"/>
              </a:spcBef>
              <a:spcAft>
                <a:spcPts val="0"/>
              </a:spcAft>
              <a:buSzPct val="100000"/>
              <a:buChar char="-"/>
            </a:pPr>
            <a:r>
              <a:rPr lang="de" sz="1675"/>
              <a:t>Find data that we can integrate into our database where it makes sense</a:t>
            </a:r>
            <a:endParaRPr sz="1675"/>
          </a:p>
          <a:p>
            <a:pPr indent="-303085" lvl="0" marL="457200" rtl="0" algn="l">
              <a:spcBef>
                <a:spcPts val="0"/>
              </a:spcBef>
              <a:spcAft>
                <a:spcPts val="0"/>
              </a:spcAft>
              <a:buSzPct val="100000"/>
              <a:buChar char="-"/>
            </a:pPr>
            <a:r>
              <a:rPr lang="de" sz="1675"/>
              <a:t>The structure of both databases to be able to merge them</a:t>
            </a:r>
            <a:endParaRPr sz="1675"/>
          </a:p>
          <a:p>
            <a:pPr indent="0" lvl="0" marL="0" rtl="0" algn="l">
              <a:spcBef>
                <a:spcPts val="1200"/>
              </a:spcBef>
              <a:spcAft>
                <a:spcPts val="1200"/>
              </a:spcAft>
              <a:buNone/>
            </a:pPr>
            <a:r>
              <a:rPr lang="de" sz="1675"/>
              <a:t>The supplementary data matches your main dataset in the country column and provides supplementary data for the different countries in our primary dataset.</a:t>
            </a:r>
            <a:endParaRPr sz="1675"/>
          </a:p>
        </p:txBody>
      </p:sp>
      <p:pic>
        <p:nvPicPr>
          <p:cNvPr id="148" name="Google Shape;148;p15"/>
          <p:cNvPicPr preferRelativeResize="0"/>
          <p:nvPr/>
        </p:nvPicPr>
        <p:blipFill>
          <a:blip r:embed="rId3">
            <a:alphaModFix/>
          </a:blip>
          <a:stretch>
            <a:fillRect/>
          </a:stretch>
        </p:blipFill>
        <p:spPr>
          <a:xfrm>
            <a:off x="3748063" y="1172538"/>
            <a:ext cx="1647874" cy="636450"/>
          </a:xfrm>
          <a:prstGeom prst="rect">
            <a:avLst/>
          </a:prstGeom>
          <a:noFill/>
          <a:ln>
            <a:noFill/>
          </a:ln>
        </p:spPr>
      </p:pic>
      <p:pic>
        <p:nvPicPr>
          <p:cNvPr id="149" name="Google Shape;149;p15"/>
          <p:cNvPicPr preferRelativeResize="0"/>
          <p:nvPr/>
        </p:nvPicPr>
        <p:blipFill>
          <a:blip r:embed="rId4">
            <a:alphaModFix/>
          </a:blip>
          <a:stretch>
            <a:fillRect/>
          </a:stretch>
        </p:blipFill>
        <p:spPr>
          <a:xfrm>
            <a:off x="4851900" y="1808950"/>
            <a:ext cx="1045125" cy="1288876"/>
          </a:xfrm>
          <a:prstGeom prst="rect">
            <a:avLst/>
          </a:prstGeom>
          <a:noFill/>
          <a:ln>
            <a:noFill/>
          </a:ln>
        </p:spPr>
      </p:pic>
      <p:pic>
        <p:nvPicPr>
          <p:cNvPr id="150" name="Google Shape;150;p15"/>
          <p:cNvPicPr preferRelativeResize="0"/>
          <p:nvPr/>
        </p:nvPicPr>
        <p:blipFill>
          <a:blip r:embed="rId5">
            <a:alphaModFix/>
          </a:blip>
          <a:stretch>
            <a:fillRect/>
          </a:stretch>
        </p:blipFill>
        <p:spPr>
          <a:xfrm>
            <a:off x="2919923" y="1808973"/>
            <a:ext cx="1045125" cy="1288850"/>
          </a:xfrm>
          <a:prstGeom prst="rect">
            <a:avLst/>
          </a:prstGeom>
          <a:noFill/>
          <a:ln>
            <a:noFill/>
          </a:ln>
        </p:spPr>
      </p:pic>
      <p:cxnSp>
        <p:nvCxnSpPr>
          <p:cNvPr id="151" name="Google Shape;151;p15"/>
          <p:cNvCxnSpPr>
            <a:stCxn id="149" idx="1"/>
            <a:endCxn id="150" idx="3"/>
          </p:cNvCxnSpPr>
          <p:nvPr/>
        </p:nvCxnSpPr>
        <p:spPr>
          <a:xfrm rot="10800000">
            <a:off x="3965100" y="2453388"/>
            <a:ext cx="886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Data Transformation</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de" sz="1800">
                <a:latin typeface="Montserrat"/>
                <a:ea typeface="Montserrat"/>
                <a:cs typeface="Montserrat"/>
                <a:sym typeface="Montserrat"/>
              </a:rPr>
              <a:t>Major Obstacle</a:t>
            </a:r>
            <a:r>
              <a:rPr lang="de" sz="2400">
                <a:latin typeface="Montserrat"/>
                <a:ea typeface="Montserrat"/>
                <a:cs typeface="Montserrat"/>
                <a:sym typeface="Montserrat"/>
              </a:rPr>
              <a:t> </a:t>
            </a:r>
            <a:endParaRPr sz="2400">
              <a:latin typeface="Montserrat"/>
              <a:ea typeface="Montserrat"/>
              <a:cs typeface="Montserrat"/>
              <a:sym typeface="Montserrat"/>
            </a:endParaRPr>
          </a:p>
          <a:p>
            <a:pPr indent="0" lvl="0" marL="0" rtl="0" algn="l">
              <a:spcBef>
                <a:spcPts val="1200"/>
              </a:spcBef>
              <a:spcAft>
                <a:spcPts val="0"/>
              </a:spcAft>
              <a:buNone/>
            </a:pPr>
            <a:r>
              <a:rPr lang="de"/>
              <a:t>-&gt; We couldn’t populate the tables in mySQL</a:t>
            </a:r>
            <a:endParaRPr/>
          </a:p>
          <a:p>
            <a:pPr indent="0" lvl="0" marL="0" rtl="0" algn="l">
              <a:spcBef>
                <a:spcPts val="1200"/>
              </a:spcBef>
              <a:spcAft>
                <a:spcPts val="0"/>
              </a:spcAft>
              <a:buNone/>
            </a:pPr>
            <a:r>
              <a:rPr lang="de"/>
              <a:t>-&gt;Without Created Tables it was not possible </a:t>
            </a:r>
            <a:endParaRPr/>
          </a:p>
          <a:p>
            <a:pPr indent="0" lvl="0" marL="0" rtl="0" algn="l">
              <a:spcBef>
                <a:spcPts val="1200"/>
              </a:spcBef>
              <a:spcAft>
                <a:spcPts val="0"/>
              </a:spcAft>
              <a:buNone/>
            </a:pPr>
            <a:r>
              <a:rPr lang="de"/>
              <a:t>     to start with the SQL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8" name="Google Shape;158;p16"/>
          <p:cNvPicPr preferRelativeResize="0"/>
          <p:nvPr/>
        </p:nvPicPr>
        <p:blipFill>
          <a:blip r:embed="rId3">
            <a:alphaModFix/>
          </a:blip>
          <a:stretch>
            <a:fillRect/>
          </a:stretch>
        </p:blipFill>
        <p:spPr>
          <a:xfrm>
            <a:off x="4781050" y="1567550"/>
            <a:ext cx="4122525" cy="304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Database Design  </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sz="2065"/>
              <a:t>Challenges</a:t>
            </a:r>
            <a:r>
              <a:rPr lang="de" sz="2065"/>
              <a:t>: </a:t>
            </a:r>
            <a:r>
              <a:rPr lang="de" sz="2065"/>
              <a:t>The best way to divide the database into tables and what such a structure looks like</a:t>
            </a:r>
            <a:endParaRPr sz="2065"/>
          </a:p>
          <a:p>
            <a:pPr indent="0" lvl="0" marL="0" rtl="0" algn="l">
              <a:spcBef>
                <a:spcPts val="1200"/>
              </a:spcBef>
              <a:spcAft>
                <a:spcPts val="0"/>
              </a:spcAft>
              <a:buNone/>
            </a:pPr>
            <a:r>
              <a:rPr lang="de" sz="2065"/>
              <a:t>-&gt; Split the columns of repeated data and tried to categorise them</a:t>
            </a:r>
            <a:endParaRPr sz="2065"/>
          </a:p>
          <a:p>
            <a:pPr indent="0" lvl="0" marL="0" rtl="0" algn="l">
              <a:spcBef>
                <a:spcPts val="1200"/>
              </a:spcBef>
              <a:spcAft>
                <a:spcPts val="1200"/>
              </a:spcAft>
              <a:buNone/>
            </a:pPr>
            <a:r>
              <a:t/>
            </a:r>
            <a:endParaRPr/>
          </a:p>
        </p:txBody>
      </p:sp>
      <p:pic>
        <p:nvPicPr>
          <p:cNvPr id="165" name="Google Shape;165;p17"/>
          <p:cNvPicPr preferRelativeResize="0"/>
          <p:nvPr/>
        </p:nvPicPr>
        <p:blipFill>
          <a:blip r:embed="rId3">
            <a:alphaModFix/>
          </a:blip>
          <a:stretch>
            <a:fillRect/>
          </a:stretch>
        </p:blipFill>
        <p:spPr>
          <a:xfrm>
            <a:off x="4067500" y="615450"/>
            <a:ext cx="4798274" cy="276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Visualization &amp; Key Insights 1</a:t>
            </a:r>
            <a:endParaRPr/>
          </a:p>
        </p:txBody>
      </p:sp>
      <p:pic>
        <p:nvPicPr>
          <p:cNvPr id="171" name="Google Shape;171;p18"/>
          <p:cNvPicPr preferRelativeResize="0"/>
          <p:nvPr/>
        </p:nvPicPr>
        <p:blipFill>
          <a:blip r:embed="rId3">
            <a:alphaModFix/>
          </a:blip>
          <a:stretch>
            <a:fillRect/>
          </a:stretch>
        </p:blipFill>
        <p:spPr>
          <a:xfrm>
            <a:off x="166625" y="946600"/>
            <a:ext cx="3962726" cy="4054724"/>
          </a:xfrm>
          <a:prstGeom prst="rect">
            <a:avLst/>
          </a:prstGeom>
          <a:noFill/>
          <a:ln>
            <a:noFill/>
          </a:ln>
        </p:spPr>
      </p:pic>
      <p:pic>
        <p:nvPicPr>
          <p:cNvPr id="172" name="Google Shape;172;p18"/>
          <p:cNvPicPr preferRelativeResize="0"/>
          <p:nvPr/>
        </p:nvPicPr>
        <p:blipFill>
          <a:blip r:embed="rId4">
            <a:alphaModFix/>
          </a:blip>
          <a:stretch>
            <a:fillRect/>
          </a:stretch>
        </p:blipFill>
        <p:spPr>
          <a:xfrm>
            <a:off x="4177675" y="946600"/>
            <a:ext cx="4865150" cy="405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Visualization &amp; Key Insights 2 </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19"/>
          <p:cNvPicPr preferRelativeResize="0"/>
          <p:nvPr/>
        </p:nvPicPr>
        <p:blipFill>
          <a:blip r:embed="rId3">
            <a:alphaModFix/>
          </a:blip>
          <a:stretch>
            <a:fillRect/>
          </a:stretch>
        </p:blipFill>
        <p:spPr>
          <a:xfrm>
            <a:off x="1297500" y="923250"/>
            <a:ext cx="6354127" cy="3964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Conclusions &amp; Business Implications </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1200"/>
              </a:spcBef>
              <a:spcAft>
                <a:spcPts val="0"/>
              </a:spcAft>
              <a:buSzPct val="100000"/>
              <a:buAutoNum type="arabicPeriod"/>
            </a:pPr>
            <a:r>
              <a:rPr lang="de"/>
              <a:t>There is a big difference between salary and the country you work in, regardless of the employee's experience.</a:t>
            </a:r>
            <a:endParaRPr/>
          </a:p>
          <a:p>
            <a:pPr indent="0" lvl="0" marL="457200" rtl="0" algn="l">
              <a:spcBef>
                <a:spcPts val="1200"/>
              </a:spcBef>
              <a:spcAft>
                <a:spcPts val="0"/>
              </a:spcAft>
              <a:buNone/>
            </a:pPr>
            <a:r>
              <a:rPr lang="de"/>
              <a:t>-&gt; The data shows that there are large differences between countries and salaries, regardless of professional experience and even regardless of the job category</a:t>
            </a:r>
            <a:endParaRPr/>
          </a:p>
          <a:p>
            <a:pPr indent="-304958" lvl="0" marL="457200" rtl="0" algn="l">
              <a:spcBef>
                <a:spcPts val="1200"/>
              </a:spcBef>
              <a:spcAft>
                <a:spcPts val="0"/>
              </a:spcAft>
              <a:buSzPct val="100000"/>
              <a:buAutoNum type="arabicPeriod"/>
            </a:pPr>
            <a:r>
              <a:rPr lang="de"/>
              <a:t>There should be no significant difference between the salary and the field of work in which you work e.g. remote, hybrid, in person </a:t>
            </a:r>
            <a:endParaRPr/>
          </a:p>
          <a:p>
            <a:pPr indent="0" lvl="0" marL="457200" rtl="0" algn="l">
              <a:spcBef>
                <a:spcPts val="1200"/>
              </a:spcBef>
              <a:spcAft>
                <a:spcPts val="0"/>
              </a:spcAft>
              <a:buNone/>
            </a:pPr>
            <a:r>
              <a:rPr lang="de"/>
              <a:t>-&gt; The data shows that there is no direct pattern in terms of working setting, but it is noticeable that in almost all cases the hybrid is the one with the lowest salary.</a:t>
            </a:r>
            <a:endParaRPr/>
          </a:p>
          <a:p>
            <a:pPr indent="0" lvl="0" marL="0" rtl="0" algn="l">
              <a:spcBef>
                <a:spcPts val="1200"/>
              </a:spcBef>
              <a:spcAft>
                <a:spcPts val="0"/>
              </a:spcAft>
              <a:buNone/>
            </a:pPr>
            <a:r>
              <a:rPr lang="de"/>
              <a:t>Potential business implications could be getting more data from different countries to expand and finding out cost of living to see if working in another country could be interesting</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