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39"/>
  </p:notesMasterIdLst>
  <p:sldIdLst>
    <p:sldId id="256" r:id="rId2"/>
    <p:sldId id="296" r:id="rId3"/>
    <p:sldId id="298" r:id="rId4"/>
    <p:sldId id="299" r:id="rId5"/>
    <p:sldId id="300" r:id="rId6"/>
    <p:sldId id="301" r:id="rId7"/>
    <p:sldId id="307" r:id="rId8"/>
    <p:sldId id="302" r:id="rId9"/>
    <p:sldId id="310" r:id="rId10"/>
    <p:sldId id="322" r:id="rId11"/>
    <p:sldId id="326" r:id="rId12"/>
    <p:sldId id="327" r:id="rId13"/>
    <p:sldId id="328" r:id="rId14"/>
    <p:sldId id="313" r:id="rId15"/>
    <p:sldId id="318" r:id="rId16"/>
    <p:sldId id="316" r:id="rId17"/>
    <p:sldId id="319" r:id="rId18"/>
    <p:sldId id="331" r:id="rId19"/>
    <p:sldId id="317" r:id="rId20"/>
    <p:sldId id="335" r:id="rId21"/>
    <p:sldId id="333" r:id="rId22"/>
    <p:sldId id="334" r:id="rId23"/>
    <p:sldId id="336" r:id="rId24"/>
    <p:sldId id="337" r:id="rId25"/>
    <p:sldId id="338" r:id="rId26"/>
    <p:sldId id="340" r:id="rId27"/>
    <p:sldId id="339" r:id="rId28"/>
    <p:sldId id="321" r:id="rId29"/>
    <p:sldId id="297" r:id="rId30"/>
    <p:sldId id="303" r:id="rId31"/>
    <p:sldId id="305" r:id="rId32"/>
    <p:sldId id="308" r:id="rId33"/>
    <p:sldId id="309" r:id="rId34"/>
    <p:sldId id="312" r:id="rId35"/>
    <p:sldId id="332" r:id="rId36"/>
    <p:sldId id="323" r:id="rId37"/>
    <p:sldId id="341" r:id="rId38"/>
  </p:sldIdLst>
  <p:sldSz cx="9144000" cy="5143500" type="screen16x9"/>
  <p:notesSz cx="6858000" cy="9144000"/>
  <p:embeddedFontLst>
    <p:embeddedFont>
      <p:font typeface="Cambria Math" panose="02040503050406030204" pitchFamily="18" charset="0"/>
      <p:regular r:id="rId40"/>
    </p:embeddedFont>
    <p:embeddedFont>
      <p:font typeface="Nunito Light" pitchFamily="2" charset="0"/>
      <p:regular r:id="rId41"/>
      <p:italic r:id="rId42"/>
    </p:embeddedFont>
    <p:embeddedFont>
      <p:font typeface="Poppins" panose="000005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DE2C9C9E-2DD9-49B9-921B-F2C802ABDBBA}">
          <p14:sldIdLst>
            <p14:sldId id="256"/>
            <p14:sldId id="296"/>
            <p14:sldId id="298"/>
            <p14:sldId id="299"/>
            <p14:sldId id="300"/>
            <p14:sldId id="301"/>
            <p14:sldId id="307"/>
            <p14:sldId id="302"/>
            <p14:sldId id="310"/>
            <p14:sldId id="322"/>
            <p14:sldId id="326"/>
            <p14:sldId id="327"/>
            <p14:sldId id="328"/>
            <p14:sldId id="313"/>
            <p14:sldId id="318"/>
            <p14:sldId id="316"/>
            <p14:sldId id="319"/>
            <p14:sldId id="331"/>
            <p14:sldId id="317"/>
            <p14:sldId id="335"/>
            <p14:sldId id="333"/>
            <p14:sldId id="334"/>
            <p14:sldId id="336"/>
            <p14:sldId id="337"/>
            <p14:sldId id="338"/>
            <p14:sldId id="340"/>
            <p14:sldId id="339"/>
            <p14:sldId id="321"/>
            <p14:sldId id="297"/>
            <p14:sldId id="303"/>
            <p14:sldId id="305"/>
            <p14:sldId id="308"/>
            <p14:sldId id="309"/>
            <p14:sldId id="312"/>
            <p14:sldId id="332"/>
            <p14:sldId id="323"/>
            <p14:sldId id="341"/>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C5D150-61C1-42E0-B1AE-C7DF5DAFE145}" v="184" dt="2025-05-12T13:14:42.527"/>
  </p1510:revLst>
</p1510:revInfo>
</file>

<file path=ppt/tableStyles.xml><?xml version="1.0" encoding="utf-8"?>
<a:tblStyleLst xmlns:a="http://schemas.openxmlformats.org/drawingml/2006/main" def="{725A30B2-DB76-4A97-9C0B-B796AC31FB57}">
  <a:tblStyle styleId="{725A30B2-DB76-4A97-9C0B-B796AC31FB5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EAC8519-0350-458C-999C-A3E92AC4442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80668" autoAdjust="0"/>
  </p:normalViewPr>
  <p:slideViewPr>
    <p:cSldViewPr snapToGrid="0">
      <p:cViewPr varScale="1">
        <p:scale>
          <a:sx n="102" d="100"/>
          <a:sy n="102" d="100"/>
        </p:scale>
        <p:origin x="1866" y="102"/>
      </p:cViewPr>
      <p:guideLst>
        <p:guide orient="horz" pos="1620"/>
        <p:guide pos="288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3" d="100"/>
          <a:sy n="73" d="100"/>
        </p:scale>
        <p:origin x="4134"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NG PEIYU#" userId="436ab76b-6356-43ab-b865-a22b4cda201c" providerId="ADAL" clId="{5BC5D150-61C1-42E0-B1AE-C7DF5DAFE145}"/>
    <pc:docChg chg="undo redo custSel addSld delSld modSld sldOrd modSection">
      <pc:chgData name="#THONG PEIYU#" userId="436ab76b-6356-43ab-b865-a22b4cda201c" providerId="ADAL" clId="{5BC5D150-61C1-42E0-B1AE-C7DF5DAFE145}" dt="2025-05-12T16:45:54.423" v="10430" actId="20577"/>
      <pc:docMkLst>
        <pc:docMk/>
      </pc:docMkLst>
      <pc:sldChg chg="modNotesTx">
        <pc:chgData name="#THONG PEIYU#" userId="436ab76b-6356-43ab-b865-a22b4cda201c" providerId="ADAL" clId="{5BC5D150-61C1-42E0-B1AE-C7DF5DAFE145}" dt="2025-05-11T16:31:19.102" v="2500" actId="20577"/>
        <pc:sldMkLst>
          <pc:docMk/>
          <pc:sldMk cId="0" sldId="256"/>
        </pc:sldMkLst>
      </pc:sldChg>
      <pc:sldChg chg="modSp mod modAnim modShow modNotesTx">
        <pc:chgData name="#THONG PEIYU#" userId="436ab76b-6356-43ab-b865-a22b4cda201c" providerId="ADAL" clId="{5BC5D150-61C1-42E0-B1AE-C7DF5DAFE145}" dt="2025-05-11T16:33:17.083" v="2554" actId="20577"/>
        <pc:sldMkLst>
          <pc:docMk/>
          <pc:sldMk cId="2859156872" sldId="296"/>
        </pc:sldMkLst>
        <pc:spChg chg="mod">
          <ac:chgData name="#THONG PEIYU#" userId="436ab76b-6356-43ab-b865-a22b4cda201c" providerId="ADAL" clId="{5BC5D150-61C1-42E0-B1AE-C7DF5DAFE145}" dt="2025-05-11T16:33:17.083" v="2554" actId="20577"/>
          <ac:spMkLst>
            <pc:docMk/>
            <pc:sldMk cId="2859156872" sldId="296"/>
            <ac:spMk id="3" creationId="{3CC2F76B-F95A-551C-5D19-650D23CFD65D}"/>
          </ac:spMkLst>
        </pc:spChg>
        <pc:picChg chg="mod">
          <ac:chgData name="#THONG PEIYU#" userId="436ab76b-6356-43ab-b865-a22b4cda201c" providerId="ADAL" clId="{5BC5D150-61C1-42E0-B1AE-C7DF5DAFE145}" dt="2025-05-11T16:32:24.354" v="2551" actId="1076"/>
          <ac:picMkLst>
            <pc:docMk/>
            <pc:sldMk cId="2859156872" sldId="296"/>
            <ac:picMk id="7" creationId="{A7E607B7-0DD6-A750-DFC6-8642DE22AF7C}"/>
          </ac:picMkLst>
        </pc:picChg>
      </pc:sldChg>
      <pc:sldChg chg="mod ord modShow">
        <pc:chgData name="#THONG PEIYU#" userId="436ab76b-6356-43ab-b865-a22b4cda201c" providerId="ADAL" clId="{5BC5D150-61C1-42E0-B1AE-C7DF5DAFE145}" dt="2025-05-11T16:29:36.208" v="2296" actId="729"/>
        <pc:sldMkLst>
          <pc:docMk/>
          <pc:sldMk cId="3998539193" sldId="297"/>
        </pc:sldMkLst>
      </pc:sldChg>
      <pc:sldChg chg="modSp ord modAnim modNotesTx">
        <pc:chgData name="#THONG PEIYU#" userId="436ab76b-6356-43ab-b865-a22b4cda201c" providerId="ADAL" clId="{5BC5D150-61C1-42E0-B1AE-C7DF5DAFE145}" dt="2025-05-11T16:35:55.501" v="2847" actId="20577"/>
        <pc:sldMkLst>
          <pc:docMk/>
          <pc:sldMk cId="307914235" sldId="298"/>
        </pc:sldMkLst>
        <pc:spChg chg="mod">
          <ac:chgData name="#THONG PEIYU#" userId="436ab76b-6356-43ab-b865-a22b4cda201c" providerId="ADAL" clId="{5BC5D150-61C1-42E0-B1AE-C7DF5DAFE145}" dt="2025-05-11T16:35:45.584" v="2804" actId="20577"/>
          <ac:spMkLst>
            <pc:docMk/>
            <pc:sldMk cId="307914235" sldId="298"/>
            <ac:spMk id="19" creationId="{496AD52D-4C68-A9A9-BDB1-2160D912F343}"/>
          </ac:spMkLst>
        </pc:spChg>
      </pc:sldChg>
      <pc:sldChg chg="modSp mod ord modShow modNotesTx">
        <pc:chgData name="#THONG PEIYU#" userId="436ab76b-6356-43ab-b865-a22b4cda201c" providerId="ADAL" clId="{5BC5D150-61C1-42E0-B1AE-C7DF5DAFE145}" dt="2025-05-12T15:16:55.398" v="10253" actId="20577"/>
        <pc:sldMkLst>
          <pc:docMk/>
          <pc:sldMk cId="1123217767" sldId="299"/>
        </pc:sldMkLst>
        <pc:spChg chg="mod">
          <ac:chgData name="#THONG PEIYU#" userId="436ab76b-6356-43ab-b865-a22b4cda201c" providerId="ADAL" clId="{5BC5D150-61C1-42E0-B1AE-C7DF5DAFE145}" dt="2025-05-12T15:16:55.398" v="10253" actId="20577"/>
          <ac:spMkLst>
            <pc:docMk/>
            <pc:sldMk cId="1123217767" sldId="299"/>
            <ac:spMk id="9" creationId="{1488EECC-F8ED-0E86-E7DA-26D42D3BFD12}"/>
          </ac:spMkLst>
        </pc:spChg>
      </pc:sldChg>
      <pc:sldChg chg="modSp mod ord modShow modNotesTx">
        <pc:chgData name="#THONG PEIYU#" userId="436ab76b-6356-43ab-b865-a22b4cda201c" providerId="ADAL" clId="{5BC5D150-61C1-42E0-B1AE-C7DF5DAFE145}" dt="2025-05-11T16:37:29.478" v="2868" actId="20577"/>
        <pc:sldMkLst>
          <pc:docMk/>
          <pc:sldMk cId="4223942673" sldId="300"/>
        </pc:sldMkLst>
        <pc:spChg chg="mod">
          <ac:chgData name="#THONG PEIYU#" userId="436ab76b-6356-43ab-b865-a22b4cda201c" providerId="ADAL" clId="{5BC5D150-61C1-42E0-B1AE-C7DF5DAFE145}" dt="2025-05-11T16:37:17.182" v="2851" actId="20577"/>
          <ac:spMkLst>
            <pc:docMk/>
            <pc:sldMk cId="4223942673" sldId="300"/>
            <ac:spMk id="9" creationId="{9C3A9E38-6F0F-6C5E-F27E-840FABB0DF92}"/>
          </ac:spMkLst>
        </pc:spChg>
      </pc:sldChg>
      <pc:sldChg chg="modSp mod modNotesTx">
        <pc:chgData name="#THONG PEIYU#" userId="436ab76b-6356-43ab-b865-a22b4cda201c" providerId="ADAL" clId="{5BC5D150-61C1-42E0-B1AE-C7DF5DAFE145}" dt="2025-05-12T12:58:34.864" v="9939" actId="1036"/>
        <pc:sldMkLst>
          <pc:docMk/>
          <pc:sldMk cId="4188205934" sldId="301"/>
        </pc:sldMkLst>
        <pc:picChg chg="mod">
          <ac:chgData name="#THONG PEIYU#" userId="436ab76b-6356-43ab-b865-a22b4cda201c" providerId="ADAL" clId="{5BC5D150-61C1-42E0-B1AE-C7DF5DAFE145}" dt="2025-05-12T12:58:34.864" v="9939" actId="1036"/>
          <ac:picMkLst>
            <pc:docMk/>
            <pc:sldMk cId="4188205934" sldId="301"/>
            <ac:picMk id="4" creationId="{EBA4171B-289B-8CD2-33AF-E286FC34043D}"/>
          </ac:picMkLst>
        </pc:picChg>
      </pc:sldChg>
      <pc:sldChg chg="modSp mod modNotesTx">
        <pc:chgData name="#THONG PEIYU#" userId="436ab76b-6356-43ab-b865-a22b4cda201c" providerId="ADAL" clId="{5BC5D150-61C1-42E0-B1AE-C7DF5DAFE145}" dt="2025-05-11T16:43:06.414" v="3583" actId="20577"/>
        <pc:sldMkLst>
          <pc:docMk/>
          <pc:sldMk cId="472903308" sldId="302"/>
        </pc:sldMkLst>
        <pc:spChg chg="mod">
          <ac:chgData name="#THONG PEIYU#" userId="436ab76b-6356-43ab-b865-a22b4cda201c" providerId="ADAL" clId="{5BC5D150-61C1-42E0-B1AE-C7DF5DAFE145}" dt="2025-05-10T13:55:09.333" v="166" actId="1076"/>
          <ac:spMkLst>
            <pc:docMk/>
            <pc:sldMk cId="472903308" sldId="302"/>
            <ac:spMk id="2" creationId="{12C62656-FA01-8EB4-478F-0424BACF732A}"/>
          </ac:spMkLst>
        </pc:spChg>
        <pc:spChg chg="mod">
          <ac:chgData name="#THONG PEIYU#" userId="436ab76b-6356-43ab-b865-a22b4cda201c" providerId="ADAL" clId="{5BC5D150-61C1-42E0-B1AE-C7DF5DAFE145}" dt="2025-05-10T13:55:05.906" v="165" actId="1076"/>
          <ac:spMkLst>
            <pc:docMk/>
            <pc:sldMk cId="472903308" sldId="302"/>
            <ac:spMk id="4" creationId="{1AD87A1C-918F-7BD8-783B-6A1770E4713F}"/>
          </ac:spMkLst>
        </pc:spChg>
        <pc:spChg chg="mod">
          <ac:chgData name="#THONG PEIYU#" userId="436ab76b-6356-43ab-b865-a22b4cda201c" providerId="ADAL" clId="{5BC5D150-61C1-42E0-B1AE-C7DF5DAFE145}" dt="2025-05-10T13:55:14.846" v="167" actId="1076"/>
          <ac:spMkLst>
            <pc:docMk/>
            <pc:sldMk cId="472903308" sldId="302"/>
            <ac:spMk id="5" creationId="{D2814265-FEB3-52B9-A98C-B2611A1F4C28}"/>
          </ac:spMkLst>
        </pc:spChg>
      </pc:sldChg>
      <pc:sldChg chg="mod ord modShow">
        <pc:chgData name="#THONG PEIYU#" userId="436ab76b-6356-43ab-b865-a22b4cda201c" providerId="ADAL" clId="{5BC5D150-61C1-42E0-B1AE-C7DF5DAFE145}" dt="2025-05-10T13:51:52.183" v="28" actId="729"/>
        <pc:sldMkLst>
          <pc:docMk/>
          <pc:sldMk cId="3990156423" sldId="303"/>
        </pc:sldMkLst>
      </pc:sldChg>
      <pc:sldChg chg="modSp mod ord modShow">
        <pc:chgData name="#THONG PEIYU#" userId="436ab76b-6356-43ab-b865-a22b4cda201c" providerId="ADAL" clId="{5BC5D150-61C1-42E0-B1AE-C7DF5DAFE145}" dt="2025-05-11T16:29:44.061" v="2297" actId="729"/>
        <pc:sldMkLst>
          <pc:docMk/>
          <pc:sldMk cId="2397408264" sldId="305"/>
        </pc:sldMkLst>
        <pc:spChg chg="mod">
          <ac:chgData name="#THONG PEIYU#" userId="436ab76b-6356-43ab-b865-a22b4cda201c" providerId="ADAL" clId="{5BC5D150-61C1-42E0-B1AE-C7DF5DAFE145}" dt="2025-05-10T13:52:26.992" v="37" actId="20577"/>
          <ac:spMkLst>
            <pc:docMk/>
            <pc:sldMk cId="2397408264" sldId="305"/>
            <ac:spMk id="4" creationId="{552EABEB-8033-46EC-BC7C-45EF2E5D11CE}"/>
          </ac:spMkLst>
        </pc:spChg>
      </pc:sldChg>
      <pc:sldChg chg="modSp mod modNotesTx">
        <pc:chgData name="#THONG PEIYU#" userId="436ab76b-6356-43ab-b865-a22b4cda201c" providerId="ADAL" clId="{5BC5D150-61C1-42E0-B1AE-C7DF5DAFE145}" dt="2025-05-11T16:42:05.514" v="3534" actId="20577"/>
        <pc:sldMkLst>
          <pc:docMk/>
          <pc:sldMk cId="2273253208" sldId="307"/>
        </pc:sldMkLst>
        <pc:spChg chg="mod">
          <ac:chgData name="#THONG PEIYU#" userId="436ab76b-6356-43ab-b865-a22b4cda201c" providerId="ADAL" clId="{5BC5D150-61C1-42E0-B1AE-C7DF5DAFE145}" dt="2025-05-10T13:59:15.665" v="195" actId="20577"/>
          <ac:spMkLst>
            <pc:docMk/>
            <pc:sldMk cId="2273253208" sldId="307"/>
            <ac:spMk id="2" creationId="{35F13133-880D-9C84-8E00-D3A463DC3A8C}"/>
          </ac:spMkLst>
        </pc:spChg>
      </pc:sldChg>
      <pc:sldChg chg="mod ord modShow">
        <pc:chgData name="#THONG PEIYU#" userId="436ab76b-6356-43ab-b865-a22b4cda201c" providerId="ADAL" clId="{5BC5D150-61C1-42E0-B1AE-C7DF5DAFE145}" dt="2025-05-11T16:29:49.572" v="2298" actId="729"/>
        <pc:sldMkLst>
          <pc:docMk/>
          <pc:sldMk cId="911719462" sldId="308"/>
        </pc:sldMkLst>
      </pc:sldChg>
      <pc:sldChg chg="mod ord modShow">
        <pc:chgData name="#THONG PEIYU#" userId="436ab76b-6356-43ab-b865-a22b4cda201c" providerId="ADAL" clId="{5BC5D150-61C1-42E0-B1AE-C7DF5DAFE145}" dt="2025-05-11T16:29:52.036" v="2299" actId="729"/>
        <pc:sldMkLst>
          <pc:docMk/>
          <pc:sldMk cId="3869814651" sldId="309"/>
        </pc:sldMkLst>
      </pc:sldChg>
      <pc:sldChg chg="addSp modSp mod modAnim modNotesTx">
        <pc:chgData name="#THONG PEIYU#" userId="436ab76b-6356-43ab-b865-a22b4cda201c" providerId="ADAL" clId="{5BC5D150-61C1-42E0-B1AE-C7DF5DAFE145}" dt="2025-05-11T16:45:42.280" v="4001"/>
        <pc:sldMkLst>
          <pc:docMk/>
          <pc:sldMk cId="3868111943" sldId="310"/>
        </pc:sldMkLst>
        <pc:spChg chg="mod">
          <ac:chgData name="#THONG PEIYU#" userId="436ab76b-6356-43ab-b865-a22b4cda201c" providerId="ADAL" clId="{5BC5D150-61C1-42E0-B1AE-C7DF5DAFE145}" dt="2025-05-10T13:55:58.477" v="174" actId="1076"/>
          <ac:spMkLst>
            <pc:docMk/>
            <pc:sldMk cId="3868111943" sldId="310"/>
            <ac:spMk id="2" creationId="{5FE349D0-3EA5-9687-1A61-4EC73A8E2D44}"/>
          </ac:spMkLst>
        </pc:spChg>
        <pc:spChg chg="add mod">
          <ac:chgData name="#THONG PEIYU#" userId="436ab76b-6356-43ab-b865-a22b4cda201c" providerId="ADAL" clId="{5BC5D150-61C1-42E0-B1AE-C7DF5DAFE145}" dt="2025-05-10T13:53:35.957" v="44" actId="208"/>
          <ac:spMkLst>
            <pc:docMk/>
            <pc:sldMk cId="3868111943" sldId="310"/>
            <ac:spMk id="3" creationId="{18DCA7AE-6DFC-0347-C530-FD3E57C2A812}"/>
          </ac:spMkLst>
        </pc:spChg>
        <pc:spChg chg="add mod">
          <ac:chgData name="#THONG PEIYU#" userId="436ab76b-6356-43ab-b865-a22b4cda201c" providerId="ADAL" clId="{5BC5D150-61C1-42E0-B1AE-C7DF5DAFE145}" dt="2025-05-11T16:45:15.496" v="3998" actId="14100"/>
          <ac:spMkLst>
            <pc:docMk/>
            <pc:sldMk cId="3868111943" sldId="310"/>
            <ac:spMk id="6" creationId="{2549700E-ACEA-BF60-D12E-E7F1E76A77FA}"/>
          </ac:spMkLst>
        </pc:spChg>
      </pc:sldChg>
      <pc:sldChg chg="ord">
        <pc:chgData name="#THONG PEIYU#" userId="436ab76b-6356-43ab-b865-a22b4cda201c" providerId="ADAL" clId="{5BC5D150-61C1-42E0-B1AE-C7DF5DAFE145}" dt="2025-05-10T14:49:12.364" v="677"/>
        <pc:sldMkLst>
          <pc:docMk/>
          <pc:sldMk cId="4024140529" sldId="312"/>
        </pc:sldMkLst>
      </pc:sldChg>
      <pc:sldChg chg="addSp delSp modSp mod modAnim modNotesTx">
        <pc:chgData name="#THONG PEIYU#" userId="436ab76b-6356-43ab-b865-a22b4cda201c" providerId="ADAL" clId="{5BC5D150-61C1-42E0-B1AE-C7DF5DAFE145}" dt="2025-05-12T14:00:57.422" v="10135" actId="113"/>
        <pc:sldMkLst>
          <pc:docMk/>
          <pc:sldMk cId="1174095454" sldId="313"/>
        </pc:sldMkLst>
        <pc:spChg chg="add del mod">
          <ac:chgData name="#THONG PEIYU#" userId="436ab76b-6356-43ab-b865-a22b4cda201c" providerId="ADAL" clId="{5BC5D150-61C1-42E0-B1AE-C7DF5DAFE145}" dt="2025-05-12T07:22:07.363" v="4803" actId="14100"/>
          <ac:spMkLst>
            <pc:docMk/>
            <pc:sldMk cId="1174095454" sldId="313"/>
            <ac:spMk id="2" creationId="{00E6559B-B994-ADB2-4343-6EBDCEC39836}"/>
          </ac:spMkLst>
        </pc:spChg>
        <pc:spChg chg="mod">
          <ac:chgData name="#THONG PEIYU#" userId="436ab76b-6356-43ab-b865-a22b4cda201c" providerId="ADAL" clId="{5BC5D150-61C1-42E0-B1AE-C7DF5DAFE145}" dt="2025-05-11T16:57:31.165" v="4733" actId="1076"/>
          <ac:spMkLst>
            <pc:docMk/>
            <pc:sldMk cId="1174095454" sldId="313"/>
            <ac:spMk id="4" creationId="{2C132EF8-A039-65CD-C884-6575740CD8F5}"/>
          </ac:spMkLst>
        </pc:spChg>
        <pc:spChg chg="mod">
          <ac:chgData name="#THONG PEIYU#" userId="436ab76b-6356-43ab-b865-a22b4cda201c" providerId="ADAL" clId="{5BC5D150-61C1-42E0-B1AE-C7DF5DAFE145}" dt="2025-05-11T16:57:11.863" v="4729" actId="1076"/>
          <ac:spMkLst>
            <pc:docMk/>
            <pc:sldMk cId="1174095454" sldId="313"/>
            <ac:spMk id="5" creationId="{3871B85B-09B3-5B99-6B3B-52592270759C}"/>
          </ac:spMkLst>
        </pc:spChg>
        <pc:spChg chg="mod">
          <ac:chgData name="#THONG PEIYU#" userId="436ab76b-6356-43ab-b865-a22b4cda201c" providerId="ADAL" clId="{5BC5D150-61C1-42E0-B1AE-C7DF5DAFE145}" dt="2025-05-11T16:57:23.322" v="4732" actId="1076"/>
          <ac:spMkLst>
            <pc:docMk/>
            <pc:sldMk cId="1174095454" sldId="313"/>
            <ac:spMk id="6" creationId="{72F4BBE7-0B68-5991-5FC9-375528045124}"/>
          </ac:spMkLst>
        </pc:spChg>
        <pc:spChg chg="mod">
          <ac:chgData name="#THONG PEIYU#" userId="436ab76b-6356-43ab-b865-a22b4cda201c" providerId="ADAL" clId="{5BC5D150-61C1-42E0-B1AE-C7DF5DAFE145}" dt="2025-05-11T16:56:26.709" v="4722" actId="1076"/>
          <ac:spMkLst>
            <pc:docMk/>
            <pc:sldMk cId="1174095454" sldId="313"/>
            <ac:spMk id="7" creationId="{942FF5B6-772A-1163-E44A-94364545EE3E}"/>
          </ac:spMkLst>
        </pc:spChg>
        <pc:spChg chg="mod">
          <ac:chgData name="#THONG PEIYU#" userId="436ab76b-6356-43ab-b865-a22b4cda201c" providerId="ADAL" clId="{5BC5D150-61C1-42E0-B1AE-C7DF5DAFE145}" dt="2025-05-12T07:26:46.858" v="5146" actId="20577"/>
          <ac:spMkLst>
            <pc:docMk/>
            <pc:sldMk cId="1174095454" sldId="313"/>
            <ac:spMk id="8" creationId="{82B91891-FED4-71B7-3D33-A12F5DEE9DD1}"/>
          </ac:spMkLst>
        </pc:spChg>
        <pc:spChg chg="mod">
          <ac:chgData name="#THONG PEIYU#" userId="436ab76b-6356-43ab-b865-a22b4cda201c" providerId="ADAL" clId="{5BC5D150-61C1-42E0-B1AE-C7DF5DAFE145}" dt="2025-05-12T07:26:41.927" v="5143" actId="20577"/>
          <ac:spMkLst>
            <pc:docMk/>
            <pc:sldMk cId="1174095454" sldId="313"/>
            <ac:spMk id="9" creationId="{9BCAF62C-38AF-D2D4-FBF0-6263F5C2341A}"/>
          </ac:spMkLst>
        </pc:spChg>
        <pc:picChg chg="mod">
          <ac:chgData name="#THONG PEIYU#" userId="436ab76b-6356-43ab-b865-a22b4cda201c" providerId="ADAL" clId="{5BC5D150-61C1-42E0-B1AE-C7DF5DAFE145}" dt="2025-05-11T16:56:19.317" v="4720" actId="1076"/>
          <ac:picMkLst>
            <pc:docMk/>
            <pc:sldMk cId="1174095454" sldId="313"/>
            <ac:picMk id="3" creationId="{14AB2F27-EE7E-40FA-3AB4-1ED16D894F74}"/>
          </ac:picMkLst>
        </pc:picChg>
      </pc:sldChg>
      <pc:sldChg chg="addSp delSp modSp del mod delAnim modAnim modNotesTx">
        <pc:chgData name="#THONG PEIYU#" userId="436ab76b-6356-43ab-b865-a22b4cda201c" providerId="ADAL" clId="{5BC5D150-61C1-42E0-B1AE-C7DF5DAFE145}" dt="2025-05-12T07:33:25.994" v="5879" actId="2696"/>
        <pc:sldMkLst>
          <pc:docMk/>
          <pc:sldMk cId="1462798677" sldId="314"/>
        </pc:sldMkLst>
        <pc:spChg chg="add del mod">
          <ac:chgData name="#THONG PEIYU#" userId="436ab76b-6356-43ab-b865-a22b4cda201c" providerId="ADAL" clId="{5BC5D150-61C1-42E0-B1AE-C7DF5DAFE145}" dt="2025-05-12T07:28:58.957" v="5285" actId="478"/>
          <ac:spMkLst>
            <pc:docMk/>
            <pc:sldMk cId="1462798677" sldId="314"/>
            <ac:spMk id="4" creationId="{80AB95F6-3D1B-57C0-6025-87CE1CFA7709}"/>
          </ac:spMkLst>
        </pc:spChg>
        <pc:spChg chg="add del mod">
          <ac:chgData name="#THONG PEIYU#" userId="436ab76b-6356-43ab-b865-a22b4cda201c" providerId="ADAL" clId="{5BC5D150-61C1-42E0-B1AE-C7DF5DAFE145}" dt="2025-05-12T07:28:58.957" v="5285" actId="478"/>
          <ac:spMkLst>
            <pc:docMk/>
            <pc:sldMk cId="1462798677" sldId="314"/>
            <ac:spMk id="5" creationId="{C3704E81-B5A5-9B93-D956-F413609060C3}"/>
          </ac:spMkLst>
        </pc:spChg>
        <pc:spChg chg="add del mod">
          <ac:chgData name="#THONG PEIYU#" userId="436ab76b-6356-43ab-b865-a22b4cda201c" providerId="ADAL" clId="{5BC5D150-61C1-42E0-B1AE-C7DF5DAFE145}" dt="2025-05-12T07:28:58.957" v="5285" actId="478"/>
          <ac:spMkLst>
            <pc:docMk/>
            <pc:sldMk cId="1462798677" sldId="314"/>
            <ac:spMk id="9" creationId="{CA42FF1F-57CC-46F5-4669-A0E3D421DFC2}"/>
          </ac:spMkLst>
        </pc:spChg>
        <pc:spChg chg="add del mod">
          <ac:chgData name="#THONG PEIYU#" userId="436ab76b-6356-43ab-b865-a22b4cda201c" providerId="ADAL" clId="{5BC5D150-61C1-42E0-B1AE-C7DF5DAFE145}" dt="2025-05-12T07:28:58.957" v="5285" actId="478"/>
          <ac:spMkLst>
            <pc:docMk/>
            <pc:sldMk cId="1462798677" sldId="314"/>
            <ac:spMk id="10" creationId="{B49B8F19-EC1F-2616-B145-5F6216286A83}"/>
          </ac:spMkLst>
        </pc:spChg>
        <pc:spChg chg="add del mod">
          <ac:chgData name="#THONG PEIYU#" userId="436ab76b-6356-43ab-b865-a22b4cda201c" providerId="ADAL" clId="{5BC5D150-61C1-42E0-B1AE-C7DF5DAFE145}" dt="2025-05-12T07:28:58.957" v="5285" actId="478"/>
          <ac:spMkLst>
            <pc:docMk/>
            <pc:sldMk cId="1462798677" sldId="314"/>
            <ac:spMk id="21" creationId="{DA4BDDA3-1D69-A5E4-749F-1CA4892DA4A9}"/>
          </ac:spMkLst>
        </pc:spChg>
        <pc:spChg chg="add del mod">
          <ac:chgData name="#THONG PEIYU#" userId="436ab76b-6356-43ab-b865-a22b4cda201c" providerId="ADAL" clId="{5BC5D150-61C1-42E0-B1AE-C7DF5DAFE145}" dt="2025-05-12T07:28:58.957" v="5285" actId="478"/>
          <ac:spMkLst>
            <pc:docMk/>
            <pc:sldMk cId="1462798677" sldId="314"/>
            <ac:spMk id="22" creationId="{CF25D1A5-B590-EC68-F99C-B85610B67418}"/>
          </ac:spMkLst>
        </pc:spChg>
        <pc:spChg chg="add del mod">
          <ac:chgData name="#THONG PEIYU#" userId="436ab76b-6356-43ab-b865-a22b4cda201c" providerId="ADAL" clId="{5BC5D150-61C1-42E0-B1AE-C7DF5DAFE145}" dt="2025-05-12T07:28:58.957" v="5285" actId="478"/>
          <ac:spMkLst>
            <pc:docMk/>
            <pc:sldMk cId="1462798677" sldId="314"/>
            <ac:spMk id="23" creationId="{ECC3F771-BB40-7257-4AD5-C0E9A8308B7E}"/>
          </ac:spMkLst>
        </pc:spChg>
        <pc:spChg chg="add del mod">
          <ac:chgData name="#THONG PEIYU#" userId="436ab76b-6356-43ab-b865-a22b4cda201c" providerId="ADAL" clId="{5BC5D150-61C1-42E0-B1AE-C7DF5DAFE145}" dt="2025-05-12T07:28:58.957" v="5285" actId="478"/>
          <ac:spMkLst>
            <pc:docMk/>
            <pc:sldMk cId="1462798677" sldId="314"/>
            <ac:spMk id="26" creationId="{049E64BE-2812-0643-8861-D7E483EE01FB}"/>
          </ac:spMkLst>
        </pc:spChg>
        <pc:spChg chg="add del mod">
          <ac:chgData name="#THONG PEIYU#" userId="436ab76b-6356-43ab-b865-a22b4cda201c" providerId="ADAL" clId="{5BC5D150-61C1-42E0-B1AE-C7DF5DAFE145}" dt="2025-05-12T07:28:58.957" v="5285" actId="478"/>
          <ac:spMkLst>
            <pc:docMk/>
            <pc:sldMk cId="1462798677" sldId="314"/>
            <ac:spMk id="28" creationId="{17671F5A-AF5E-8505-41E9-3B57DF6842B2}"/>
          </ac:spMkLst>
        </pc:spChg>
        <pc:spChg chg="add del mod">
          <ac:chgData name="#THONG PEIYU#" userId="436ab76b-6356-43ab-b865-a22b4cda201c" providerId="ADAL" clId="{5BC5D150-61C1-42E0-B1AE-C7DF5DAFE145}" dt="2025-05-12T07:28:58.957" v="5285" actId="478"/>
          <ac:spMkLst>
            <pc:docMk/>
            <pc:sldMk cId="1462798677" sldId="314"/>
            <ac:spMk id="29" creationId="{1E29A12B-2F87-939B-1294-BEF20B6D372F}"/>
          </ac:spMkLst>
        </pc:spChg>
        <pc:picChg chg="add del mod">
          <ac:chgData name="#THONG PEIYU#" userId="436ab76b-6356-43ab-b865-a22b4cda201c" providerId="ADAL" clId="{5BC5D150-61C1-42E0-B1AE-C7DF5DAFE145}" dt="2025-05-12T07:32:32.964" v="5864" actId="21"/>
          <ac:picMkLst>
            <pc:docMk/>
            <pc:sldMk cId="1462798677" sldId="314"/>
            <ac:picMk id="3" creationId="{3362CB70-58E7-0AA4-1C69-36EC3204934B}"/>
          </ac:picMkLst>
        </pc:picChg>
      </pc:sldChg>
      <pc:sldChg chg="addSp delSp modSp mod modClrScheme chgLayout modNotesTx">
        <pc:chgData name="#THONG PEIYU#" userId="436ab76b-6356-43ab-b865-a22b4cda201c" providerId="ADAL" clId="{5BC5D150-61C1-42E0-B1AE-C7DF5DAFE145}" dt="2025-05-12T08:10:25.841" v="6637" actId="20577"/>
        <pc:sldMkLst>
          <pc:docMk/>
          <pc:sldMk cId="3342103233" sldId="316"/>
        </pc:sldMkLst>
        <pc:spChg chg="mod ord">
          <ac:chgData name="#THONG PEIYU#" userId="436ab76b-6356-43ab-b865-a22b4cda201c" providerId="ADAL" clId="{5BC5D150-61C1-42E0-B1AE-C7DF5DAFE145}" dt="2025-05-10T15:09:33.377" v="839" actId="1076"/>
          <ac:spMkLst>
            <pc:docMk/>
            <pc:sldMk cId="3342103233" sldId="316"/>
            <ac:spMk id="2" creationId="{72BF71B6-183A-C9A0-60CE-FA2603C51551}"/>
          </ac:spMkLst>
        </pc:spChg>
        <pc:spChg chg="mod ord">
          <ac:chgData name="#THONG PEIYU#" userId="436ab76b-6356-43ab-b865-a22b4cda201c" providerId="ADAL" clId="{5BC5D150-61C1-42E0-B1AE-C7DF5DAFE145}" dt="2025-05-12T07:37:32.678" v="6230" actId="20577"/>
          <ac:spMkLst>
            <pc:docMk/>
            <pc:sldMk cId="3342103233" sldId="316"/>
            <ac:spMk id="3" creationId="{6CA4F261-AE55-DA3F-B4E7-195F25659715}"/>
          </ac:spMkLst>
        </pc:spChg>
        <pc:spChg chg="add mod">
          <ac:chgData name="#THONG PEIYU#" userId="436ab76b-6356-43ab-b865-a22b4cda201c" providerId="ADAL" clId="{5BC5D150-61C1-42E0-B1AE-C7DF5DAFE145}" dt="2025-05-12T07:38:34.402" v="6243" actId="208"/>
          <ac:spMkLst>
            <pc:docMk/>
            <pc:sldMk cId="3342103233" sldId="316"/>
            <ac:spMk id="6" creationId="{96595DE5-B42F-1213-4ED9-09A08774CD56}"/>
          </ac:spMkLst>
        </pc:spChg>
        <pc:picChg chg="add del mod modCrop">
          <ac:chgData name="#THONG PEIYU#" userId="436ab76b-6356-43ab-b865-a22b4cda201c" providerId="ADAL" clId="{5BC5D150-61C1-42E0-B1AE-C7DF5DAFE145}" dt="2025-05-12T07:37:41.859" v="6231" actId="21"/>
          <ac:picMkLst>
            <pc:docMk/>
            <pc:sldMk cId="3342103233" sldId="316"/>
            <ac:picMk id="4" creationId="{C1027974-83BE-B769-E70C-00929F2A1EF5}"/>
          </ac:picMkLst>
        </pc:picChg>
        <pc:picChg chg="add mod">
          <ac:chgData name="#THONG PEIYU#" userId="436ab76b-6356-43ab-b865-a22b4cda201c" providerId="ADAL" clId="{5BC5D150-61C1-42E0-B1AE-C7DF5DAFE145}" dt="2025-05-12T07:38:16.130" v="6240" actId="1076"/>
          <ac:picMkLst>
            <pc:docMk/>
            <pc:sldMk cId="3342103233" sldId="316"/>
            <ac:picMk id="5" creationId="{C27B49EC-13BE-D1E1-D7FB-1CE1CA04E62F}"/>
          </ac:picMkLst>
        </pc:picChg>
      </pc:sldChg>
      <pc:sldChg chg="modSp mod modNotesTx">
        <pc:chgData name="#THONG PEIYU#" userId="436ab76b-6356-43ab-b865-a22b4cda201c" providerId="ADAL" clId="{5BC5D150-61C1-42E0-B1AE-C7DF5DAFE145}" dt="2025-05-12T08:14:41.692" v="7182" actId="20577"/>
        <pc:sldMkLst>
          <pc:docMk/>
          <pc:sldMk cId="3431985802" sldId="317"/>
        </pc:sldMkLst>
        <pc:picChg chg="mod modCrop">
          <ac:chgData name="#THONG PEIYU#" userId="436ab76b-6356-43ab-b865-a22b4cda201c" providerId="ADAL" clId="{5BC5D150-61C1-42E0-B1AE-C7DF5DAFE145}" dt="2025-05-10T15:02:12.647" v="798" actId="732"/>
          <ac:picMkLst>
            <pc:docMk/>
            <pc:sldMk cId="3431985802" sldId="317"/>
            <ac:picMk id="5" creationId="{26A852C0-893A-A3E4-5B44-C4C87A8AF899}"/>
          </ac:picMkLst>
        </pc:picChg>
      </pc:sldChg>
      <pc:sldChg chg="addSp delSp modSp mod modNotesTx">
        <pc:chgData name="#THONG PEIYU#" userId="436ab76b-6356-43ab-b865-a22b4cda201c" providerId="ADAL" clId="{5BC5D150-61C1-42E0-B1AE-C7DF5DAFE145}" dt="2025-05-12T14:01:28.391" v="10193" actId="20577"/>
        <pc:sldMkLst>
          <pc:docMk/>
          <pc:sldMk cId="3283102795" sldId="318"/>
        </pc:sldMkLst>
        <pc:spChg chg="mod">
          <ac:chgData name="#THONG PEIYU#" userId="436ab76b-6356-43ab-b865-a22b4cda201c" providerId="ADAL" clId="{5BC5D150-61C1-42E0-B1AE-C7DF5DAFE145}" dt="2025-05-12T07:35:43.735" v="6094" actId="20577"/>
          <ac:spMkLst>
            <pc:docMk/>
            <pc:sldMk cId="3283102795" sldId="318"/>
            <ac:spMk id="2" creationId="{6240506C-5920-8118-FA3B-C6C14EBFF96E}"/>
          </ac:spMkLst>
        </pc:spChg>
        <pc:spChg chg="add mod">
          <ac:chgData name="#THONG PEIYU#" userId="436ab76b-6356-43ab-b865-a22b4cda201c" providerId="ADAL" clId="{5BC5D150-61C1-42E0-B1AE-C7DF5DAFE145}" dt="2025-05-12T07:35:56.829" v="6097" actId="115"/>
          <ac:spMkLst>
            <pc:docMk/>
            <pc:sldMk cId="3283102795" sldId="318"/>
            <ac:spMk id="5" creationId="{B0D20626-4912-E77B-77E3-F8059093DED6}"/>
          </ac:spMkLst>
        </pc:spChg>
        <pc:graphicFrameChg chg="del mod modGraphic">
          <ac:chgData name="#THONG PEIYU#" userId="436ab76b-6356-43ab-b865-a22b4cda201c" providerId="ADAL" clId="{5BC5D150-61C1-42E0-B1AE-C7DF5DAFE145}" dt="2025-05-12T07:35:26.509" v="6086" actId="21"/>
          <ac:graphicFrameMkLst>
            <pc:docMk/>
            <pc:sldMk cId="3283102795" sldId="318"/>
            <ac:graphicFrameMk id="4" creationId="{F20CD483-218F-05C9-9CD6-679A5C73279D}"/>
          </ac:graphicFrameMkLst>
        </pc:graphicFrameChg>
        <pc:picChg chg="add mod">
          <ac:chgData name="#THONG PEIYU#" userId="436ab76b-6356-43ab-b865-a22b4cda201c" providerId="ADAL" clId="{5BC5D150-61C1-42E0-B1AE-C7DF5DAFE145}" dt="2025-05-12T07:33:17.406" v="5876" actId="1076"/>
          <ac:picMkLst>
            <pc:docMk/>
            <pc:sldMk cId="3283102795" sldId="318"/>
            <ac:picMk id="3" creationId="{AD00587C-2F2F-B21A-725F-CAD0FCFF8697}"/>
          </ac:picMkLst>
        </pc:picChg>
      </pc:sldChg>
      <pc:sldChg chg="addSp delSp modSp mod modNotesTx">
        <pc:chgData name="#THONG PEIYU#" userId="436ab76b-6356-43ab-b865-a22b4cda201c" providerId="ADAL" clId="{5BC5D150-61C1-42E0-B1AE-C7DF5DAFE145}" dt="2025-05-12T16:05:31.885" v="10412" actId="20577"/>
        <pc:sldMkLst>
          <pc:docMk/>
          <pc:sldMk cId="1948835189" sldId="319"/>
        </pc:sldMkLst>
        <pc:spChg chg="mod">
          <ac:chgData name="#THONG PEIYU#" userId="436ab76b-6356-43ab-b865-a22b4cda201c" providerId="ADAL" clId="{5BC5D150-61C1-42E0-B1AE-C7DF5DAFE145}" dt="2025-05-12T08:04:06.726" v="6362" actId="1076"/>
          <ac:spMkLst>
            <pc:docMk/>
            <pc:sldMk cId="1948835189" sldId="319"/>
            <ac:spMk id="2" creationId="{B7F7A4EC-1233-80E3-8F98-209AD7D0DC08}"/>
          </ac:spMkLst>
        </pc:spChg>
        <pc:spChg chg="add mod">
          <ac:chgData name="#THONG PEIYU#" userId="436ab76b-6356-43ab-b865-a22b4cda201c" providerId="ADAL" clId="{5BC5D150-61C1-42E0-B1AE-C7DF5DAFE145}" dt="2025-05-12T08:07:56.128" v="6478" actId="113"/>
          <ac:spMkLst>
            <pc:docMk/>
            <pc:sldMk cId="1948835189" sldId="319"/>
            <ac:spMk id="6" creationId="{56009814-2191-64E1-CE73-A2C989FCEC98}"/>
          </ac:spMkLst>
        </pc:spChg>
        <pc:graphicFrameChg chg="del mod modGraphic">
          <ac:chgData name="#THONG PEIYU#" userId="436ab76b-6356-43ab-b865-a22b4cda201c" providerId="ADAL" clId="{5BC5D150-61C1-42E0-B1AE-C7DF5DAFE145}" dt="2025-05-12T08:06:39.311" v="6462" actId="478"/>
          <ac:graphicFrameMkLst>
            <pc:docMk/>
            <pc:sldMk cId="1948835189" sldId="319"/>
            <ac:graphicFrameMk id="3" creationId="{E0387388-F53E-F3A0-B10C-73793AE9C303}"/>
          </ac:graphicFrameMkLst>
        </pc:graphicFrameChg>
        <pc:picChg chg="add mod">
          <ac:chgData name="#THONG PEIYU#" userId="436ab76b-6356-43ab-b865-a22b4cda201c" providerId="ADAL" clId="{5BC5D150-61C1-42E0-B1AE-C7DF5DAFE145}" dt="2025-05-12T08:05:43.113" v="6423" actId="1076"/>
          <ac:picMkLst>
            <pc:docMk/>
            <pc:sldMk cId="1948835189" sldId="319"/>
            <ac:picMk id="5" creationId="{15A9647B-3467-B413-C0E3-F64F9C0BB660}"/>
          </ac:picMkLst>
        </pc:picChg>
      </pc:sldChg>
      <pc:sldChg chg="del">
        <pc:chgData name="#THONG PEIYU#" userId="436ab76b-6356-43ab-b865-a22b4cda201c" providerId="ADAL" clId="{5BC5D150-61C1-42E0-B1AE-C7DF5DAFE145}" dt="2025-05-12T08:09:23.223" v="6499" actId="2696"/>
        <pc:sldMkLst>
          <pc:docMk/>
          <pc:sldMk cId="943365507" sldId="320"/>
        </pc:sldMkLst>
      </pc:sldChg>
      <pc:sldChg chg="delSp modSp new mod">
        <pc:chgData name="#THONG PEIYU#" userId="436ab76b-6356-43ab-b865-a22b4cda201c" providerId="ADAL" clId="{5BC5D150-61C1-42E0-B1AE-C7DF5DAFE145}" dt="2025-05-10T13:50:58.786" v="25" actId="2711"/>
        <pc:sldMkLst>
          <pc:docMk/>
          <pc:sldMk cId="1025793351" sldId="321"/>
        </pc:sldMkLst>
        <pc:spChg chg="mod">
          <ac:chgData name="#THONG PEIYU#" userId="436ab76b-6356-43ab-b865-a22b4cda201c" providerId="ADAL" clId="{5BC5D150-61C1-42E0-B1AE-C7DF5DAFE145}" dt="2025-05-10T13:50:58.786" v="25" actId="2711"/>
          <ac:spMkLst>
            <pc:docMk/>
            <pc:sldMk cId="1025793351" sldId="321"/>
            <ac:spMk id="2" creationId="{4E66AA10-95EE-3A4C-98A2-025167E34B89}"/>
          </ac:spMkLst>
        </pc:spChg>
      </pc:sldChg>
      <pc:sldChg chg="addSp delSp modSp new del mod">
        <pc:chgData name="#THONG PEIYU#" userId="436ab76b-6356-43ab-b865-a22b4cda201c" providerId="ADAL" clId="{5BC5D150-61C1-42E0-B1AE-C7DF5DAFE145}" dt="2025-05-10T13:50:15.685" v="14" actId="2696"/>
        <pc:sldMkLst>
          <pc:docMk/>
          <pc:sldMk cId="1080946781" sldId="321"/>
        </pc:sldMkLst>
      </pc:sldChg>
      <pc:sldChg chg="modSp new del mod ord">
        <pc:chgData name="#THONG PEIYU#" userId="436ab76b-6356-43ab-b865-a22b4cda201c" providerId="ADAL" clId="{5BC5D150-61C1-42E0-B1AE-C7DF5DAFE145}" dt="2025-05-10T14:07:27.454" v="233" actId="2696"/>
        <pc:sldMkLst>
          <pc:docMk/>
          <pc:sldMk cId="415392309" sldId="322"/>
        </pc:sldMkLst>
      </pc:sldChg>
      <pc:sldChg chg="modSp new mod modNotesTx">
        <pc:chgData name="#THONG PEIYU#" userId="436ab76b-6356-43ab-b865-a22b4cda201c" providerId="ADAL" clId="{5BC5D150-61C1-42E0-B1AE-C7DF5DAFE145}" dt="2025-05-11T16:46:08.083" v="4065" actId="20577"/>
        <pc:sldMkLst>
          <pc:docMk/>
          <pc:sldMk cId="1750462274" sldId="322"/>
        </pc:sldMkLst>
        <pc:spChg chg="mod">
          <ac:chgData name="#THONG PEIYU#" userId="436ab76b-6356-43ab-b865-a22b4cda201c" providerId="ADAL" clId="{5BC5D150-61C1-42E0-B1AE-C7DF5DAFE145}" dt="2025-05-10T14:08:59.635" v="255" actId="2711"/>
          <ac:spMkLst>
            <pc:docMk/>
            <pc:sldMk cId="1750462274" sldId="322"/>
            <ac:spMk id="2" creationId="{3C284C6C-3D19-BCF7-D144-04FFD5D40B8E}"/>
          </ac:spMkLst>
        </pc:spChg>
        <pc:spChg chg="mod">
          <ac:chgData name="#THONG PEIYU#" userId="436ab76b-6356-43ab-b865-a22b4cda201c" providerId="ADAL" clId="{5BC5D150-61C1-42E0-B1AE-C7DF5DAFE145}" dt="2025-05-10T14:10:51.297" v="324" actId="113"/>
          <ac:spMkLst>
            <pc:docMk/>
            <pc:sldMk cId="1750462274" sldId="322"/>
            <ac:spMk id="3" creationId="{5B045CB8-00FF-8E49-ADE3-72B244C3BD72}"/>
          </ac:spMkLst>
        </pc:spChg>
      </pc:sldChg>
      <pc:sldChg chg="modSp new mod ord modNotesTx">
        <pc:chgData name="#THONG PEIYU#" userId="436ab76b-6356-43ab-b865-a22b4cda201c" providerId="ADAL" clId="{5BC5D150-61C1-42E0-B1AE-C7DF5DAFE145}" dt="2025-05-11T16:54:43.872" v="4692" actId="20577"/>
        <pc:sldMkLst>
          <pc:docMk/>
          <pc:sldMk cId="3711916984" sldId="323"/>
        </pc:sldMkLst>
        <pc:spChg chg="mod">
          <ac:chgData name="#THONG PEIYU#" userId="436ab76b-6356-43ab-b865-a22b4cda201c" providerId="ADAL" clId="{5BC5D150-61C1-42E0-B1AE-C7DF5DAFE145}" dt="2025-05-11T16:54:43.872" v="4692" actId="20577"/>
          <ac:spMkLst>
            <pc:docMk/>
            <pc:sldMk cId="3711916984" sldId="323"/>
            <ac:spMk id="2" creationId="{5937BEAC-043C-D326-CC7D-87E924BF8BE5}"/>
          </ac:spMkLst>
        </pc:spChg>
        <pc:spChg chg="mod">
          <ac:chgData name="#THONG PEIYU#" userId="436ab76b-6356-43ab-b865-a22b4cda201c" providerId="ADAL" clId="{5BC5D150-61C1-42E0-B1AE-C7DF5DAFE145}" dt="2025-05-10T14:12:34.407" v="377" actId="20577"/>
          <ac:spMkLst>
            <pc:docMk/>
            <pc:sldMk cId="3711916984" sldId="323"/>
            <ac:spMk id="3" creationId="{B2A2F922-4C83-ECFB-2EF3-C6F437E91C56}"/>
          </ac:spMkLst>
        </pc:spChg>
      </pc:sldChg>
      <pc:sldChg chg="addSp delSp modSp new del mod">
        <pc:chgData name="#THONG PEIYU#" userId="436ab76b-6356-43ab-b865-a22b4cda201c" providerId="ADAL" clId="{5BC5D150-61C1-42E0-B1AE-C7DF5DAFE145}" dt="2025-05-10T14:30:18.554" v="544" actId="2696"/>
        <pc:sldMkLst>
          <pc:docMk/>
          <pc:sldMk cId="1056384960" sldId="324"/>
        </pc:sldMkLst>
      </pc:sldChg>
      <pc:sldChg chg="new del">
        <pc:chgData name="#THONG PEIYU#" userId="436ab76b-6356-43ab-b865-a22b4cda201c" providerId="ADAL" clId="{5BC5D150-61C1-42E0-B1AE-C7DF5DAFE145}" dt="2025-05-10T14:46:53.477" v="614" actId="2696"/>
        <pc:sldMkLst>
          <pc:docMk/>
          <pc:sldMk cId="3412245335" sldId="325"/>
        </pc:sldMkLst>
      </pc:sldChg>
      <pc:sldChg chg="addSp delSp modSp add mod modClrScheme chgLayout modNotesTx">
        <pc:chgData name="#THONG PEIYU#" userId="436ab76b-6356-43ab-b865-a22b4cda201c" providerId="ADAL" clId="{5BC5D150-61C1-42E0-B1AE-C7DF5DAFE145}" dt="2025-05-11T16:50:33.859" v="4332" actId="20577"/>
        <pc:sldMkLst>
          <pc:docMk/>
          <pc:sldMk cId="2887544474" sldId="326"/>
        </pc:sldMkLst>
        <pc:spChg chg="mod ord">
          <ac:chgData name="#THONG PEIYU#" userId="436ab76b-6356-43ab-b865-a22b4cda201c" providerId="ADAL" clId="{5BC5D150-61C1-42E0-B1AE-C7DF5DAFE145}" dt="2025-05-10T14:18:02.728" v="435" actId="1076"/>
          <ac:spMkLst>
            <pc:docMk/>
            <pc:sldMk cId="2887544474" sldId="326"/>
            <ac:spMk id="2" creationId="{9C713B99-BA29-E559-606D-8D73BF6DC528}"/>
          </ac:spMkLst>
        </pc:spChg>
        <pc:spChg chg="add mod">
          <ac:chgData name="#THONG PEIYU#" userId="436ab76b-6356-43ab-b865-a22b4cda201c" providerId="ADAL" clId="{5BC5D150-61C1-42E0-B1AE-C7DF5DAFE145}" dt="2025-05-11T16:47:21.650" v="4254" actId="20577"/>
          <ac:spMkLst>
            <pc:docMk/>
            <pc:sldMk cId="2887544474" sldId="326"/>
            <ac:spMk id="8" creationId="{88A02AB2-CC90-5B29-3999-F796C7B5F467}"/>
          </ac:spMkLst>
        </pc:spChg>
        <pc:spChg chg="add mod">
          <ac:chgData name="#THONG PEIYU#" userId="436ab76b-6356-43ab-b865-a22b4cda201c" providerId="ADAL" clId="{5BC5D150-61C1-42E0-B1AE-C7DF5DAFE145}" dt="2025-05-10T14:30:00.793" v="543" actId="1076"/>
          <ac:spMkLst>
            <pc:docMk/>
            <pc:sldMk cId="2887544474" sldId="326"/>
            <ac:spMk id="10" creationId="{C9F97EC2-CFD9-EF9C-8F23-E8B763D1404F}"/>
          </ac:spMkLst>
        </pc:spChg>
        <pc:picChg chg="mod">
          <ac:chgData name="#THONG PEIYU#" userId="436ab76b-6356-43ab-b865-a22b4cda201c" providerId="ADAL" clId="{5BC5D150-61C1-42E0-B1AE-C7DF5DAFE145}" dt="2025-05-10T14:29:48.122" v="541" actId="1076"/>
          <ac:picMkLst>
            <pc:docMk/>
            <pc:sldMk cId="2887544474" sldId="326"/>
            <ac:picMk id="4" creationId="{64B8A26E-7566-3DE7-ED72-426FB31468D4}"/>
          </ac:picMkLst>
        </pc:picChg>
      </pc:sldChg>
      <pc:sldChg chg="addSp delSp modSp add mod modNotesTx">
        <pc:chgData name="#THONG PEIYU#" userId="436ab76b-6356-43ab-b865-a22b4cda201c" providerId="ADAL" clId="{5BC5D150-61C1-42E0-B1AE-C7DF5DAFE145}" dt="2025-05-11T16:51:12.591" v="4493" actId="20577"/>
        <pc:sldMkLst>
          <pc:docMk/>
          <pc:sldMk cId="1912443546" sldId="327"/>
        </pc:sldMkLst>
        <pc:spChg chg="mod">
          <ac:chgData name="#THONG PEIYU#" userId="436ab76b-6356-43ab-b865-a22b4cda201c" providerId="ADAL" clId="{5BC5D150-61C1-42E0-B1AE-C7DF5DAFE145}" dt="2025-05-10T14:32:07.685" v="565" actId="1076"/>
          <ac:spMkLst>
            <pc:docMk/>
            <pc:sldMk cId="1912443546" sldId="327"/>
            <ac:spMk id="2" creationId="{8E630337-1D49-2593-0F18-455DC084E5CE}"/>
          </ac:spMkLst>
        </pc:spChg>
        <pc:spChg chg="add mod">
          <ac:chgData name="#THONG PEIYU#" userId="436ab76b-6356-43ab-b865-a22b4cda201c" providerId="ADAL" clId="{5BC5D150-61C1-42E0-B1AE-C7DF5DAFE145}" dt="2025-05-10T14:46:42.957" v="612" actId="1076"/>
          <ac:spMkLst>
            <pc:docMk/>
            <pc:sldMk cId="1912443546" sldId="327"/>
            <ac:spMk id="6" creationId="{F60058B6-E06C-B3D7-9541-982B25279898}"/>
          </ac:spMkLst>
        </pc:spChg>
        <pc:spChg chg="mod">
          <ac:chgData name="#THONG PEIYU#" userId="436ab76b-6356-43ab-b865-a22b4cda201c" providerId="ADAL" clId="{5BC5D150-61C1-42E0-B1AE-C7DF5DAFE145}" dt="2025-05-10T14:32:09.624" v="566" actId="1076"/>
          <ac:spMkLst>
            <pc:docMk/>
            <pc:sldMk cId="1912443546" sldId="327"/>
            <ac:spMk id="10" creationId="{68BE2AF3-1A68-74BA-45D6-138C45579F1E}"/>
          </ac:spMkLst>
        </pc:spChg>
        <pc:picChg chg="add mod">
          <ac:chgData name="#THONG PEIYU#" userId="436ab76b-6356-43ab-b865-a22b4cda201c" providerId="ADAL" clId="{5BC5D150-61C1-42E0-B1AE-C7DF5DAFE145}" dt="2025-05-10T14:46:44.553" v="613" actId="1076"/>
          <ac:picMkLst>
            <pc:docMk/>
            <pc:sldMk cId="1912443546" sldId="327"/>
            <ac:picMk id="3" creationId="{7A6DABB1-3776-BEE3-361C-C59000FA0E3D}"/>
          </ac:picMkLst>
        </pc:picChg>
      </pc:sldChg>
      <pc:sldChg chg="addSp delSp modSp add mod modNotesTx">
        <pc:chgData name="#THONG PEIYU#" userId="436ab76b-6356-43ab-b865-a22b4cda201c" providerId="ADAL" clId="{5BC5D150-61C1-42E0-B1AE-C7DF5DAFE145}" dt="2025-05-11T16:53:06.144" v="4577" actId="1076"/>
        <pc:sldMkLst>
          <pc:docMk/>
          <pc:sldMk cId="1491892670" sldId="328"/>
        </pc:sldMkLst>
        <pc:spChg chg="mod">
          <ac:chgData name="#THONG PEIYU#" userId="436ab76b-6356-43ab-b865-a22b4cda201c" providerId="ADAL" clId="{5BC5D150-61C1-42E0-B1AE-C7DF5DAFE145}" dt="2025-05-10T14:47:19.516" v="644" actId="20577"/>
          <ac:spMkLst>
            <pc:docMk/>
            <pc:sldMk cId="1491892670" sldId="328"/>
            <ac:spMk id="2" creationId="{7C1974A3-6DA3-C488-FF20-DEE6F66F9579}"/>
          </ac:spMkLst>
        </pc:spChg>
        <pc:spChg chg="add mod">
          <ac:chgData name="#THONG PEIYU#" userId="436ab76b-6356-43ab-b865-a22b4cda201c" providerId="ADAL" clId="{5BC5D150-61C1-42E0-B1AE-C7DF5DAFE145}" dt="2025-05-11T16:53:06.144" v="4577" actId="1076"/>
          <ac:spMkLst>
            <pc:docMk/>
            <pc:sldMk cId="1491892670" sldId="328"/>
            <ac:spMk id="5" creationId="{8814A660-3F9A-6A3A-D3AE-678EF0B6D50B}"/>
          </ac:spMkLst>
        </pc:spChg>
        <pc:spChg chg="mod">
          <ac:chgData name="#THONG PEIYU#" userId="436ab76b-6356-43ab-b865-a22b4cda201c" providerId="ADAL" clId="{5BC5D150-61C1-42E0-B1AE-C7DF5DAFE145}" dt="2025-05-10T14:48:57.434" v="675" actId="20577"/>
          <ac:spMkLst>
            <pc:docMk/>
            <pc:sldMk cId="1491892670" sldId="328"/>
            <ac:spMk id="10" creationId="{11A6CAA1-0F16-A21D-7DB6-AD0DAAE271CD}"/>
          </ac:spMkLst>
        </pc:spChg>
        <pc:picChg chg="add mod">
          <ac:chgData name="#THONG PEIYU#" userId="436ab76b-6356-43ab-b865-a22b4cda201c" providerId="ADAL" clId="{5BC5D150-61C1-42E0-B1AE-C7DF5DAFE145}" dt="2025-05-11T16:53:00.967" v="4576" actId="14100"/>
          <ac:picMkLst>
            <pc:docMk/>
            <pc:sldMk cId="1491892670" sldId="328"/>
            <ac:picMk id="4" creationId="{09856306-21C6-434F-36DB-7D8CC6768F22}"/>
          </ac:picMkLst>
        </pc:picChg>
      </pc:sldChg>
      <pc:sldChg chg="addSp delSp modSp add del mod modClrScheme chgLayout">
        <pc:chgData name="#THONG PEIYU#" userId="436ab76b-6356-43ab-b865-a22b4cda201c" providerId="ADAL" clId="{5BC5D150-61C1-42E0-B1AE-C7DF5DAFE145}" dt="2025-05-12T07:38:12.508" v="6239" actId="2696"/>
        <pc:sldMkLst>
          <pc:docMk/>
          <pc:sldMk cId="1877557324" sldId="329"/>
        </pc:sldMkLst>
      </pc:sldChg>
      <pc:sldChg chg="new del">
        <pc:chgData name="#THONG PEIYU#" userId="436ab76b-6356-43ab-b865-a22b4cda201c" providerId="ADAL" clId="{5BC5D150-61C1-42E0-B1AE-C7DF5DAFE145}" dt="2025-05-10T15:10:50.989" v="843" actId="2696"/>
        <pc:sldMkLst>
          <pc:docMk/>
          <pc:sldMk cId="4233048354" sldId="330"/>
        </pc:sldMkLst>
      </pc:sldChg>
      <pc:sldChg chg="addSp delSp modSp add mod modClrScheme chgLayout modNotesTx">
        <pc:chgData name="#THONG PEIYU#" userId="436ab76b-6356-43ab-b865-a22b4cda201c" providerId="ADAL" clId="{5BC5D150-61C1-42E0-B1AE-C7DF5DAFE145}" dt="2025-05-12T08:14:11.742" v="7143" actId="20577"/>
        <pc:sldMkLst>
          <pc:docMk/>
          <pc:sldMk cId="2790581716" sldId="331"/>
        </pc:sldMkLst>
        <pc:spChg chg="mod ord">
          <ac:chgData name="#THONG PEIYU#" userId="436ab76b-6356-43ab-b865-a22b4cda201c" providerId="ADAL" clId="{5BC5D150-61C1-42E0-B1AE-C7DF5DAFE145}" dt="2025-05-12T08:11:48.413" v="6846"/>
          <ac:spMkLst>
            <pc:docMk/>
            <pc:sldMk cId="2790581716" sldId="331"/>
            <ac:spMk id="2" creationId="{A7B8921C-3532-4851-5D63-A4C0A779569A}"/>
          </ac:spMkLst>
        </pc:spChg>
        <pc:spChg chg="add mod">
          <ac:chgData name="#THONG PEIYU#" userId="436ab76b-6356-43ab-b865-a22b4cda201c" providerId="ADAL" clId="{5BC5D150-61C1-42E0-B1AE-C7DF5DAFE145}" dt="2025-05-12T08:13:46.778" v="7078" actId="113"/>
          <ac:spMkLst>
            <pc:docMk/>
            <pc:sldMk cId="2790581716" sldId="331"/>
            <ac:spMk id="3" creationId="{F2E9FEA9-3FB7-D3B2-FD00-84F29DCAA136}"/>
          </ac:spMkLst>
        </pc:spChg>
        <pc:spChg chg="add del mod ord">
          <ac:chgData name="#THONG PEIYU#" userId="436ab76b-6356-43ab-b865-a22b4cda201c" providerId="ADAL" clId="{5BC5D150-61C1-42E0-B1AE-C7DF5DAFE145}" dt="2025-05-12T08:09:02.826" v="6495" actId="700"/>
          <ac:spMkLst>
            <pc:docMk/>
            <pc:sldMk cId="2790581716" sldId="331"/>
            <ac:spMk id="6" creationId="{673627FC-6EA3-1069-A336-B893BFE46247}"/>
          </ac:spMkLst>
        </pc:spChg>
        <pc:picChg chg="del">
          <ac:chgData name="#THONG PEIYU#" userId="436ab76b-6356-43ab-b865-a22b4cda201c" providerId="ADAL" clId="{5BC5D150-61C1-42E0-B1AE-C7DF5DAFE145}" dt="2025-05-12T08:08:12.515" v="6479" actId="478"/>
          <ac:picMkLst>
            <pc:docMk/>
            <pc:sldMk cId="2790581716" sldId="331"/>
            <ac:picMk id="4" creationId="{C76EF235-DEF1-4038-ECF3-7320916D9018}"/>
          </ac:picMkLst>
        </pc:picChg>
        <pc:picChg chg="add mod">
          <ac:chgData name="#THONG PEIYU#" userId="436ab76b-6356-43ab-b865-a22b4cda201c" providerId="ADAL" clId="{5BC5D150-61C1-42E0-B1AE-C7DF5DAFE145}" dt="2025-05-12T08:09:41.281" v="6501" actId="1076"/>
          <ac:picMkLst>
            <pc:docMk/>
            <pc:sldMk cId="2790581716" sldId="331"/>
            <ac:picMk id="5" creationId="{F4D8EC6E-4053-139B-B684-3DEF25980AB1}"/>
          </ac:picMkLst>
        </pc:picChg>
      </pc:sldChg>
      <pc:sldChg chg="addSp delSp modSp add mod ord modShow">
        <pc:chgData name="#THONG PEIYU#" userId="436ab76b-6356-43ab-b865-a22b4cda201c" providerId="ADAL" clId="{5BC5D150-61C1-42E0-B1AE-C7DF5DAFE145}" dt="2025-05-11T16:54:46.925" v="4693" actId="729"/>
        <pc:sldMkLst>
          <pc:docMk/>
          <pc:sldMk cId="547584062" sldId="332"/>
        </pc:sldMkLst>
        <pc:spChg chg="mod">
          <ac:chgData name="#THONG PEIYU#" userId="436ab76b-6356-43ab-b865-a22b4cda201c" providerId="ADAL" clId="{5BC5D150-61C1-42E0-B1AE-C7DF5DAFE145}" dt="2025-05-11T14:21:22.630" v="954" actId="1076"/>
          <ac:spMkLst>
            <pc:docMk/>
            <pc:sldMk cId="547584062" sldId="332"/>
            <ac:spMk id="2" creationId="{2596A41F-3554-1C14-DE2E-149AA47688F5}"/>
          </ac:spMkLst>
        </pc:spChg>
        <pc:spChg chg="add mod">
          <ac:chgData name="#THONG PEIYU#" userId="436ab76b-6356-43ab-b865-a22b4cda201c" providerId="ADAL" clId="{5BC5D150-61C1-42E0-B1AE-C7DF5DAFE145}" dt="2025-05-11T14:21:25.273" v="955" actId="1076"/>
          <ac:spMkLst>
            <pc:docMk/>
            <pc:sldMk cId="547584062" sldId="332"/>
            <ac:spMk id="3" creationId="{B7100A52-6476-0099-B08E-887DEDA19E42}"/>
          </ac:spMkLst>
        </pc:spChg>
      </pc:sldChg>
      <pc:sldChg chg="del">
        <pc:chgData name="#THONG PEIYU#" userId="436ab76b-6356-43ab-b865-a22b4cda201c" providerId="ADAL" clId="{5BC5D150-61C1-42E0-B1AE-C7DF5DAFE145}" dt="2025-05-11T14:19:52.773" v="916" actId="2696"/>
        <pc:sldMkLst>
          <pc:docMk/>
          <pc:sldMk cId="2602866039" sldId="332"/>
        </pc:sldMkLst>
      </pc:sldChg>
      <pc:sldChg chg="addSp delSp modSp add mod modClrScheme chgLayout modNotesTx">
        <pc:chgData name="#THONG PEIYU#" userId="436ab76b-6356-43ab-b865-a22b4cda201c" providerId="ADAL" clId="{5BC5D150-61C1-42E0-B1AE-C7DF5DAFE145}" dt="2025-05-12T16:45:54.423" v="10430" actId="20577"/>
        <pc:sldMkLst>
          <pc:docMk/>
          <pc:sldMk cId="2220021797" sldId="333"/>
        </pc:sldMkLst>
        <pc:spChg chg="mod ord">
          <ac:chgData name="#THONG PEIYU#" userId="436ab76b-6356-43ab-b865-a22b4cda201c" providerId="ADAL" clId="{5BC5D150-61C1-42E0-B1AE-C7DF5DAFE145}" dt="2025-05-11T14:29:45.643" v="1121" actId="1076"/>
          <ac:spMkLst>
            <pc:docMk/>
            <pc:sldMk cId="2220021797" sldId="333"/>
            <ac:spMk id="2" creationId="{1D967C65-6D96-ADAC-56F9-D1A7FDD6E8A4}"/>
          </ac:spMkLst>
        </pc:spChg>
        <pc:spChg chg="add mod">
          <ac:chgData name="#THONG PEIYU#" userId="436ab76b-6356-43ab-b865-a22b4cda201c" providerId="ADAL" clId="{5BC5D150-61C1-42E0-B1AE-C7DF5DAFE145}" dt="2025-05-12T13:12:37.051" v="10111" actId="208"/>
          <ac:spMkLst>
            <pc:docMk/>
            <pc:sldMk cId="2220021797" sldId="333"/>
            <ac:spMk id="4" creationId="{490D950A-BA9D-C082-BE14-8A0042F9F538}"/>
          </ac:spMkLst>
        </pc:spChg>
        <pc:spChg chg="add mod">
          <ac:chgData name="#THONG PEIYU#" userId="436ab76b-6356-43ab-b865-a22b4cda201c" providerId="ADAL" clId="{5BC5D150-61C1-42E0-B1AE-C7DF5DAFE145}" dt="2025-05-12T13:12:50.154" v="10114" actId="14100"/>
          <ac:spMkLst>
            <pc:docMk/>
            <pc:sldMk cId="2220021797" sldId="333"/>
            <ac:spMk id="5" creationId="{7564E84F-C563-A672-8404-E3BFE18B83AE}"/>
          </ac:spMkLst>
        </pc:spChg>
        <pc:spChg chg="add mod">
          <ac:chgData name="#THONG PEIYU#" userId="436ab76b-6356-43ab-b865-a22b4cda201c" providerId="ADAL" clId="{5BC5D150-61C1-42E0-B1AE-C7DF5DAFE145}" dt="2025-05-12T16:45:54.423" v="10430" actId="20577"/>
          <ac:spMkLst>
            <pc:docMk/>
            <pc:sldMk cId="2220021797" sldId="333"/>
            <ac:spMk id="6" creationId="{5A698752-D979-EB01-024C-F1CC31B488C9}"/>
          </ac:spMkLst>
        </pc:spChg>
        <pc:picChg chg="add mod">
          <ac:chgData name="#THONG PEIYU#" userId="436ab76b-6356-43ab-b865-a22b4cda201c" providerId="ADAL" clId="{5BC5D150-61C1-42E0-B1AE-C7DF5DAFE145}" dt="2025-05-11T14:29:47.512" v="1122" actId="1076"/>
          <ac:picMkLst>
            <pc:docMk/>
            <pc:sldMk cId="2220021797" sldId="333"/>
            <ac:picMk id="3" creationId="{93074376-33D0-04EE-FCB9-F1A67CB43306}"/>
          </ac:picMkLst>
        </pc:picChg>
      </pc:sldChg>
      <pc:sldChg chg="addSp modSp add mod modNotesTx">
        <pc:chgData name="#THONG PEIYU#" userId="436ab76b-6356-43ab-b865-a22b4cda201c" providerId="ADAL" clId="{5BC5D150-61C1-42E0-B1AE-C7DF5DAFE145}" dt="2025-05-12T16:04:49.113" v="10357" actId="20577"/>
        <pc:sldMkLst>
          <pc:docMk/>
          <pc:sldMk cId="411158965" sldId="334"/>
        </pc:sldMkLst>
        <pc:spChg chg="add mod">
          <ac:chgData name="#THONG PEIYU#" userId="436ab76b-6356-43ab-b865-a22b4cda201c" providerId="ADAL" clId="{5BC5D150-61C1-42E0-B1AE-C7DF5DAFE145}" dt="2025-05-12T13:12:03.691" v="10108" actId="1076"/>
          <ac:spMkLst>
            <pc:docMk/>
            <pc:sldMk cId="411158965" sldId="334"/>
            <ac:spMk id="4" creationId="{4C80A85D-79B9-3E1F-0858-5EFCD23850CE}"/>
          </ac:spMkLst>
        </pc:spChg>
        <pc:spChg chg="add mod">
          <ac:chgData name="#THONG PEIYU#" userId="436ab76b-6356-43ab-b865-a22b4cda201c" providerId="ADAL" clId="{5BC5D150-61C1-42E0-B1AE-C7DF5DAFE145}" dt="2025-05-12T13:11:55.472" v="10106" actId="208"/>
          <ac:spMkLst>
            <pc:docMk/>
            <pc:sldMk cId="411158965" sldId="334"/>
            <ac:spMk id="5" creationId="{BCFF6745-D377-E469-3F26-9771BACCD364}"/>
          </ac:spMkLst>
        </pc:spChg>
        <pc:spChg chg="mod">
          <ac:chgData name="#THONG PEIYU#" userId="436ab76b-6356-43ab-b865-a22b4cda201c" providerId="ADAL" clId="{5BC5D150-61C1-42E0-B1AE-C7DF5DAFE145}" dt="2025-05-12T16:01:00.557" v="10267" actId="20577"/>
          <ac:spMkLst>
            <pc:docMk/>
            <pc:sldMk cId="411158965" sldId="334"/>
            <ac:spMk id="6" creationId="{24FF27DD-7B39-8161-E2EE-6887EDDF5D06}"/>
          </ac:spMkLst>
        </pc:spChg>
      </pc:sldChg>
      <pc:sldChg chg="addSp modSp add mod ord modNotesTx">
        <pc:chgData name="#THONG PEIYU#" userId="436ab76b-6356-43ab-b865-a22b4cda201c" providerId="ADAL" clId="{5BC5D150-61C1-42E0-B1AE-C7DF5DAFE145}" dt="2025-05-12T13:04:06.503" v="9944" actId="20577"/>
        <pc:sldMkLst>
          <pc:docMk/>
          <pc:sldMk cId="3130060030" sldId="335"/>
        </pc:sldMkLst>
        <pc:spChg chg="mod">
          <ac:chgData name="#THONG PEIYU#" userId="436ab76b-6356-43ab-b865-a22b4cda201c" providerId="ADAL" clId="{5BC5D150-61C1-42E0-B1AE-C7DF5DAFE145}" dt="2025-05-11T14:38:26.594" v="1511" actId="20577"/>
          <ac:spMkLst>
            <pc:docMk/>
            <pc:sldMk cId="3130060030" sldId="335"/>
            <ac:spMk id="6" creationId="{B168A143-AFF7-921E-CDCD-5787DC1DB783}"/>
          </ac:spMkLst>
        </pc:spChg>
        <pc:picChg chg="mod">
          <ac:chgData name="#THONG PEIYU#" userId="436ab76b-6356-43ab-b865-a22b4cda201c" providerId="ADAL" clId="{5BC5D150-61C1-42E0-B1AE-C7DF5DAFE145}" dt="2025-05-11T14:35:25.656" v="1312" actId="1076"/>
          <ac:picMkLst>
            <pc:docMk/>
            <pc:sldMk cId="3130060030" sldId="335"/>
            <ac:picMk id="3" creationId="{5FE0F73E-F3A5-E5DA-5546-953BB8D71F3F}"/>
          </ac:picMkLst>
        </pc:picChg>
        <pc:picChg chg="add mod">
          <ac:chgData name="#THONG PEIYU#" userId="436ab76b-6356-43ab-b865-a22b4cda201c" providerId="ADAL" clId="{5BC5D150-61C1-42E0-B1AE-C7DF5DAFE145}" dt="2025-05-11T14:35:24.536" v="1311" actId="1076"/>
          <ac:picMkLst>
            <pc:docMk/>
            <pc:sldMk cId="3130060030" sldId="335"/>
            <ac:picMk id="4" creationId="{162F6496-228B-63FF-0D64-A7ED694FABA3}"/>
          </ac:picMkLst>
        </pc:picChg>
      </pc:sldChg>
      <pc:sldChg chg="addSp delSp modSp add mod modNotesTx">
        <pc:chgData name="#THONG PEIYU#" userId="436ab76b-6356-43ab-b865-a22b4cda201c" providerId="ADAL" clId="{5BC5D150-61C1-42E0-B1AE-C7DF5DAFE145}" dt="2025-05-12T13:24:34.863" v="10134" actId="1076"/>
        <pc:sldMkLst>
          <pc:docMk/>
          <pc:sldMk cId="2422640790" sldId="336"/>
        </pc:sldMkLst>
        <pc:spChg chg="mod">
          <ac:chgData name="#THONG PEIYU#" userId="436ab76b-6356-43ab-b865-a22b4cda201c" providerId="ADAL" clId="{5BC5D150-61C1-42E0-B1AE-C7DF5DAFE145}" dt="2025-05-12T13:10:31.026" v="10091" actId="20577"/>
          <ac:spMkLst>
            <pc:docMk/>
            <pc:sldMk cId="2422640790" sldId="336"/>
            <ac:spMk id="6" creationId="{8C9FD32E-AF97-5964-8CA2-EE704F20A305}"/>
          </ac:spMkLst>
        </pc:spChg>
        <pc:picChg chg="add mod">
          <ac:chgData name="#THONG PEIYU#" userId="436ab76b-6356-43ab-b865-a22b4cda201c" providerId="ADAL" clId="{5BC5D150-61C1-42E0-B1AE-C7DF5DAFE145}" dt="2025-05-12T13:24:27.551" v="10130" actId="1076"/>
          <ac:picMkLst>
            <pc:docMk/>
            <pc:sldMk cId="2422640790" sldId="336"/>
            <ac:picMk id="4" creationId="{6DFDE0D5-BA67-7DEB-E16A-182C22AE4ACB}"/>
          </ac:picMkLst>
        </pc:picChg>
        <pc:picChg chg="add mod">
          <ac:chgData name="#THONG PEIYU#" userId="436ab76b-6356-43ab-b865-a22b4cda201c" providerId="ADAL" clId="{5BC5D150-61C1-42E0-B1AE-C7DF5DAFE145}" dt="2025-05-12T13:24:34.863" v="10134" actId="1076"/>
          <ac:picMkLst>
            <pc:docMk/>
            <pc:sldMk cId="2422640790" sldId="336"/>
            <ac:picMk id="5" creationId="{66BCCE66-34E5-B0E7-8148-68A0263648BE}"/>
          </ac:picMkLst>
        </pc:picChg>
      </pc:sldChg>
      <pc:sldChg chg="addSp delSp modSp add mod modNotesTx">
        <pc:chgData name="#THONG PEIYU#" userId="436ab76b-6356-43ab-b865-a22b4cda201c" providerId="ADAL" clId="{5BC5D150-61C1-42E0-B1AE-C7DF5DAFE145}" dt="2025-05-12T08:27:21.895" v="9342" actId="20577"/>
        <pc:sldMkLst>
          <pc:docMk/>
          <pc:sldMk cId="33251587" sldId="337"/>
        </pc:sldMkLst>
        <pc:spChg chg="mod">
          <ac:chgData name="#THONG PEIYU#" userId="436ab76b-6356-43ab-b865-a22b4cda201c" providerId="ADAL" clId="{5BC5D150-61C1-42E0-B1AE-C7DF5DAFE145}" dt="2025-05-12T08:27:21.895" v="9342" actId="20577"/>
          <ac:spMkLst>
            <pc:docMk/>
            <pc:sldMk cId="33251587" sldId="337"/>
            <ac:spMk id="6" creationId="{0681A803-0114-4C4F-FB11-048C90D00B1A}"/>
          </ac:spMkLst>
        </pc:spChg>
        <pc:picChg chg="add mod">
          <ac:chgData name="#THONG PEIYU#" userId="436ab76b-6356-43ab-b865-a22b4cda201c" providerId="ADAL" clId="{5BC5D150-61C1-42E0-B1AE-C7DF5DAFE145}" dt="2025-05-11T16:09:58.221" v="1722" actId="1076"/>
          <ac:picMkLst>
            <pc:docMk/>
            <pc:sldMk cId="33251587" sldId="337"/>
            <ac:picMk id="3" creationId="{8D91D027-7FC7-9DA8-E711-49398E384D02}"/>
          </ac:picMkLst>
        </pc:picChg>
        <pc:picChg chg="add mod">
          <ac:chgData name="#THONG PEIYU#" userId="436ab76b-6356-43ab-b865-a22b4cda201c" providerId="ADAL" clId="{5BC5D150-61C1-42E0-B1AE-C7DF5DAFE145}" dt="2025-05-11T16:09:56.366" v="1721" actId="1076"/>
          <ac:picMkLst>
            <pc:docMk/>
            <pc:sldMk cId="33251587" sldId="337"/>
            <ac:picMk id="5" creationId="{4A5CF711-5A0F-2323-89CC-17D848949F24}"/>
          </ac:picMkLst>
        </pc:picChg>
      </pc:sldChg>
      <pc:sldChg chg="addSp delSp modSp add mod modAnim modNotesTx">
        <pc:chgData name="#THONG PEIYU#" userId="436ab76b-6356-43ab-b865-a22b4cda201c" providerId="ADAL" clId="{5BC5D150-61C1-42E0-B1AE-C7DF5DAFE145}" dt="2025-05-12T13:14:42.527" v="10128"/>
        <pc:sldMkLst>
          <pc:docMk/>
          <pc:sldMk cId="2732950721" sldId="338"/>
        </pc:sldMkLst>
        <pc:spChg chg="add mod">
          <ac:chgData name="#THONG PEIYU#" userId="436ab76b-6356-43ab-b865-a22b4cda201c" providerId="ADAL" clId="{5BC5D150-61C1-42E0-B1AE-C7DF5DAFE145}" dt="2025-05-12T08:28:28.330" v="9565" actId="20577"/>
          <ac:spMkLst>
            <pc:docMk/>
            <pc:sldMk cId="2732950721" sldId="338"/>
            <ac:spMk id="4" creationId="{64BE420B-391E-643A-FF27-DC695B9A4EFE}"/>
          </ac:spMkLst>
        </pc:spChg>
        <pc:spChg chg="mod">
          <ac:chgData name="#THONG PEIYU#" userId="436ab76b-6356-43ab-b865-a22b4cda201c" providerId="ADAL" clId="{5BC5D150-61C1-42E0-B1AE-C7DF5DAFE145}" dt="2025-05-11T16:11:28.212" v="1731" actId="1076"/>
          <ac:spMkLst>
            <pc:docMk/>
            <pc:sldMk cId="2732950721" sldId="338"/>
            <ac:spMk id="6" creationId="{779E6054-5924-6004-7D7B-1B98C543266F}"/>
          </ac:spMkLst>
        </pc:spChg>
        <pc:spChg chg="add mod">
          <ac:chgData name="#THONG PEIYU#" userId="436ab76b-6356-43ab-b865-a22b4cda201c" providerId="ADAL" clId="{5BC5D150-61C1-42E0-B1AE-C7DF5DAFE145}" dt="2025-05-12T13:14:31.002" v="10125" actId="164"/>
          <ac:spMkLst>
            <pc:docMk/>
            <pc:sldMk cId="2732950721" sldId="338"/>
            <ac:spMk id="7" creationId="{849630A5-D957-2AB6-C85A-75A78A4DAE48}"/>
          </ac:spMkLst>
        </pc:spChg>
        <pc:spChg chg="add mod">
          <ac:chgData name="#THONG PEIYU#" userId="436ab76b-6356-43ab-b865-a22b4cda201c" providerId="ADAL" clId="{5BC5D150-61C1-42E0-B1AE-C7DF5DAFE145}" dt="2025-05-12T13:14:41.236" v="10127" actId="164"/>
          <ac:spMkLst>
            <pc:docMk/>
            <pc:sldMk cId="2732950721" sldId="338"/>
            <ac:spMk id="8" creationId="{6A8E5785-43FB-59D7-7CDA-598B41EE1F9C}"/>
          </ac:spMkLst>
        </pc:spChg>
        <pc:grpChg chg="add mod">
          <ac:chgData name="#THONG PEIYU#" userId="436ab76b-6356-43ab-b865-a22b4cda201c" providerId="ADAL" clId="{5BC5D150-61C1-42E0-B1AE-C7DF5DAFE145}" dt="2025-05-12T13:14:31.002" v="10125" actId="164"/>
          <ac:grpSpMkLst>
            <pc:docMk/>
            <pc:sldMk cId="2732950721" sldId="338"/>
            <ac:grpSpMk id="3" creationId="{EFB77DC2-F591-FB38-CD2C-406317A417F9}"/>
          </ac:grpSpMkLst>
        </pc:grpChg>
        <pc:grpChg chg="add mod">
          <ac:chgData name="#THONG PEIYU#" userId="436ab76b-6356-43ab-b865-a22b4cda201c" providerId="ADAL" clId="{5BC5D150-61C1-42E0-B1AE-C7DF5DAFE145}" dt="2025-05-12T13:14:41.236" v="10127" actId="164"/>
          <ac:grpSpMkLst>
            <pc:docMk/>
            <pc:sldMk cId="2732950721" sldId="338"/>
            <ac:grpSpMk id="5" creationId="{DF52445F-D7CA-9565-011F-8B8C56390B64}"/>
          </ac:grpSpMkLst>
        </pc:grpChg>
        <pc:cxnChg chg="add mod">
          <ac:chgData name="#THONG PEIYU#" userId="436ab76b-6356-43ab-b865-a22b4cda201c" providerId="ADAL" clId="{5BC5D150-61C1-42E0-B1AE-C7DF5DAFE145}" dt="2025-05-12T13:14:41.236" v="10127" actId="164"/>
          <ac:cxnSpMkLst>
            <pc:docMk/>
            <pc:sldMk cId="2732950721" sldId="338"/>
            <ac:cxnSpMk id="13" creationId="{F3803F90-6159-A93B-BDAC-690522B95BAE}"/>
          </ac:cxnSpMkLst>
        </pc:cxnChg>
        <pc:cxnChg chg="add mod">
          <ac:chgData name="#THONG PEIYU#" userId="436ab76b-6356-43ab-b865-a22b4cda201c" providerId="ADAL" clId="{5BC5D150-61C1-42E0-B1AE-C7DF5DAFE145}" dt="2025-05-12T13:14:31.002" v="10125" actId="164"/>
          <ac:cxnSpMkLst>
            <pc:docMk/>
            <pc:sldMk cId="2732950721" sldId="338"/>
            <ac:cxnSpMk id="22" creationId="{B4ECA834-B405-8F56-6990-B712DFA6A1CC}"/>
          </ac:cxnSpMkLst>
        </pc:cxnChg>
        <pc:cxnChg chg="add mod">
          <ac:chgData name="#THONG PEIYU#" userId="436ab76b-6356-43ab-b865-a22b4cda201c" providerId="ADAL" clId="{5BC5D150-61C1-42E0-B1AE-C7DF5DAFE145}" dt="2025-05-12T13:14:31.002" v="10125" actId="164"/>
          <ac:cxnSpMkLst>
            <pc:docMk/>
            <pc:sldMk cId="2732950721" sldId="338"/>
            <ac:cxnSpMk id="28" creationId="{3ED5832B-5C33-937C-88F9-2BAE89FF4D6D}"/>
          </ac:cxnSpMkLst>
        </pc:cxnChg>
        <pc:cxnChg chg="add mod">
          <ac:chgData name="#THONG PEIYU#" userId="436ab76b-6356-43ab-b865-a22b4cda201c" providerId="ADAL" clId="{5BC5D150-61C1-42E0-B1AE-C7DF5DAFE145}" dt="2025-05-12T13:14:41.236" v="10127" actId="164"/>
          <ac:cxnSpMkLst>
            <pc:docMk/>
            <pc:sldMk cId="2732950721" sldId="338"/>
            <ac:cxnSpMk id="30" creationId="{EF85B3E5-39FD-C4DD-5119-CC7BF939F58E}"/>
          </ac:cxnSpMkLst>
        </pc:cxnChg>
      </pc:sldChg>
      <pc:sldChg chg="modSp new mod modNotesTx">
        <pc:chgData name="#THONG PEIYU#" userId="436ab76b-6356-43ab-b865-a22b4cda201c" providerId="ADAL" clId="{5BC5D150-61C1-42E0-B1AE-C7DF5DAFE145}" dt="2025-05-12T16:21:49.589" v="10416" actId="20577"/>
        <pc:sldMkLst>
          <pc:docMk/>
          <pc:sldMk cId="4076955343" sldId="339"/>
        </pc:sldMkLst>
        <pc:spChg chg="mod">
          <ac:chgData name="#THONG PEIYU#" userId="436ab76b-6356-43ab-b865-a22b4cda201c" providerId="ADAL" clId="{5BC5D150-61C1-42E0-B1AE-C7DF5DAFE145}" dt="2025-05-11T16:20:03.950" v="2088" actId="2711"/>
          <ac:spMkLst>
            <pc:docMk/>
            <pc:sldMk cId="4076955343" sldId="339"/>
            <ac:spMk id="2" creationId="{846E1E83-C8B6-A644-54FA-733E14F5DD12}"/>
          </ac:spMkLst>
        </pc:spChg>
      </pc:sldChg>
      <pc:sldChg chg="addSp delSp modSp add mod modClrScheme chgLayout modNotesTx">
        <pc:chgData name="#THONG PEIYU#" userId="436ab76b-6356-43ab-b865-a22b4cda201c" providerId="ADAL" clId="{5BC5D150-61C1-42E0-B1AE-C7DF5DAFE145}" dt="2025-05-12T16:21:54.769" v="10418" actId="20577"/>
        <pc:sldMkLst>
          <pc:docMk/>
          <pc:sldMk cId="2315688591" sldId="340"/>
        </pc:sldMkLst>
        <pc:spChg chg="mod ord">
          <ac:chgData name="#THONG PEIYU#" userId="436ab76b-6356-43ab-b865-a22b4cda201c" providerId="ADAL" clId="{5BC5D150-61C1-42E0-B1AE-C7DF5DAFE145}" dt="2025-05-11T16:29:06.939" v="2291" actId="700"/>
          <ac:spMkLst>
            <pc:docMk/>
            <pc:sldMk cId="2315688591" sldId="340"/>
            <ac:spMk id="2" creationId="{95AD770E-84F1-3FD3-CC3E-A6EA36285802}"/>
          </ac:spMkLst>
        </pc:spChg>
        <pc:spChg chg="mod">
          <ac:chgData name="#THONG PEIYU#" userId="436ab76b-6356-43ab-b865-a22b4cda201c" providerId="ADAL" clId="{5BC5D150-61C1-42E0-B1AE-C7DF5DAFE145}" dt="2025-05-12T16:21:54.769" v="10418" actId="20577"/>
          <ac:spMkLst>
            <pc:docMk/>
            <pc:sldMk cId="2315688591" sldId="340"/>
            <ac:spMk id="6" creationId="{23DE4300-50C4-D716-D4AF-6F5343812B0E}"/>
          </ac:spMkLst>
        </pc:spChg>
      </pc:sldChg>
      <pc:sldChg chg="add">
        <pc:chgData name="#THONG PEIYU#" userId="436ab76b-6356-43ab-b865-a22b4cda201c" providerId="ADAL" clId="{5BC5D150-61C1-42E0-B1AE-C7DF5DAFE145}" dt="2025-05-12T07:36:29.377" v="6100"/>
        <pc:sldMkLst>
          <pc:docMk/>
          <pc:sldMk cId="788039156" sldId="341"/>
        </pc:sldMkLst>
      </pc:sldChg>
    </pc:docChg>
  </pc:docChgLst>
  <pc:docChgLst>
    <pc:chgData name="#THONG PEIYU#" userId="436ab76b-6356-43ab-b865-a22b4cda201c" providerId="ADAL" clId="{BD37AE1B-07C9-4E46-9796-F245C7F75145}"/>
    <pc:docChg chg="undo redo custSel addSld delSld modSld sldOrd delMainMaster modMainMaster">
      <pc:chgData name="#THONG PEIYU#" userId="436ab76b-6356-43ab-b865-a22b4cda201c" providerId="ADAL" clId="{BD37AE1B-07C9-4E46-9796-F245C7F75145}" dt="2024-11-17T05:31:22.207" v="8220"/>
      <pc:docMkLst>
        <pc:docMk/>
      </pc:docMkLst>
      <pc:sldChg chg="addSp delSp modSp mod modNotesTx">
        <pc:chgData name="#THONG PEIYU#" userId="436ab76b-6356-43ab-b865-a22b4cda201c" providerId="ADAL" clId="{BD37AE1B-07C9-4E46-9796-F245C7F75145}" dt="2024-11-12T12:39:03.492" v="3127" actId="20577"/>
        <pc:sldMkLst>
          <pc:docMk/>
          <pc:sldMk cId="0" sldId="256"/>
        </pc:sldMkLst>
      </pc:sldChg>
      <pc:sldChg chg="del mod modShow">
        <pc:chgData name="#THONG PEIYU#" userId="436ab76b-6356-43ab-b865-a22b4cda201c" providerId="ADAL" clId="{BD37AE1B-07C9-4E46-9796-F245C7F75145}" dt="2024-10-31T16:18:17.153" v="2549" actId="47"/>
        <pc:sldMkLst>
          <pc:docMk/>
          <pc:sldMk cId="0" sldId="257"/>
        </pc:sldMkLst>
      </pc:sldChg>
      <pc:sldChg chg="addSp delSp modSp del mod ord modShow modNotes">
        <pc:chgData name="#THONG PEIYU#" userId="436ab76b-6356-43ab-b865-a22b4cda201c" providerId="ADAL" clId="{BD37AE1B-07C9-4E46-9796-F245C7F75145}" dt="2024-10-31T16:17:48.152" v="2547" actId="2696"/>
        <pc:sldMkLst>
          <pc:docMk/>
          <pc:sldMk cId="0" sldId="258"/>
        </pc:sldMkLst>
      </pc:sldChg>
      <pc:sldChg chg="del mod modShow">
        <pc:chgData name="#THONG PEIYU#" userId="436ab76b-6356-43ab-b865-a22b4cda201c" providerId="ADAL" clId="{BD37AE1B-07C9-4E46-9796-F245C7F75145}" dt="2024-10-31T16:18:17.153" v="2549" actId="47"/>
        <pc:sldMkLst>
          <pc:docMk/>
          <pc:sldMk cId="0" sldId="259"/>
        </pc:sldMkLst>
      </pc:sldChg>
      <pc:sldChg chg="del mod modShow">
        <pc:chgData name="#THONG PEIYU#" userId="436ab76b-6356-43ab-b865-a22b4cda201c" providerId="ADAL" clId="{BD37AE1B-07C9-4E46-9796-F245C7F75145}" dt="2024-10-31T16:18:17.153" v="2549" actId="47"/>
        <pc:sldMkLst>
          <pc:docMk/>
          <pc:sldMk cId="0" sldId="260"/>
        </pc:sldMkLst>
      </pc:sldChg>
      <pc:sldChg chg="del mod modShow">
        <pc:chgData name="#THONG PEIYU#" userId="436ab76b-6356-43ab-b865-a22b4cda201c" providerId="ADAL" clId="{BD37AE1B-07C9-4E46-9796-F245C7F75145}" dt="2024-10-31T16:18:17.153" v="2549" actId="47"/>
        <pc:sldMkLst>
          <pc:docMk/>
          <pc:sldMk cId="0" sldId="261"/>
        </pc:sldMkLst>
      </pc:sldChg>
      <pc:sldChg chg="del mod modShow">
        <pc:chgData name="#THONG PEIYU#" userId="436ab76b-6356-43ab-b865-a22b4cda201c" providerId="ADAL" clId="{BD37AE1B-07C9-4E46-9796-F245C7F75145}" dt="2024-10-31T16:18:17.153" v="2549" actId="47"/>
        <pc:sldMkLst>
          <pc:docMk/>
          <pc:sldMk cId="0" sldId="262"/>
        </pc:sldMkLst>
      </pc:sldChg>
      <pc:sldChg chg="del mod modShow">
        <pc:chgData name="#THONG PEIYU#" userId="436ab76b-6356-43ab-b865-a22b4cda201c" providerId="ADAL" clId="{BD37AE1B-07C9-4E46-9796-F245C7F75145}" dt="2024-10-31T16:18:17.153" v="2549" actId="47"/>
        <pc:sldMkLst>
          <pc:docMk/>
          <pc:sldMk cId="0" sldId="263"/>
        </pc:sldMkLst>
      </pc:sldChg>
      <pc:sldChg chg="del mod modShow">
        <pc:chgData name="#THONG PEIYU#" userId="436ab76b-6356-43ab-b865-a22b4cda201c" providerId="ADAL" clId="{BD37AE1B-07C9-4E46-9796-F245C7F75145}" dt="2024-10-31T16:18:17.153" v="2549" actId="47"/>
        <pc:sldMkLst>
          <pc:docMk/>
          <pc:sldMk cId="0" sldId="264"/>
        </pc:sldMkLst>
      </pc:sldChg>
      <pc:sldChg chg="del mod modShow">
        <pc:chgData name="#THONG PEIYU#" userId="436ab76b-6356-43ab-b865-a22b4cda201c" providerId="ADAL" clId="{BD37AE1B-07C9-4E46-9796-F245C7F75145}" dt="2024-10-31T16:18:17.153" v="2549" actId="47"/>
        <pc:sldMkLst>
          <pc:docMk/>
          <pc:sldMk cId="0" sldId="265"/>
        </pc:sldMkLst>
      </pc:sldChg>
      <pc:sldChg chg="del mod modShow">
        <pc:chgData name="#THONG PEIYU#" userId="436ab76b-6356-43ab-b865-a22b4cda201c" providerId="ADAL" clId="{BD37AE1B-07C9-4E46-9796-F245C7F75145}" dt="2024-10-31T16:18:17.153" v="2549" actId="47"/>
        <pc:sldMkLst>
          <pc:docMk/>
          <pc:sldMk cId="0" sldId="266"/>
        </pc:sldMkLst>
      </pc:sldChg>
      <pc:sldChg chg="del mod modShow">
        <pc:chgData name="#THONG PEIYU#" userId="436ab76b-6356-43ab-b865-a22b4cda201c" providerId="ADAL" clId="{BD37AE1B-07C9-4E46-9796-F245C7F75145}" dt="2024-10-31T16:18:17.153" v="2549" actId="47"/>
        <pc:sldMkLst>
          <pc:docMk/>
          <pc:sldMk cId="0" sldId="267"/>
        </pc:sldMkLst>
      </pc:sldChg>
      <pc:sldChg chg="del mod modShow">
        <pc:chgData name="#THONG PEIYU#" userId="436ab76b-6356-43ab-b865-a22b4cda201c" providerId="ADAL" clId="{BD37AE1B-07C9-4E46-9796-F245C7F75145}" dt="2024-10-31T16:18:17.153" v="2549" actId="47"/>
        <pc:sldMkLst>
          <pc:docMk/>
          <pc:sldMk cId="0" sldId="268"/>
        </pc:sldMkLst>
      </pc:sldChg>
      <pc:sldChg chg="del mod modShow">
        <pc:chgData name="#THONG PEIYU#" userId="436ab76b-6356-43ab-b865-a22b4cda201c" providerId="ADAL" clId="{BD37AE1B-07C9-4E46-9796-F245C7F75145}" dt="2024-10-31T16:18:11.898" v="2548" actId="47"/>
        <pc:sldMkLst>
          <pc:docMk/>
          <pc:sldMk cId="0" sldId="269"/>
        </pc:sldMkLst>
      </pc:sldChg>
      <pc:sldChg chg="del mod modShow">
        <pc:chgData name="#THONG PEIYU#" userId="436ab76b-6356-43ab-b865-a22b4cda201c" providerId="ADAL" clId="{BD37AE1B-07C9-4E46-9796-F245C7F75145}" dt="2024-10-31T16:18:11.898" v="2548" actId="47"/>
        <pc:sldMkLst>
          <pc:docMk/>
          <pc:sldMk cId="0" sldId="270"/>
        </pc:sldMkLst>
      </pc:sldChg>
      <pc:sldChg chg="del mod modShow">
        <pc:chgData name="#THONG PEIYU#" userId="436ab76b-6356-43ab-b865-a22b4cda201c" providerId="ADAL" clId="{BD37AE1B-07C9-4E46-9796-F245C7F75145}" dt="2024-10-31T16:18:11.898" v="2548" actId="47"/>
        <pc:sldMkLst>
          <pc:docMk/>
          <pc:sldMk cId="0" sldId="271"/>
        </pc:sldMkLst>
      </pc:sldChg>
      <pc:sldChg chg="del mod modShow">
        <pc:chgData name="#THONG PEIYU#" userId="436ab76b-6356-43ab-b865-a22b4cda201c" providerId="ADAL" clId="{BD37AE1B-07C9-4E46-9796-F245C7F75145}" dt="2024-10-31T16:18:11.898" v="2548" actId="47"/>
        <pc:sldMkLst>
          <pc:docMk/>
          <pc:sldMk cId="0" sldId="272"/>
        </pc:sldMkLst>
      </pc:sldChg>
      <pc:sldChg chg="del mod modShow">
        <pc:chgData name="#THONG PEIYU#" userId="436ab76b-6356-43ab-b865-a22b4cda201c" providerId="ADAL" clId="{BD37AE1B-07C9-4E46-9796-F245C7F75145}" dt="2024-10-31T16:18:11.898" v="2548" actId="47"/>
        <pc:sldMkLst>
          <pc:docMk/>
          <pc:sldMk cId="0" sldId="273"/>
        </pc:sldMkLst>
      </pc:sldChg>
      <pc:sldChg chg="del mod modShow">
        <pc:chgData name="#THONG PEIYU#" userId="436ab76b-6356-43ab-b865-a22b4cda201c" providerId="ADAL" clId="{BD37AE1B-07C9-4E46-9796-F245C7F75145}" dt="2024-10-31T16:18:11.898" v="2548" actId="47"/>
        <pc:sldMkLst>
          <pc:docMk/>
          <pc:sldMk cId="0" sldId="274"/>
        </pc:sldMkLst>
      </pc:sldChg>
      <pc:sldChg chg="del mod modShow">
        <pc:chgData name="#THONG PEIYU#" userId="436ab76b-6356-43ab-b865-a22b4cda201c" providerId="ADAL" clId="{BD37AE1B-07C9-4E46-9796-F245C7F75145}" dt="2024-10-31T16:18:11.898" v="2548" actId="47"/>
        <pc:sldMkLst>
          <pc:docMk/>
          <pc:sldMk cId="0" sldId="275"/>
        </pc:sldMkLst>
      </pc:sldChg>
      <pc:sldChg chg="del mod modShow">
        <pc:chgData name="#THONG PEIYU#" userId="436ab76b-6356-43ab-b865-a22b4cda201c" providerId="ADAL" clId="{BD37AE1B-07C9-4E46-9796-F245C7F75145}" dt="2024-10-31T16:18:11.898" v="2548" actId="47"/>
        <pc:sldMkLst>
          <pc:docMk/>
          <pc:sldMk cId="0" sldId="276"/>
        </pc:sldMkLst>
      </pc:sldChg>
      <pc:sldChg chg="del mod modShow">
        <pc:chgData name="#THONG PEIYU#" userId="436ab76b-6356-43ab-b865-a22b4cda201c" providerId="ADAL" clId="{BD37AE1B-07C9-4E46-9796-F245C7F75145}" dt="2024-10-31T16:18:11.898" v="2548" actId="47"/>
        <pc:sldMkLst>
          <pc:docMk/>
          <pc:sldMk cId="0" sldId="277"/>
        </pc:sldMkLst>
      </pc:sldChg>
      <pc:sldChg chg="del mod modShow">
        <pc:chgData name="#THONG PEIYU#" userId="436ab76b-6356-43ab-b865-a22b4cda201c" providerId="ADAL" clId="{BD37AE1B-07C9-4E46-9796-F245C7F75145}" dt="2024-10-31T16:18:11.898" v="2548" actId="47"/>
        <pc:sldMkLst>
          <pc:docMk/>
          <pc:sldMk cId="0" sldId="278"/>
        </pc:sldMkLst>
      </pc:sldChg>
      <pc:sldChg chg="del mod modShow">
        <pc:chgData name="#THONG PEIYU#" userId="436ab76b-6356-43ab-b865-a22b4cda201c" providerId="ADAL" clId="{BD37AE1B-07C9-4E46-9796-F245C7F75145}" dt="2024-10-31T16:18:11.898" v="2548" actId="47"/>
        <pc:sldMkLst>
          <pc:docMk/>
          <pc:sldMk cId="0" sldId="279"/>
        </pc:sldMkLst>
      </pc:sldChg>
      <pc:sldChg chg="del mod modShow">
        <pc:chgData name="#THONG PEIYU#" userId="436ab76b-6356-43ab-b865-a22b4cda201c" providerId="ADAL" clId="{BD37AE1B-07C9-4E46-9796-F245C7F75145}" dt="2024-10-31T16:18:11.898" v="2548" actId="47"/>
        <pc:sldMkLst>
          <pc:docMk/>
          <pc:sldMk cId="0" sldId="280"/>
        </pc:sldMkLst>
      </pc:sldChg>
      <pc:sldChg chg="del mod modShow">
        <pc:chgData name="#THONG PEIYU#" userId="436ab76b-6356-43ab-b865-a22b4cda201c" providerId="ADAL" clId="{BD37AE1B-07C9-4E46-9796-F245C7F75145}" dt="2024-10-31T16:18:11.898" v="2548" actId="47"/>
        <pc:sldMkLst>
          <pc:docMk/>
          <pc:sldMk cId="0" sldId="281"/>
        </pc:sldMkLst>
      </pc:sldChg>
      <pc:sldChg chg="del mod modShow">
        <pc:chgData name="#THONG PEIYU#" userId="436ab76b-6356-43ab-b865-a22b4cda201c" providerId="ADAL" clId="{BD37AE1B-07C9-4E46-9796-F245C7F75145}" dt="2024-10-31T16:18:11.898" v="2548" actId="47"/>
        <pc:sldMkLst>
          <pc:docMk/>
          <pc:sldMk cId="0" sldId="282"/>
        </pc:sldMkLst>
      </pc:sldChg>
      <pc:sldChg chg="del mod modShow">
        <pc:chgData name="#THONG PEIYU#" userId="436ab76b-6356-43ab-b865-a22b4cda201c" providerId="ADAL" clId="{BD37AE1B-07C9-4E46-9796-F245C7F75145}" dt="2024-10-31T16:18:11.898" v="2548" actId="47"/>
        <pc:sldMkLst>
          <pc:docMk/>
          <pc:sldMk cId="0" sldId="283"/>
        </pc:sldMkLst>
      </pc:sldChg>
      <pc:sldChg chg="del mod modShow">
        <pc:chgData name="#THONG PEIYU#" userId="436ab76b-6356-43ab-b865-a22b4cda201c" providerId="ADAL" clId="{BD37AE1B-07C9-4E46-9796-F245C7F75145}" dt="2024-10-31T16:18:11.898" v="2548" actId="47"/>
        <pc:sldMkLst>
          <pc:docMk/>
          <pc:sldMk cId="0" sldId="284"/>
        </pc:sldMkLst>
      </pc:sldChg>
      <pc:sldChg chg="del mod modShow">
        <pc:chgData name="#THONG PEIYU#" userId="436ab76b-6356-43ab-b865-a22b4cda201c" providerId="ADAL" clId="{BD37AE1B-07C9-4E46-9796-F245C7F75145}" dt="2024-10-31T16:18:11.898" v="2548" actId="47"/>
        <pc:sldMkLst>
          <pc:docMk/>
          <pc:sldMk cId="0" sldId="285"/>
        </pc:sldMkLst>
      </pc:sldChg>
      <pc:sldChg chg="del mod modShow">
        <pc:chgData name="#THONG PEIYU#" userId="436ab76b-6356-43ab-b865-a22b4cda201c" providerId="ADAL" clId="{BD37AE1B-07C9-4E46-9796-F245C7F75145}" dt="2024-10-31T16:18:11.898" v="2548" actId="47"/>
        <pc:sldMkLst>
          <pc:docMk/>
          <pc:sldMk cId="0" sldId="286"/>
        </pc:sldMkLst>
      </pc:sldChg>
      <pc:sldChg chg="del mod modShow">
        <pc:chgData name="#THONG PEIYU#" userId="436ab76b-6356-43ab-b865-a22b4cda201c" providerId="ADAL" clId="{BD37AE1B-07C9-4E46-9796-F245C7F75145}" dt="2024-10-31T16:18:11.898" v="2548" actId="47"/>
        <pc:sldMkLst>
          <pc:docMk/>
          <pc:sldMk cId="0" sldId="287"/>
        </pc:sldMkLst>
      </pc:sldChg>
      <pc:sldChg chg="del mod modShow">
        <pc:chgData name="#THONG PEIYU#" userId="436ab76b-6356-43ab-b865-a22b4cda201c" providerId="ADAL" clId="{BD37AE1B-07C9-4E46-9796-F245C7F75145}" dt="2024-10-31T16:18:11.898" v="2548" actId="47"/>
        <pc:sldMkLst>
          <pc:docMk/>
          <pc:sldMk cId="0" sldId="288"/>
        </pc:sldMkLst>
      </pc:sldChg>
      <pc:sldChg chg="del mod modShow">
        <pc:chgData name="#THONG PEIYU#" userId="436ab76b-6356-43ab-b865-a22b4cda201c" providerId="ADAL" clId="{BD37AE1B-07C9-4E46-9796-F245C7F75145}" dt="2024-10-31T16:18:11.898" v="2548" actId="47"/>
        <pc:sldMkLst>
          <pc:docMk/>
          <pc:sldMk cId="0" sldId="289"/>
        </pc:sldMkLst>
      </pc:sldChg>
      <pc:sldChg chg="del mod modShow">
        <pc:chgData name="#THONG PEIYU#" userId="436ab76b-6356-43ab-b865-a22b4cda201c" providerId="ADAL" clId="{BD37AE1B-07C9-4E46-9796-F245C7F75145}" dt="2024-10-31T16:18:11.898" v="2548" actId="47"/>
        <pc:sldMkLst>
          <pc:docMk/>
          <pc:sldMk cId="0" sldId="290"/>
        </pc:sldMkLst>
      </pc:sldChg>
      <pc:sldChg chg="del mod modShow">
        <pc:chgData name="#THONG PEIYU#" userId="436ab76b-6356-43ab-b865-a22b4cda201c" providerId="ADAL" clId="{BD37AE1B-07C9-4E46-9796-F245C7F75145}" dt="2024-10-31T16:18:11.898" v="2548" actId="47"/>
        <pc:sldMkLst>
          <pc:docMk/>
          <pc:sldMk cId="0" sldId="291"/>
        </pc:sldMkLst>
      </pc:sldChg>
      <pc:sldChg chg="del mod modShow">
        <pc:chgData name="#THONG PEIYU#" userId="436ab76b-6356-43ab-b865-a22b4cda201c" providerId="ADAL" clId="{BD37AE1B-07C9-4E46-9796-F245C7F75145}" dt="2024-10-31T16:18:11.898" v="2548" actId="47"/>
        <pc:sldMkLst>
          <pc:docMk/>
          <pc:sldMk cId="0" sldId="292"/>
        </pc:sldMkLst>
      </pc:sldChg>
      <pc:sldChg chg="del mod modShow">
        <pc:chgData name="#THONG PEIYU#" userId="436ab76b-6356-43ab-b865-a22b4cda201c" providerId="ADAL" clId="{BD37AE1B-07C9-4E46-9796-F245C7F75145}" dt="2024-10-31T16:18:11.898" v="2548" actId="47"/>
        <pc:sldMkLst>
          <pc:docMk/>
          <pc:sldMk cId="0" sldId="293"/>
        </pc:sldMkLst>
      </pc:sldChg>
      <pc:sldChg chg="del mod modShow">
        <pc:chgData name="#THONG PEIYU#" userId="436ab76b-6356-43ab-b865-a22b4cda201c" providerId="ADAL" clId="{BD37AE1B-07C9-4E46-9796-F245C7F75145}" dt="2024-10-31T16:18:11.898" v="2548" actId="47"/>
        <pc:sldMkLst>
          <pc:docMk/>
          <pc:sldMk cId="0" sldId="294"/>
        </pc:sldMkLst>
      </pc:sldChg>
      <pc:sldChg chg="del mod modShow">
        <pc:chgData name="#THONG PEIYU#" userId="436ab76b-6356-43ab-b865-a22b4cda201c" providerId="ADAL" clId="{BD37AE1B-07C9-4E46-9796-F245C7F75145}" dt="2024-10-31T16:18:11.898" v="2548" actId="47"/>
        <pc:sldMkLst>
          <pc:docMk/>
          <pc:sldMk cId="0" sldId="295"/>
        </pc:sldMkLst>
      </pc:sldChg>
      <pc:sldChg chg="addSp delSp modSp new mod ord modAnim modNotesTx">
        <pc:chgData name="#THONG PEIYU#" userId="436ab76b-6356-43ab-b865-a22b4cda201c" providerId="ADAL" clId="{BD37AE1B-07C9-4E46-9796-F245C7F75145}" dt="2024-11-12T13:08:28.843" v="5131" actId="20577"/>
        <pc:sldMkLst>
          <pc:docMk/>
          <pc:sldMk cId="2859156872" sldId="296"/>
        </pc:sldMkLst>
      </pc:sldChg>
      <pc:sldChg chg="addSp delSp modSp new mod modAnim modNotesTx">
        <pc:chgData name="#THONG PEIYU#" userId="436ab76b-6356-43ab-b865-a22b4cda201c" providerId="ADAL" clId="{BD37AE1B-07C9-4E46-9796-F245C7F75145}" dt="2024-11-12T13:08:09.055" v="5128" actId="20577"/>
        <pc:sldMkLst>
          <pc:docMk/>
          <pc:sldMk cId="3998539193" sldId="297"/>
        </pc:sldMkLst>
      </pc:sldChg>
      <pc:sldChg chg="addSp delSp modSp new mod modAnim modNotesTx">
        <pc:chgData name="#THONG PEIYU#" userId="436ab76b-6356-43ab-b865-a22b4cda201c" providerId="ADAL" clId="{BD37AE1B-07C9-4E46-9796-F245C7F75145}" dt="2024-11-14T14:12:07.570" v="8218" actId="20577"/>
        <pc:sldMkLst>
          <pc:docMk/>
          <pc:sldMk cId="307914235" sldId="298"/>
        </pc:sldMkLst>
      </pc:sldChg>
      <pc:sldChg chg="addSp delSp modSp new mod ord modAnim modNotesTx">
        <pc:chgData name="#THONG PEIYU#" userId="436ab76b-6356-43ab-b865-a22b4cda201c" providerId="ADAL" clId="{BD37AE1B-07C9-4E46-9796-F245C7F75145}" dt="2024-11-17T05:31:22.207" v="8220"/>
        <pc:sldMkLst>
          <pc:docMk/>
          <pc:sldMk cId="1123217767" sldId="299"/>
        </pc:sldMkLst>
      </pc:sldChg>
      <pc:sldChg chg="new del">
        <pc:chgData name="#THONG PEIYU#" userId="436ab76b-6356-43ab-b865-a22b4cda201c" providerId="ADAL" clId="{BD37AE1B-07C9-4E46-9796-F245C7F75145}" dt="2024-10-31T09:44:44.338" v="408" actId="2696"/>
        <pc:sldMkLst>
          <pc:docMk/>
          <pc:sldMk cId="3815141870" sldId="299"/>
        </pc:sldMkLst>
      </pc:sldChg>
      <pc:sldChg chg="addSp delSp modSp new mod modNotesTx">
        <pc:chgData name="#THONG PEIYU#" userId="436ab76b-6356-43ab-b865-a22b4cda201c" providerId="ADAL" clId="{BD37AE1B-07C9-4E46-9796-F245C7F75145}" dt="2024-11-12T13:34:56.830" v="8207" actId="20577"/>
        <pc:sldMkLst>
          <pc:docMk/>
          <pc:sldMk cId="4223942673" sldId="300"/>
        </pc:sldMkLst>
      </pc:sldChg>
      <pc:sldChg chg="addSp delSp modSp new mod delAnim modAnim modNotesTx">
        <pc:chgData name="#THONG PEIYU#" userId="436ab76b-6356-43ab-b865-a22b4cda201c" providerId="ADAL" clId="{BD37AE1B-07C9-4E46-9796-F245C7F75145}" dt="2024-11-12T13:35:28.694" v="8208" actId="20577"/>
        <pc:sldMkLst>
          <pc:docMk/>
          <pc:sldMk cId="4188205934" sldId="301"/>
        </pc:sldMkLst>
      </pc:sldChg>
      <pc:sldMasterChg chg="modSp delSldLayout modSldLayout">
        <pc:chgData name="#THONG PEIYU#" userId="436ab76b-6356-43ab-b865-a22b4cda201c" providerId="ADAL" clId="{BD37AE1B-07C9-4E46-9796-F245C7F75145}" dt="2024-10-31T16:18:17.153" v="2549" actId="47"/>
        <pc:sldMasterMkLst>
          <pc:docMk/>
          <pc:sldMasterMk cId="0" sldId="2147483673"/>
        </pc:sldMasterMkLst>
        <pc:sldLayoutChg chg="modSp">
          <pc:chgData name="#THONG PEIYU#" userId="436ab76b-6356-43ab-b865-a22b4cda201c" providerId="ADAL" clId="{BD37AE1B-07C9-4E46-9796-F245C7F75145}" dt="2024-10-31T15:57:12.221" v="1870" actId="16037"/>
          <pc:sldLayoutMkLst>
            <pc:docMk/>
            <pc:sldMasterMk cId="0" sldId="2147483673"/>
            <pc:sldLayoutMk cId="0" sldId="2147483648"/>
          </pc:sldLayoutMkLst>
        </pc:sldLayoutChg>
        <pc:sldLayoutChg chg="del">
          <pc:chgData name="#THONG PEIYU#" userId="436ab76b-6356-43ab-b865-a22b4cda201c" providerId="ADAL" clId="{BD37AE1B-07C9-4E46-9796-F245C7F75145}" dt="2024-10-31T16:18:17.153" v="2549" actId="47"/>
          <pc:sldLayoutMkLst>
            <pc:docMk/>
            <pc:sldMasterMk cId="0" sldId="2147483673"/>
            <pc:sldLayoutMk cId="0" sldId="2147483649"/>
          </pc:sldLayoutMkLst>
        </pc:sldLayoutChg>
        <pc:sldLayoutChg chg="del">
          <pc:chgData name="#THONG PEIYU#" userId="436ab76b-6356-43ab-b865-a22b4cda201c" providerId="ADAL" clId="{BD37AE1B-07C9-4E46-9796-F245C7F75145}" dt="2024-10-31T16:18:17.153" v="2549" actId="47"/>
          <pc:sldLayoutMkLst>
            <pc:docMk/>
            <pc:sldMasterMk cId="0" sldId="2147483673"/>
            <pc:sldLayoutMk cId="0" sldId="2147483651"/>
          </pc:sldLayoutMkLst>
        </pc:sldLayoutChg>
        <pc:sldLayoutChg chg="del">
          <pc:chgData name="#THONG PEIYU#" userId="436ab76b-6356-43ab-b865-a22b4cda201c" providerId="ADAL" clId="{BD37AE1B-07C9-4E46-9796-F245C7F75145}" dt="2024-10-31T16:18:17.153" v="2549" actId="47"/>
          <pc:sldLayoutMkLst>
            <pc:docMk/>
            <pc:sldMasterMk cId="0" sldId="2147483673"/>
            <pc:sldLayoutMk cId="0" sldId="2147483652"/>
          </pc:sldLayoutMkLst>
        </pc:sldLayoutChg>
        <pc:sldLayoutChg chg="del">
          <pc:chgData name="#THONG PEIYU#" userId="436ab76b-6356-43ab-b865-a22b4cda201c" providerId="ADAL" clId="{BD37AE1B-07C9-4E46-9796-F245C7F75145}" dt="2024-10-31T16:18:17.153" v="2549" actId="47"/>
          <pc:sldLayoutMkLst>
            <pc:docMk/>
            <pc:sldMasterMk cId="0" sldId="2147483673"/>
            <pc:sldLayoutMk cId="0" sldId="2147483653"/>
          </pc:sldLayoutMkLst>
        </pc:sldLayoutChg>
        <pc:sldLayoutChg chg="del">
          <pc:chgData name="#THONG PEIYU#" userId="436ab76b-6356-43ab-b865-a22b4cda201c" providerId="ADAL" clId="{BD37AE1B-07C9-4E46-9796-F245C7F75145}" dt="2024-10-31T16:18:17.153" v="2549" actId="47"/>
          <pc:sldLayoutMkLst>
            <pc:docMk/>
            <pc:sldMasterMk cId="0" sldId="2147483673"/>
            <pc:sldLayoutMk cId="0" sldId="2147483656"/>
          </pc:sldLayoutMkLst>
        </pc:sldLayoutChg>
        <pc:sldLayoutChg chg="del">
          <pc:chgData name="#THONG PEIYU#" userId="436ab76b-6356-43ab-b865-a22b4cda201c" providerId="ADAL" clId="{BD37AE1B-07C9-4E46-9796-F245C7F75145}" dt="2024-10-31T16:18:11.898" v="2548" actId="47"/>
          <pc:sldLayoutMkLst>
            <pc:docMk/>
            <pc:sldMasterMk cId="0" sldId="2147483673"/>
            <pc:sldLayoutMk cId="0" sldId="2147483657"/>
          </pc:sldLayoutMkLst>
        </pc:sldLayoutChg>
        <pc:sldLayoutChg chg="del">
          <pc:chgData name="#THONG PEIYU#" userId="436ab76b-6356-43ab-b865-a22b4cda201c" providerId="ADAL" clId="{BD37AE1B-07C9-4E46-9796-F245C7F75145}" dt="2024-10-31T16:17:48.152" v="2547" actId="2696"/>
          <pc:sldLayoutMkLst>
            <pc:docMk/>
            <pc:sldMasterMk cId="0" sldId="2147483673"/>
            <pc:sldLayoutMk cId="0" sldId="2147483659"/>
          </pc:sldLayoutMkLst>
        </pc:sldLayoutChg>
        <pc:sldLayoutChg chg="del">
          <pc:chgData name="#THONG PEIYU#" userId="436ab76b-6356-43ab-b865-a22b4cda201c" providerId="ADAL" clId="{BD37AE1B-07C9-4E46-9796-F245C7F75145}" dt="2024-10-31T16:18:17.153" v="2549" actId="47"/>
          <pc:sldLayoutMkLst>
            <pc:docMk/>
            <pc:sldMasterMk cId="0" sldId="2147483673"/>
            <pc:sldLayoutMk cId="0" sldId="2147483660"/>
          </pc:sldLayoutMkLst>
        </pc:sldLayoutChg>
        <pc:sldLayoutChg chg="del">
          <pc:chgData name="#THONG PEIYU#" userId="436ab76b-6356-43ab-b865-a22b4cda201c" providerId="ADAL" clId="{BD37AE1B-07C9-4E46-9796-F245C7F75145}" dt="2024-10-31T16:18:17.153" v="2549" actId="47"/>
          <pc:sldLayoutMkLst>
            <pc:docMk/>
            <pc:sldMasterMk cId="0" sldId="2147483673"/>
            <pc:sldLayoutMk cId="0" sldId="2147483661"/>
          </pc:sldLayoutMkLst>
        </pc:sldLayoutChg>
        <pc:sldLayoutChg chg="del">
          <pc:chgData name="#THONG PEIYU#" userId="436ab76b-6356-43ab-b865-a22b4cda201c" providerId="ADAL" clId="{BD37AE1B-07C9-4E46-9796-F245C7F75145}" dt="2024-10-31T16:18:17.153" v="2549" actId="47"/>
          <pc:sldLayoutMkLst>
            <pc:docMk/>
            <pc:sldMasterMk cId="0" sldId="2147483673"/>
            <pc:sldLayoutMk cId="0" sldId="2147483662"/>
          </pc:sldLayoutMkLst>
        </pc:sldLayoutChg>
        <pc:sldLayoutChg chg="del">
          <pc:chgData name="#THONG PEIYU#" userId="436ab76b-6356-43ab-b865-a22b4cda201c" providerId="ADAL" clId="{BD37AE1B-07C9-4E46-9796-F245C7F75145}" dt="2024-10-31T16:18:17.153" v="2549" actId="47"/>
          <pc:sldLayoutMkLst>
            <pc:docMk/>
            <pc:sldMasterMk cId="0" sldId="2147483673"/>
            <pc:sldLayoutMk cId="0" sldId="2147483663"/>
          </pc:sldLayoutMkLst>
        </pc:sldLayoutChg>
        <pc:sldLayoutChg chg="del">
          <pc:chgData name="#THONG PEIYU#" userId="436ab76b-6356-43ab-b865-a22b4cda201c" providerId="ADAL" clId="{BD37AE1B-07C9-4E46-9796-F245C7F75145}" dt="2024-10-31T16:18:11.898" v="2548" actId="47"/>
          <pc:sldLayoutMkLst>
            <pc:docMk/>
            <pc:sldMasterMk cId="0" sldId="2147483673"/>
            <pc:sldLayoutMk cId="0" sldId="2147483664"/>
          </pc:sldLayoutMkLst>
        </pc:sldLayoutChg>
        <pc:sldLayoutChg chg="del">
          <pc:chgData name="#THONG PEIYU#" userId="436ab76b-6356-43ab-b865-a22b4cda201c" providerId="ADAL" clId="{BD37AE1B-07C9-4E46-9796-F245C7F75145}" dt="2024-10-31T16:18:17.153" v="2549" actId="47"/>
          <pc:sldLayoutMkLst>
            <pc:docMk/>
            <pc:sldMasterMk cId="0" sldId="2147483673"/>
            <pc:sldLayoutMk cId="0" sldId="2147483666"/>
          </pc:sldLayoutMkLst>
        </pc:sldLayoutChg>
        <pc:sldLayoutChg chg="del">
          <pc:chgData name="#THONG PEIYU#" userId="436ab76b-6356-43ab-b865-a22b4cda201c" providerId="ADAL" clId="{BD37AE1B-07C9-4E46-9796-F245C7F75145}" dt="2024-10-31T16:18:11.898" v="2548" actId="47"/>
          <pc:sldLayoutMkLst>
            <pc:docMk/>
            <pc:sldMasterMk cId="0" sldId="2147483673"/>
            <pc:sldLayoutMk cId="0" sldId="2147483667"/>
          </pc:sldLayoutMkLst>
        </pc:sldLayoutChg>
        <pc:sldLayoutChg chg="del">
          <pc:chgData name="#THONG PEIYU#" userId="436ab76b-6356-43ab-b865-a22b4cda201c" providerId="ADAL" clId="{BD37AE1B-07C9-4E46-9796-F245C7F75145}" dt="2024-10-31T16:18:11.898" v="2548" actId="47"/>
          <pc:sldLayoutMkLst>
            <pc:docMk/>
            <pc:sldMasterMk cId="0" sldId="2147483673"/>
            <pc:sldLayoutMk cId="0" sldId="2147483668"/>
          </pc:sldLayoutMkLst>
        </pc:sldLayoutChg>
      </pc:sldMasterChg>
      <pc:sldMasterChg chg="del delSldLayout">
        <pc:chgData name="#THONG PEIYU#" userId="436ab76b-6356-43ab-b865-a22b4cda201c" providerId="ADAL" clId="{BD37AE1B-07C9-4E46-9796-F245C7F75145}" dt="2024-10-31T16:18:11.898" v="2548" actId="47"/>
        <pc:sldMasterMkLst>
          <pc:docMk/>
          <pc:sldMasterMk cId="0" sldId="2147483674"/>
        </pc:sldMasterMkLst>
        <pc:sldLayoutChg chg="del">
          <pc:chgData name="#THONG PEIYU#" userId="436ab76b-6356-43ab-b865-a22b4cda201c" providerId="ADAL" clId="{BD37AE1B-07C9-4E46-9796-F245C7F75145}" dt="2024-10-31T16:18:11.898" v="2548" actId="47"/>
          <pc:sldLayoutMkLst>
            <pc:docMk/>
            <pc:sldMasterMk cId="0" sldId="2147483674"/>
            <pc:sldLayoutMk cId="0" sldId="2147483671"/>
          </pc:sldLayoutMkLst>
        </pc:sldLayoutChg>
        <pc:sldLayoutChg chg="del">
          <pc:chgData name="#THONG PEIYU#" userId="436ab76b-6356-43ab-b865-a22b4cda201c" providerId="ADAL" clId="{BD37AE1B-07C9-4E46-9796-F245C7F75145}" dt="2024-10-31T16:18:11.898" v="2548" actId="47"/>
          <pc:sldLayoutMkLst>
            <pc:docMk/>
            <pc:sldMasterMk cId="0" sldId="2147483674"/>
            <pc:sldLayoutMk cId="0" sldId="2147483672"/>
          </pc:sldLayoutMkLst>
        </pc:sldLayoutChg>
      </pc:sldMasterChg>
    </pc:docChg>
  </pc:docChgLst>
  <pc:docChgLst>
    <pc:chgData name="#THONG PEIYU#" userId="436ab76b-6356-43ab-b865-a22b4cda201c" providerId="ADAL" clId="{DE1B8A3D-BC33-414D-955E-BFB1B19D91C1}"/>
    <pc:docChg chg="modSld">
      <pc:chgData name="#THONG PEIYU#" userId="436ab76b-6356-43ab-b865-a22b4cda201c" providerId="ADAL" clId="{DE1B8A3D-BC33-414D-955E-BFB1B19D91C1}" dt="2025-05-13T02:56:34.491" v="19" actId="20577"/>
      <pc:docMkLst>
        <pc:docMk/>
      </pc:docMkLst>
      <pc:sldChg chg="modSp mod">
        <pc:chgData name="#THONG PEIYU#" userId="436ab76b-6356-43ab-b865-a22b4cda201c" providerId="ADAL" clId="{DE1B8A3D-BC33-414D-955E-BFB1B19D91C1}" dt="2025-05-13T02:56:34.491" v="19" actId="20577"/>
        <pc:sldMkLst>
          <pc:docMk/>
          <pc:sldMk cId="3283102795" sldId="318"/>
        </pc:sldMkLst>
        <pc:spChg chg="mod">
          <ac:chgData name="#THONG PEIYU#" userId="436ab76b-6356-43ab-b865-a22b4cda201c" providerId="ADAL" clId="{DE1B8A3D-BC33-414D-955E-BFB1B19D91C1}" dt="2025-05-13T02:56:34.491" v="19" actId="20577"/>
          <ac:spMkLst>
            <pc:docMk/>
            <pc:sldMk cId="3283102795" sldId="318"/>
            <ac:spMk id="5" creationId="{B0D20626-4912-E77B-77E3-F8059093DED6}"/>
          </ac:spMkLst>
        </pc:spChg>
      </pc:sldChg>
    </pc:docChg>
  </pc:docChgLst>
  <pc:docChgLst>
    <pc:chgData name="#THONG PEIYU#" userId="436ab76b-6356-43ab-b865-a22b4cda201c" providerId="ADAL" clId="{6B4FBBAC-288E-40E8-9731-FEC02BFAEC72}"/>
    <pc:docChg chg="undo redo custSel addSld delSld modSld sldOrd addSection delSection modSection">
      <pc:chgData name="#THONG PEIYU#" userId="436ab76b-6356-43ab-b865-a22b4cda201c" providerId="ADAL" clId="{6B4FBBAC-288E-40E8-9731-FEC02BFAEC72}" dt="2025-04-18T04:20:09.735" v="1691" actId="20577"/>
      <pc:docMkLst>
        <pc:docMk/>
      </pc:docMkLst>
      <pc:sldChg chg="modNotesTx">
        <pc:chgData name="#THONG PEIYU#" userId="436ab76b-6356-43ab-b865-a22b4cda201c" providerId="ADAL" clId="{6B4FBBAC-288E-40E8-9731-FEC02BFAEC72}" dt="2025-04-15T08:53:02.653" v="7" actId="20577"/>
        <pc:sldMkLst>
          <pc:docMk/>
          <pc:sldMk cId="0" sldId="256"/>
        </pc:sldMkLst>
      </pc:sldChg>
      <pc:sldChg chg="modSp mod modAnim modShow">
        <pc:chgData name="#THONG PEIYU#" userId="436ab76b-6356-43ab-b865-a22b4cda201c" providerId="ADAL" clId="{6B4FBBAC-288E-40E8-9731-FEC02BFAEC72}" dt="2025-04-18T03:46:10.950" v="1574" actId="729"/>
        <pc:sldMkLst>
          <pc:docMk/>
          <pc:sldMk cId="2859156872" sldId="296"/>
        </pc:sldMkLst>
        <pc:spChg chg="mod">
          <ac:chgData name="#THONG PEIYU#" userId="436ab76b-6356-43ab-b865-a22b4cda201c" providerId="ADAL" clId="{6B4FBBAC-288E-40E8-9731-FEC02BFAEC72}" dt="2025-04-15T08:53:47.399" v="48" actId="20577"/>
          <ac:spMkLst>
            <pc:docMk/>
            <pc:sldMk cId="2859156872" sldId="296"/>
            <ac:spMk id="3" creationId="{3CC2F76B-F95A-551C-5D19-650D23CFD65D}"/>
          </ac:spMkLst>
        </pc:spChg>
      </pc:sldChg>
      <pc:sldChg chg="mod modShow">
        <pc:chgData name="#THONG PEIYU#" userId="436ab76b-6356-43ab-b865-a22b4cda201c" providerId="ADAL" clId="{6B4FBBAC-288E-40E8-9731-FEC02BFAEC72}" dt="2025-04-15T08:55:03.982" v="49" actId="729"/>
        <pc:sldMkLst>
          <pc:docMk/>
          <pc:sldMk cId="3998539193" sldId="297"/>
        </pc:sldMkLst>
      </pc:sldChg>
      <pc:sldChg chg="ord">
        <pc:chgData name="#THONG PEIYU#" userId="436ab76b-6356-43ab-b865-a22b4cda201c" providerId="ADAL" clId="{6B4FBBAC-288E-40E8-9731-FEC02BFAEC72}" dt="2025-04-15T08:56:41.901" v="52"/>
        <pc:sldMkLst>
          <pc:docMk/>
          <pc:sldMk cId="307914235" sldId="298"/>
        </pc:sldMkLst>
      </pc:sldChg>
      <pc:sldChg chg="mod ord modShow">
        <pc:chgData name="#THONG PEIYU#" userId="436ab76b-6356-43ab-b865-a22b4cda201c" providerId="ADAL" clId="{6B4FBBAC-288E-40E8-9731-FEC02BFAEC72}" dt="2025-04-15T08:56:59.232" v="54"/>
        <pc:sldMkLst>
          <pc:docMk/>
          <pc:sldMk cId="1123217767" sldId="299"/>
        </pc:sldMkLst>
      </pc:sldChg>
      <pc:sldChg chg="mod ord modShow">
        <pc:chgData name="#THONG PEIYU#" userId="436ab76b-6356-43ab-b865-a22b4cda201c" providerId="ADAL" clId="{6B4FBBAC-288E-40E8-9731-FEC02BFAEC72}" dt="2025-04-18T03:46:29.517" v="1575" actId="729"/>
        <pc:sldMkLst>
          <pc:docMk/>
          <pc:sldMk cId="4223942673" sldId="300"/>
        </pc:sldMkLst>
      </pc:sldChg>
      <pc:sldChg chg="ord">
        <pc:chgData name="#THONG PEIYU#" userId="436ab76b-6356-43ab-b865-a22b4cda201c" providerId="ADAL" clId="{6B4FBBAC-288E-40E8-9731-FEC02BFAEC72}" dt="2025-04-18T03:46:40.555" v="1577"/>
        <pc:sldMkLst>
          <pc:docMk/>
          <pc:sldMk cId="4188205934" sldId="301"/>
        </pc:sldMkLst>
      </pc:sldChg>
      <pc:sldChg chg="addSp modSp new mod">
        <pc:chgData name="#THONG PEIYU#" userId="436ab76b-6356-43ab-b865-a22b4cda201c" providerId="ADAL" clId="{6B4FBBAC-288E-40E8-9731-FEC02BFAEC72}" dt="2025-04-15T09:05:25.983" v="431" actId="20577"/>
        <pc:sldMkLst>
          <pc:docMk/>
          <pc:sldMk cId="472903308" sldId="302"/>
        </pc:sldMkLst>
        <pc:spChg chg="mod">
          <ac:chgData name="#THONG PEIYU#" userId="436ab76b-6356-43ab-b865-a22b4cda201c" providerId="ADAL" clId="{6B4FBBAC-288E-40E8-9731-FEC02BFAEC72}" dt="2025-04-15T08:59:31.621" v="82" actId="2711"/>
          <ac:spMkLst>
            <pc:docMk/>
            <pc:sldMk cId="472903308" sldId="302"/>
            <ac:spMk id="2" creationId="{12C62656-FA01-8EB4-478F-0424BACF732A}"/>
          </ac:spMkLst>
        </pc:spChg>
        <pc:spChg chg="mod">
          <ac:chgData name="#THONG PEIYU#" userId="436ab76b-6356-43ab-b865-a22b4cda201c" providerId="ADAL" clId="{6B4FBBAC-288E-40E8-9731-FEC02BFAEC72}" dt="2025-04-15T09:01:15.924" v="149" actId="5793"/>
          <ac:spMkLst>
            <pc:docMk/>
            <pc:sldMk cId="472903308" sldId="302"/>
            <ac:spMk id="3" creationId="{B9A3BD72-1D30-4F1A-B6A5-98E79D8D0E6B}"/>
          </ac:spMkLst>
        </pc:spChg>
        <pc:spChg chg="add mod">
          <ac:chgData name="#THONG PEIYU#" userId="436ab76b-6356-43ab-b865-a22b4cda201c" providerId="ADAL" clId="{6B4FBBAC-288E-40E8-9731-FEC02BFAEC72}" dt="2025-04-15T09:04:54.699" v="369"/>
          <ac:spMkLst>
            <pc:docMk/>
            <pc:sldMk cId="472903308" sldId="302"/>
            <ac:spMk id="4" creationId="{1AD87A1C-918F-7BD8-783B-6A1770E4713F}"/>
          </ac:spMkLst>
        </pc:spChg>
        <pc:spChg chg="add mod">
          <ac:chgData name="#THONG PEIYU#" userId="436ab76b-6356-43ab-b865-a22b4cda201c" providerId="ADAL" clId="{6B4FBBAC-288E-40E8-9731-FEC02BFAEC72}" dt="2025-04-15T09:05:25.983" v="431" actId="20577"/>
          <ac:spMkLst>
            <pc:docMk/>
            <pc:sldMk cId="472903308" sldId="302"/>
            <ac:spMk id="5" creationId="{D2814265-FEB3-52B9-A98C-B2611A1F4C28}"/>
          </ac:spMkLst>
        </pc:spChg>
      </pc:sldChg>
      <pc:sldChg chg="addSp modSp new mod modShow">
        <pc:chgData name="#THONG PEIYU#" userId="436ab76b-6356-43ab-b865-a22b4cda201c" providerId="ADAL" clId="{6B4FBBAC-288E-40E8-9731-FEC02BFAEC72}" dt="2025-04-15T10:48:14.201" v="963" actId="729"/>
        <pc:sldMkLst>
          <pc:docMk/>
          <pc:sldMk cId="3990156423" sldId="303"/>
        </pc:sldMkLst>
        <pc:spChg chg="add mod">
          <ac:chgData name="#THONG PEIYU#" userId="436ab76b-6356-43ab-b865-a22b4cda201c" providerId="ADAL" clId="{6B4FBBAC-288E-40E8-9731-FEC02BFAEC72}" dt="2025-04-15T09:11:12.866" v="504" actId="20577"/>
          <ac:spMkLst>
            <pc:docMk/>
            <pc:sldMk cId="3990156423" sldId="303"/>
            <ac:spMk id="3" creationId="{9D3D78D4-029B-FB9F-8094-42C4FD13B262}"/>
          </ac:spMkLst>
        </pc:spChg>
        <pc:graphicFrameChg chg="add mod modGraphic">
          <ac:chgData name="#THONG PEIYU#" userId="436ab76b-6356-43ab-b865-a22b4cda201c" providerId="ADAL" clId="{6B4FBBAC-288E-40E8-9731-FEC02BFAEC72}" dt="2025-04-15T10:34:19.520" v="547"/>
          <ac:graphicFrameMkLst>
            <pc:docMk/>
            <pc:sldMk cId="3990156423" sldId="303"/>
            <ac:graphicFrameMk id="2" creationId="{4C248B98-6447-4DB5-676D-8B3D69D81ECD}"/>
          </ac:graphicFrameMkLst>
        </pc:graphicFrameChg>
      </pc:sldChg>
      <pc:sldChg chg="modSp new del mod">
        <pc:chgData name="#THONG PEIYU#" userId="436ab76b-6356-43ab-b865-a22b4cda201c" providerId="ADAL" clId="{6B4FBBAC-288E-40E8-9731-FEC02BFAEC72}" dt="2025-04-15T10:35:18.317" v="560" actId="2696"/>
        <pc:sldMkLst>
          <pc:docMk/>
          <pc:sldMk cId="2427728732" sldId="304"/>
        </pc:sldMkLst>
      </pc:sldChg>
      <pc:sldChg chg="addSp delSp modSp add mod modShow">
        <pc:chgData name="#THONG PEIYU#" userId="436ab76b-6356-43ab-b865-a22b4cda201c" providerId="ADAL" clId="{6B4FBBAC-288E-40E8-9731-FEC02BFAEC72}" dt="2025-04-15T10:48:18.139" v="964" actId="729"/>
        <pc:sldMkLst>
          <pc:docMk/>
          <pc:sldMk cId="2397408264" sldId="305"/>
        </pc:sldMkLst>
        <pc:spChg chg="mod">
          <ac:chgData name="#THONG PEIYU#" userId="436ab76b-6356-43ab-b865-a22b4cda201c" providerId="ADAL" clId="{6B4FBBAC-288E-40E8-9731-FEC02BFAEC72}" dt="2025-04-15T10:36:19.811" v="620" actId="20577"/>
          <ac:spMkLst>
            <pc:docMk/>
            <pc:sldMk cId="2397408264" sldId="305"/>
            <ac:spMk id="3" creationId="{BE69ADCF-8139-2CDF-6B1D-6FA927B25C1B}"/>
          </ac:spMkLst>
        </pc:spChg>
        <pc:spChg chg="add mod">
          <ac:chgData name="#THONG PEIYU#" userId="436ab76b-6356-43ab-b865-a22b4cda201c" providerId="ADAL" clId="{6B4FBBAC-288E-40E8-9731-FEC02BFAEC72}" dt="2025-04-15T10:44:11.404" v="914" actId="20577"/>
          <ac:spMkLst>
            <pc:docMk/>
            <pc:sldMk cId="2397408264" sldId="305"/>
            <ac:spMk id="4" creationId="{552EABEB-8033-46EC-BC7C-45EF2E5D11CE}"/>
          </ac:spMkLst>
        </pc:spChg>
      </pc:sldChg>
      <pc:sldChg chg="addSp delSp modSp new del mod ord modNotes">
        <pc:chgData name="#THONG PEIYU#" userId="436ab76b-6356-43ab-b865-a22b4cda201c" providerId="ADAL" clId="{6B4FBBAC-288E-40E8-9731-FEC02BFAEC72}" dt="2025-04-15T10:50:19.812" v="983" actId="2696"/>
        <pc:sldMkLst>
          <pc:docMk/>
          <pc:sldMk cId="4039390280" sldId="306"/>
        </pc:sldMkLst>
      </pc:sldChg>
      <pc:sldChg chg="addSp delSp modSp new mod">
        <pc:chgData name="#THONG PEIYU#" userId="436ab76b-6356-43ab-b865-a22b4cda201c" providerId="ADAL" clId="{6B4FBBAC-288E-40E8-9731-FEC02BFAEC72}" dt="2025-04-15T10:57:26.328" v="1069" actId="9405"/>
        <pc:sldMkLst>
          <pc:docMk/>
          <pc:sldMk cId="2273253208" sldId="307"/>
        </pc:sldMkLst>
        <pc:spChg chg="mod">
          <ac:chgData name="#THONG PEIYU#" userId="436ab76b-6356-43ab-b865-a22b4cda201c" providerId="ADAL" clId="{6B4FBBAC-288E-40E8-9731-FEC02BFAEC72}" dt="2025-04-15T10:56:50.641" v="1062" actId="14100"/>
          <ac:spMkLst>
            <pc:docMk/>
            <pc:sldMk cId="2273253208" sldId="307"/>
            <ac:spMk id="2" creationId="{35F13133-880D-9C84-8E00-D3A463DC3A8C}"/>
          </ac:spMkLst>
        </pc:spChg>
        <pc:picChg chg="add mod">
          <ac:chgData name="#THONG PEIYU#" userId="436ab76b-6356-43ab-b865-a22b4cda201c" providerId="ADAL" clId="{6B4FBBAC-288E-40E8-9731-FEC02BFAEC72}" dt="2025-04-15T10:56:40.326" v="1061" actId="1076"/>
          <ac:picMkLst>
            <pc:docMk/>
            <pc:sldMk cId="2273253208" sldId="307"/>
            <ac:picMk id="5" creationId="{27CE5E8C-AF10-C946-AAEE-F5C55F53D1CA}"/>
          </ac:picMkLst>
        </pc:picChg>
      </pc:sldChg>
      <pc:sldChg chg="addSp modSp new mod">
        <pc:chgData name="#THONG PEIYU#" userId="436ab76b-6356-43ab-b865-a22b4cda201c" providerId="ADAL" clId="{6B4FBBAC-288E-40E8-9731-FEC02BFAEC72}" dt="2025-04-15T10:51:23.149" v="1017" actId="1076"/>
        <pc:sldMkLst>
          <pc:docMk/>
          <pc:sldMk cId="911719462" sldId="308"/>
        </pc:sldMkLst>
        <pc:spChg chg="add mod">
          <ac:chgData name="#THONG PEIYU#" userId="436ab76b-6356-43ab-b865-a22b4cda201c" providerId="ADAL" clId="{6B4FBBAC-288E-40E8-9731-FEC02BFAEC72}" dt="2025-04-15T10:51:23.149" v="1017" actId="1076"/>
          <ac:spMkLst>
            <pc:docMk/>
            <pc:sldMk cId="911719462" sldId="308"/>
            <ac:spMk id="3" creationId="{47524559-9A6E-65BF-ADC3-CB35966A90FB}"/>
          </ac:spMkLst>
        </pc:spChg>
        <pc:graphicFrameChg chg="add mod modGraphic">
          <ac:chgData name="#THONG PEIYU#" userId="436ab76b-6356-43ab-b865-a22b4cda201c" providerId="ADAL" clId="{6B4FBBAC-288E-40E8-9731-FEC02BFAEC72}" dt="2025-04-15T10:51:01.213" v="987" actId="1076"/>
          <ac:graphicFrameMkLst>
            <pc:docMk/>
            <pc:sldMk cId="911719462" sldId="308"/>
            <ac:graphicFrameMk id="2" creationId="{BAA1E307-72EC-FC2E-F0E3-4C8A1E266073}"/>
          </ac:graphicFrameMkLst>
        </pc:graphicFrameChg>
      </pc:sldChg>
      <pc:sldChg chg="addSp modSp new mod">
        <pc:chgData name="#THONG PEIYU#" userId="436ab76b-6356-43ab-b865-a22b4cda201c" providerId="ADAL" clId="{6B4FBBAC-288E-40E8-9731-FEC02BFAEC72}" dt="2025-04-15T10:51:31.009" v="1019" actId="1076"/>
        <pc:sldMkLst>
          <pc:docMk/>
          <pc:sldMk cId="3869814651" sldId="309"/>
        </pc:sldMkLst>
        <pc:spChg chg="add mod">
          <ac:chgData name="#THONG PEIYU#" userId="436ab76b-6356-43ab-b865-a22b4cda201c" providerId="ADAL" clId="{6B4FBBAC-288E-40E8-9731-FEC02BFAEC72}" dt="2025-04-15T10:51:31.009" v="1019" actId="1076"/>
          <ac:spMkLst>
            <pc:docMk/>
            <pc:sldMk cId="3869814651" sldId="309"/>
            <ac:spMk id="3" creationId="{480B9F60-FC04-8BD4-D70A-61D253457ADA}"/>
          </ac:spMkLst>
        </pc:spChg>
        <pc:graphicFrameChg chg="add mod">
          <ac:chgData name="#THONG PEIYU#" userId="436ab76b-6356-43ab-b865-a22b4cda201c" providerId="ADAL" clId="{6B4FBBAC-288E-40E8-9731-FEC02BFAEC72}" dt="2025-04-15T10:50:12.295" v="981" actId="1076"/>
          <ac:graphicFrameMkLst>
            <pc:docMk/>
            <pc:sldMk cId="3869814651" sldId="309"/>
            <ac:graphicFrameMk id="2" creationId="{435CB555-7DF0-1F91-85FF-D067284B939C}"/>
          </ac:graphicFrameMkLst>
        </pc:graphicFrameChg>
      </pc:sldChg>
      <pc:sldChg chg="addSp modSp new mod">
        <pc:chgData name="#THONG PEIYU#" userId="436ab76b-6356-43ab-b865-a22b4cda201c" providerId="ADAL" clId="{6B4FBBAC-288E-40E8-9731-FEC02BFAEC72}" dt="2025-04-15T10:58:44.809" v="1078" actId="1076"/>
        <pc:sldMkLst>
          <pc:docMk/>
          <pc:sldMk cId="3868111943" sldId="310"/>
        </pc:sldMkLst>
        <pc:spChg chg="add mod">
          <ac:chgData name="#THONG PEIYU#" userId="436ab76b-6356-43ab-b865-a22b4cda201c" providerId="ADAL" clId="{6B4FBBAC-288E-40E8-9731-FEC02BFAEC72}" dt="2025-04-15T10:54:42.009" v="1055" actId="1076"/>
          <ac:spMkLst>
            <pc:docMk/>
            <pc:sldMk cId="3868111943" sldId="310"/>
            <ac:spMk id="2" creationId="{5FE349D0-3EA5-9687-1A61-4EC73A8E2D44}"/>
          </ac:spMkLst>
        </pc:spChg>
        <pc:spChg chg="add mod">
          <ac:chgData name="#THONG PEIYU#" userId="436ab76b-6356-43ab-b865-a22b4cda201c" providerId="ADAL" clId="{6B4FBBAC-288E-40E8-9731-FEC02BFAEC72}" dt="2025-04-15T10:58:44.809" v="1078" actId="1076"/>
          <ac:spMkLst>
            <pc:docMk/>
            <pc:sldMk cId="3868111943" sldId="310"/>
            <ac:spMk id="5" creationId="{5BE9DCA9-3858-52A4-8A8A-6019C2C625D6}"/>
          </ac:spMkLst>
        </pc:spChg>
        <pc:picChg chg="add mod">
          <ac:chgData name="#THONG PEIYU#" userId="436ab76b-6356-43ab-b865-a22b4cda201c" providerId="ADAL" clId="{6B4FBBAC-288E-40E8-9731-FEC02BFAEC72}" dt="2025-04-15T10:53:30.246" v="1049" actId="1076"/>
          <ac:picMkLst>
            <pc:docMk/>
            <pc:sldMk cId="3868111943" sldId="310"/>
            <ac:picMk id="4" creationId="{95D4A8E0-4AF3-FDFF-FFFE-DABE09C4C61E}"/>
          </ac:picMkLst>
        </pc:picChg>
      </pc:sldChg>
      <pc:sldChg chg="addSp modSp new mod">
        <pc:chgData name="#THONG PEIYU#" userId="436ab76b-6356-43ab-b865-a22b4cda201c" providerId="ADAL" clId="{6B4FBBAC-288E-40E8-9731-FEC02BFAEC72}" dt="2025-04-15T11:04:37.880" v="1222" actId="1076"/>
        <pc:sldMkLst>
          <pc:docMk/>
          <pc:sldMk cId="3406656750" sldId="311"/>
        </pc:sldMkLst>
      </pc:sldChg>
      <pc:sldChg chg="addSp modSp new mod">
        <pc:chgData name="#THONG PEIYU#" userId="436ab76b-6356-43ab-b865-a22b4cda201c" providerId="ADAL" clId="{6B4FBBAC-288E-40E8-9731-FEC02BFAEC72}" dt="2025-04-18T04:07:53.446" v="1649" actId="20577"/>
        <pc:sldMkLst>
          <pc:docMk/>
          <pc:sldMk cId="4024140529" sldId="312"/>
        </pc:sldMkLst>
        <pc:spChg chg="add mod">
          <ac:chgData name="#THONG PEIYU#" userId="436ab76b-6356-43ab-b865-a22b4cda201c" providerId="ADAL" clId="{6B4FBBAC-288E-40E8-9731-FEC02BFAEC72}" dt="2025-04-18T04:07:53.446" v="1649" actId="20577"/>
          <ac:spMkLst>
            <pc:docMk/>
            <pc:sldMk cId="4024140529" sldId="312"/>
            <ac:spMk id="3" creationId="{DA647E88-12FF-EBF1-F8AF-C11106A26835}"/>
          </ac:spMkLst>
        </pc:spChg>
        <pc:spChg chg="add mod">
          <ac:chgData name="#THONG PEIYU#" userId="436ab76b-6356-43ab-b865-a22b4cda201c" providerId="ADAL" clId="{6B4FBBAC-288E-40E8-9731-FEC02BFAEC72}" dt="2025-04-15T11:05:29.671" v="1261" actId="1076"/>
          <ac:spMkLst>
            <pc:docMk/>
            <pc:sldMk cId="4024140529" sldId="312"/>
            <ac:spMk id="4" creationId="{CD7AD527-00FE-5947-C0CB-D078AF6305C9}"/>
          </ac:spMkLst>
        </pc:spChg>
        <pc:graphicFrameChg chg="add mod modGraphic">
          <ac:chgData name="#THONG PEIYU#" userId="436ab76b-6356-43ab-b865-a22b4cda201c" providerId="ADAL" clId="{6B4FBBAC-288E-40E8-9731-FEC02BFAEC72}" dt="2025-04-18T04:07:24.834" v="1610" actId="20577"/>
          <ac:graphicFrameMkLst>
            <pc:docMk/>
            <pc:sldMk cId="4024140529" sldId="312"/>
            <ac:graphicFrameMk id="2" creationId="{F0B9F2E8-CEEF-82D2-F6CC-04601FBABFFA}"/>
          </ac:graphicFrameMkLst>
        </pc:graphicFrameChg>
      </pc:sldChg>
      <pc:sldChg chg="addSp modSp mod">
        <pc:chgData name="#THONG PEIYU#" userId="436ab76b-6356-43ab-b865-a22b4cda201c" providerId="ADAL" clId="{6B4FBBAC-288E-40E8-9731-FEC02BFAEC72}" dt="2025-04-16T15:26:44.465" v="1413" actId="1076"/>
        <pc:sldMkLst>
          <pc:docMk/>
          <pc:sldMk cId="1174095454" sldId="313"/>
        </pc:sldMkLst>
        <pc:spChg chg="add mod">
          <ac:chgData name="#THONG PEIYU#" userId="436ab76b-6356-43ab-b865-a22b4cda201c" providerId="ADAL" clId="{6B4FBBAC-288E-40E8-9731-FEC02BFAEC72}" dt="2025-04-16T15:26:44.465" v="1413" actId="1076"/>
          <ac:spMkLst>
            <pc:docMk/>
            <pc:sldMk cId="1174095454" sldId="313"/>
            <ac:spMk id="2" creationId="{00E6559B-B994-ADB2-4343-6EBDCEC39836}"/>
          </ac:spMkLst>
        </pc:spChg>
        <pc:spChg chg="add mod">
          <ac:chgData name="#THONG PEIYU#" userId="436ab76b-6356-43ab-b865-a22b4cda201c" providerId="ADAL" clId="{6B4FBBAC-288E-40E8-9731-FEC02BFAEC72}" dt="2025-04-16T15:18:25.063" v="1363" actId="114"/>
          <ac:spMkLst>
            <pc:docMk/>
            <pc:sldMk cId="1174095454" sldId="313"/>
            <ac:spMk id="4" creationId="{2C132EF8-A039-65CD-C884-6575740CD8F5}"/>
          </ac:spMkLst>
        </pc:spChg>
        <pc:spChg chg="add mod">
          <ac:chgData name="#THONG PEIYU#" userId="436ab76b-6356-43ab-b865-a22b4cda201c" providerId="ADAL" clId="{6B4FBBAC-288E-40E8-9731-FEC02BFAEC72}" dt="2025-04-16T15:21:53.637" v="1366"/>
          <ac:spMkLst>
            <pc:docMk/>
            <pc:sldMk cId="1174095454" sldId="313"/>
            <ac:spMk id="5" creationId="{3871B85B-09B3-5B99-6B3B-52592270759C}"/>
          </ac:spMkLst>
        </pc:spChg>
        <pc:spChg chg="add mod">
          <ac:chgData name="#THONG PEIYU#" userId="436ab76b-6356-43ab-b865-a22b4cda201c" providerId="ADAL" clId="{6B4FBBAC-288E-40E8-9731-FEC02BFAEC72}" dt="2025-04-16T15:24:48.388" v="1407" actId="120"/>
          <ac:spMkLst>
            <pc:docMk/>
            <pc:sldMk cId="1174095454" sldId="313"/>
            <ac:spMk id="6" creationId="{72F4BBE7-0B68-5991-5FC9-375528045124}"/>
          </ac:spMkLst>
        </pc:spChg>
        <pc:picChg chg="add mod">
          <ac:chgData name="#THONG PEIYU#" userId="436ab76b-6356-43ab-b865-a22b4cda201c" providerId="ADAL" clId="{6B4FBBAC-288E-40E8-9731-FEC02BFAEC72}" dt="2025-04-16T15:14:55.069" v="1293" actId="1076"/>
          <ac:picMkLst>
            <pc:docMk/>
            <pc:sldMk cId="1174095454" sldId="313"/>
            <ac:picMk id="3" creationId="{14AB2F27-EE7E-40FA-3AB4-1ED16D894F74}"/>
          </ac:picMkLst>
        </pc:picChg>
      </pc:sldChg>
      <pc:sldChg chg="addSp modSp new mod">
        <pc:chgData name="#THONG PEIYU#" userId="436ab76b-6356-43ab-b865-a22b4cda201c" providerId="ADAL" clId="{6B4FBBAC-288E-40E8-9731-FEC02BFAEC72}" dt="2025-04-16T15:26:27.992" v="1411" actId="1076"/>
        <pc:sldMkLst>
          <pc:docMk/>
          <pc:sldMk cId="1462798677" sldId="314"/>
        </pc:sldMkLst>
      </pc:sldChg>
      <pc:sldChg chg="addSp delSp modSp new del mod">
        <pc:chgData name="#THONG PEIYU#" userId="436ab76b-6356-43ab-b865-a22b4cda201c" providerId="ADAL" clId="{6B4FBBAC-288E-40E8-9731-FEC02BFAEC72}" dt="2025-04-16T15:38:22.074" v="1492" actId="2696"/>
        <pc:sldMkLst>
          <pc:docMk/>
          <pc:sldMk cId="2797683272" sldId="315"/>
        </pc:sldMkLst>
      </pc:sldChg>
      <pc:sldChg chg="addSp modSp new mod">
        <pc:chgData name="#THONG PEIYU#" userId="436ab76b-6356-43ab-b865-a22b4cda201c" providerId="ADAL" clId="{6B4FBBAC-288E-40E8-9731-FEC02BFAEC72}" dt="2025-04-17T03:19:06.831" v="1573" actId="1076"/>
        <pc:sldMkLst>
          <pc:docMk/>
          <pc:sldMk cId="3342103233" sldId="316"/>
        </pc:sldMkLst>
        <pc:spChg chg="mod">
          <ac:chgData name="#THONG PEIYU#" userId="436ab76b-6356-43ab-b865-a22b4cda201c" providerId="ADAL" clId="{6B4FBBAC-288E-40E8-9731-FEC02BFAEC72}" dt="2025-04-16T15:38:06.165" v="1488" actId="2711"/>
          <ac:spMkLst>
            <pc:docMk/>
            <pc:sldMk cId="3342103233" sldId="316"/>
            <ac:spMk id="2" creationId="{72BF71B6-183A-C9A0-60CE-FA2603C51551}"/>
          </ac:spMkLst>
        </pc:spChg>
        <pc:spChg chg="mod">
          <ac:chgData name="#THONG PEIYU#" userId="436ab76b-6356-43ab-b865-a22b4cda201c" providerId="ADAL" clId="{6B4FBBAC-288E-40E8-9731-FEC02BFAEC72}" dt="2025-04-17T03:18:55.259" v="1570" actId="1076"/>
          <ac:spMkLst>
            <pc:docMk/>
            <pc:sldMk cId="3342103233" sldId="316"/>
            <ac:spMk id="3" creationId="{6CA4F261-AE55-DA3F-B4E7-195F25659715}"/>
          </ac:spMkLst>
        </pc:spChg>
      </pc:sldChg>
      <pc:sldChg chg="addSp delSp modSp new mod">
        <pc:chgData name="#THONG PEIYU#" userId="436ab76b-6356-43ab-b865-a22b4cda201c" providerId="ADAL" clId="{6B4FBBAC-288E-40E8-9731-FEC02BFAEC72}" dt="2025-04-16T15:51:34.649" v="1526" actId="478"/>
        <pc:sldMkLst>
          <pc:docMk/>
          <pc:sldMk cId="3431985802" sldId="317"/>
        </pc:sldMkLst>
        <pc:spChg chg="mod">
          <ac:chgData name="#THONG PEIYU#" userId="436ab76b-6356-43ab-b865-a22b4cda201c" providerId="ADAL" clId="{6B4FBBAC-288E-40E8-9731-FEC02BFAEC72}" dt="2025-04-16T15:51:13.417" v="1522" actId="2711"/>
          <ac:spMkLst>
            <pc:docMk/>
            <pc:sldMk cId="3431985802" sldId="317"/>
            <ac:spMk id="2" creationId="{BA253DE5-B5F0-1DE0-88B6-309FBD6C7EF1}"/>
          </ac:spMkLst>
        </pc:spChg>
        <pc:picChg chg="add mod">
          <ac:chgData name="#THONG PEIYU#" userId="436ab76b-6356-43ab-b865-a22b4cda201c" providerId="ADAL" clId="{6B4FBBAC-288E-40E8-9731-FEC02BFAEC72}" dt="2025-04-16T15:51:32.474" v="1525" actId="1076"/>
          <ac:picMkLst>
            <pc:docMk/>
            <pc:sldMk cId="3431985802" sldId="317"/>
            <ac:picMk id="5" creationId="{26A852C0-893A-A3E4-5B44-C4C87A8AF899}"/>
          </ac:picMkLst>
        </pc:picChg>
      </pc:sldChg>
      <pc:sldChg chg="addSp delSp modSp new mod">
        <pc:chgData name="#THONG PEIYU#" userId="436ab76b-6356-43ab-b865-a22b4cda201c" providerId="ADAL" clId="{6B4FBBAC-288E-40E8-9731-FEC02BFAEC72}" dt="2025-04-18T04:20:09.735" v="1691" actId="20577"/>
        <pc:sldMkLst>
          <pc:docMk/>
          <pc:sldMk cId="3283102795" sldId="318"/>
        </pc:sldMkLst>
        <pc:spChg chg="mod">
          <ac:chgData name="#THONG PEIYU#" userId="436ab76b-6356-43ab-b865-a22b4cda201c" providerId="ADAL" clId="{6B4FBBAC-288E-40E8-9731-FEC02BFAEC72}" dt="2025-04-16T15:53:34.940" v="1551" actId="255"/>
          <ac:spMkLst>
            <pc:docMk/>
            <pc:sldMk cId="3283102795" sldId="318"/>
            <ac:spMk id="2" creationId="{6240506C-5920-8118-FA3B-C6C14EBFF96E}"/>
          </ac:spMkLst>
        </pc:spChg>
      </pc:sldChg>
      <pc:sldChg chg="addSp delSp modSp add mod ord">
        <pc:chgData name="#THONG PEIYU#" userId="436ab76b-6356-43ab-b865-a22b4cda201c" providerId="ADAL" clId="{6B4FBBAC-288E-40E8-9731-FEC02BFAEC72}" dt="2025-04-16T15:54:54.733" v="1569" actId="14100"/>
        <pc:sldMkLst>
          <pc:docMk/>
          <pc:sldMk cId="1948835189" sldId="319"/>
        </pc:sldMkLst>
        <pc:spChg chg="mod">
          <ac:chgData name="#THONG PEIYU#" userId="436ab76b-6356-43ab-b865-a22b4cda201c" providerId="ADAL" clId="{6B4FBBAC-288E-40E8-9731-FEC02BFAEC72}" dt="2025-04-16T15:54:31.628" v="1564" actId="20577"/>
          <ac:spMkLst>
            <pc:docMk/>
            <pc:sldMk cId="1948835189" sldId="319"/>
            <ac:spMk id="2" creationId="{B7F7A4EC-1233-80E3-8F98-209AD7D0DC0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75d534253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75d534253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dirty="0"/>
              <a:t>Good morning, today I will be sharing about holistic investment strategies for Singapore REITs using Fundamental, Technical and News Analysis.</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MY" dirty="0"/>
              <a:t>After that, we proceed to Technical analysis. </a:t>
            </a:r>
          </a:p>
        </p:txBody>
      </p:sp>
    </p:spTree>
    <p:extLst>
      <p:ext uri="{BB962C8B-B14F-4D97-AF65-F5344CB8AC3E}">
        <p14:creationId xmlns:p14="http://schemas.microsoft.com/office/powerpoint/2010/main" val="2547918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A3858-21FF-14B5-68EC-B989EA4D5A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6681C9-215C-79FA-F1E3-F0BD62C7A9F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3D2014AE-8684-BF50-8556-A66EFD71DBF6}"/>
              </a:ext>
            </a:extLst>
          </p:cNvPr>
          <p:cNvSpPr>
            <a:spLocks noGrp="1"/>
          </p:cNvSpPr>
          <p:nvPr>
            <p:ph type="body" idx="1"/>
          </p:nvPr>
        </p:nvSpPr>
        <p:spPr/>
        <p:txBody>
          <a:bodyPr/>
          <a:lstStyle/>
          <a:p>
            <a:r>
              <a:rPr lang="en-MY" dirty="0"/>
              <a:t>The first indicator is </a:t>
            </a:r>
            <a:r>
              <a:rPr lang="en-MY" dirty="0" err="1"/>
              <a:t>MACD</a:t>
            </a:r>
            <a:r>
              <a:rPr lang="en-MY" dirty="0"/>
              <a:t>, it indicates the potential upward and downward momentum.</a:t>
            </a:r>
          </a:p>
        </p:txBody>
      </p:sp>
    </p:spTree>
    <p:extLst>
      <p:ext uri="{BB962C8B-B14F-4D97-AF65-F5344CB8AC3E}">
        <p14:creationId xmlns:p14="http://schemas.microsoft.com/office/powerpoint/2010/main" val="3717643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F5306-EE8F-B625-522D-FBE4C1633D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20669E-73CC-16CB-D6FD-82C2DBADA695}"/>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C0AC25B5-2DA7-9716-73EA-35C9BC2DEFD7}"/>
              </a:ext>
            </a:extLst>
          </p:cNvPr>
          <p:cNvSpPr>
            <a:spLocks noGrp="1"/>
          </p:cNvSpPr>
          <p:nvPr>
            <p:ph type="body" idx="1"/>
          </p:nvPr>
        </p:nvSpPr>
        <p:spPr/>
        <p:txBody>
          <a:bodyPr/>
          <a:lstStyle/>
          <a:p>
            <a:r>
              <a:rPr lang="en-MY" dirty="0"/>
              <a:t>Second indicator is Bollinger Band, BB, it shows the price trends and market volatility based on standard deviation from the middle band,</a:t>
            </a:r>
          </a:p>
        </p:txBody>
      </p:sp>
    </p:spTree>
    <p:extLst>
      <p:ext uri="{BB962C8B-B14F-4D97-AF65-F5344CB8AC3E}">
        <p14:creationId xmlns:p14="http://schemas.microsoft.com/office/powerpoint/2010/main" val="478886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4779DF-DA33-2E72-FDEC-6F7674B42E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5362B8-A310-0162-1949-1C9B034CCA5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4930791-2C61-7B43-CF7C-DDE8A8F4C12F}"/>
              </a:ext>
            </a:extLst>
          </p:cNvPr>
          <p:cNvSpPr>
            <a:spLocks noGrp="1"/>
          </p:cNvSpPr>
          <p:nvPr>
            <p:ph type="body" idx="1"/>
          </p:nvPr>
        </p:nvSpPr>
        <p:spPr/>
        <p:txBody>
          <a:bodyPr/>
          <a:lstStyle/>
          <a:p>
            <a:r>
              <a:rPr lang="en-MY" dirty="0"/>
              <a:t>RSI measures the speed and magnitude of recent price changes.</a:t>
            </a:r>
          </a:p>
        </p:txBody>
      </p:sp>
    </p:spTree>
    <p:extLst>
      <p:ext uri="{BB962C8B-B14F-4D97-AF65-F5344CB8AC3E}">
        <p14:creationId xmlns:p14="http://schemas.microsoft.com/office/powerpoint/2010/main" val="2028980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Moving on to machine learning method, LSTM is used to predict the next day price.</a:t>
            </a:r>
          </a:p>
          <a:p>
            <a:r>
              <a:rPr lang="en-US" dirty="0"/>
              <a:t>A LSTM cell consist of forget gate, input gate and output gate.</a:t>
            </a:r>
          </a:p>
          <a:p>
            <a:endParaRPr lang="en-US" dirty="0"/>
          </a:p>
          <a:p>
            <a:r>
              <a:rPr lang="en-US" dirty="0"/>
              <a:t>Forget gate determines how much information from the previous state should be discarded.</a:t>
            </a:r>
          </a:p>
          <a:p>
            <a:r>
              <a:rPr lang="en-US" dirty="0"/>
              <a:t>Input gate determines </a:t>
            </a:r>
            <a:r>
              <a:rPr lang="en-GB" sz="1800" dirty="0">
                <a:effectLst/>
                <a:latin typeface="Times New Roman" panose="02020603050405020304" pitchFamily="18" charset="0"/>
                <a:ea typeface="DengXian" panose="02010600030101010101" pitchFamily="2" charset="-122"/>
              </a:rPr>
              <a:t>how much of a </a:t>
            </a:r>
            <a:r>
              <a:rPr lang="en-GB" sz="1800" b="1" dirty="0">
                <a:effectLst/>
                <a:latin typeface="Times New Roman" panose="02020603050405020304" pitchFamily="18" charset="0"/>
                <a:ea typeface="DengXian" panose="02010600030101010101" pitchFamily="2" charset="-122"/>
              </a:rPr>
              <a:t>new information </a:t>
            </a:r>
            <a:r>
              <a:rPr lang="en-GB" sz="1800" dirty="0">
                <a:effectLst/>
                <a:latin typeface="Times New Roman" panose="02020603050405020304" pitchFamily="18" charset="0"/>
                <a:ea typeface="DengXian" panose="02010600030101010101" pitchFamily="2" charset="-122"/>
              </a:rPr>
              <a:t>from should be remembered in cell state. </a:t>
            </a:r>
          </a:p>
          <a:p>
            <a:r>
              <a:rPr lang="en-GB" sz="1800" dirty="0">
                <a:effectLst/>
                <a:latin typeface="Times New Roman" panose="02020603050405020304" pitchFamily="18" charset="0"/>
                <a:ea typeface="DengXian" panose="02010600030101010101" pitchFamily="2" charset="-122"/>
              </a:rPr>
              <a:t>Output gate determines </a:t>
            </a:r>
            <a:r>
              <a:rPr lang="en-GB" sz="1800" dirty="0">
                <a:effectLst/>
                <a:latin typeface="Times New Roman" panose="02020603050405020304" pitchFamily="18" charset="0"/>
                <a:ea typeface="Yu Gothic" panose="020B0400000000000000" pitchFamily="34" charset="-128"/>
              </a:rPr>
              <a:t>the output passed to the next cell and other layers </a:t>
            </a:r>
            <a:endParaRPr lang="en-US" dirty="0"/>
          </a:p>
          <a:p>
            <a:endParaRPr lang="en-MY" dirty="0"/>
          </a:p>
        </p:txBody>
      </p:sp>
    </p:spTree>
    <p:extLst>
      <p:ext uri="{BB962C8B-B14F-4D97-AF65-F5344CB8AC3E}">
        <p14:creationId xmlns:p14="http://schemas.microsoft.com/office/powerpoint/2010/main" val="2364659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This chart shows the result after applying LSTM</a:t>
            </a:r>
          </a:p>
          <a:p>
            <a:pPr marL="158750" indent="0">
              <a:buNone/>
            </a:pPr>
            <a:r>
              <a:rPr lang="en-US" dirty="0"/>
              <a:t>I designed a strategy to make use of the output of LSTM</a:t>
            </a:r>
          </a:p>
          <a:p>
            <a:pPr marL="158750" indent="0">
              <a:buNone/>
            </a:pPr>
            <a:r>
              <a:rPr lang="en-US" dirty="0"/>
              <a:t>This strategy will give a long entry signal when next day price is higher than current day close price</a:t>
            </a:r>
          </a:p>
          <a:p>
            <a:pPr marL="158750" indent="0">
              <a:buNone/>
            </a:pPr>
            <a:r>
              <a:rPr lang="en-US" dirty="0"/>
              <a:t>It will give short entry signal when next day price is lower than current day close price</a:t>
            </a:r>
          </a:p>
          <a:p>
            <a:pPr marL="158750" indent="0">
              <a:buNone/>
            </a:pPr>
            <a:endParaRPr lang="en-US" dirty="0"/>
          </a:p>
        </p:txBody>
      </p:sp>
    </p:spTree>
    <p:extLst>
      <p:ext uri="{BB962C8B-B14F-4D97-AF65-F5344CB8AC3E}">
        <p14:creationId xmlns:p14="http://schemas.microsoft.com/office/powerpoint/2010/main" val="403336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News Analysis, </a:t>
            </a:r>
            <a:r>
              <a:rPr lang="en-US" dirty="0" err="1"/>
              <a:t>FinBERT</a:t>
            </a:r>
            <a:r>
              <a:rPr lang="en-US" dirty="0"/>
              <a:t> model is used to classify news into positive, negative and neutral sentiment.</a:t>
            </a:r>
            <a:endParaRPr lang="en-MY" dirty="0"/>
          </a:p>
        </p:txBody>
      </p:sp>
    </p:spTree>
    <p:extLst>
      <p:ext uri="{BB962C8B-B14F-4D97-AF65-F5344CB8AC3E}">
        <p14:creationId xmlns:p14="http://schemas.microsoft.com/office/powerpoint/2010/main" val="4236229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After classification, I designed a news-driven based strategy to trade the REITs based on the predicted price and sentiment.</a:t>
            </a:r>
          </a:p>
          <a:p>
            <a:r>
              <a:rPr lang="en-US" dirty="0"/>
              <a:t>Modify the strategy by adding sentiments onto it</a:t>
            </a:r>
            <a:endParaRPr lang="en-MY" dirty="0"/>
          </a:p>
        </p:txBody>
      </p:sp>
    </p:spTree>
    <p:extLst>
      <p:ext uri="{BB962C8B-B14F-4D97-AF65-F5344CB8AC3E}">
        <p14:creationId xmlns:p14="http://schemas.microsoft.com/office/powerpoint/2010/main" val="2720587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last part is to use a benchmark to evaluate my trading strategy objectively.</a:t>
            </a:r>
          </a:p>
          <a:p>
            <a:r>
              <a:rPr lang="en-US" dirty="0"/>
              <a:t>The index chosen is </a:t>
            </a:r>
            <a:r>
              <a:rPr lang="en-US" dirty="0" err="1"/>
              <a:t>iEdge</a:t>
            </a:r>
            <a:r>
              <a:rPr lang="en-US" dirty="0"/>
              <a:t> S-REIT Leaders Index</a:t>
            </a:r>
          </a:p>
          <a:p>
            <a:endParaRPr lang="en-MY" dirty="0"/>
          </a:p>
        </p:txBody>
      </p:sp>
    </p:spTree>
    <p:extLst>
      <p:ext uri="{BB962C8B-B14F-4D97-AF65-F5344CB8AC3E}">
        <p14:creationId xmlns:p14="http://schemas.microsoft.com/office/powerpoint/2010/main" val="680811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a:buNone/>
            </a:pPr>
            <a:r>
              <a:rPr lang="en-MY" dirty="0"/>
              <a:t>Here is the result of all the strategy.</a:t>
            </a:r>
          </a:p>
        </p:txBody>
      </p:sp>
    </p:spTree>
    <p:extLst>
      <p:ext uri="{BB962C8B-B14F-4D97-AF65-F5344CB8AC3E}">
        <p14:creationId xmlns:p14="http://schemas.microsoft.com/office/powerpoint/2010/main" val="519243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MY" dirty="0"/>
              <a:t>REITs stand for Real Estate Investment Trusts. </a:t>
            </a:r>
          </a:p>
          <a:p>
            <a:r>
              <a:rPr lang="en-MY" dirty="0"/>
              <a:t>They are companies that own and manage properties such as malls, office spaces, warehouse, hotel and apartment..</a:t>
            </a:r>
          </a:p>
          <a:p>
            <a:r>
              <a:rPr lang="en-MY" dirty="0"/>
              <a:t>They pool the funds from investors, use their money to manage properties, and these properties generate income. Then REIT will distribute 90% of the profits back to investors.</a:t>
            </a:r>
          </a:p>
        </p:txBody>
      </p:sp>
    </p:spTree>
    <p:extLst>
      <p:ext uri="{BB962C8B-B14F-4D97-AF65-F5344CB8AC3E}">
        <p14:creationId xmlns:p14="http://schemas.microsoft.com/office/powerpoint/2010/main" val="8624978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7050F1-A4D5-DA49-0830-E78E1A747B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7DBFB0-49F1-FE5F-681B-C038CAB80771}"/>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0A16459-9463-2576-797A-A9E35C90AAA8}"/>
              </a:ext>
            </a:extLst>
          </p:cNvPr>
          <p:cNvSpPr>
            <a:spLocks noGrp="1"/>
          </p:cNvSpPr>
          <p:nvPr>
            <p:ph type="body" idx="1"/>
          </p:nvPr>
        </p:nvSpPr>
        <p:spPr/>
        <p:txBody>
          <a:bodyPr/>
          <a:lstStyle/>
          <a:p>
            <a:pPr marL="158750" indent="0" algn="l">
              <a:buNone/>
            </a:pPr>
            <a:r>
              <a:rPr lang="en-US" dirty="0"/>
              <a:t>The return of </a:t>
            </a:r>
            <a:r>
              <a:rPr lang="en-US" dirty="0" err="1"/>
              <a:t>iEdge</a:t>
            </a:r>
            <a:r>
              <a:rPr lang="en-US" dirty="0"/>
              <a:t> S-REIT Leaders Index and the ETF version were both negative.</a:t>
            </a:r>
          </a:p>
          <a:p>
            <a:pPr marL="158750" indent="0" algn="l">
              <a:buNone/>
            </a:pPr>
            <a:r>
              <a:rPr lang="en-US" dirty="0"/>
              <a:t>However, all the investment strategies tested generate positive net return, which clearly outperforming both the index and ETF.</a:t>
            </a:r>
          </a:p>
          <a:p>
            <a:pPr marL="158750" indent="0" algn="l">
              <a:buNone/>
            </a:pPr>
            <a:r>
              <a:rPr lang="en-US" dirty="0"/>
              <a:t>This prove that the stock picking approach was effective.</a:t>
            </a:r>
            <a:endParaRPr lang="en-MY" dirty="0"/>
          </a:p>
        </p:txBody>
      </p:sp>
    </p:spTree>
    <p:extLst>
      <p:ext uri="{BB962C8B-B14F-4D97-AF65-F5344CB8AC3E}">
        <p14:creationId xmlns:p14="http://schemas.microsoft.com/office/powerpoint/2010/main" val="11229708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59F5B-FF74-5173-DC9E-7F518995D7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994838-3F2F-68C2-7898-A6DB1499FF2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5B44BA60-BC26-A8E7-D73D-E36F1EA77017}"/>
              </a:ext>
            </a:extLst>
          </p:cNvPr>
          <p:cNvSpPr>
            <a:spLocks noGrp="1"/>
          </p:cNvSpPr>
          <p:nvPr>
            <p:ph type="body" idx="1"/>
          </p:nvPr>
        </p:nvSpPr>
        <p:spPr/>
        <p:txBody>
          <a:bodyPr/>
          <a:lstStyle/>
          <a:p>
            <a:pPr marL="158750" indent="0" algn="l">
              <a:buNone/>
            </a:pPr>
            <a:r>
              <a:rPr lang="en-US" dirty="0"/>
              <a:t>LSTM based strategies outperform traditional analysis</a:t>
            </a:r>
          </a:p>
          <a:p>
            <a:pPr marL="158750" indent="0" algn="l">
              <a:buNone/>
            </a:pPr>
            <a:r>
              <a:rPr lang="en-US" dirty="0"/>
              <a:t>This might due to LSTM capture long term and non linear temporal dependencies in data</a:t>
            </a:r>
          </a:p>
          <a:p>
            <a:pPr marL="158750" indent="0" algn="l">
              <a:buNone/>
            </a:pPr>
            <a:r>
              <a:rPr lang="en-US" dirty="0"/>
              <a:t>But traditional indicators only rely on rules and patterns.</a:t>
            </a:r>
          </a:p>
          <a:p>
            <a:pPr marL="158750" indent="0" algn="l">
              <a:buNone/>
            </a:pPr>
            <a:r>
              <a:rPr lang="en-US" dirty="0"/>
              <a:t>Among the </a:t>
            </a:r>
            <a:r>
              <a:rPr lang="en-US" dirty="0" err="1"/>
              <a:t>tradional</a:t>
            </a:r>
            <a:r>
              <a:rPr lang="en-US" dirty="0"/>
              <a:t> indicators, RSI perform the best.</a:t>
            </a:r>
            <a:endParaRPr lang="en-MY" dirty="0"/>
          </a:p>
        </p:txBody>
      </p:sp>
    </p:spTree>
    <p:extLst>
      <p:ext uri="{BB962C8B-B14F-4D97-AF65-F5344CB8AC3E}">
        <p14:creationId xmlns:p14="http://schemas.microsoft.com/office/powerpoint/2010/main" val="3178747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49120-D4BF-B98E-AEB0-7FE1F5D338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308071-C605-7845-56FF-7D8A1FE8E2C5}"/>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5054C4C-DBCB-B393-ABDD-924D73E5E54B}"/>
              </a:ext>
            </a:extLst>
          </p:cNvPr>
          <p:cNvSpPr>
            <a:spLocks noGrp="1"/>
          </p:cNvSpPr>
          <p:nvPr>
            <p:ph type="body" idx="1"/>
          </p:nvPr>
        </p:nvSpPr>
        <p:spPr/>
        <p:txBody>
          <a:bodyPr/>
          <a:lstStyle/>
          <a:p>
            <a:pPr marL="158750" indent="0" algn="l">
              <a:buNone/>
            </a:pPr>
            <a:r>
              <a:rPr lang="en-US" dirty="0"/>
              <a:t>The strategy performed worse when news sentiments were added onto it. </a:t>
            </a:r>
          </a:p>
          <a:p>
            <a:pPr marL="158750" indent="0" algn="l">
              <a:buNone/>
            </a:pPr>
            <a:r>
              <a:rPr lang="en-US" dirty="0"/>
              <a:t>This might due to the added noise or unpredictability in sentiment data.</a:t>
            </a:r>
          </a:p>
        </p:txBody>
      </p:sp>
    </p:spTree>
    <p:extLst>
      <p:ext uri="{BB962C8B-B14F-4D97-AF65-F5344CB8AC3E}">
        <p14:creationId xmlns:p14="http://schemas.microsoft.com/office/powerpoint/2010/main" val="883336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B9D12-E52A-FBFB-7924-E3C8D4802D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088275-0711-4CB4-6DDB-717459C772E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DC8B1A3-F07F-63BB-8F41-92CC4D87AF1A}"/>
              </a:ext>
            </a:extLst>
          </p:cNvPr>
          <p:cNvSpPr>
            <a:spLocks noGrp="1"/>
          </p:cNvSpPr>
          <p:nvPr>
            <p:ph type="body" idx="1"/>
          </p:nvPr>
        </p:nvSpPr>
        <p:spPr/>
        <p:txBody>
          <a:bodyPr/>
          <a:lstStyle/>
          <a:p>
            <a:pPr marL="158750" indent="0" algn="l">
              <a:buNone/>
            </a:pPr>
            <a:r>
              <a:rPr lang="en-US" dirty="0"/>
              <a:t>The other finding was that there was no clear correlation between the accuracy of the model and the performance of trading strategy.</a:t>
            </a:r>
          </a:p>
          <a:p>
            <a:pPr marL="158750" indent="0" algn="l">
              <a:buNone/>
            </a:pPr>
            <a:r>
              <a:rPr lang="en-US" dirty="0"/>
              <a:t>Lower prediction error does not lead to higher trading performance.</a:t>
            </a:r>
          </a:p>
          <a:p>
            <a:pPr marL="158750" indent="0" algn="l">
              <a:buNone/>
            </a:pP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Times New Roman" panose="02020603050405020304" pitchFamily="18" charset="0"/>
                <a:ea typeface="DengXian" panose="02010600030101010101" pitchFamily="2" charset="-122"/>
                <a:cs typeface="Times New Roman" panose="02020603050405020304" pitchFamily="18" charset="0"/>
              </a:rPr>
              <a:t>First REIT stands out as the most profitable asset, generating SGD 18999.37, despite having similar accuracy scores compared to other REITs. This suggests that factors like market volatility, trend clarity, and price movement patterns may play a larger role in profitability than accuracy alone.</a:t>
            </a:r>
            <a:endParaRPr lang="en-MY" sz="180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158750" indent="0" algn="l">
              <a:buNone/>
            </a:pPr>
            <a:endParaRPr lang="en-MY" dirty="0"/>
          </a:p>
        </p:txBody>
      </p:sp>
    </p:spTree>
    <p:extLst>
      <p:ext uri="{BB962C8B-B14F-4D97-AF65-F5344CB8AC3E}">
        <p14:creationId xmlns:p14="http://schemas.microsoft.com/office/powerpoint/2010/main" val="31401136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1B89F-B02C-2180-6410-17A1F5DC36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2C2E33-C0D6-E62D-8F9B-995CB202FC47}"/>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CDCC1FDC-2DD5-D9C6-BC14-8ACE13167780}"/>
              </a:ext>
            </a:extLst>
          </p:cNvPr>
          <p:cNvSpPr>
            <a:spLocks noGrp="1"/>
          </p:cNvSpPr>
          <p:nvPr>
            <p:ph type="body" idx="1"/>
          </p:nvPr>
        </p:nvSpPr>
        <p:spPr/>
        <p:txBody>
          <a:bodyPr/>
          <a:lstStyle/>
          <a:p>
            <a:pPr marL="158750" indent="0" algn="l">
              <a:buNone/>
            </a:pPr>
            <a:r>
              <a:rPr lang="en-US" dirty="0"/>
              <a:t>The other discussion was that the predicted price tends to mirror the shape of actual price curve with one day delay</a:t>
            </a:r>
          </a:p>
          <a:p>
            <a:pPr marL="158750" indent="0" algn="l">
              <a:buNone/>
            </a:pPr>
            <a:r>
              <a:rPr lang="en-US" dirty="0"/>
              <a:t>This makes me wonder if the model is fully predicting the price movements or just replicating the recent patterns or just both happen at the same time.</a:t>
            </a:r>
          </a:p>
          <a:p>
            <a:pPr marL="158750" indent="0" algn="l">
              <a:buNone/>
            </a:pPr>
            <a:r>
              <a:rPr lang="en-MY" dirty="0"/>
              <a:t>Rarely discussed in any research.</a:t>
            </a:r>
          </a:p>
        </p:txBody>
      </p:sp>
    </p:spTree>
    <p:extLst>
      <p:ext uri="{BB962C8B-B14F-4D97-AF65-F5344CB8AC3E}">
        <p14:creationId xmlns:p14="http://schemas.microsoft.com/office/powerpoint/2010/main" val="1240658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439E0B-E504-3CA4-6970-375419C2C9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F4F037-0F9D-9D0A-F1B8-B1C2AA638600}"/>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032D20F3-65D3-5D31-2DCB-433B560E3929}"/>
              </a:ext>
            </a:extLst>
          </p:cNvPr>
          <p:cNvSpPr>
            <a:spLocks noGrp="1"/>
          </p:cNvSpPr>
          <p:nvPr>
            <p:ph type="body" idx="1"/>
          </p:nvPr>
        </p:nvSpPr>
        <p:spPr/>
        <p:txBody>
          <a:bodyPr/>
          <a:lstStyle/>
          <a:p>
            <a:pPr marL="158750" indent="0" algn="l">
              <a:buNone/>
            </a:pPr>
            <a:r>
              <a:rPr lang="en-US" dirty="0"/>
              <a:t>The guideline recommended is to start with filtering the high performing REITS</a:t>
            </a:r>
          </a:p>
          <a:p>
            <a:pPr marL="158750" indent="0" algn="l">
              <a:buNone/>
            </a:pPr>
            <a:r>
              <a:rPr lang="en-US" dirty="0"/>
              <a:t>If investors are more comfortable with traditional analysis, they are recommended to use RSI</a:t>
            </a:r>
          </a:p>
          <a:p>
            <a:pPr marL="158750" indent="0" algn="l">
              <a:buNone/>
            </a:pPr>
            <a:r>
              <a:rPr lang="en-US" dirty="0"/>
              <a:t>If investors want to take risk, they can use the machine learning strategy</a:t>
            </a:r>
            <a:endParaRPr lang="en-MY" dirty="0"/>
          </a:p>
        </p:txBody>
      </p:sp>
    </p:spTree>
    <p:extLst>
      <p:ext uri="{BB962C8B-B14F-4D97-AF65-F5344CB8AC3E}">
        <p14:creationId xmlns:p14="http://schemas.microsoft.com/office/powerpoint/2010/main" val="1720666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740C1-AA6F-32E3-B650-F7B0CED952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A47290-A2B5-1EA3-7874-4EDB9CD10CE0}"/>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06B39F84-4859-C4B9-DFE7-7EB039713933}"/>
              </a:ext>
            </a:extLst>
          </p:cNvPr>
          <p:cNvSpPr>
            <a:spLocks noGrp="1"/>
          </p:cNvSpPr>
          <p:nvPr>
            <p:ph type="body" idx="1"/>
          </p:nvPr>
        </p:nvSpPr>
        <p:spPr/>
        <p:txBody>
          <a:bodyPr/>
          <a:lstStyle/>
          <a:p>
            <a:pPr marL="158750" indent="0" algn="l">
              <a:buNone/>
            </a:pPr>
            <a:r>
              <a:rPr lang="en-US" dirty="0"/>
              <a:t>In conclusion</a:t>
            </a:r>
          </a:p>
          <a:p>
            <a:pPr marL="285750" indent="-285750">
              <a:buFont typeface="Arial" panose="020B0604020202020204" pitchFamily="34" charset="0"/>
              <a:buChar char="•"/>
            </a:pPr>
            <a:r>
              <a:rPr lang="en-US" dirty="0"/>
              <a:t>LSTM-based strategies outperformed traditional technical analysis.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First REIT contributed most to overall profitability.</a:t>
            </a:r>
          </a:p>
          <a:p>
            <a:endParaRPr lang="en-US" dirty="0"/>
          </a:p>
          <a:p>
            <a:pPr marL="285750" indent="-285750">
              <a:buFont typeface="Arial" panose="020B0604020202020204" pitchFamily="34" charset="0"/>
              <a:buChar char="•"/>
            </a:pPr>
            <a:r>
              <a:rPr lang="en-US" dirty="0"/>
              <a:t>Higher model accuracy ≠ higher profits.</a:t>
            </a:r>
          </a:p>
          <a:p>
            <a:endParaRPr lang="en-US" dirty="0"/>
          </a:p>
          <a:p>
            <a:pPr marL="285750" indent="-285750">
              <a:buFont typeface="Arial" panose="020B0604020202020204" pitchFamily="34" charset="0"/>
              <a:buChar char="•"/>
            </a:pPr>
            <a:r>
              <a:rPr lang="en-US" dirty="0"/>
              <a:t>Predicted price lag in LSTM raises concerns about real-time trading reliability.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Further improvement: study about the one-day lag in LSTM, more input features, portfolio optimization </a:t>
            </a:r>
            <a:r>
              <a:rPr lang="en-MY" b="1" i="0" dirty="0">
                <a:solidFill>
                  <a:srgbClr val="EEF0FF"/>
                </a:solidFill>
                <a:effectLst/>
                <a:latin typeface="Google Sans"/>
              </a:rPr>
              <a:t>Mean-Variance Optimization</a:t>
            </a:r>
            <a:endParaRPr lang="en-US" dirty="0"/>
          </a:p>
          <a:p>
            <a:pPr marL="158750" indent="0" algn="l">
              <a:buNone/>
            </a:pPr>
            <a:endParaRPr lang="en-MY" dirty="0"/>
          </a:p>
        </p:txBody>
      </p:sp>
    </p:spTree>
    <p:extLst>
      <p:ext uri="{BB962C8B-B14F-4D97-AF65-F5344CB8AC3E}">
        <p14:creationId xmlns:p14="http://schemas.microsoft.com/office/powerpoint/2010/main" val="17560261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MY" dirty="0"/>
          </a:p>
        </p:txBody>
      </p:sp>
    </p:spTree>
    <p:extLst>
      <p:ext uri="{BB962C8B-B14F-4D97-AF65-F5344CB8AC3E}">
        <p14:creationId xmlns:p14="http://schemas.microsoft.com/office/powerpoint/2010/main" val="24857272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MY" dirty="0"/>
              <a:t>Here are some statistics related to S-REITs. There are total of 41 REITs listed, with total of market capitalization of $87 billion.</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The compound annual growth of S-REITs are 6% in last 10 years. </a:t>
            </a:r>
            <a:r>
              <a:rPr lang="en-MY" dirty="0"/>
              <a:t>That means if you invest 100$ 10 years ago, them u keep multiplying it by 1.06% then you will get 179 today.</a:t>
            </a:r>
            <a:endParaRPr lang="en-US" dirty="0"/>
          </a:p>
          <a:p>
            <a:r>
              <a:rPr lang="en-US" dirty="0"/>
              <a:t>The average distribution yield is 8.1%, means if you invest 100$, you get 8.1$ dividend this year.</a:t>
            </a:r>
          </a:p>
          <a:p>
            <a:pPr marL="158750" indent="0">
              <a:buNone/>
            </a:pPr>
            <a:endParaRPr lang="en-US" dirty="0"/>
          </a:p>
          <a:p>
            <a:pPr marL="158750" indent="0">
              <a:buNone/>
            </a:pPr>
            <a:r>
              <a:rPr lang="en-US" dirty="0"/>
              <a:t>Notes</a:t>
            </a:r>
          </a:p>
          <a:p>
            <a:r>
              <a:rPr lang="en-US" dirty="0"/>
              <a:t>The returns are compounded annually with a 6% growth</a:t>
            </a:r>
            <a:r>
              <a:rPr lang="en-MY" dirty="0"/>
              <a:t> </a:t>
            </a:r>
          </a:p>
          <a:p>
            <a:r>
              <a:rPr lang="en-MY" dirty="0"/>
              <a:t>6% of growth are added to the principal investment</a:t>
            </a:r>
          </a:p>
        </p:txBody>
      </p:sp>
    </p:spTree>
    <p:extLst>
      <p:ext uri="{BB962C8B-B14F-4D97-AF65-F5344CB8AC3E}">
        <p14:creationId xmlns:p14="http://schemas.microsoft.com/office/powerpoint/2010/main" val="2254874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MY" dirty="0"/>
          </a:p>
        </p:txBody>
      </p:sp>
    </p:spTree>
    <p:extLst>
      <p:ext uri="{BB962C8B-B14F-4D97-AF65-F5344CB8AC3E}">
        <p14:creationId xmlns:p14="http://schemas.microsoft.com/office/powerpoint/2010/main" val="1962585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MY" dirty="0"/>
              <a:t>Commonly, there are three different types of analysis used when it comes to investment of REITs.</a:t>
            </a:r>
          </a:p>
          <a:p>
            <a:pPr marL="158750" indent="0">
              <a:buNone/>
            </a:pPr>
            <a:r>
              <a:rPr lang="en-MY" dirty="0"/>
              <a:t>Fundamental analysis is used to identify the intrinsic value of a stock.</a:t>
            </a:r>
          </a:p>
          <a:p>
            <a:pPr marL="158750" indent="0">
              <a:buNone/>
            </a:pPr>
            <a:r>
              <a:rPr lang="en-MY" dirty="0"/>
              <a:t>Technical analysis is to evaluate price and volume data of the equity. </a:t>
            </a:r>
          </a:p>
          <a:p>
            <a:pPr marL="158750" indent="0">
              <a:buNone/>
            </a:pPr>
            <a:r>
              <a:rPr lang="en-MY" dirty="0"/>
              <a:t>News analysis is used to evaluate the sentiment of news.</a:t>
            </a:r>
          </a:p>
        </p:txBody>
      </p:sp>
    </p:spTree>
    <p:extLst>
      <p:ext uri="{BB962C8B-B14F-4D97-AF65-F5344CB8AC3E}">
        <p14:creationId xmlns:p14="http://schemas.microsoft.com/office/powerpoint/2010/main" val="41721410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MY" dirty="0"/>
              <a:t>These are the parameters for all the traditional method.</a:t>
            </a:r>
          </a:p>
        </p:txBody>
      </p:sp>
    </p:spTree>
    <p:extLst>
      <p:ext uri="{BB962C8B-B14F-4D97-AF65-F5344CB8AC3E}">
        <p14:creationId xmlns:p14="http://schemas.microsoft.com/office/powerpoint/2010/main" val="1709637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MY" dirty="0"/>
              <a:t>There is a lot of information online. This makes the investors struggle to combine all the methods. Investor who only uses one strategy might miss on other advantage of other strategy.</a:t>
            </a:r>
          </a:p>
          <a:p>
            <a:pPr marL="158750" indent="0">
              <a:buNone/>
            </a:pPr>
            <a:endParaRPr lang="en-MY" dirty="0"/>
          </a:p>
          <a:p>
            <a:pPr marL="158750" indent="0">
              <a:buNone/>
            </a:pPr>
            <a:r>
              <a:rPr lang="en-MY" dirty="0"/>
              <a:t>A study shows that institutional portfolio who uses fundamental analysis got 0.18% of return, and those who use both fundamental and technical analysis got 0.27% of return. </a:t>
            </a:r>
          </a:p>
        </p:txBody>
      </p:sp>
    </p:spTree>
    <p:extLst>
      <p:ext uri="{BB962C8B-B14F-4D97-AF65-F5344CB8AC3E}">
        <p14:creationId xmlns:p14="http://schemas.microsoft.com/office/powerpoint/2010/main" val="3478735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The objective of this </a:t>
            </a:r>
            <a:r>
              <a:rPr lang="en-US" dirty="0" err="1"/>
              <a:t>FYP</a:t>
            </a:r>
            <a:r>
              <a:rPr lang="en-US" dirty="0"/>
              <a:t> is to create a structured guideline that integrates all types of analysis. This guideline will help investors to facilitate trading and portfolio allocation decisions.</a:t>
            </a:r>
            <a:endParaRPr lang="en-MY" dirty="0"/>
          </a:p>
        </p:txBody>
      </p:sp>
    </p:spTree>
    <p:extLst>
      <p:ext uri="{BB962C8B-B14F-4D97-AF65-F5344CB8AC3E}">
        <p14:creationId xmlns:p14="http://schemas.microsoft.com/office/powerpoint/2010/main" val="2115406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MY" dirty="0"/>
              <a:t>My </a:t>
            </a:r>
            <a:r>
              <a:rPr lang="en-MY" dirty="0" err="1"/>
              <a:t>FYP</a:t>
            </a:r>
            <a:r>
              <a:rPr lang="en-MY" dirty="0"/>
              <a:t> will only cover Industrial, Hospitality, Specialized and Healthcare REITs. This table shows the </a:t>
            </a:r>
            <a:r>
              <a:rPr lang="en-US" altLang="zh-CN" dirty="0"/>
              <a:t>relevant REITs.</a:t>
            </a:r>
            <a:endParaRPr lang="en-MY" dirty="0"/>
          </a:p>
        </p:txBody>
      </p:sp>
    </p:spTree>
    <p:extLst>
      <p:ext uri="{BB962C8B-B14F-4D97-AF65-F5344CB8AC3E}">
        <p14:creationId xmlns:p14="http://schemas.microsoft.com/office/powerpoint/2010/main" val="3018472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MY" dirty="0"/>
              <a:t>This is an overview of the method used.</a:t>
            </a:r>
          </a:p>
          <a:p>
            <a:r>
              <a:rPr lang="en-MY" dirty="0"/>
              <a:t>Firstly, I will use FA to choose top 6 high performing REITs </a:t>
            </a:r>
          </a:p>
          <a:p>
            <a:r>
              <a:rPr lang="en-MY" dirty="0"/>
              <a:t>Followed by TA, Technical Analysis which include traditional methods such as </a:t>
            </a:r>
            <a:r>
              <a:rPr lang="en-MY" dirty="0" err="1"/>
              <a:t>MACD</a:t>
            </a:r>
            <a:r>
              <a:rPr lang="en-MY" dirty="0"/>
              <a:t>, BB and RSI</a:t>
            </a:r>
          </a:p>
          <a:p>
            <a:r>
              <a:rPr lang="en-MY" dirty="0"/>
              <a:t>Machine learning method LSTM, to predict the next day price</a:t>
            </a:r>
          </a:p>
          <a:p>
            <a:r>
              <a:rPr lang="en-MY" dirty="0"/>
              <a:t>Finally I will incorporate the news analysis with the result of predicted price from LSTM.</a:t>
            </a:r>
          </a:p>
          <a:p>
            <a:endParaRPr lang="en-MY" dirty="0"/>
          </a:p>
        </p:txBody>
      </p:sp>
    </p:spTree>
    <p:extLst>
      <p:ext uri="{BB962C8B-B14F-4D97-AF65-F5344CB8AC3E}">
        <p14:creationId xmlns:p14="http://schemas.microsoft.com/office/powerpoint/2010/main" val="1452844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MY" dirty="0"/>
              <a:t>These are all the metrics used in FA</a:t>
            </a:r>
          </a:p>
        </p:txBody>
      </p:sp>
    </p:spTree>
    <p:extLst>
      <p:ext uri="{BB962C8B-B14F-4D97-AF65-F5344CB8AC3E}">
        <p14:creationId xmlns:p14="http://schemas.microsoft.com/office/powerpoint/2010/main" val="2951893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MY" dirty="0"/>
              <a:t>I collected all the metrics through company financial information.</a:t>
            </a:r>
          </a:p>
          <a:p>
            <a:r>
              <a:rPr lang="en-MY" dirty="0"/>
              <a:t>Each of the metrics are given a weight based on their importance.</a:t>
            </a:r>
          </a:p>
          <a:p>
            <a:r>
              <a:rPr lang="en-MY" dirty="0"/>
              <a:t>Each data is multiplied with their respective weight to calculate the total score</a:t>
            </a:r>
          </a:p>
          <a:p>
            <a:r>
              <a:rPr lang="en-MY" dirty="0"/>
              <a:t>Rank is given based on the total score.</a:t>
            </a:r>
          </a:p>
          <a:p>
            <a:r>
              <a:rPr lang="en-MY" dirty="0"/>
              <a:t>These are the top 6 REITs,</a:t>
            </a:r>
          </a:p>
        </p:txBody>
      </p:sp>
    </p:spTree>
    <p:extLst>
      <p:ext uri="{BB962C8B-B14F-4D97-AF65-F5344CB8AC3E}">
        <p14:creationId xmlns:p14="http://schemas.microsoft.com/office/powerpoint/2010/main" val="228671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80675" y="1687650"/>
            <a:ext cx="6350100" cy="14310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dirty="0"/>
          </a:p>
        </p:txBody>
      </p:sp>
      <p:sp>
        <p:nvSpPr>
          <p:cNvPr id="10" name="Google Shape;10;p2"/>
          <p:cNvSpPr txBox="1">
            <a:spLocks noGrp="1"/>
          </p:cNvSpPr>
          <p:nvPr>
            <p:ph type="subTitle" idx="1"/>
          </p:nvPr>
        </p:nvSpPr>
        <p:spPr>
          <a:xfrm>
            <a:off x="2080675" y="3183000"/>
            <a:ext cx="63501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dirty="0"/>
          </a:p>
        </p:txBody>
      </p:sp>
      <p:sp>
        <p:nvSpPr>
          <p:cNvPr id="11" name="Google Shape;11;p2"/>
          <p:cNvSpPr/>
          <p:nvPr/>
        </p:nvSpPr>
        <p:spPr>
          <a:xfrm>
            <a:off x="0" y="0"/>
            <a:ext cx="1721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a:off x="8680750" y="-35700"/>
            <a:ext cx="0" cy="52149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720000" y="1017725"/>
            <a:ext cx="7704000" cy="35862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2"/>
              </a:buClr>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21" name="Google Shape;21;p4"/>
          <p:cNvSpPr/>
          <p:nvPr/>
        </p:nvSpPr>
        <p:spPr>
          <a:xfrm>
            <a:off x="8844200" y="0"/>
            <a:ext cx="300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 name="Google Shape;22;p4"/>
          <p:cNvCxnSpPr/>
          <p:nvPr/>
        </p:nvCxnSpPr>
        <p:spPr>
          <a:xfrm>
            <a:off x="208794" y="-35700"/>
            <a:ext cx="0" cy="5214900"/>
          </a:xfrm>
          <a:prstGeom prst="straightConnector1">
            <a:avLst/>
          </a:prstGeom>
          <a:noFill/>
          <a:ln w="9525" cap="flat" cmpd="sng">
            <a:solidFill>
              <a:schemeClr val="lt2"/>
            </a:solidFill>
            <a:prstDash val="solid"/>
            <a:round/>
            <a:headEnd type="none" w="med" len="med"/>
            <a:tailEnd type="none" w="med" len="med"/>
          </a:ln>
        </p:spPr>
      </p:cxnSp>
      <p:grpSp>
        <p:nvGrpSpPr>
          <p:cNvPr id="23" name="Google Shape;23;p4"/>
          <p:cNvGrpSpPr/>
          <p:nvPr/>
        </p:nvGrpSpPr>
        <p:grpSpPr>
          <a:xfrm flipH="1">
            <a:off x="-56275" y="4604000"/>
            <a:ext cx="8175300" cy="0"/>
            <a:chOff x="2220050" y="1547100"/>
            <a:chExt cx="8175300" cy="0"/>
          </a:xfrm>
        </p:grpSpPr>
        <p:cxnSp>
          <p:nvCxnSpPr>
            <p:cNvPr id="24" name="Google Shape;24;p4"/>
            <p:cNvCxnSpPr/>
            <p:nvPr/>
          </p:nvCxnSpPr>
          <p:spPr>
            <a:xfrm>
              <a:off x="2220050" y="1547100"/>
              <a:ext cx="464400" cy="0"/>
            </a:xfrm>
            <a:prstGeom prst="straightConnector1">
              <a:avLst/>
            </a:prstGeom>
            <a:noFill/>
            <a:ln w="114300" cap="flat" cmpd="sng">
              <a:solidFill>
                <a:schemeClr val="dk1"/>
              </a:solidFill>
              <a:prstDash val="solid"/>
              <a:round/>
              <a:headEnd type="none" w="med" len="med"/>
              <a:tailEnd type="none" w="med" len="med"/>
            </a:ln>
          </p:spPr>
        </p:cxnSp>
        <p:cxnSp>
          <p:nvCxnSpPr>
            <p:cNvPr id="25" name="Google Shape;25;p4"/>
            <p:cNvCxnSpPr/>
            <p:nvPr/>
          </p:nvCxnSpPr>
          <p:spPr>
            <a:xfrm>
              <a:off x="2684450" y="1547100"/>
              <a:ext cx="77109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3454075" y="1307100"/>
            <a:ext cx="4508100" cy="25293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4" name="Google Shape;54;p8"/>
          <p:cNvSpPr/>
          <p:nvPr/>
        </p:nvSpPr>
        <p:spPr>
          <a:xfrm>
            <a:off x="0" y="0"/>
            <a:ext cx="26607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 name="Google Shape;55;p8"/>
          <p:cNvCxnSpPr/>
          <p:nvPr/>
        </p:nvCxnSpPr>
        <p:spPr>
          <a:xfrm>
            <a:off x="8430775" y="-35700"/>
            <a:ext cx="0" cy="5214900"/>
          </a:xfrm>
          <a:prstGeom prst="straightConnector1">
            <a:avLst/>
          </a:prstGeom>
          <a:noFill/>
          <a:ln w="9525" cap="flat" cmpd="sng">
            <a:solidFill>
              <a:schemeClr val="lt2"/>
            </a:solidFill>
            <a:prstDash val="solid"/>
            <a:round/>
            <a:headEnd type="none" w="med" len="med"/>
            <a:tailEnd type="none" w="med" len="med"/>
          </a:ln>
        </p:spPr>
      </p:cxnSp>
      <p:grpSp>
        <p:nvGrpSpPr>
          <p:cNvPr id="56" name="Google Shape;56;p8"/>
          <p:cNvGrpSpPr/>
          <p:nvPr/>
        </p:nvGrpSpPr>
        <p:grpSpPr>
          <a:xfrm>
            <a:off x="3230850" y="4760600"/>
            <a:ext cx="6025500" cy="0"/>
            <a:chOff x="2220050" y="1547100"/>
            <a:chExt cx="6025500" cy="0"/>
          </a:xfrm>
        </p:grpSpPr>
        <p:cxnSp>
          <p:nvCxnSpPr>
            <p:cNvPr id="57" name="Google Shape;57;p8"/>
            <p:cNvCxnSpPr/>
            <p:nvPr/>
          </p:nvCxnSpPr>
          <p:spPr>
            <a:xfrm>
              <a:off x="2220050" y="1547100"/>
              <a:ext cx="464400" cy="0"/>
            </a:xfrm>
            <a:prstGeom prst="straightConnector1">
              <a:avLst/>
            </a:prstGeom>
            <a:noFill/>
            <a:ln w="114300" cap="flat" cmpd="sng">
              <a:solidFill>
                <a:schemeClr val="dk1"/>
              </a:solidFill>
              <a:prstDash val="solid"/>
              <a:round/>
              <a:headEnd type="none" w="med" len="med"/>
              <a:tailEnd type="none" w="med" len="med"/>
            </a:ln>
          </p:spPr>
        </p:cxnSp>
        <p:cxnSp>
          <p:nvCxnSpPr>
            <p:cNvPr id="58" name="Google Shape;58;p8"/>
            <p:cNvCxnSpPr/>
            <p:nvPr/>
          </p:nvCxnSpPr>
          <p:spPr>
            <a:xfrm>
              <a:off x="2684450" y="1547100"/>
              <a:ext cx="55611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5555725" y="0"/>
            <a:ext cx="3588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txBox="1">
            <a:spLocks noGrp="1"/>
          </p:cNvSpPr>
          <p:nvPr>
            <p:ph type="title"/>
          </p:nvPr>
        </p:nvSpPr>
        <p:spPr>
          <a:xfrm>
            <a:off x="713225" y="1254000"/>
            <a:ext cx="41586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62" name="Google Shape;62;p9"/>
          <p:cNvSpPr txBox="1">
            <a:spLocks noGrp="1"/>
          </p:cNvSpPr>
          <p:nvPr>
            <p:ph type="subTitle" idx="1"/>
          </p:nvPr>
        </p:nvSpPr>
        <p:spPr>
          <a:xfrm>
            <a:off x="713225" y="3218400"/>
            <a:ext cx="41586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cxnSp>
        <p:nvCxnSpPr>
          <p:cNvPr id="63" name="Google Shape;63;p9"/>
          <p:cNvCxnSpPr/>
          <p:nvPr/>
        </p:nvCxnSpPr>
        <p:spPr>
          <a:xfrm>
            <a:off x="517944" y="-35700"/>
            <a:ext cx="0" cy="5214900"/>
          </a:xfrm>
          <a:prstGeom prst="straightConnector1">
            <a:avLst/>
          </a:prstGeom>
          <a:noFill/>
          <a:ln w="9525" cap="flat" cmpd="sng">
            <a:solidFill>
              <a:schemeClr val="lt2"/>
            </a:solidFill>
            <a:prstDash val="solid"/>
            <a:round/>
            <a:headEnd type="none" w="med" len="med"/>
            <a:tailEnd type="none" w="med" len="med"/>
          </a:ln>
        </p:spPr>
      </p:cxnSp>
      <p:grpSp>
        <p:nvGrpSpPr>
          <p:cNvPr id="64" name="Google Shape;64;p9"/>
          <p:cNvGrpSpPr/>
          <p:nvPr/>
        </p:nvGrpSpPr>
        <p:grpSpPr>
          <a:xfrm flipH="1">
            <a:off x="-93775" y="4604000"/>
            <a:ext cx="4197300" cy="0"/>
            <a:chOff x="2220050" y="1547100"/>
            <a:chExt cx="4197300" cy="0"/>
          </a:xfrm>
        </p:grpSpPr>
        <p:cxnSp>
          <p:nvCxnSpPr>
            <p:cNvPr id="65" name="Google Shape;65;p9"/>
            <p:cNvCxnSpPr/>
            <p:nvPr/>
          </p:nvCxnSpPr>
          <p:spPr>
            <a:xfrm>
              <a:off x="2220050" y="1547100"/>
              <a:ext cx="464400" cy="0"/>
            </a:xfrm>
            <a:prstGeom prst="straightConnector1">
              <a:avLst/>
            </a:prstGeom>
            <a:noFill/>
            <a:ln w="114300" cap="flat" cmpd="sng">
              <a:solidFill>
                <a:schemeClr val="dk1"/>
              </a:solidFill>
              <a:prstDash val="solid"/>
              <a:round/>
              <a:headEnd type="none" w="med" len="med"/>
              <a:tailEnd type="none" w="med" len="med"/>
            </a:ln>
          </p:spPr>
        </p:cxnSp>
        <p:cxnSp>
          <p:nvCxnSpPr>
            <p:cNvPr id="66" name="Google Shape;66;p9"/>
            <p:cNvCxnSpPr/>
            <p:nvPr/>
          </p:nvCxnSpPr>
          <p:spPr>
            <a:xfrm>
              <a:off x="2684450" y="1547100"/>
              <a:ext cx="37329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33"/>
        <p:cNvGrpSpPr/>
        <p:nvPr/>
      </p:nvGrpSpPr>
      <p:grpSpPr>
        <a:xfrm>
          <a:off x="0" y="0"/>
          <a:ext cx="0" cy="0"/>
          <a:chOff x="0" y="0"/>
          <a:chExt cx="0" cy="0"/>
        </a:xfrm>
      </p:grpSpPr>
      <p:sp>
        <p:nvSpPr>
          <p:cNvPr id="134" name="Google Shape;134;p19"/>
          <p:cNvSpPr/>
          <p:nvPr/>
        </p:nvSpPr>
        <p:spPr>
          <a:xfrm>
            <a:off x="0" y="0"/>
            <a:ext cx="168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 name="Google Shape;135;p19"/>
          <p:cNvCxnSpPr/>
          <p:nvPr/>
        </p:nvCxnSpPr>
        <p:spPr>
          <a:xfrm>
            <a:off x="8909350" y="-35700"/>
            <a:ext cx="0" cy="5214900"/>
          </a:xfrm>
          <a:prstGeom prst="straightConnector1">
            <a:avLst/>
          </a:prstGeom>
          <a:noFill/>
          <a:ln w="9525" cap="flat" cmpd="sng">
            <a:solidFill>
              <a:schemeClr val="lt2"/>
            </a:solidFill>
            <a:prstDash val="solid"/>
            <a:round/>
            <a:headEnd type="none" w="med" len="med"/>
            <a:tailEnd type="none" w="med" len="med"/>
          </a:ln>
        </p:spPr>
      </p:cxnSp>
      <p:sp>
        <p:nvSpPr>
          <p:cNvPr id="136" name="Google Shape;136;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7" name="Google Shape;137;p19"/>
          <p:cNvSpPr txBox="1">
            <a:spLocks noGrp="1"/>
          </p:cNvSpPr>
          <p:nvPr>
            <p:ph type="subTitle" idx="1"/>
          </p:nvPr>
        </p:nvSpPr>
        <p:spPr>
          <a:xfrm>
            <a:off x="720000" y="2275025"/>
            <a:ext cx="2531100" cy="123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38" name="Google Shape;138;p19"/>
          <p:cNvSpPr txBox="1">
            <a:spLocks noGrp="1"/>
          </p:cNvSpPr>
          <p:nvPr>
            <p:ph type="subTitle" idx="2"/>
          </p:nvPr>
        </p:nvSpPr>
        <p:spPr>
          <a:xfrm>
            <a:off x="3306477" y="2275025"/>
            <a:ext cx="2531100" cy="123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39" name="Google Shape;139;p19"/>
          <p:cNvSpPr txBox="1">
            <a:spLocks noGrp="1"/>
          </p:cNvSpPr>
          <p:nvPr>
            <p:ph type="subTitle" idx="3"/>
          </p:nvPr>
        </p:nvSpPr>
        <p:spPr>
          <a:xfrm>
            <a:off x="5892953" y="2275026"/>
            <a:ext cx="2531100" cy="123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40" name="Google Shape;140;p19"/>
          <p:cNvSpPr txBox="1">
            <a:spLocks noGrp="1"/>
          </p:cNvSpPr>
          <p:nvPr>
            <p:ph type="subTitle" idx="4"/>
          </p:nvPr>
        </p:nvSpPr>
        <p:spPr>
          <a:xfrm>
            <a:off x="720000" y="1450250"/>
            <a:ext cx="2531100" cy="8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0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1" name="Google Shape;141;p19"/>
          <p:cNvSpPr txBox="1">
            <a:spLocks noGrp="1"/>
          </p:cNvSpPr>
          <p:nvPr>
            <p:ph type="subTitle" idx="5"/>
          </p:nvPr>
        </p:nvSpPr>
        <p:spPr>
          <a:xfrm>
            <a:off x="3306484" y="1450250"/>
            <a:ext cx="2531100" cy="8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0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2" name="Google Shape;142;p19"/>
          <p:cNvSpPr txBox="1">
            <a:spLocks noGrp="1"/>
          </p:cNvSpPr>
          <p:nvPr>
            <p:ph type="subTitle" idx="6"/>
          </p:nvPr>
        </p:nvSpPr>
        <p:spPr>
          <a:xfrm>
            <a:off x="5892959" y="1450250"/>
            <a:ext cx="2531100" cy="8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0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83"/>
        <p:cNvGrpSpPr/>
        <p:nvPr/>
      </p:nvGrpSpPr>
      <p:grpSpPr>
        <a:xfrm>
          <a:off x="0" y="0"/>
          <a:ext cx="0" cy="0"/>
          <a:chOff x="0" y="0"/>
          <a:chExt cx="0" cy="0"/>
        </a:xfrm>
      </p:grpSpPr>
      <p:sp>
        <p:nvSpPr>
          <p:cNvPr id="184" name="Google Shape;184;p23"/>
          <p:cNvSpPr/>
          <p:nvPr/>
        </p:nvSpPr>
        <p:spPr>
          <a:xfrm>
            <a:off x="6501975" y="0"/>
            <a:ext cx="26421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5" name="Google Shape;185;p23"/>
          <p:cNvCxnSpPr/>
          <p:nvPr/>
        </p:nvCxnSpPr>
        <p:spPr>
          <a:xfrm>
            <a:off x="479225" y="-35700"/>
            <a:ext cx="0" cy="5214900"/>
          </a:xfrm>
          <a:prstGeom prst="straightConnector1">
            <a:avLst/>
          </a:prstGeom>
          <a:noFill/>
          <a:ln w="9525" cap="flat" cmpd="sng">
            <a:solidFill>
              <a:schemeClr val="lt2"/>
            </a:solidFill>
            <a:prstDash val="solid"/>
            <a:round/>
            <a:headEnd type="none" w="med" len="med"/>
            <a:tailEnd type="none" w="med" len="med"/>
          </a:ln>
        </p:spPr>
      </p:cxnSp>
      <p:grpSp>
        <p:nvGrpSpPr>
          <p:cNvPr id="186" name="Google Shape;186;p23"/>
          <p:cNvGrpSpPr/>
          <p:nvPr/>
        </p:nvGrpSpPr>
        <p:grpSpPr>
          <a:xfrm flipH="1">
            <a:off x="-131100" y="313050"/>
            <a:ext cx="6464400" cy="0"/>
            <a:chOff x="2220050" y="1547100"/>
            <a:chExt cx="6464400" cy="0"/>
          </a:xfrm>
        </p:grpSpPr>
        <p:cxnSp>
          <p:nvCxnSpPr>
            <p:cNvPr id="187" name="Google Shape;187;p23"/>
            <p:cNvCxnSpPr/>
            <p:nvPr/>
          </p:nvCxnSpPr>
          <p:spPr>
            <a:xfrm>
              <a:off x="2220050" y="1547100"/>
              <a:ext cx="464400" cy="0"/>
            </a:xfrm>
            <a:prstGeom prst="straightConnector1">
              <a:avLst/>
            </a:prstGeom>
            <a:noFill/>
            <a:ln w="114300" cap="flat" cmpd="sng">
              <a:solidFill>
                <a:schemeClr val="dk1"/>
              </a:solidFill>
              <a:prstDash val="solid"/>
              <a:round/>
              <a:headEnd type="none" w="med" len="med"/>
              <a:tailEnd type="none" w="med" len="med"/>
            </a:ln>
          </p:spPr>
        </p:cxnSp>
        <p:cxnSp>
          <p:nvCxnSpPr>
            <p:cNvPr id="188" name="Google Shape;188;p23"/>
            <p:cNvCxnSpPr/>
            <p:nvPr/>
          </p:nvCxnSpPr>
          <p:spPr>
            <a:xfrm>
              <a:off x="2684450" y="1547100"/>
              <a:ext cx="60000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89"/>
        <p:cNvGrpSpPr/>
        <p:nvPr/>
      </p:nvGrpSpPr>
      <p:grpSpPr>
        <a:xfrm>
          <a:off x="0" y="0"/>
          <a:ext cx="0" cy="0"/>
          <a:chOff x="0" y="0"/>
          <a:chExt cx="0" cy="0"/>
        </a:xfrm>
      </p:grpSpPr>
      <p:sp>
        <p:nvSpPr>
          <p:cNvPr id="190" name="Google Shape;190;p24"/>
          <p:cNvSpPr/>
          <p:nvPr/>
        </p:nvSpPr>
        <p:spPr>
          <a:xfrm flipH="1">
            <a:off x="-18775" y="-35700"/>
            <a:ext cx="1368000" cy="5179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1" name="Google Shape;191;p24"/>
          <p:cNvCxnSpPr/>
          <p:nvPr/>
        </p:nvCxnSpPr>
        <p:spPr>
          <a:xfrm>
            <a:off x="8430781" y="-35700"/>
            <a:ext cx="0" cy="5214900"/>
          </a:xfrm>
          <a:prstGeom prst="straightConnector1">
            <a:avLst/>
          </a:prstGeom>
          <a:noFill/>
          <a:ln w="9525" cap="flat" cmpd="sng">
            <a:solidFill>
              <a:schemeClr val="lt2"/>
            </a:solidFill>
            <a:prstDash val="solid"/>
            <a:round/>
            <a:headEnd type="none" w="med" len="med"/>
            <a:tailEnd type="none" w="med" len="med"/>
          </a:ln>
        </p:spPr>
      </p:cxnSp>
      <p:grpSp>
        <p:nvGrpSpPr>
          <p:cNvPr id="192" name="Google Shape;192;p24"/>
          <p:cNvGrpSpPr/>
          <p:nvPr/>
        </p:nvGrpSpPr>
        <p:grpSpPr>
          <a:xfrm>
            <a:off x="1798975" y="266225"/>
            <a:ext cx="7429500" cy="0"/>
            <a:chOff x="2220050" y="1547100"/>
            <a:chExt cx="7429500" cy="0"/>
          </a:xfrm>
        </p:grpSpPr>
        <p:cxnSp>
          <p:nvCxnSpPr>
            <p:cNvPr id="193" name="Google Shape;193;p24"/>
            <p:cNvCxnSpPr/>
            <p:nvPr/>
          </p:nvCxnSpPr>
          <p:spPr>
            <a:xfrm>
              <a:off x="2220050" y="1547100"/>
              <a:ext cx="464400" cy="0"/>
            </a:xfrm>
            <a:prstGeom prst="straightConnector1">
              <a:avLst/>
            </a:prstGeom>
            <a:noFill/>
            <a:ln w="114300" cap="flat" cmpd="sng">
              <a:solidFill>
                <a:schemeClr val="dk1"/>
              </a:solidFill>
              <a:prstDash val="solid"/>
              <a:round/>
              <a:headEnd type="none" w="med" len="med"/>
              <a:tailEnd type="none" w="med" len="med"/>
            </a:ln>
          </p:spPr>
        </p:cxnSp>
        <p:cxnSp>
          <p:nvCxnSpPr>
            <p:cNvPr id="194" name="Google Shape;194;p24"/>
            <p:cNvCxnSpPr/>
            <p:nvPr/>
          </p:nvCxnSpPr>
          <p:spPr>
            <a:xfrm>
              <a:off x="2684450" y="1547100"/>
              <a:ext cx="69651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1pPr>
            <a:lvl2pPr lvl="1"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2pPr>
            <a:lvl3pPr lvl="2"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3pPr>
            <a:lvl4pPr lvl="3"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4pPr>
            <a:lvl5pPr lvl="4"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5pPr>
            <a:lvl6pPr lvl="5"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6pPr>
            <a:lvl7pPr lvl="6"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7pPr>
            <a:lvl8pPr lvl="7"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8pPr>
            <a:lvl9pPr lvl="8"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9pPr>
          </a:lstStyle>
          <a:p>
            <a:endParaRPr dirty="0"/>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1pPr>
            <a:lvl2pPr marL="914400" lvl="1" indent="-3048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2pPr>
            <a:lvl3pPr marL="1371600" lvl="2" indent="-3048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3pPr>
            <a:lvl4pPr marL="1828800" lvl="3" indent="-3048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4pPr>
            <a:lvl5pPr marL="2286000" lvl="4" indent="-3048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5pPr>
            <a:lvl6pPr marL="2743200" lvl="5" indent="-3048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6pPr>
            <a:lvl7pPr marL="3200400" lvl="6" indent="-3048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7pPr>
            <a:lvl8pPr marL="3657600" lvl="7" indent="-3048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8pPr>
            <a:lvl9pPr marL="4114800" lvl="8" indent="-304800">
              <a:lnSpc>
                <a:spcPct val="100000"/>
              </a:lnSpc>
              <a:spcBef>
                <a:spcPts val="1600"/>
              </a:spcBef>
              <a:spcAft>
                <a:spcPts val="1600"/>
              </a:spcAft>
              <a:buClr>
                <a:schemeClr val="dk1"/>
              </a:buClr>
              <a:buSzPts val="1200"/>
              <a:buFont typeface="Poppins"/>
              <a:buChar char="■"/>
              <a:defRPr sz="1200">
                <a:solidFill>
                  <a:schemeClr val="dk1"/>
                </a:solidFill>
                <a:latin typeface="Poppins"/>
                <a:ea typeface="Poppins"/>
                <a:cs typeface="Poppins"/>
                <a:sym typeface="Poppins"/>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8" r:id="rId5"/>
    <p:sldLayoutId id="2147483665" r:id="rId6"/>
    <p:sldLayoutId id="2147483669" r:id="rId7"/>
    <p:sldLayoutId id="2147483670"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8"/>
          <p:cNvSpPr txBox="1">
            <a:spLocks noGrp="1"/>
          </p:cNvSpPr>
          <p:nvPr>
            <p:ph type="ctrTitle"/>
          </p:nvPr>
        </p:nvSpPr>
        <p:spPr>
          <a:xfrm>
            <a:off x="2080675" y="1973897"/>
            <a:ext cx="6350100" cy="1431000"/>
          </a:xfrm>
          <a:prstGeom prst="rect">
            <a:avLst/>
          </a:prstGeom>
        </p:spPr>
        <p:txBody>
          <a:bodyPr spcFirstLastPara="1" wrap="square" lIns="91425" tIns="91425" rIns="91425" bIns="91425" anchor="b" anchorCtr="0">
            <a:noAutofit/>
          </a:bodyPr>
          <a:lstStyle/>
          <a:p>
            <a:pPr marL="0" lvl="0" indent="0" algn="l" rtl="0">
              <a:lnSpc>
                <a:spcPct val="150000"/>
              </a:lnSpc>
              <a:spcBef>
                <a:spcPts val="0"/>
              </a:spcBef>
              <a:spcAft>
                <a:spcPts val="0"/>
              </a:spcAft>
              <a:buNone/>
            </a:pPr>
            <a:r>
              <a:rPr lang="en-US" sz="2400" b="1" dirty="0">
                <a:latin typeface="+mn-lt"/>
              </a:rPr>
              <a:t>Holistic Investment Strategies for Singapore</a:t>
            </a:r>
            <a:r>
              <a:rPr lang="en-US" sz="2400" b="1" dirty="0">
                <a:solidFill>
                  <a:schemeClr val="bg2">
                    <a:lumMod val="75000"/>
                  </a:schemeClr>
                </a:solidFill>
                <a:latin typeface="+mn-lt"/>
              </a:rPr>
              <a:t> REITs </a:t>
            </a:r>
            <a:r>
              <a:rPr lang="en-US" sz="2400" b="1" dirty="0">
                <a:latin typeface="+mn-lt"/>
              </a:rPr>
              <a:t>Using Fundamental, Technical, and News Analysis</a:t>
            </a:r>
            <a:endParaRPr lang="en-US" sz="2400" dirty="0">
              <a:latin typeface="+mn-lt"/>
            </a:endParaRPr>
          </a:p>
        </p:txBody>
      </p:sp>
      <p:sp>
        <p:nvSpPr>
          <p:cNvPr id="206" name="Google Shape;206;p28"/>
          <p:cNvSpPr txBox="1">
            <a:spLocks noGrp="1"/>
          </p:cNvSpPr>
          <p:nvPr>
            <p:ph type="subTitle" idx="1"/>
          </p:nvPr>
        </p:nvSpPr>
        <p:spPr>
          <a:xfrm>
            <a:off x="2080675" y="3593793"/>
            <a:ext cx="63501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n-lt"/>
              </a:rPr>
              <a:t>Thong Peiyu</a:t>
            </a:r>
            <a:endParaRPr dirty="0">
              <a:latin typeface="+mn-lt"/>
            </a:endParaRPr>
          </a:p>
        </p:txBody>
      </p:sp>
      <p:grpSp>
        <p:nvGrpSpPr>
          <p:cNvPr id="207" name="Google Shape;207;p28"/>
          <p:cNvGrpSpPr/>
          <p:nvPr/>
        </p:nvGrpSpPr>
        <p:grpSpPr>
          <a:xfrm>
            <a:off x="2220050" y="1547100"/>
            <a:ext cx="7055100" cy="0"/>
            <a:chOff x="2220050" y="1547100"/>
            <a:chExt cx="7055100" cy="0"/>
          </a:xfrm>
        </p:grpSpPr>
        <p:cxnSp>
          <p:nvCxnSpPr>
            <p:cNvPr id="208" name="Google Shape;208;p28"/>
            <p:cNvCxnSpPr/>
            <p:nvPr/>
          </p:nvCxnSpPr>
          <p:spPr>
            <a:xfrm>
              <a:off x="2220050" y="1547100"/>
              <a:ext cx="464400" cy="0"/>
            </a:xfrm>
            <a:prstGeom prst="straightConnector1">
              <a:avLst/>
            </a:prstGeom>
            <a:noFill/>
            <a:ln w="114300" cap="flat" cmpd="sng">
              <a:solidFill>
                <a:schemeClr val="dk1"/>
              </a:solidFill>
              <a:prstDash val="solid"/>
              <a:round/>
              <a:headEnd type="none" w="med" len="med"/>
              <a:tailEnd type="none" w="med" len="med"/>
            </a:ln>
          </p:spPr>
        </p:cxnSp>
        <p:cxnSp>
          <p:nvCxnSpPr>
            <p:cNvPr id="209" name="Google Shape;209;p28"/>
            <p:cNvCxnSpPr/>
            <p:nvPr/>
          </p:nvCxnSpPr>
          <p:spPr>
            <a:xfrm>
              <a:off x="2684450" y="1547100"/>
              <a:ext cx="65907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84C6C-3D19-BCF7-D144-04FFD5D40B8E}"/>
              </a:ext>
            </a:extLst>
          </p:cNvPr>
          <p:cNvSpPr>
            <a:spLocks noGrp="1"/>
          </p:cNvSpPr>
          <p:nvPr>
            <p:ph type="title"/>
          </p:nvPr>
        </p:nvSpPr>
        <p:spPr/>
        <p:txBody>
          <a:bodyPr/>
          <a:lstStyle/>
          <a:p>
            <a:r>
              <a:rPr lang="en-MY" dirty="0">
                <a:latin typeface="+mj-lt"/>
              </a:rPr>
              <a:t>Technical Analysis</a:t>
            </a:r>
          </a:p>
        </p:txBody>
      </p:sp>
      <p:sp>
        <p:nvSpPr>
          <p:cNvPr id="3" name="Text Placeholder 2">
            <a:extLst>
              <a:ext uri="{FF2B5EF4-FFF2-40B4-BE49-F238E27FC236}">
                <a16:creationId xmlns:a16="http://schemas.microsoft.com/office/drawing/2014/main" id="{5B045CB8-00FF-8E49-ADE3-72B244C3BD72}"/>
              </a:ext>
            </a:extLst>
          </p:cNvPr>
          <p:cNvSpPr>
            <a:spLocks noGrp="1"/>
          </p:cNvSpPr>
          <p:nvPr>
            <p:ph type="body" idx="1"/>
          </p:nvPr>
        </p:nvSpPr>
        <p:spPr/>
        <p:txBody>
          <a:bodyPr/>
          <a:lstStyle/>
          <a:p>
            <a:pPr marL="152400" indent="0">
              <a:buNone/>
            </a:pPr>
            <a:r>
              <a:rPr lang="en-MY" sz="2000" b="1" dirty="0">
                <a:latin typeface="+mn-lt"/>
              </a:rPr>
              <a:t>Traditional Method</a:t>
            </a:r>
          </a:p>
          <a:p>
            <a:r>
              <a:rPr lang="en-MY" sz="2000" dirty="0" err="1">
                <a:latin typeface="+mn-lt"/>
              </a:rPr>
              <a:t>MACD</a:t>
            </a:r>
            <a:endParaRPr lang="en-MY" sz="2000" dirty="0">
              <a:latin typeface="+mn-lt"/>
            </a:endParaRPr>
          </a:p>
          <a:p>
            <a:r>
              <a:rPr lang="en-MY" sz="2000" dirty="0">
                <a:latin typeface="+mn-lt"/>
              </a:rPr>
              <a:t>BB</a:t>
            </a:r>
          </a:p>
          <a:p>
            <a:r>
              <a:rPr lang="en-MY" sz="2000" dirty="0">
                <a:latin typeface="+mn-lt"/>
              </a:rPr>
              <a:t>RSI</a:t>
            </a:r>
          </a:p>
          <a:p>
            <a:endParaRPr lang="en-MY" sz="2000" dirty="0">
              <a:latin typeface="+mn-lt"/>
            </a:endParaRPr>
          </a:p>
          <a:p>
            <a:pPr marL="152400" indent="0">
              <a:buNone/>
            </a:pPr>
            <a:r>
              <a:rPr lang="en-MY" sz="2000" b="1" dirty="0">
                <a:latin typeface="+mn-lt"/>
              </a:rPr>
              <a:t>Machine Learning Method</a:t>
            </a:r>
          </a:p>
          <a:p>
            <a:r>
              <a:rPr lang="en-MY" sz="2000" dirty="0">
                <a:latin typeface="+mn-lt"/>
              </a:rPr>
              <a:t>LSTM</a:t>
            </a:r>
          </a:p>
          <a:p>
            <a:endParaRPr lang="en-MY" dirty="0"/>
          </a:p>
        </p:txBody>
      </p:sp>
    </p:spTree>
    <p:extLst>
      <p:ext uri="{BB962C8B-B14F-4D97-AF65-F5344CB8AC3E}">
        <p14:creationId xmlns:p14="http://schemas.microsoft.com/office/powerpoint/2010/main" val="1750462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59E91-FCA6-0B61-D83A-E24647B468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713B99-BA29-E559-606D-8D73BF6DC528}"/>
              </a:ext>
            </a:extLst>
          </p:cNvPr>
          <p:cNvSpPr>
            <a:spLocks noGrp="1"/>
          </p:cNvSpPr>
          <p:nvPr>
            <p:ph type="title" idx="4294967295"/>
          </p:nvPr>
        </p:nvSpPr>
        <p:spPr>
          <a:xfrm>
            <a:off x="719931" y="311018"/>
            <a:ext cx="7704138" cy="573088"/>
          </a:xfrm>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2800" i="0" u="none" strike="noStrike" cap="none" dirty="0">
                <a:solidFill>
                  <a:srgbClr val="000000"/>
                </a:solidFill>
                <a:effectLst/>
                <a:latin typeface="+mn-lt"/>
                <a:ea typeface="Arial"/>
                <a:cs typeface="Arial"/>
                <a:sym typeface="Arial"/>
              </a:rPr>
              <a:t>Moving Average Convergence/Divergence</a:t>
            </a:r>
            <a:br>
              <a:rPr lang="en-MY" sz="2800" b="0" i="0" u="none" strike="noStrike" cap="none" dirty="0">
                <a:solidFill>
                  <a:srgbClr val="000000"/>
                </a:solidFill>
                <a:effectLst/>
                <a:latin typeface="+mn-lt"/>
                <a:ea typeface="Arial"/>
                <a:cs typeface="Arial"/>
                <a:sym typeface="Arial"/>
              </a:rPr>
            </a:br>
            <a:r>
              <a:rPr lang="en-MY" dirty="0">
                <a:latin typeface="+mn-lt"/>
              </a:rPr>
              <a:t>(</a:t>
            </a:r>
            <a:r>
              <a:rPr lang="en-MY" dirty="0" err="1">
                <a:latin typeface="+mn-lt"/>
              </a:rPr>
              <a:t>MACD</a:t>
            </a:r>
            <a:r>
              <a:rPr lang="en-MY" dirty="0">
                <a:latin typeface="+mn-lt"/>
              </a:rPr>
              <a:t>)</a:t>
            </a:r>
          </a:p>
        </p:txBody>
      </p:sp>
      <p:pic>
        <p:nvPicPr>
          <p:cNvPr id="4" name="Picture 3" descr="A screen shot of a graph&#10;&#10;AI-generated content may be incorrect.">
            <a:extLst>
              <a:ext uri="{FF2B5EF4-FFF2-40B4-BE49-F238E27FC236}">
                <a16:creationId xmlns:a16="http://schemas.microsoft.com/office/drawing/2014/main" id="{64B8A26E-7566-3DE7-ED72-426FB31468D4}"/>
              </a:ext>
            </a:extLst>
          </p:cNvPr>
          <p:cNvPicPr>
            <a:picLocks noChangeAspect="1"/>
          </p:cNvPicPr>
          <p:nvPr/>
        </p:nvPicPr>
        <p:blipFill>
          <a:blip r:embed="rId3"/>
          <a:stretch>
            <a:fillRect/>
          </a:stretch>
        </p:blipFill>
        <p:spPr>
          <a:xfrm>
            <a:off x="719931" y="1716718"/>
            <a:ext cx="5795169" cy="2839416"/>
          </a:xfrm>
          <a:prstGeom prst="rect">
            <a:avLst/>
          </a:prstGeom>
        </p:spPr>
      </p:pic>
      <p:sp>
        <p:nvSpPr>
          <p:cNvPr id="8" name="TextBox 7">
            <a:extLst>
              <a:ext uri="{FF2B5EF4-FFF2-40B4-BE49-F238E27FC236}">
                <a16:creationId xmlns:a16="http://schemas.microsoft.com/office/drawing/2014/main" id="{88A02AB2-CC90-5B29-3999-F796C7B5F467}"/>
              </a:ext>
            </a:extLst>
          </p:cNvPr>
          <p:cNvSpPr txBox="1"/>
          <p:nvPr/>
        </p:nvSpPr>
        <p:spPr>
          <a:xfrm>
            <a:off x="6657975" y="1716718"/>
            <a:ext cx="2013438" cy="2000548"/>
          </a:xfrm>
          <a:prstGeom prst="rect">
            <a:avLst/>
          </a:prstGeom>
          <a:noFill/>
        </p:spPr>
        <p:txBody>
          <a:bodyPr wrap="square" rtlCol="0">
            <a:spAutoFit/>
          </a:bodyPr>
          <a:lstStyle/>
          <a:p>
            <a:r>
              <a:rPr lang="en-US" sz="1000" u="sng" dirty="0" err="1">
                <a:solidFill>
                  <a:srgbClr val="00B050"/>
                </a:solidFill>
                <a:latin typeface="+mn-lt"/>
              </a:rPr>
              <a:t>MACD</a:t>
            </a:r>
            <a:r>
              <a:rPr lang="en-US" sz="1000" u="sng" dirty="0">
                <a:solidFill>
                  <a:srgbClr val="00B050"/>
                </a:solidFill>
                <a:latin typeface="+mn-lt"/>
              </a:rPr>
              <a:t> line</a:t>
            </a:r>
          </a:p>
          <a:p>
            <a:r>
              <a:rPr lang="en-US" sz="1000" dirty="0">
                <a:latin typeface="+mn-lt"/>
              </a:rPr>
              <a:t>12 Period EMA-26 Period EMA</a:t>
            </a:r>
          </a:p>
          <a:p>
            <a:endParaRPr lang="en-US" sz="1000" dirty="0">
              <a:latin typeface="+mn-lt"/>
            </a:endParaRPr>
          </a:p>
          <a:p>
            <a:r>
              <a:rPr lang="en-US" sz="1000" u="sng" dirty="0">
                <a:solidFill>
                  <a:srgbClr val="FFC000"/>
                </a:solidFill>
                <a:latin typeface="+mn-lt"/>
              </a:rPr>
              <a:t>Signal line </a:t>
            </a:r>
          </a:p>
          <a:p>
            <a:r>
              <a:rPr lang="en-US" sz="1000" dirty="0">
                <a:latin typeface="+mn-lt"/>
              </a:rPr>
              <a:t>9 Period EMA</a:t>
            </a:r>
          </a:p>
          <a:p>
            <a:endParaRPr lang="en-US" sz="1000" dirty="0">
              <a:latin typeface="+mn-lt"/>
            </a:endParaRPr>
          </a:p>
          <a:p>
            <a:r>
              <a:rPr lang="en-US" sz="1000" dirty="0">
                <a:latin typeface="+mn-lt"/>
              </a:rPr>
              <a:t>Bullish: </a:t>
            </a:r>
            <a:r>
              <a:rPr lang="en-US" sz="1000" dirty="0" err="1">
                <a:latin typeface="+mn-lt"/>
              </a:rPr>
              <a:t>MACD</a:t>
            </a:r>
            <a:r>
              <a:rPr lang="en-US" sz="1000" dirty="0">
                <a:latin typeface="+mn-lt"/>
              </a:rPr>
              <a:t> line crosses over the signal line</a:t>
            </a:r>
          </a:p>
          <a:p>
            <a:pPr marL="152400" indent="0">
              <a:buNone/>
            </a:pPr>
            <a:endParaRPr lang="en-US" sz="1000" dirty="0">
              <a:latin typeface="+mn-lt"/>
            </a:endParaRPr>
          </a:p>
          <a:p>
            <a:r>
              <a:rPr lang="en-US" sz="1000" dirty="0">
                <a:latin typeface="+mn-lt"/>
              </a:rPr>
              <a:t>Bearish: </a:t>
            </a:r>
            <a:r>
              <a:rPr lang="en-US" sz="1000" dirty="0" err="1">
                <a:latin typeface="+mn-lt"/>
              </a:rPr>
              <a:t>MACD</a:t>
            </a:r>
            <a:r>
              <a:rPr lang="en-US" sz="1000" dirty="0">
                <a:latin typeface="+mn-lt"/>
              </a:rPr>
              <a:t> crosses below the signal line</a:t>
            </a:r>
          </a:p>
          <a:p>
            <a:r>
              <a:rPr lang="en-MY" dirty="0"/>
              <a:t> </a:t>
            </a:r>
          </a:p>
        </p:txBody>
      </p:sp>
      <p:sp>
        <p:nvSpPr>
          <p:cNvPr id="10" name="TextBox 9">
            <a:extLst>
              <a:ext uri="{FF2B5EF4-FFF2-40B4-BE49-F238E27FC236}">
                <a16:creationId xmlns:a16="http://schemas.microsoft.com/office/drawing/2014/main" id="{C9F97EC2-CFD9-EF9C-8F23-E8B763D1404F}"/>
              </a:ext>
            </a:extLst>
          </p:cNvPr>
          <p:cNvSpPr txBox="1"/>
          <p:nvPr/>
        </p:nvSpPr>
        <p:spPr>
          <a:xfrm>
            <a:off x="653256" y="1345898"/>
            <a:ext cx="4890294" cy="523220"/>
          </a:xfrm>
          <a:prstGeom prst="rect">
            <a:avLst/>
          </a:prstGeom>
          <a:noFill/>
        </p:spPr>
        <p:txBody>
          <a:bodyPr wrap="square" rtlCol="0">
            <a:spAutoFit/>
          </a:bodyPr>
          <a:lstStyle/>
          <a:p>
            <a:r>
              <a:rPr lang="en-US" sz="1400" dirty="0" err="1">
                <a:latin typeface="+mn-lt"/>
              </a:rPr>
              <a:t>MACD</a:t>
            </a:r>
            <a:r>
              <a:rPr lang="en-US" sz="1400" dirty="0">
                <a:latin typeface="+mn-lt"/>
              </a:rPr>
              <a:t> indicates potential upward or downward momentum.</a:t>
            </a:r>
          </a:p>
          <a:p>
            <a:endParaRPr lang="en-MY" dirty="0"/>
          </a:p>
        </p:txBody>
      </p:sp>
    </p:spTree>
    <p:extLst>
      <p:ext uri="{BB962C8B-B14F-4D97-AF65-F5344CB8AC3E}">
        <p14:creationId xmlns:p14="http://schemas.microsoft.com/office/powerpoint/2010/main" val="2887544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317E0-B1C5-CA45-57A4-0AAF240D5F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630337-1D49-2593-0F18-455DC084E5CE}"/>
              </a:ext>
            </a:extLst>
          </p:cNvPr>
          <p:cNvSpPr>
            <a:spLocks noGrp="1"/>
          </p:cNvSpPr>
          <p:nvPr>
            <p:ph type="title" idx="4294967295"/>
          </p:nvPr>
        </p:nvSpPr>
        <p:spPr>
          <a:xfrm>
            <a:off x="653256" y="482591"/>
            <a:ext cx="7704138" cy="573088"/>
          </a:xfrm>
        </p:spPr>
        <p:txBody>
          <a:bodyPr/>
          <a:lstStyle/>
          <a:p>
            <a:pPr>
              <a:buClr>
                <a:srgbClr val="000000"/>
              </a:buClr>
              <a:buSzTx/>
              <a:defRPr/>
            </a:pPr>
            <a:r>
              <a:rPr lang="en-MY" dirty="0" err="1">
                <a:latin typeface="+mn-lt"/>
              </a:rPr>
              <a:t>Bollingers</a:t>
            </a:r>
            <a:r>
              <a:rPr lang="en-MY" dirty="0">
                <a:latin typeface="+mn-lt"/>
              </a:rPr>
              <a:t> Band (BB)</a:t>
            </a:r>
            <a:br>
              <a:rPr lang="en-MY" dirty="0">
                <a:latin typeface="+mn-lt"/>
              </a:rPr>
            </a:br>
            <a:endParaRPr lang="en-MY" dirty="0">
              <a:latin typeface="+mn-lt"/>
            </a:endParaRPr>
          </a:p>
        </p:txBody>
      </p:sp>
      <p:sp>
        <p:nvSpPr>
          <p:cNvPr id="10" name="TextBox 9">
            <a:extLst>
              <a:ext uri="{FF2B5EF4-FFF2-40B4-BE49-F238E27FC236}">
                <a16:creationId xmlns:a16="http://schemas.microsoft.com/office/drawing/2014/main" id="{68BE2AF3-1A68-74BA-45D6-138C45579F1E}"/>
              </a:ext>
            </a:extLst>
          </p:cNvPr>
          <p:cNvSpPr txBox="1"/>
          <p:nvPr/>
        </p:nvSpPr>
        <p:spPr>
          <a:xfrm>
            <a:off x="653256" y="1174448"/>
            <a:ext cx="6090444" cy="523220"/>
          </a:xfrm>
          <a:prstGeom prst="rect">
            <a:avLst/>
          </a:prstGeom>
          <a:noFill/>
        </p:spPr>
        <p:txBody>
          <a:bodyPr wrap="square" rtlCol="0">
            <a:spAutoFit/>
          </a:bodyPr>
          <a:lstStyle/>
          <a:p>
            <a:r>
              <a:rPr lang="en-US" dirty="0">
                <a:latin typeface="+mn-lt"/>
              </a:rPr>
              <a:t>BB shows the price trends and market volatility based on standard deviation from the middle band.</a:t>
            </a:r>
          </a:p>
        </p:txBody>
      </p:sp>
      <p:pic>
        <p:nvPicPr>
          <p:cNvPr id="3" name="Picture 2">
            <a:extLst>
              <a:ext uri="{FF2B5EF4-FFF2-40B4-BE49-F238E27FC236}">
                <a16:creationId xmlns:a16="http://schemas.microsoft.com/office/drawing/2014/main" id="{7A6DABB1-3776-BEE3-361C-C59000FA0E3D}"/>
              </a:ext>
            </a:extLst>
          </p:cNvPr>
          <p:cNvPicPr>
            <a:picLocks noChangeAspect="1"/>
          </p:cNvPicPr>
          <p:nvPr/>
        </p:nvPicPr>
        <p:blipFill>
          <a:blip r:embed="rId3"/>
          <a:stretch>
            <a:fillRect/>
          </a:stretch>
        </p:blipFill>
        <p:spPr>
          <a:xfrm>
            <a:off x="758030" y="1816437"/>
            <a:ext cx="6110851" cy="2917488"/>
          </a:xfrm>
          <a:prstGeom prst="rect">
            <a:avLst/>
          </a:prstGeom>
        </p:spPr>
      </p:pic>
      <p:sp>
        <p:nvSpPr>
          <p:cNvPr id="6" name="TextBox 5">
            <a:extLst>
              <a:ext uri="{FF2B5EF4-FFF2-40B4-BE49-F238E27FC236}">
                <a16:creationId xmlns:a16="http://schemas.microsoft.com/office/drawing/2014/main" id="{F60058B6-E06C-B3D7-9541-982B25279898}"/>
              </a:ext>
            </a:extLst>
          </p:cNvPr>
          <p:cNvSpPr txBox="1"/>
          <p:nvPr/>
        </p:nvSpPr>
        <p:spPr>
          <a:xfrm>
            <a:off x="6981825" y="1816437"/>
            <a:ext cx="1632745" cy="1323439"/>
          </a:xfrm>
          <a:prstGeom prst="rect">
            <a:avLst/>
          </a:prstGeom>
          <a:noFill/>
        </p:spPr>
        <p:txBody>
          <a:bodyPr wrap="square">
            <a:spAutoFit/>
          </a:bodyPr>
          <a:lstStyle/>
          <a:p>
            <a:r>
              <a:rPr lang="en-US" sz="1000" dirty="0">
                <a:latin typeface="+mn-lt"/>
              </a:rPr>
              <a:t>Use upper band, lower band and middle band.</a:t>
            </a:r>
          </a:p>
          <a:p>
            <a:endParaRPr lang="en-US" sz="1000" dirty="0">
              <a:latin typeface="+mn-lt"/>
            </a:endParaRPr>
          </a:p>
          <a:p>
            <a:r>
              <a:rPr lang="en-US" sz="1000" dirty="0">
                <a:latin typeface="+mn-lt"/>
              </a:rPr>
              <a:t>Bullish: Price crosses the lower band</a:t>
            </a:r>
          </a:p>
          <a:p>
            <a:endParaRPr lang="en-US" sz="1000" dirty="0">
              <a:latin typeface="+mn-lt"/>
            </a:endParaRPr>
          </a:p>
          <a:p>
            <a:r>
              <a:rPr lang="en-US" sz="1000" dirty="0">
                <a:latin typeface="+mn-lt"/>
              </a:rPr>
              <a:t>Bearish: Price crosses the higher band</a:t>
            </a:r>
          </a:p>
        </p:txBody>
      </p:sp>
    </p:spTree>
    <p:extLst>
      <p:ext uri="{BB962C8B-B14F-4D97-AF65-F5344CB8AC3E}">
        <p14:creationId xmlns:p14="http://schemas.microsoft.com/office/powerpoint/2010/main" val="1912443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71C7F-5642-8B35-4CB6-0E974A69C8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1974A3-6DA3-C488-FF20-DEE6F66F9579}"/>
              </a:ext>
            </a:extLst>
          </p:cNvPr>
          <p:cNvSpPr>
            <a:spLocks noGrp="1"/>
          </p:cNvSpPr>
          <p:nvPr>
            <p:ph type="title" idx="4294967295"/>
          </p:nvPr>
        </p:nvSpPr>
        <p:spPr>
          <a:xfrm>
            <a:off x="653256" y="482591"/>
            <a:ext cx="7704138" cy="573088"/>
          </a:xfrm>
        </p:spPr>
        <p:txBody>
          <a:bodyPr/>
          <a:lstStyle/>
          <a:p>
            <a:pPr>
              <a:buClr>
                <a:srgbClr val="000000"/>
              </a:buClr>
              <a:buSzTx/>
              <a:defRPr/>
            </a:pPr>
            <a:r>
              <a:rPr lang="en-MY" dirty="0">
                <a:latin typeface="+mn-lt"/>
              </a:rPr>
              <a:t>Relative Strength Index (RSI)</a:t>
            </a:r>
            <a:br>
              <a:rPr lang="en-MY" dirty="0">
                <a:latin typeface="+mn-lt"/>
              </a:rPr>
            </a:br>
            <a:endParaRPr lang="en-MY" dirty="0">
              <a:latin typeface="+mn-lt"/>
            </a:endParaRPr>
          </a:p>
        </p:txBody>
      </p:sp>
      <p:sp>
        <p:nvSpPr>
          <p:cNvPr id="10" name="TextBox 9">
            <a:extLst>
              <a:ext uri="{FF2B5EF4-FFF2-40B4-BE49-F238E27FC236}">
                <a16:creationId xmlns:a16="http://schemas.microsoft.com/office/drawing/2014/main" id="{11A6CAA1-0F16-A21D-7DB6-AD0DAAE271CD}"/>
              </a:ext>
            </a:extLst>
          </p:cNvPr>
          <p:cNvSpPr txBox="1"/>
          <p:nvPr/>
        </p:nvSpPr>
        <p:spPr>
          <a:xfrm>
            <a:off x="653256" y="1174448"/>
            <a:ext cx="6090444" cy="307777"/>
          </a:xfrm>
          <a:prstGeom prst="rect">
            <a:avLst/>
          </a:prstGeom>
          <a:noFill/>
        </p:spPr>
        <p:txBody>
          <a:bodyPr wrap="square" rtlCol="0">
            <a:spAutoFit/>
          </a:bodyPr>
          <a:lstStyle/>
          <a:p>
            <a:r>
              <a:rPr lang="en-US" sz="1400" b="0" i="0" u="none" strike="noStrike" cap="none" dirty="0">
                <a:solidFill>
                  <a:srgbClr val="000000"/>
                </a:solidFill>
                <a:effectLst/>
                <a:latin typeface="+mn-lt"/>
                <a:ea typeface="Arial"/>
                <a:cs typeface="Arial"/>
                <a:sym typeface="Arial"/>
              </a:rPr>
              <a:t>RSI measures the speed and magnitude of recent price changes.</a:t>
            </a:r>
            <a:endParaRPr lang="en-GB" sz="1400" b="0" i="0" u="none" strike="noStrike" cap="none" dirty="0">
              <a:solidFill>
                <a:srgbClr val="000000"/>
              </a:solidFill>
              <a:effectLst/>
              <a:latin typeface="+mn-lt"/>
              <a:ea typeface="Arial"/>
              <a:cs typeface="Arial"/>
              <a:sym typeface="Arial"/>
            </a:endParaRPr>
          </a:p>
        </p:txBody>
      </p:sp>
      <p:sp>
        <p:nvSpPr>
          <p:cNvPr id="5" name="TextBox 4">
            <a:extLst>
              <a:ext uri="{FF2B5EF4-FFF2-40B4-BE49-F238E27FC236}">
                <a16:creationId xmlns:a16="http://schemas.microsoft.com/office/drawing/2014/main" id="{8814A660-3F9A-6A3A-D3AE-678EF0B6D50B}"/>
              </a:ext>
            </a:extLst>
          </p:cNvPr>
          <p:cNvSpPr txBox="1"/>
          <p:nvPr/>
        </p:nvSpPr>
        <p:spPr>
          <a:xfrm>
            <a:off x="6825067" y="1600994"/>
            <a:ext cx="1924050" cy="1323439"/>
          </a:xfrm>
          <a:prstGeom prst="rect">
            <a:avLst/>
          </a:prstGeom>
          <a:noFill/>
        </p:spPr>
        <p:txBody>
          <a:bodyPr wrap="square">
            <a:spAutoFit/>
          </a:bodyPr>
          <a:lstStyle/>
          <a:p>
            <a:r>
              <a:rPr lang="en-US" sz="1000" dirty="0"/>
              <a:t>Line graph that ranges between 0 to 100</a:t>
            </a:r>
          </a:p>
          <a:p>
            <a:endParaRPr lang="en-US" sz="1000" dirty="0"/>
          </a:p>
          <a:p>
            <a:r>
              <a:rPr lang="en-US" sz="1000" dirty="0"/>
              <a:t>Overbought: RSI above 70 signal to sell</a:t>
            </a:r>
          </a:p>
          <a:p>
            <a:endParaRPr lang="en-US" sz="1000" dirty="0"/>
          </a:p>
          <a:p>
            <a:r>
              <a:rPr lang="en-US" sz="1000" dirty="0"/>
              <a:t>Oversold: RSI below 30 signal to buy</a:t>
            </a:r>
          </a:p>
        </p:txBody>
      </p:sp>
      <p:pic>
        <p:nvPicPr>
          <p:cNvPr id="4" name="Picture 3">
            <a:extLst>
              <a:ext uri="{FF2B5EF4-FFF2-40B4-BE49-F238E27FC236}">
                <a16:creationId xmlns:a16="http://schemas.microsoft.com/office/drawing/2014/main" id="{09856306-21C6-434F-36DB-7D8CC6768F22}"/>
              </a:ext>
            </a:extLst>
          </p:cNvPr>
          <p:cNvPicPr>
            <a:picLocks noChangeAspect="1"/>
          </p:cNvPicPr>
          <p:nvPr/>
        </p:nvPicPr>
        <p:blipFill>
          <a:blip r:embed="rId3"/>
          <a:stretch>
            <a:fillRect/>
          </a:stretch>
        </p:blipFill>
        <p:spPr>
          <a:xfrm>
            <a:off x="653255" y="1600994"/>
            <a:ext cx="6080775" cy="3133566"/>
          </a:xfrm>
          <a:prstGeom prst="rect">
            <a:avLst/>
          </a:prstGeom>
        </p:spPr>
      </p:pic>
    </p:spTree>
    <p:extLst>
      <p:ext uri="{BB962C8B-B14F-4D97-AF65-F5344CB8AC3E}">
        <p14:creationId xmlns:p14="http://schemas.microsoft.com/office/powerpoint/2010/main" val="1491892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E6559B-B994-ADB2-4343-6EBDCEC39836}"/>
              </a:ext>
            </a:extLst>
          </p:cNvPr>
          <p:cNvSpPr txBox="1"/>
          <p:nvPr/>
        </p:nvSpPr>
        <p:spPr>
          <a:xfrm>
            <a:off x="466725" y="380616"/>
            <a:ext cx="7285355" cy="523220"/>
          </a:xfrm>
          <a:prstGeom prst="rect">
            <a:avLst/>
          </a:prstGeom>
          <a:noFill/>
        </p:spPr>
        <p:txBody>
          <a:bodyPr wrap="square" rtlCol="0">
            <a:spAutoFit/>
          </a:bodyPr>
          <a:lstStyle/>
          <a:p>
            <a:r>
              <a:rPr lang="en-MY" sz="2800" b="1" dirty="0">
                <a:solidFill>
                  <a:srgbClr val="191919"/>
                </a:solidFill>
                <a:cs typeface="Poppins"/>
                <a:sym typeface="Poppins"/>
              </a:rPr>
              <a:t>Long Short-Term Memory (LSTM)</a:t>
            </a:r>
            <a:endParaRPr lang="en-MY" dirty="0"/>
          </a:p>
        </p:txBody>
      </p:sp>
      <p:pic>
        <p:nvPicPr>
          <p:cNvPr id="3" name="Picture 2" descr="A diagram of a flowchart&#10;&#10;AI-generated content may be incorrect.">
            <a:extLst>
              <a:ext uri="{FF2B5EF4-FFF2-40B4-BE49-F238E27FC236}">
                <a16:creationId xmlns:a16="http://schemas.microsoft.com/office/drawing/2014/main" id="{14AB2F27-EE7E-40FA-3AB4-1ED16D894F74}"/>
              </a:ext>
            </a:extLst>
          </p:cNvPr>
          <p:cNvPicPr>
            <a:picLocks noChangeAspect="1"/>
          </p:cNvPicPr>
          <p:nvPr/>
        </p:nvPicPr>
        <p:blipFill rotWithShape="1">
          <a:blip r:embed="rId3"/>
          <a:srcRect b="1782"/>
          <a:stretch/>
        </p:blipFill>
        <p:spPr bwMode="auto">
          <a:xfrm>
            <a:off x="2600101" y="1041823"/>
            <a:ext cx="3810223" cy="1861185"/>
          </a:xfrm>
          <a:prstGeom prst="rect">
            <a:avLst/>
          </a:prstGeom>
          <a:ln>
            <a:no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C132EF8-A039-65CD-C884-6575740CD8F5}"/>
                  </a:ext>
                </a:extLst>
              </p:cNvPr>
              <p:cNvSpPr txBox="1"/>
              <p:nvPr/>
            </p:nvSpPr>
            <p:spPr>
              <a:xfrm>
                <a:off x="657225" y="3365943"/>
                <a:ext cx="2009663" cy="876587"/>
              </a:xfrm>
              <a:prstGeom prst="rect">
                <a:avLst/>
              </a:prstGeom>
              <a:noFill/>
            </p:spPr>
            <p:txBody>
              <a:bodyPr wrap="square" rtlCol="0">
                <a:spAutoFit/>
              </a:bodyPr>
              <a:lstStyle/>
              <a:p>
                <a:r>
                  <a:rPr lang="en-MY" sz="1200" kern="100" dirty="0">
                    <a:effectLst/>
                    <a:latin typeface="+mn-lt"/>
                    <a:ea typeface="DengXian" panose="02010600030101010101" pitchFamily="2" charset="-122"/>
                    <a:cs typeface="Times New Roman" panose="02020603050405020304" pitchFamily="18" charset="0"/>
                  </a:rPr>
                  <a:t>Forget gate: </a:t>
                </a:r>
              </a:p>
              <a:p>
                <a:endParaRPr lang="en-MY" sz="1200" i="1" kern="100" dirty="0">
                  <a:effectLst/>
                  <a:latin typeface="Cambria Math" panose="02040503050406030204" pitchFamily="18" charset="0"/>
                  <a:ea typeface="DengXian"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MY" sz="1200" i="1" kern="100" smtClean="0">
                              <a:effectLst/>
                              <a:latin typeface="Cambria Math" panose="02040503050406030204" pitchFamily="18" charset="0"/>
                              <a:ea typeface="DengXian" panose="02010600030101010101" pitchFamily="2" charset="-122"/>
                              <a:cs typeface="Times New Roman" panose="02020603050405020304" pitchFamily="18" charset="0"/>
                            </a:rPr>
                          </m:ctrlPr>
                        </m:sSubPr>
                        <m:e>
                          <m:r>
                            <a:rPr lang="en-GB" sz="1200" i="1" kern="100">
                              <a:effectLst/>
                              <a:latin typeface="Cambria Math" panose="02040503050406030204" pitchFamily="18" charset="0"/>
                              <a:ea typeface="DengXian" panose="02010600030101010101" pitchFamily="2" charset="-122"/>
                              <a:cs typeface="Times New Roman" panose="02020603050405020304" pitchFamily="18" charset="0"/>
                            </a:rPr>
                            <m:t>𝑓</m:t>
                          </m:r>
                        </m:e>
                        <m:sub>
                          <m:r>
                            <a:rPr lang="en-GB" sz="1200" i="1" kern="100">
                              <a:effectLst/>
                              <a:latin typeface="Cambria Math" panose="02040503050406030204" pitchFamily="18" charset="0"/>
                              <a:ea typeface="DengXian" panose="02010600030101010101" pitchFamily="2" charset="-122"/>
                              <a:cs typeface="Times New Roman" panose="02020603050405020304" pitchFamily="18" charset="0"/>
                            </a:rPr>
                            <m:t>𝑡</m:t>
                          </m:r>
                        </m:sub>
                      </m:sSub>
                      <m:r>
                        <a:rPr lang="en-GB" sz="1200" i="1" kern="100">
                          <a:effectLst/>
                          <a:latin typeface="Cambria Math" panose="02040503050406030204" pitchFamily="18" charset="0"/>
                          <a:ea typeface="DengXian" panose="02010600030101010101" pitchFamily="2" charset="-122"/>
                          <a:cs typeface="Times New Roman" panose="02020603050405020304" pitchFamily="18" charset="0"/>
                        </a:rPr>
                        <m:t>=</m:t>
                      </m:r>
                      <m:r>
                        <a:rPr lang="en-GB" sz="1200" i="1" kern="100">
                          <a:effectLst/>
                          <a:latin typeface="Cambria Math" panose="02040503050406030204" pitchFamily="18" charset="0"/>
                          <a:ea typeface="DengXian" panose="02010600030101010101" pitchFamily="2" charset="-122"/>
                          <a:cs typeface="Times New Roman" panose="02020603050405020304" pitchFamily="18" charset="0"/>
                        </a:rPr>
                        <m:t>𝜎</m:t>
                      </m:r>
                      <m:r>
                        <a:rPr lang="en-GB" sz="1200" i="1" kern="100">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en-MY" sz="1200" i="1" kern="100">
                              <a:effectLst/>
                              <a:latin typeface="Cambria Math" panose="02040503050406030204" pitchFamily="18" charset="0"/>
                              <a:ea typeface="DengXian" panose="02010600030101010101" pitchFamily="2" charset="-122"/>
                              <a:cs typeface="Times New Roman" panose="02020603050405020304" pitchFamily="18" charset="0"/>
                            </a:rPr>
                          </m:ctrlPr>
                        </m:sSubPr>
                        <m:e>
                          <m:r>
                            <a:rPr lang="en-GB" sz="1200" i="1" kern="100">
                              <a:effectLst/>
                              <a:latin typeface="Cambria Math" panose="02040503050406030204" pitchFamily="18" charset="0"/>
                              <a:ea typeface="DengXian" panose="02010600030101010101" pitchFamily="2" charset="-122"/>
                              <a:cs typeface="Times New Roman" panose="02020603050405020304" pitchFamily="18" charset="0"/>
                            </a:rPr>
                            <m:t>𝑊</m:t>
                          </m:r>
                        </m:e>
                        <m:sub>
                          <m:r>
                            <a:rPr lang="en-GB" sz="1200" i="1" kern="100">
                              <a:effectLst/>
                              <a:latin typeface="Cambria Math" panose="02040503050406030204" pitchFamily="18" charset="0"/>
                              <a:ea typeface="DengXian" panose="02010600030101010101" pitchFamily="2" charset="-122"/>
                              <a:cs typeface="Times New Roman" panose="02020603050405020304" pitchFamily="18" charset="0"/>
                            </a:rPr>
                            <m:t>𝑓</m:t>
                          </m:r>
                          <m:r>
                            <a:rPr lang="en-GB" sz="1200" i="1" kern="100">
                              <a:effectLst/>
                              <a:latin typeface="Cambria Math" panose="02040503050406030204" pitchFamily="18" charset="0"/>
                              <a:ea typeface="DengXian" panose="02010600030101010101" pitchFamily="2" charset="-122"/>
                              <a:cs typeface="Times New Roman" panose="02020603050405020304" pitchFamily="18" charset="0"/>
                            </a:rPr>
                            <m:t> </m:t>
                          </m:r>
                        </m:sub>
                      </m:sSub>
                      <m:r>
                        <a:rPr lang="en-GB" sz="1200" i="1" kern="100">
                          <a:effectLst/>
                          <a:latin typeface="Cambria Math" panose="02040503050406030204" pitchFamily="18" charset="0"/>
                          <a:ea typeface="DengXian" panose="02010600030101010101" pitchFamily="2" charset="-122"/>
                          <a:cs typeface="Times New Roman" panose="02020603050405020304" pitchFamily="18" charset="0"/>
                        </a:rPr>
                        <m:t>∙</m:t>
                      </m:r>
                      <m:d>
                        <m:dPr>
                          <m:begChr m:val="["/>
                          <m:endChr m:val="]"/>
                          <m:ctrlPr>
                            <a:rPr lang="en-MY" sz="1200" i="1" kern="100">
                              <a:effectLst/>
                              <a:latin typeface="Cambria Math" panose="02040503050406030204" pitchFamily="18" charset="0"/>
                              <a:ea typeface="DengXian" panose="02010600030101010101" pitchFamily="2" charset="-122"/>
                              <a:cs typeface="Times New Roman" panose="02020603050405020304" pitchFamily="18" charset="0"/>
                            </a:rPr>
                          </m:ctrlPr>
                        </m:dPr>
                        <m:e>
                          <m:sSub>
                            <m:sSubPr>
                              <m:ctrlPr>
                                <a:rPr lang="en-MY" sz="1200" i="1" kern="100">
                                  <a:effectLst/>
                                  <a:latin typeface="Cambria Math" panose="02040503050406030204" pitchFamily="18" charset="0"/>
                                  <a:ea typeface="DengXian" panose="02010600030101010101" pitchFamily="2" charset="-122"/>
                                  <a:cs typeface="Times New Roman" panose="02020603050405020304" pitchFamily="18" charset="0"/>
                                </a:rPr>
                              </m:ctrlPr>
                            </m:sSubPr>
                            <m:e>
                              <m:r>
                                <a:rPr lang="en-GB" sz="1200" i="1" kern="100">
                                  <a:effectLst/>
                                  <a:latin typeface="Cambria Math" panose="02040503050406030204" pitchFamily="18" charset="0"/>
                                  <a:ea typeface="DengXian" panose="02010600030101010101" pitchFamily="2" charset="-122"/>
                                  <a:cs typeface="Times New Roman" panose="02020603050405020304" pitchFamily="18" charset="0"/>
                                </a:rPr>
                                <m:t>h</m:t>
                              </m:r>
                            </m:e>
                            <m:sub>
                              <m:r>
                                <a:rPr lang="en-GB" sz="1200" i="1" kern="100">
                                  <a:effectLst/>
                                  <a:latin typeface="Cambria Math" panose="02040503050406030204" pitchFamily="18" charset="0"/>
                                  <a:ea typeface="DengXian" panose="02010600030101010101" pitchFamily="2" charset="-122"/>
                                  <a:cs typeface="Times New Roman" panose="02020603050405020304" pitchFamily="18" charset="0"/>
                                </a:rPr>
                                <m:t>𝑡</m:t>
                              </m:r>
                              <m:r>
                                <a:rPr lang="en-GB" sz="1200" i="1" kern="100">
                                  <a:effectLst/>
                                  <a:latin typeface="Cambria Math" panose="02040503050406030204" pitchFamily="18" charset="0"/>
                                  <a:ea typeface="DengXian" panose="02010600030101010101" pitchFamily="2" charset="-122"/>
                                  <a:cs typeface="Times New Roman" panose="02020603050405020304" pitchFamily="18" charset="0"/>
                                </a:rPr>
                                <m:t>−1</m:t>
                              </m:r>
                            </m:sub>
                          </m:sSub>
                          <m:r>
                            <a:rPr lang="en-GB" sz="1200" i="1" kern="100">
                              <a:effectLst/>
                              <a:latin typeface="Cambria Math" panose="02040503050406030204" pitchFamily="18" charset="0"/>
                              <a:ea typeface="DengXian" panose="02010600030101010101" pitchFamily="2" charset="-122"/>
                              <a:cs typeface="Times New Roman" panose="02020603050405020304" pitchFamily="18" charset="0"/>
                            </a:rPr>
                            <m:t>, </m:t>
                          </m:r>
                          <m:sSub>
                            <m:sSubPr>
                              <m:ctrlPr>
                                <a:rPr lang="en-MY" sz="1200" i="1" kern="100">
                                  <a:effectLst/>
                                  <a:latin typeface="Cambria Math" panose="02040503050406030204" pitchFamily="18" charset="0"/>
                                  <a:ea typeface="DengXian" panose="02010600030101010101" pitchFamily="2" charset="-122"/>
                                  <a:cs typeface="Times New Roman" panose="02020603050405020304" pitchFamily="18" charset="0"/>
                                </a:rPr>
                              </m:ctrlPr>
                            </m:sSubPr>
                            <m:e>
                              <m:r>
                                <a:rPr lang="en-GB" sz="1200" i="1" kern="100">
                                  <a:effectLst/>
                                  <a:latin typeface="Cambria Math" panose="02040503050406030204" pitchFamily="18" charset="0"/>
                                  <a:ea typeface="DengXian" panose="02010600030101010101" pitchFamily="2" charset="-122"/>
                                  <a:cs typeface="Times New Roman" panose="02020603050405020304" pitchFamily="18" charset="0"/>
                                </a:rPr>
                                <m:t>𝑥</m:t>
                              </m:r>
                            </m:e>
                            <m:sub>
                              <m:r>
                                <a:rPr lang="en-GB" sz="1200" i="1" kern="100">
                                  <a:effectLst/>
                                  <a:latin typeface="Cambria Math" panose="02040503050406030204" pitchFamily="18" charset="0"/>
                                  <a:ea typeface="DengXian" panose="02010600030101010101" pitchFamily="2" charset="-122"/>
                                  <a:cs typeface="Times New Roman" panose="02020603050405020304" pitchFamily="18" charset="0"/>
                                </a:rPr>
                                <m:t>𝑡</m:t>
                              </m:r>
                            </m:sub>
                          </m:sSub>
                        </m:e>
                      </m:d>
                      <m:r>
                        <a:rPr lang="en-GB" sz="1200" i="1" kern="100">
                          <a:effectLst/>
                          <a:latin typeface="Cambria Math" panose="02040503050406030204" pitchFamily="18" charset="0"/>
                          <a:ea typeface="DengXian" panose="02010600030101010101" pitchFamily="2" charset="-122"/>
                          <a:cs typeface="Times New Roman" panose="02020603050405020304" pitchFamily="18" charset="0"/>
                        </a:rPr>
                        <m:t>+ </m:t>
                      </m:r>
                      <m:sSub>
                        <m:sSubPr>
                          <m:ctrlPr>
                            <a:rPr lang="en-MY" sz="1200" i="1" kern="100">
                              <a:effectLst/>
                              <a:latin typeface="Cambria Math" panose="02040503050406030204" pitchFamily="18" charset="0"/>
                              <a:ea typeface="DengXian" panose="02010600030101010101" pitchFamily="2" charset="-122"/>
                              <a:cs typeface="Times New Roman" panose="02020603050405020304" pitchFamily="18" charset="0"/>
                            </a:rPr>
                          </m:ctrlPr>
                        </m:sSubPr>
                        <m:e>
                          <m:r>
                            <a:rPr lang="en-GB" sz="1200" i="1" kern="100">
                              <a:effectLst/>
                              <a:latin typeface="Cambria Math" panose="02040503050406030204" pitchFamily="18" charset="0"/>
                              <a:ea typeface="DengXian" panose="02010600030101010101" pitchFamily="2" charset="-122"/>
                              <a:cs typeface="Times New Roman" panose="02020603050405020304" pitchFamily="18" charset="0"/>
                            </a:rPr>
                            <m:t>𝑏</m:t>
                          </m:r>
                        </m:e>
                        <m:sub>
                          <m:r>
                            <a:rPr lang="en-GB" sz="1200" i="1" kern="100">
                              <a:effectLst/>
                              <a:latin typeface="Cambria Math" panose="02040503050406030204" pitchFamily="18" charset="0"/>
                              <a:ea typeface="DengXian" panose="02010600030101010101" pitchFamily="2" charset="-122"/>
                              <a:cs typeface="Times New Roman" panose="02020603050405020304" pitchFamily="18" charset="0"/>
                            </a:rPr>
                            <m:t>𝑓</m:t>
                          </m:r>
                        </m:sub>
                      </m:sSub>
                      <m:r>
                        <a:rPr lang="en-GB" sz="1200" i="1" kern="100">
                          <a:effectLst/>
                          <a:latin typeface="Cambria Math" panose="02040503050406030204" pitchFamily="18" charset="0"/>
                          <a:ea typeface="DengXian" panose="02010600030101010101" pitchFamily="2" charset="-122"/>
                          <a:cs typeface="Times New Roman" panose="02020603050405020304" pitchFamily="18" charset="0"/>
                        </a:rPr>
                        <m:t>)</m:t>
                      </m:r>
                    </m:oMath>
                  </m:oMathPara>
                </a14:m>
                <a:endParaRPr lang="en-MY"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p>
                <a:endParaRPr lang="en-MY" dirty="0"/>
              </a:p>
            </p:txBody>
          </p:sp>
        </mc:Choice>
        <mc:Fallback xmlns="">
          <p:sp>
            <p:nvSpPr>
              <p:cNvPr id="4" name="TextBox 3">
                <a:extLst>
                  <a:ext uri="{FF2B5EF4-FFF2-40B4-BE49-F238E27FC236}">
                    <a16:creationId xmlns:a16="http://schemas.microsoft.com/office/drawing/2014/main" id="{2C132EF8-A039-65CD-C884-6575740CD8F5}"/>
                  </a:ext>
                </a:extLst>
              </p:cNvPr>
              <p:cNvSpPr txBox="1">
                <a:spLocks noRot="1" noChangeAspect="1" noMove="1" noResize="1" noEditPoints="1" noAdjustHandles="1" noChangeArrowheads="1" noChangeShapeType="1" noTextEdit="1"/>
              </p:cNvSpPr>
              <p:nvPr/>
            </p:nvSpPr>
            <p:spPr>
              <a:xfrm>
                <a:off x="657225" y="3365943"/>
                <a:ext cx="2009663" cy="876587"/>
              </a:xfrm>
              <a:prstGeom prst="rect">
                <a:avLst/>
              </a:prstGeom>
              <a:blipFill>
                <a:blip r:embed="rId4"/>
                <a:stretch>
                  <a:fillRect l="-304" t="-694"/>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871B85B-09B3-5B99-6B3B-52592270759C}"/>
                  </a:ext>
                </a:extLst>
              </p:cNvPr>
              <p:cNvSpPr txBox="1"/>
              <p:nvPr/>
            </p:nvSpPr>
            <p:spPr>
              <a:xfrm>
                <a:off x="3200344" y="3365943"/>
                <a:ext cx="2524125" cy="1396536"/>
              </a:xfrm>
              <a:prstGeom prst="rect">
                <a:avLst/>
              </a:prstGeom>
              <a:noFill/>
            </p:spPr>
            <p:txBody>
              <a:bodyPr wrap="square" rtlCol="0">
                <a:spAutoFit/>
              </a:bodyPr>
              <a:lstStyle/>
              <a:p>
                <a:r>
                  <a:rPr lang="en-MY" sz="1200" kern="100" dirty="0">
                    <a:effectLst/>
                    <a:latin typeface="+mn-lt"/>
                    <a:ea typeface="DengXian" panose="02010600030101010101" pitchFamily="2" charset="-122"/>
                    <a:cs typeface="Times New Roman" panose="02020603050405020304" pitchFamily="18" charset="0"/>
                  </a:rPr>
                  <a:t>Input gate: </a:t>
                </a:r>
              </a:p>
              <a:p>
                <a:endParaRPr lang="en-MY" sz="1200" i="1" kern="100" dirty="0">
                  <a:effectLst/>
                  <a:latin typeface="Cambria Math" panose="02040503050406030204" pitchFamily="18" charset="0"/>
                  <a:ea typeface="DengXian" panose="02010600030101010101" pitchFamily="2" charset="-122"/>
                  <a:cs typeface="Times New Roman" panose="02020603050405020304" pitchFamily="18" charset="0"/>
                </a:endParaRPr>
              </a:p>
              <a:p>
                <a:pPr/>
                <a14:m>
                  <m:oMathPara xmlns:m="http://schemas.openxmlformats.org/officeDocument/2006/math">
                    <m:oMathParaPr>
                      <m:jc m:val="left"/>
                    </m:oMathParaPr>
                    <m:oMath xmlns:m="http://schemas.openxmlformats.org/officeDocument/2006/math">
                      <m:sSub>
                        <m:sSubPr>
                          <m:ctrlPr>
                            <a:rPr lang="en-MY" sz="1200" i="1" smtClean="0">
                              <a:latin typeface="Cambria Math" panose="02040503050406030204" pitchFamily="18" charset="0"/>
                            </a:rPr>
                          </m:ctrlPr>
                        </m:sSubPr>
                        <m:e>
                          <m:r>
                            <a:rPr lang="en-GB" sz="1200" i="1">
                              <a:latin typeface="Cambria Math" panose="02040503050406030204" pitchFamily="18" charset="0"/>
                            </a:rPr>
                            <m:t>𝑖</m:t>
                          </m:r>
                        </m:e>
                        <m:sub>
                          <m:r>
                            <a:rPr lang="en-GB" sz="1200" i="1">
                              <a:latin typeface="Cambria Math" panose="02040503050406030204" pitchFamily="18" charset="0"/>
                            </a:rPr>
                            <m:t>𝑡</m:t>
                          </m:r>
                        </m:sub>
                      </m:sSub>
                      <m:r>
                        <a:rPr lang="en-GB" sz="1200" i="1">
                          <a:latin typeface="Cambria Math" panose="02040503050406030204" pitchFamily="18" charset="0"/>
                        </a:rPr>
                        <m:t>=</m:t>
                      </m:r>
                      <m:r>
                        <a:rPr lang="en-GB" sz="1200" i="1">
                          <a:latin typeface="Cambria Math" panose="02040503050406030204" pitchFamily="18" charset="0"/>
                        </a:rPr>
                        <m:t>𝜎</m:t>
                      </m:r>
                      <m:r>
                        <a:rPr lang="en-GB" sz="1200" i="1">
                          <a:latin typeface="Cambria Math" panose="02040503050406030204" pitchFamily="18" charset="0"/>
                        </a:rPr>
                        <m:t>(</m:t>
                      </m:r>
                      <m:sSub>
                        <m:sSubPr>
                          <m:ctrlPr>
                            <a:rPr lang="en-MY" sz="1200" i="1">
                              <a:latin typeface="Cambria Math" panose="02040503050406030204" pitchFamily="18" charset="0"/>
                            </a:rPr>
                          </m:ctrlPr>
                        </m:sSubPr>
                        <m:e>
                          <m:r>
                            <a:rPr lang="en-GB" sz="1200" i="1">
                              <a:latin typeface="Cambria Math" panose="02040503050406030204" pitchFamily="18" charset="0"/>
                            </a:rPr>
                            <m:t>𝑊</m:t>
                          </m:r>
                        </m:e>
                        <m:sub>
                          <m:r>
                            <a:rPr lang="en-GB" sz="1200" i="1">
                              <a:latin typeface="Cambria Math" panose="02040503050406030204" pitchFamily="18" charset="0"/>
                            </a:rPr>
                            <m:t>𝑖</m:t>
                          </m:r>
                        </m:sub>
                      </m:sSub>
                      <m:r>
                        <a:rPr lang="en-GB" sz="1200" i="1">
                          <a:latin typeface="Cambria Math" panose="02040503050406030204" pitchFamily="18" charset="0"/>
                        </a:rPr>
                        <m:t>∙</m:t>
                      </m:r>
                      <m:d>
                        <m:dPr>
                          <m:begChr m:val="["/>
                          <m:endChr m:val="]"/>
                          <m:ctrlPr>
                            <a:rPr lang="en-MY" sz="1200" i="1">
                              <a:latin typeface="Cambria Math" panose="02040503050406030204" pitchFamily="18" charset="0"/>
                            </a:rPr>
                          </m:ctrlPr>
                        </m:dPr>
                        <m:e>
                          <m:sSub>
                            <m:sSubPr>
                              <m:ctrlPr>
                                <a:rPr lang="en-MY" sz="1200" i="1">
                                  <a:latin typeface="Cambria Math" panose="02040503050406030204" pitchFamily="18" charset="0"/>
                                </a:rPr>
                              </m:ctrlPr>
                            </m:sSubPr>
                            <m:e>
                              <m:r>
                                <a:rPr lang="en-GB" sz="1200" i="1">
                                  <a:latin typeface="Cambria Math" panose="02040503050406030204" pitchFamily="18" charset="0"/>
                                </a:rPr>
                                <m:t>h</m:t>
                              </m:r>
                            </m:e>
                            <m:sub>
                              <m:r>
                                <a:rPr lang="en-GB" sz="1200" i="1">
                                  <a:latin typeface="Cambria Math" panose="02040503050406030204" pitchFamily="18" charset="0"/>
                                </a:rPr>
                                <m:t>𝑡</m:t>
                              </m:r>
                              <m:r>
                                <a:rPr lang="en-GB" sz="1200" i="1">
                                  <a:latin typeface="Cambria Math" panose="02040503050406030204" pitchFamily="18" charset="0"/>
                                </a:rPr>
                                <m:t>−1</m:t>
                              </m:r>
                            </m:sub>
                          </m:sSub>
                          <m:r>
                            <a:rPr lang="en-GB" sz="1200" i="1">
                              <a:latin typeface="Cambria Math" panose="02040503050406030204" pitchFamily="18" charset="0"/>
                            </a:rPr>
                            <m:t>,</m:t>
                          </m:r>
                          <m:sSub>
                            <m:sSubPr>
                              <m:ctrlPr>
                                <a:rPr lang="en-MY" sz="1200" i="1">
                                  <a:latin typeface="Cambria Math" panose="02040503050406030204" pitchFamily="18" charset="0"/>
                                </a:rPr>
                              </m:ctrlPr>
                            </m:sSubPr>
                            <m:e>
                              <m:r>
                                <a:rPr lang="en-GB" sz="1200" i="1">
                                  <a:latin typeface="Cambria Math" panose="02040503050406030204" pitchFamily="18" charset="0"/>
                                </a:rPr>
                                <m:t>𝑥</m:t>
                              </m:r>
                            </m:e>
                            <m:sub>
                              <m:r>
                                <a:rPr lang="en-GB" sz="1200" i="1">
                                  <a:latin typeface="Cambria Math" panose="02040503050406030204" pitchFamily="18" charset="0"/>
                                </a:rPr>
                                <m:t>𝑡</m:t>
                              </m:r>
                            </m:sub>
                          </m:sSub>
                        </m:e>
                      </m:d>
                      <m:r>
                        <a:rPr lang="en-GB" sz="1200" i="1">
                          <a:latin typeface="Cambria Math" panose="02040503050406030204" pitchFamily="18" charset="0"/>
                        </a:rPr>
                        <m:t>+</m:t>
                      </m:r>
                      <m:sSub>
                        <m:sSubPr>
                          <m:ctrlPr>
                            <a:rPr lang="en-MY" sz="1200" i="1">
                              <a:latin typeface="Cambria Math" panose="02040503050406030204" pitchFamily="18" charset="0"/>
                            </a:rPr>
                          </m:ctrlPr>
                        </m:sSubPr>
                        <m:e>
                          <m:r>
                            <a:rPr lang="en-GB" sz="1200" i="1">
                              <a:latin typeface="Cambria Math" panose="02040503050406030204" pitchFamily="18" charset="0"/>
                            </a:rPr>
                            <m:t>𝑏</m:t>
                          </m:r>
                        </m:e>
                        <m:sub>
                          <m:r>
                            <a:rPr lang="en-GB" sz="1200" i="1">
                              <a:latin typeface="Cambria Math" panose="02040503050406030204" pitchFamily="18" charset="0"/>
                            </a:rPr>
                            <m:t>𝑖</m:t>
                          </m:r>
                        </m:sub>
                      </m:sSub>
                      <m:r>
                        <a:rPr lang="en-GB" sz="1200" i="1">
                          <a:latin typeface="Cambria Math" panose="02040503050406030204" pitchFamily="18" charset="0"/>
                        </a:rPr>
                        <m:t>)</m:t>
                      </m:r>
                    </m:oMath>
                  </m:oMathPara>
                </a14:m>
                <a:endParaRPr lang="en-MY" sz="1200" dirty="0"/>
              </a:p>
              <a:p>
                <a:endParaRPr lang="en-MY" sz="1200" dirty="0"/>
              </a:p>
              <a:p>
                <a:pPr/>
                <a14:m>
                  <m:oMathPara xmlns:m="http://schemas.openxmlformats.org/officeDocument/2006/math">
                    <m:oMathParaPr>
                      <m:jc m:val="left"/>
                    </m:oMathParaPr>
                    <m:oMath xmlns:m="http://schemas.openxmlformats.org/officeDocument/2006/math">
                      <m:acc>
                        <m:accPr>
                          <m:chr m:val="̃"/>
                          <m:ctrlPr>
                            <a:rPr lang="en-MY" sz="1200" i="1" kern="100" smtClean="0">
                              <a:effectLst/>
                              <a:latin typeface="Cambria Math" panose="02040503050406030204" pitchFamily="18" charset="0"/>
                              <a:ea typeface="DengXian" panose="02010600030101010101" pitchFamily="2" charset="-122"/>
                              <a:cs typeface="Times New Roman" panose="02020603050405020304" pitchFamily="18" charset="0"/>
                            </a:rPr>
                          </m:ctrlPr>
                        </m:accPr>
                        <m:e>
                          <m:sSub>
                            <m:sSubPr>
                              <m:ctrlPr>
                                <a:rPr lang="en-MY" sz="1200" i="1" kern="100">
                                  <a:effectLst/>
                                  <a:latin typeface="Cambria Math" panose="02040503050406030204" pitchFamily="18" charset="0"/>
                                  <a:ea typeface="DengXian" panose="02010600030101010101" pitchFamily="2" charset="-122"/>
                                  <a:cs typeface="Times New Roman" panose="02020603050405020304" pitchFamily="18" charset="0"/>
                                </a:rPr>
                              </m:ctrlPr>
                            </m:sSubPr>
                            <m:e>
                              <m:r>
                                <a:rPr lang="en-GB" sz="1200" i="1" kern="100">
                                  <a:effectLst/>
                                  <a:latin typeface="Cambria Math" panose="02040503050406030204" pitchFamily="18" charset="0"/>
                                  <a:ea typeface="DengXian" panose="02010600030101010101" pitchFamily="2" charset="-122"/>
                                  <a:cs typeface="Times New Roman" panose="02020603050405020304" pitchFamily="18" charset="0"/>
                                </a:rPr>
                                <m:t>𝐶</m:t>
                              </m:r>
                            </m:e>
                            <m:sub>
                              <m:r>
                                <a:rPr lang="en-GB" sz="1200" i="1" kern="100">
                                  <a:effectLst/>
                                  <a:latin typeface="Cambria Math" panose="02040503050406030204" pitchFamily="18" charset="0"/>
                                  <a:ea typeface="DengXian" panose="02010600030101010101" pitchFamily="2" charset="-122"/>
                                  <a:cs typeface="Times New Roman" panose="02020603050405020304" pitchFamily="18" charset="0"/>
                                </a:rPr>
                                <m:t>𝑡</m:t>
                              </m:r>
                            </m:sub>
                          </m:sSub>
                        </m:e>
                      </m:acc>
                      <m:r>
                        <a:rPr lang="en-GB" sz="1200" i="1" kern="100">
                          <a:effectLst/>
                          <a:latin typeface="Cambria Math" panose="02040503050406030204" pitchFamily="18" charset="0"/>
                          <a:ea typeface="DengXian" panose="02010600030101010101" pitchFamily="2" charset="-122"/>
                          <a:cs typeface="Times New Roman" panose="02020603050405020304" pitchFamily="18" charset="0"/>
                        </a:rPr>
                        <m:t>=</m:t>
                      </m:r>
                      <m:r>
                        <m:rPr>
                          <m:sty m:val="p"/>
                        </m:rPr>
                        <a:rPr lang="en-GB" sz="1200" kern="100">
                          <a:effectLst/>
                          <a:latin typeface="Cambria Math" panose="02040503050406030204" pitchFamily="18" charset="0"/>
                          <a:ea typeface="DengXian" panose="02010600030101010101" pitchFamily="2" charset="-122"/>
                          <a:cs typeface="Times New Roman" panose="02020603050405020304" pitchFamily="18" charset="0"/>
                        </a:rPr>
                        <m:t>tanh</m:t>
                      </m:r>
                      <m:r>
                        <a:rPr lang="en-GB" sz="1200" kern="100">
                          <a:effectLst/>
                          <a:latin typeface="Cambria Math" panose="02040503050406030204" pitchFamily="18" charset="0"/>
                          <a:ea typeface="DengXian" panose="02010600030101010101" pitchFamily="2" charset="-122"/>
                          <a:cs typeface="Times New Roman" panose="02020603050405020304" pitchFamily="18" charset="0"/>
                        </a:rPr>
                        <m:t>⁡</m:t>
                      </m:r>
                      <m:r>
                        <a:rPr lang="en-GB" sz="1200" i="1" kern="100">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en-MY" sz="1200" i="1" kern="100">
                              <a:effectLst/>
                              <a:latin typeface="Cambria Math" panose="02040503050406030204" pitchFamily="18" charset="0"/>
                              <a:ea typeface="DengXian" panose="02010600030101010101" pitchFamily="2" charset="-122"/>
                              <a:cs typeface="Times New Roman" panose="02020603050405020304" pitchFamily="18" charset="0"/>
                            </a:rPr>
                          </m:ctrlPr>
                        </m:sSubPr>
                        <m:e>
                          <m:r>
                            <a:rPr lang="en-GB" sz="1200" i="1" kern="100">
                              <a:effectLst/>
                              <a:latin typeface="Cambria Math" panose="02040503050406030204" pitchFamily="18" charset="0"/>
                              <a:ea typeface="DengXian" panose="02010600030101010101" pitchFamily="2" charset="-122"/>
                              <a:cs typeface="Times New Roman" panose="02020603050405020304" pitchFamily="18" charset="0"/>
                            </a:rPr>
                            <m:t>𝑊</m:t>
                          </m:r>
                        </m:e>
                        <m:sub>
                          <m:r>
                            <a:rPr lang="en-GB" sz="1200" i="1" kern="100">
                              <a:effectLst/>
                              <a:latin typeface="Cambria Math" panose="02040503050406030204" pitchFamily="18" charset="0"/>
                              <a:ea typeface="DengXian" panose="02010600030101010101" pitchFamily="2" charset="-122"/>
                              <a:cs typeface="Times New Roman" panose="02020603050405020304" pitchFamily="18" charset="0"/>
                            </a:rPr>
                            <m:t>𝐶</m:t>
                          </m:r>
                        </m:sub>
                      </m:sSub>
                      <m:r>
                        <a:rPr lang="en-GB" sz="1200" i="1" kern="100">
                          <a:effectLst/>
                          <a:latin typeface="Cambria Math" panose="02040503050406030204" pitchFamily="18" charset="0"/>
                          <a:ea typeface="DengXian" panose="02010600030101010101" pitchFamily="2" charset="-122"/>
                          <a:cs typeface="Times New Roman" panose="02020603050405020304" pitchFamily="18" charset="0"/>
                        </a:rPr>
                        <m:t>∙</m:t>
                      </m:r>
                      <m:d>
                        <m:dPr>
                          <m:begChr m:val="["/>
                          <m:endChr m:val="]"/>
                          <m:ctrlPr>
                            <a:rPr lang="en-MY" sz="1200" i="1" kern="100">
                              <a:effectLst/>
                              <a:latin typeface="Cambria Math" panose="02040503050406030204" pitchFamily="18" charset="0"/>
                              <a:ea typeface="DengXian" panose="02010600030101010101" pitchFamily="2" charset="-122"/>
                              <a:cs typeface="Times New Roman" panose="02020603050405020304" pitchFamily="18" charset="0"/>
                            </a:rPr>
                          </m:ctrlPr>
                        </m:dPr>
                        <m:e>
                          <m:sSub>
                            <m:sSubPr>
                              <m:ctrlPr>
                                <a:rPr lang="en-MY" sz="1200" i="1" kern="100">
                                  <a:effectLst/>
                                  <a:latin typeface="Cambria Math" panose="02040503050406030204" pitchFamily="18" charset="0"/>
                                  <a:ea typeface="DengXian" panose="02010600030101010101" pitchFamily="2" charset="-122"/>
                                  <a:cs typeface="Times New Roman" panose="02020603050405020304" pitchFamily="18" charset="0"/>
                                </a:rPr>
                              </m:ctrlPr>
                            </m:sSubPr>
                            <m:e>
                              <m:r>
                                <a:rPr lang="en-GB" sz="1200" i="1" kern="100">
                                  <a:effectLst/>
                                  <a:latin typeface="Cambria Math" panose="02040503050406030204" pitchFamily="18" charset="0"/>
                                  <a:ea typeface="DengXian" panose="02010600030101010101" pitchFamily="2" charset="-122"/>
                                  <a:cs typeface="Times New Roman" panose="02020603050405020304" pitchFamily="18" charset="0"/>
                                </a:rPr>
                                <m:t>h</m:t>
                              </m:r>
                            </m:e>
                            <m:sub>
                              <m:r>
                                <a:rPr lang="en-GB" sz="1200" i="1" kern="100">
                                  <a:effectLst/>
                                  <a:latin typeface="Cambria Math" panose="02040503050406030204" pitchFamily="18" charset="0"/>
                                  <a:ea typeface="DengXian" panose="02010600030101010101" pitchFamily="2" charset="-122"/>
                                  <a:cs typeface="Times New Roman" panose="02020603050405020304" pitchFamily="18" charset="0"/>
                                </a:rPr>
                                <m:t>𝑡</m:t>
                              </m:r>
                              <m:r>
                                <a:rPr lang="en-GB" sz="1200" i="1" kern="100">
                                  <a:effectLst/>
                                  <a:latin typeface="Cambria Math" panose="02040503050406030204" pitchFamily="18" charset="0"/>
                                  <a:ea typeface="DengXian" panose="02010600030101010101" pitchFamily="2" charset="-122"/>
                                  <a:cs typeface="Times New Roman" panose="02020603050405020304" pitchFamily="18" charset="0"/>
                                </a:rPr>
                                <m:t>−1</m:t>
                              </m:r>
                            </m:sub>
                          </m:sSub>
                          <m:r>
                            <a:rPr lang="en-GB" sz="1200" i="1" kern="100">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en-MY" sz="1200" i="1" kern="100">
                                  <a:effectLst/>
                                  <a:latin typeface="Cambria Math" panose="02040503050406030204" pitchFamily="18" charset="0"/>
                                  <a:ea typeface="DengXian" panose="02010600030101010101" pitchFamily="2" charset="-122"/>
                                  <a:cs typeface="Times New Roman" panose="02020603050405020304" pitchFamily="18" charset="0"/>
                                </a:rPr>
                              </m:ctrlPr>
                            </m:sSubPr>
                            <m:e>
                              <m:r>
                                <a:rPr lang="en-GB" sz="1200" i="1" kern="100">
                                  <a:effectLst/>
                                  <a:latin typeface="Cambria Math" panose="02040503050406030204" pitchFamily="18" charset="0"/>
                                  <a:ea typeface="DengXian" panose="02010600030101010101" pitchFamily="2" charset="-122"/>
                                  <a:cs typeface="Times New Roman" panose="02020603050405020304" pitchFamily="18" charset="0"/>
                                </a:rPr>
                                <m:t>𝑥</m:t>
                              </m:r>
                            </m:e>
                            <m:sub>
                              <m:r>
                                <a:rPr lang="en-GB" sz="1200" i="1" kern="100">
                                  <a:effectLst/>
                                  <a:latin typeface="Cambria Math" panose="02040503050406030204" pitchFamily="18" charset="0"/>
                                  <a:ea typeface="DengXian" panose="02010600030101010101" pitchFamily="2" charset="-122"/>
                                  <a:cs typeface="Times New Roman" panose="02020603050405020304" pitchFamily="18" charset="0"/>
                                </a:rPr>
                                <m:t>𝑡</m:t>
                              </m:r>
                            </m:sub>
                          </m:sSub>
                        </m:e>
                      </m:d>
                      <m:r>
                        <a:rPr lang="en-GB" sz="1200" i="1" kern="100">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en-MY" sz="1200" i="1" kern="100">
                              <a:effectLst/>
                              <a:latin typeface="Cambria Math" panose="02040503050406030204" pitchFamily="18" charset="0"/>
                              <a:ea typeface="DengXian" panose="02010600030101010101" pitchFamily="2" charset="-122"/>
                              <a:cs typeface="Times New Roman" panose="02020603050405020304" pitchFamily="18" charset="0"/>
                            </a:rPr>
                          </m:ctrlPr>
                        </m:sSubPr>
                        <m:e>
                          <m:r>
                            <a:rPr lang="en-GB" sz="1200" i="1" kern="100">
                              <a:effectLst/>
                              <a:latin typeface="Cambria Math" panose="02040503050406030204" pitchFamily="18" charset="0"/>
                              <a:ea typeface="DengXian" panose="02010600030101010101" pitchFamily="2" charset="-122"/>
                              <a:cs typeface="Times New Roman" panose="02020603050405020304" pitchFamily="18" charset="0"/>
                            </a:rPr>
                            <m:t>𝑏</m:t>
                          </m:r>
                        </m:e>
                        <m:sub>
                          <m:r>
                            <a:rPr lang="en-GB" sz="1200" i="1" kern="100">
                              <a:effectLst/>
                              <a:latin typeface="Cambria Math" panose="02040503050406030204" pitchFamily="18" charset="0"/>
                              <a:ea typeface="DengXian" panose="02010600030101010101" pitchFamily="2" charset="-122"/>
                              <a:cs typeface="Times New Roman" panose="02020603050405020304" pitchFamily="18" charset="0"/>
                            </a:rPr>
                            <m:t>𝐶</m:t>
                          </m:r>
                        </m:sub>
                      </m:sSub>
                      <m:r>
                        <a:rPr lang="en-GB" sz="1200" i="1" kern="100">
                          <a:effectLst/>
                          <a:latin typeface="Cambria Math" panose="02040503050406030204" pitchFamily="18" charset="0"/>
                          <a:ea typeface="DengXian" panose="02010600030101010101" pitchFamily="2" charset="-122"/>
                          <a:cs typeface="Times New Roman" panose="02020603050405020304" pitchFamily="18" charset="0"/>
                        </a:rPr>
                        <m:t>)</m:t>
                      </m:r>
                    </m:oMath>
                  </m:oMathPara>
                </a14:m>
                <a:endParaRPr lang="en-MY"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p>
                <a:endParaRPr lang="en-MY"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a14:m>
                  <m:oMathPara xmlns:m="http://schemas.openxmlformats.org/officeDocument/2006/math">
                    <m:oMathParaPr>
                      <m:jc m:val="left"/>
                    </m:oMathParaPr>
                    <m:oMath xmlns:m="http://schemas.openxmlformats.org/officeDocument/2006/math">
                      <m:sSub>
                        <m:sSubPr>
                          <m:ctrlPr>
                            <a:rPr lang="en-MY" sz="1200" i="1" kern="100" smtClean="0">
                              <a:effectLst/>
                              <a:latin typeface="Cambria Math" panose="02040503050406030204" pitchFamily="18" charset="0"/>
                              <a:ea typeface="Yu Gothic" panose="020B0400000000000000" pitchFamily="34" charset="-128"/>
                              <a:cs typeface="Times New Roman" panose="02020603050405020304" pitchFamily="18" charset="0"/>
                            </a:rPr>
                          </m:ctrlPr>
                        </m:sSubPr>
                        <m:e>
                          <m:r>
                            <a:rPr lang="en-GB" sz="1200" i="1" kern="100">
                              <a:effectLst/>
                              <a:latin typeface="Cambria Math" panose="02040503050406030204" pitchFamily="18" charset="0"/>
                              <a:ea typeface="Yu Gothic" panose="020B0400000000000000" pitchFamily="34" charset="-128"/>
                              <a:cs typeface="Times New Roman" panose="02020603050405020304" pitchFamily="18" charset="0"/>
                            </a:rPr>
                            <m:t>𝐶</m:t>
                          </m:r>
                        </m:e>
                        <m:sub>
                          <m:r>
                            <a:rPr lang="en-GB" sz="1200" i="1" kern="100">
                              <a:effectLst/>
                              <a:latin typeface="Cambria Math" panose="02040503050406030204" pitchFamily="18" charset="0"/>
                              <a:ea typeface="Yu Gothic" panose="020B0400000000000000" pitchFamily="34" charset="-128"/>
                              <a:cs typeface="Times New Roman" panose="02020603050405020304" pitchFamily="18" charset="0"/>
                            </a:rPr>
                            <m:t>𝑡</m:t>
                          </m:r>
                        </m:sub>
                      </m:sSub>
                      <m:r>
                        <a:rPr lang="en-GB" sz="1200" i="1" kern="100">
                          <a:effectLst/>
                          <a:latin typeface="Cambria Math" panose="02040503050406030204" pitchFamily="18" charset="0"/>
                          <a:ea typeface="Yu Gothic" panose="020B0400000000000000" pitchFamily="34" charset="-128"/>
                          <a:cs typeface="Times New Roman" panose="02020603050405020304" pitchFamily="18" charset="0"/>
                        </a:rPr>
                        <m:t>=</m:t>
                      </m:r>
                      <m:sSub>
                        <m:sSubPr>
                          <m:ctrlPr>
                            <a:rPr lang="en-MY" sz="1200" i="1" kern="100">
                              <a:effectLst/>
                              <a:latin typeface="Cambria Math" panose="02040503050406030204" pitchFamily="18" charset="0"/>
                              <a:ea typeface="Yu Gothic" panose="020B0400000000000000" pitchFamily="34" charset="-128"/>
                              <a:cs typeface="Times New Roman" panose="02020603050405020304" pitchFamily="18" charset="0"/>
                            </a:rPr>
                          </m:ctrlPr>
                        </m:sSubPr>
                        <m:e>
                          <m:r>
                            <a:rPr lang="en-GB" sz="1200" i="1" kern="100">
                              <a:effectLst/>
                              <a:latin typeface="Cambria Math" panose="02040503050406030204" pitchFamily="18" charset="0"/>
                              <a:ea typeface="Yu Gothic" panose="020B0400000000000000" pitchFamily="34" charset="-128"/>
                              <a:cs typeface="Times New Roman" panose="02020603050405020304" pitchFamily="18" charset="0"/>
                            </a:rPr>
                            <m:t>𝑓</m:t>
                          </m:r>
                        </m:e>
                        <m:sub>
                          <m:r>
                            <a:rPr lang="en-GB" sz="1200" i="1" kern="100">
                              <a:effectLst/>
                              <a:latin typeface="Cambria Math" panose="02040503050406030204" pitchFamily="18" charset="0"/>
                              <a:ea typeface="Yu Gothic" panose="020B0400000000000000" pitchFamily="34" charset="-128"/>
                              <a:cs typeface="Times New Roman" panose="02020603050405020304" pitchFamily="18" charset="0"/>
                            </a:rPr>
                            <m:t>𝑡</m:t>
                          </m:r>
                        </m:sub>
                      </m:sSub>
                      <m:r>
                        <a:rPr lang="en-GB" sz="1200" i="1" kern="100">
                          <a:effectLst/>
                          <a:latin typeface="Cambria Math" panose="02040503050406030204" pitchFamily="18" charset="0"/>
                          <a:ea typeface="Yu Gothic" panose="020B0400000000000000" pitchFamily="34" charset="-128"/>
                          <a:cs typeface="Times New Roman" panose="02020603050405020304" pitchFamily="18" charset="0"/>
                        </a:rPr>
                        <m:t>∙</m:t>
                      </m:r>
                      <m:sSub>
                        <m:sSubPr>
                          <m:ctrlPr>
                            <a:rPr lang="en-MY" sz="1200" i="1" kern="100">
                              <a:effectLst/>
                              <a:latin typeface="Cambria Math" panose="02040503050406030204" pitchFamily="18" charset="0"/>
                              <a:ea typeface="Yu Gothic" panose="020B0400000000000000" pitchFamily="34" charset="-128"/>
                              <a:cs typeface="Times New Roman" panose="02020603050405020304" pitchFamily="18" charset="0"/>
                            </a:rPr>
                          </m:ctrlPr>
                        </m:sSubPr>
                        <m:e>
                          <m:r>
                            <a:rPr lang="en-GB" sz="1200" i="1" kern="100">
                              <a:effectLst/>
                              <a:latin typeface="Cambria Math" panose="02040503050406030204" pitchFamily="18" charset="0"/>
                              <a:ea typeface="Yu Gothic" panose="020B0400000000000000" pitchFamily="34" charset="-128"/>
                              <a:cs typeface="Times New Roman" panose="02020603050405020304" pitchFamily="18" charset="0"/>
                            </a:rPr>
                            <m:t>𝐶</m:t>
                          </m:r>
                        </m:e>
                        <m:sub>
                          <m:r>
                            <a:rPr lang="en-GB" sz="1200" i="1" kern="100">
                              <a:effectLst/>
                              <a:latin typeface="Cambria Math" panose="02040503050406030204" pitchFamily="18" charset="0"/>
                              <a:ea typeface="Yu Gothic" panose="020B0400000000000000" pitchFamily="34" charset="-128"/>
                              <a:cs typeface="Times New Roman" panose="02020603050405020304" pitchFamily="18" charset="0"/>
                            </a:rPr>
                            <m:t>𝑡</m:t>
                          </m:r>
                          <m:r>
                            <a:rPr lang="en-GB" sz="1200" i="1" kern="100">
                              <a:effectLst/>
                              <a:latin typeface="Cambria Math" panose="02040503050406030204" pitchFamily="18" charset="0"/>
                              <a:ea typeface="Yu Gothic" panose="020B0400000000000000" pitchFamily="34" charset="-128"/>
                              <a:cs typeface="Times New Roman" panose="02020603050405020304" pitchFamily="18" charset="0"/>
                            </a:rPr>
                            <m:t>−1</m:t>
                          </m:r>
                        </m:sub>
                      </m:sSub>
                      <m:r>
                        <a:rPr lang="en-GB" sz="1200" i="1" kern="100">
                          <a:effectLst/>
                          <a:latin typeface="Cambria Math" panose="02040503050406030204" pitchFamily="18" charset="0"/>
                          <a:ea typeface="Yu Gothic" panose="020B0400000000000000" pitchFamily="34" charset="-128"/>
                          <a:cs typeface="Times New Roman" panose="02020603050405020304" pitchFamily="18" charset="0"/>
                        </a:rPr>
                        <m:t>+</m:t>
                      </m:r>
                      <m:sSub>
                        <m:sSubPr>
                          <m:ctrlPr>
                            <a:rPr lang="en-MY" sz="1200" i="1" kern="100">
                              <a:effectLst/>
                              <a:latin typeface="Cambria Math" panose="02040503050406030204" pitchFamily="18" charset="0"/>
                              <a:ea typeface="Yu Gothic" panose="020B0400000000000000" pitchFamily="34" charset="-128"/>
                              <a:cs typeface="Times New Roman" panose="02020603050405020304" pitchFamily="18" charset="0"/>
                            </a:rPr>
                          </m:ctrlPr>
                        </m:sSubPr>
                        <m:e>
                          <m:r>
                            <a:rPr lang="en-GB" sz="1200" i="1" kern="100">
                              <a:effectLst/>
                              <a:latin typeface="Cambria Math" panose="02040503050406030204" pitchFamily="18" charset="0"/>
                              <a:ea typeface="Yu Gothic" panose="020B0400000000000000" pitchFamily="34" charset="-128"/>
                              <a:cs typeface="Times New Roman" panose="02020603050405020304" pitchFamily="18" charset="0"/>
                            </a:rPr>
                            <m:t>𝑖</m:t>
                          </m:r>
                        </m:e>
                        <m:sub>
                          <m:r>
                            <a:rPr lang="en-GB" sz="1200" i="1" kern="100">
                              <a:effectLst/>
                              <a:latin typeface="Cambria Math" panose="02040503050406030204" pitchFamily="18" charset="0"/>
                              <a:ea typeface="Yu Gothic" panose="020B0400000000000000" pitchFamily="34" charset="-128"/>
                              <a:cs typeface="Times New Roman" panose="02020603050405020304" pitchFamily="18" charset="0"/>
                            </a:rPr>
                            <m:t>𝑡</m:t>
                          </m:r>
                          <m:r>
                            <a:rPr lang="en-GB" sz="1200" i="1" kern="100">
                              <a:effectLst/>
                              <a:latin typeface="Cambria Math" panose="02040503050406030204" pitchFamily="18" charset="0"/>
                              <a:ea typeface="Yu Gothic" panose="020B0400000000000000" pitchFamily="34" charset="-128"/>
                              <a:cs typeface="Times New Roman" panose="02020603050405020304" pitchFamily="18" charset="0"/>
                            </a:rPr>
                            <m:t>∙</m:t>
                          </m:r>
                        </m:sub>
                      </m:sSub>
                      <m:acc>
                        <m:accPr>
                          <m:chr m:val="̃"/>
                          <m:ctrlPr>
                            <a:rPr lang="en-MY" sz="1200" i="1" kern="100">
                              <a:effectLst/>
                              <a:latin typeface="Cambria Math" panose="02040503050406030204" pitchFamily="18" charset="0"/>
                              <a:ea typeface="Yu Gothic" panose="020B0400000000000000" pitchFamily="34" charset="-128"/>
                              <a:cs typeface="Times New Roman" panose="02020603050405020304" pitchFamily="18" charset="0"/>
                            </a:rPr>
                          </m:ctrlPr>
                        </m:accPr>
                        <m:e>
                          <m:sSub>
                            <m:sSubPr>
                              <m:ctrlPr>
                                <a:rPr lang="en-MY" sz="1200" i="1" kern="100">
                                  <a:effectLst/>
                                  <a:latin typeface="Cambria Math" panose="02040503050406030204" pitchFamily="18" charset="0"/>
                                  <a:ea typeface="Yu Gothic" panose="020B0400000000000000" pitchFamily="34" charset="-128"/>
                                  <a:cs typeface="Times New Roman" panose="02020603050405020304" pitchFamily="18" charset="0"/>
                                </a:rPr>
                              </m:ctrlPr>
                            </m:sSubPr>
                            <m:e>
                              <m:r>
                                <a:rPr lang="en-GB" sz="1200" i="1" kern="100">
                                  <a:effectLst/>
                                  <a:latin typeface="Cambria Math" panose="02040503050406030204" pitchFamily="18" charset="0"/>
                                  <a:ea typeface="Yu Gothic" panose="020B0400000000000000" pitchFamily="34" charset="-128"/>
                                  <a:cs typeface="Times New Roman" panose="02020603050405020304" pitchFamily="18" charset="0"/>
                                </a:rPr>
                                <m:t>𝐶</m:t>
                              </m:r>
                            </m:e>
                            <m:sub>
                              <m:r>
                                <a:rPr lang="en-GB" sz="1200" i="1" kern="100">
                                  <a:effectLst/>
                                  <a:latin typeface="Cambria Math" panose="02040503050406030204" pitchFamily="18" charset="0"/>
                                  <a:ea typeface="Yu Gothic" panose="020B0400000000000000" pitchFamily="34" charset="-128"/>
                                  <a:cs typeface="Times New Roman" panose="02020603050405020304" pitchFamily="18" charset="0"/>
                                </a:rPr>
                                <m:t>𝑡</m:t>
                              </m:r>
                            </m:sub>
                          </m:sSub>
                        </m:e>
                      </m:acc>
                    </m:oMath>
                  </m:oMathPara>
                </a14:m>
                <a:endParaRPr lang="en-MY"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3871B85B-09B3-5B99-6B3B-52592270759C}"/>
                  </a:ext>
                </a:extLst>
              </p:cNvPr>
              <p:cNvSpPr txBox="1">
                <a:spLocks noRot="1" noChangeAspect="1" noMove="1" noResize="1" noEditPoints="1" noAdjustHandles="1" noChangeArrowheads="1" noChangeShapeType="1" noTextEdit="1"/>
              </p:cNvSpPr>
              <p:nvPr/>
            </p:nvSpPr>
            <p:spPr>
              <a:xfrm>
                <a:off x="3200344" y="3365943"/>
                <a:ext cx="2524125" cy="1396536"/>
              </a:xfrm>
              <a:prstGeom prst="rect">
                <a:avLst/>
              </a:prstGeom>
              <a:blipFill>
                <a:blip r:embed="rId5"/>
                <a:stretch>
                  <a:fillRect l="-242" t="-437" b="-873"/>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2F4BBE7-0B68-5991-5FC9-375528045124}"/>
                  </a:ext>
                </a:extLst>
              </p:cNvPr>
              <p:cNvSpPr txBox="1"/>
              <p:nvPr/>
            </p:nvSpPr>
            <p:spPr>
              <a:xfrm>
                <a:off x="5880100" y="3365943"/>
                <a:ext cx="2524125" cy="1077218"/>
              </a:xfrm>
              <a:prstGeom prst="rect">
                <a:avLst/>
              </a:prstGeom>
              <a:noFill/>
            </p:spPr>
            <p:txBody>
              <a:bodyPr wrap="square" rtlCol="0">
                <a:spAutoFit/>
              </a:bodyPr>
              <a:lstStyle/>
              <a:p>
                <a:r>
                  <a:rPr lang="en-MY" sz="1200" kern="100" dirty="0">
                    <a:effectLst/>
                    <a:latin typeface="+mn-lt"/>
                    <a:ea typeface="DengXian" panose="02010600030101010101" pitchFamily="2" charset="-122"/>
                    <a:cs typeface="Times New Roman" panose="02020603050405020304" pitchFamily="18" charset="0"/>
                  </a:rPr>
                  <a:t>Output gate: </a:t>
                </a:r>
              </a:p>
              <a:p>
                <a:endParaRPr lang="en-MY" sz="1200" i="1" kern="100" dirty="0">
                  <a:effectLst/>
                  <a:latin typeface="Cambria Math" panose="02040503050406030204" pitchFamily="18" charset="0"/>
                  <a:ea typeface="DengXian" panose="02010600030101010101" pitchFamily="2" charset="-122"/>
                  <a:cs typeface="Times New Roman" panose="02020603050405020304" pitchFamily="18" charset="0"/>
                </a:endParaRPr>
              </a:p>
              <a:p>
                <a:pPr/>
                <a14:m>
                  <m:oMathPara xmlns:m="http://schemas.openxmlformats.org/officeDocument/2006/math">
                    <m:oMathParaPr>
                      <m:jc m:val="left"/>
                    </m:oMathParaPr>
                    <m:oMath xmlns:m="http://schemas.openxmlformats.org/officeDocument/2006/math">
                      <m:sSub>
                        <m:sSubPr>
                          <m:ctrlPr>
                            <a:rPr lang="en-MY" i="1" smtClean="0">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𝑡</m:t>
                          </m:r>
                        </m:sub>
                      </m:sSub>
                      <m:r>
                        <a:rPr lang="en-GB" i="1">
                          <a:latin typeface="Cambria Math" panose="02040503050406030204" pitchFamily="18" charset="0"/>
                        </a:rPr>
                        <m:t>=</m:t>
                      </m:r>
                      <m:r>
                        <a:rPr lang="en-GB" i="1">
                          <a:latin typeface="Cambria Math" panose="02040503050406030204" pitchFamily="18" charset="0"/>
                        </a:rPr>
                        <m:t>𝜎</m:t>
                      </m:r>
                      <m:r>
                        <a:rPr lang="en-GB" i="1">
                          <a:latin typeface="Cambria Math" panose="02040503050406030204" pitchFamily="18" charset="0"/>
                        </a:rPr>
                        <m:t>(</m:t>
                      </m:r>
                      <m:sSub>
                        <m:sSubPr>
                          <m:ctrlPr>
                            <a:rPr lang="en-MY" i="1">
                              <a:latin typeface="Cambria Math" panose="02040503050406030204" pitchFamily="18" charset="0"/>
                            </a:rPr>
                          </m:ctrlPr>
                        </m:sSubPr>
                        <m:e>
                          <m:r>
                            <a:rPr lang="en-GB" i="1">
                              <a:latin typeface="Cambria Math" panose="02040503050406030204" pitchFamily="18" charset="0"/>
                            </a:rPr>
                            <m:t>𝑊</m:t>
                          </m:r>
                        </m:e>
                        <m:sub>
                          <m:r>
                            <a:rPr lang="en-GB" i="1">
                              <a:latin typeface="Cambria Math" panose="02040503050406030204" pitchFamily="18" charset="0"/>
                            </a:rPr>
                            <m:t>𝑜</m:t>
                          </m:r>
                        </m:sub>
                      </m:sSub>
                      <m:r>
                        <a:rPr lang="en-GB" i="1">
                          <a:latin typeface="Cambria Math" panose="02040503050406030204" pitchFamily="18" charset="0"/>
                        </a:rPr>
                        <m:t>∙</m:t>
                      </m:r>
                      <m:d>
                        <m:dPr>
                          <m:begChr m:val="["/>
                          <m:endChr m:val="]"/>
                          <m:ctrlPr>
                            <a:rPr lang="en-MY" i="1">
                              <a:latin typeface="Cambria Math" panose="02040503050406030204" pitchFamily="18" charset="0"/>
                            </a:rPr>
                          </m:ctrlPr>
                        </m:dPr>
                        <m:e>
                          <m:sSub>
                            <m:sSubPr>
                              <m:ctrlPr>
                                <a:rPr lang="en-MY" i="1">
                                  <a:latin typeface="Cambria Math" panose="02040503050406030204" pitchFamily="18" charset="0"/>
                                </a:rPr>
                              </m:ctrlPr>
                            </m:sSubPr>
                            <m:e>
                              <m:r>
                                <a:rPr lang="en-GB" i="1">
                                  <a:latin typeface="Cambria Math" panose="02040503050406030204" pitchFamily="18" charset="0"/>
                                </a:rPr>
                                <m:t>h</m:t>
                              </m:r>
                            </m:e>
                            <m:sub>
                              <m:r>
                                <a:rPr lang="en-GB" i="1">
                                  <a:latin typeface="Cambria Math" panose="02040503050406030204" pitchFamily="18" charset="0"/>
                                </a:rPr>
                                <m:t>𝑡</m:t>
                              </m:r>
                              <m:r>
                                <a:rPr lang="en-GB" i="1">
                                  <a:latin typeface="Cambria Math" panose="02040503050406030204" pitchFamily="18" charset="0"/>
                                </a:rPr>
                                <m:t>−1</m:t>
                              </m:r>
                            </m:sub>
                          </m:sSub>
                          <m:r>
                            <a:rPr lang="en-GB" i="1">
                              <a:latin typeface="Cambria Math" panose="02040503050406030204" pitchFamily="18" charset="0"/>
                            </a:rPr>
                            <m:t>,</m:t>
                          </m:r>
                          <m:sSub>
                            <m:sSubPr>
                              <m:ctrlPr>
                                <a:rPr lang="en-MY"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𝑡</m:t>
                              </m:r>
                            </m:sub>
                          </m:sSub>
                        </m:e>
                      </m:d>
                      <m:r>
                        <a:rPr lang="en-GB" i="1">
                          <a:latin typeface="Cambria Math" panose="02040503050406030204" pitchFamily="18" charset="0"/>
                        </a:rPr>
                        <m:t>+</m:t>
                      </m:r>
                      <m:sSub>
                        <m:sSubPr>
                          <m:ctrlPr>
                            <a:rPr lang="en-MY" i="1">
                              <a:latin typeface="Cambria Math" panose="02040503050406030204" pitchFamily="18" charset="0"/>
                            </a:rPr>
                          </m:ctrlPr>
                        </m:sSubPr>
                        <m:e>
                          <m:r>
                            <a:rPr lang="en-GB" i="1">
                              <a:latin typeface="Cambria Math" panose="02040503050406030204" pitchFamily="18" charset="0"/>
                            </a:rPr>
                            <m:t>𝑏</m:t>
                          </m:r>
                        </m:e>
                        <m:sub>
                          <m:r>
                            <a:rPr lang="en-GB" i="1">
                              <a:latin typeface="Cambria Math" panose="02040503050406030204" pitchFamily="18" charset="0"/>
                            </a:rPr>
                            <m:t>𝑜</m:t>
                          </m:r>
                        </m:sub>
                      </m:sSub>
                      <m:r>
                        <a:rPr lang="en-GB" i="1">
                          <a:latin typeface="Cambria Math" panose="02040503050406030204" pitchFamily="18" charset="0"/>
                        </a:rPr>
                        <m:t>)</m:t>
                      </m:r>
                    </m:oMath>
                  </m:oMathPara>
                </a14:m>
                <a:endParaRPr lang="en-MY" dirty="0"/>
              </a:p>
              <a:p>
                <a:endParaRPr lang="en-MY" sz="1200" dirty="0"/>
              </a:p>
              <a:p>
                <a:pPr/>
                <a14:m>
                  <m:oMathPara xmlns:m="http://schemas.openxmlformats.org/officeDocument/2006/math">
                    <m:oMathParaPr>
                      <m:jc m:val="left"/>
                    </m:oMathParaPr>
                    <m:oMath xmlns:m="http://schemas.openxmlformats.org/officeDocument/2006/math">
                      <m:sSub>
                        <m:sSubPr>
                          <m:ctrlPr>
                            <a:rPr lang="en-MY" i="1" kern="100" smtClean="0">
                              <a:effectLst/>
                              <a:latin typeface="Cambria Math" panose="02040503050406030204" pitchFamily="18" charset="0"/>
                              <a:ea typeface="Yu Gothic" panose="020B0400000000000000" pitchFamily="34" charset="-128"/>
                              <a:cs typeface="Times New Roman" panose="02020603050405020304" pitchFamily="18" charset="0"/>
                            </a:rPr>
                          </m:ctrlPr>
                        </m:sSubPr>
                        <m:e>
                          <m:r>
                            <a:rPr lang="en-GB" i="1" kern="100">
                              <a:effectLst/>
                              <a:latin typeface="Cambria Math" panose="02040503050406030204" pitchFamily="18" charset="0"/>
                              <a:ea typeface="Yu Gothic" panose="020B0400000000000000" pitchFamily="34" charset="-128"/>
                              <a:cs typeface="Times New Roman" panose="02020603050405020304" pitchFamily="18" charset="0"/>
                            </a:rPr>
                            <m:t>h</m:t>
                          </m:r>
                        </m:e>
                        <m:sub>
                          <m:r>
                            <a:rPr lang="en-GB" i="1" kern="100">
                              <a:effectLst/>
                              <a:latin typeface="Cambria Math" panose="02040503050406030204" pitchFamily="18" charset="0"/>
                              <a:ea typeface="Yu Gothic" panose="020B0400000000000000" pitchFamily="34" charset="-128"/>
                              <a:cs typeface="Times New Roman" panose="02020603050405020304" pitchFamily="18" charset="0"/>
                            </a:rPr>
                            <m:t>𝑡</m:t>
                          </m:r>
                        </m:sub>
                      </m:sSub>
                      <m:r>
                        <a:rPr lang="en-GB" i="1" kern="100">
                          <a:effectLst/>
                          <a:latin typeface="Cambria Math" panose="02040503050406030204" pitchFamily="18" charset="0"/>
                          <a:ea typeface="Yu Gothic" panose="020B0400000000000000" pitchFamily="34" charset="-128"/>
                          <a:cs typeface="Times New Roman" panose="02020603050405020304" pitchFamily="18" charset="0"/>
                        </a:rPr>
                        <m:t>=</m:t>
                      </m:r>
                      <m:sSub>
                        <m:sSubPr>
                          <m:ctrlPr>
                            <a:rPr lang="en-MY" i="1" kern="100">
                              <a:effectLst/>
                              <a:latin typeface="Cambria Math" panose="02040503050406030204" pitchFamily="18" charset="0"/>
                              <a:ea typeface="Yu Gothic" panose="020B0400000000000000" pitchFamily="34" charset="-128"/>
                              <a:cs typeface="Times New Roman" panose="02020603050405020304" pitchFamily="18" charset="0"/>
                            </a:rPr>
                          </m:ctrlPr>
                        </m:sSubPr>
                        <m:e>
                          <m:r>
                            <a:rPr lang="en-GB" i="1" kern="100">
                              <a:effectLst/>
                              <a:latin typeface="Cambria Math" panose="02040503050406030204" pitchFamily="18" charset="0"/>
                              <a:ea typeface="Yu Gothic" panose="020B0400000000000000" pitchFamily="34" charset="-128"/>
                              <a:cs typeface="Times New Roman" panose="02020603050405020304" pitchFamily="18" charset="0"/>
                            </a:rPr>
                            <m:t>𝑜</m:t>
                          </m:r>
                        </m:e>
                        <m:sub>
                          <m:r>
                            <a:rPr lang="en-GB" i="1" kern="100">
                              <a:effectLst/>
                              <a:latin typeface="Cambria Math" panose="02040503050406030204" pitchFamily="18" charset="0"/>
                              <a:ea typeface="Yu Gothic" panose="020B0400000000000000" pitchFamily="34" charset="-128"/>
                              <a:cs typeface="Times New Roman" panose="02020603050405020304" pitchFamily="18" charset="0"/>
                            </a:rPr>
                            <m:t>𝑡</m:t>
                          </m:r>
                        </m:sub>
                      </m:sSub>
                      <m:r>
                        <a:rPr lang="en-GB" i="1" kern="100">
                          <a:effectLst/>
                          <a:latin typeface="Cambria Math" panose="02040503050406030204" pitchFamily="18" charset="0"/>
                          <a:ea typeface="Yu Gothic" panose="020B0400000000000000" pitchFamily="34" charset="-128"/>
                          <a:cs typeface="Times New Roman" panose="02020603050405020304" pitchFamily="18" charset="0"/>
                        </a:rPr>
                        <m:t>∙</m:t>
                      </m:r>
                      <m:r>
                        <m:rPr>
                          <m:sty m:val="p"/>
                        </m:rPr>
                        <a:rPr lang="en-GB" kern="100">
                          <a:effectLst/>
                          <a:latin typeface="Cambria Math" panose="02040503050406030204" pitchFamily="18" charset="0"/>
                          <a:ea typeface="Yu Gothic" panose="020B0400000000000000" pitchFamily="34" charset="-128"/>
                          <a:cs typeface="Times New Roman" panose="02020603050405020304" pitchFamily="18" charset="0"/>
                        </a:rPr>
                        <m:t>tanh</m:t>
                      </m:r>
                      <m:r>
                        <a:rPr lang="en-GB" kern="100">
                          <a:effectLst/>
                          <a:latin typeface="Cambria Math" panose="02040503050406030204" pitchFamily="18" charset="0"/>
                          <a:ea typeface="Yu Gothic" panose="020B0400000000000000" pitchFamily="34" charset="-128"/>
                          <a:cs typeface="Times New Roman" panose="02020603050405020304" pitchFamily="18" charset="0"/>
                        </a:rPr>
                        <m:t>⁡</m:t>
                      </m:r>
                      <m:r>
                        <a:rPr lang="en-GB" i="1" kern="100">
                          <a:effectLst/>
                          <a:latin typeface="Cambria Math" panose="02040503050406030204" pitchFamily="18" charset="0"/>
                          <a:ea typeface="Yu Gothic" panose="020B0400000000000000" pitchFamily="34" charset="-128"/>
                          <a:cs typeface="Times New Roman" panose="02020603050405020304" pitchFamily="18" charset="0"/>
                        </a:rPr>
                        <m:t>(</m:t>
                      </m:r>
                      <m:sSub>
                        <m:sSubPr>
                          <m:ctrlPr>
                            <a:rPr lang="en-MY" i="1" kern="100">
                              <a:effectLst/>
                              <a:latin typeface="Cambria Math" panose="02040503050406030204" pitchFamily="18" charset="0"/>
                              <a:ea typeface="Yu Gothic" panose="020B0400000000000000" pitchFamily="34" charset="-128"/>
                              <a:cs typeface="Times New Roman" panose="02020603050405020304" pitchFamily="18" charset="0"/>
                            </a:rPr>
                          </m:ctrlPr>
                        </m:sSubPr>
                        <m:e>
                          <m:r>
                            <a:rPr lang="en-GB" i="1" kern="100">
                              <a:effectLst/>
                              <a:latin typeface="Cambria Math" panose="02040503050406030204" pitchFamily="18" charset="0"/>
                              <a:ea typeface="Yu Gothic" panose="020B0400000000000000" pitchFamily="34" charset="-128"/>
                              <a:cs typeface="Times New Roman" panose="02020603050405020304" pitchFamily="18" charset="0"/>
                            </a:rPr>
                            <m:t>𝐶</m:t>
                          </m:r>
                        </m:e>
                        <m:sub>
                          <m:r>
                            <a:rPr lang="en-GB" i="1" kern="100">
                              <a:effectLst/>
                              <a:latin typeface="Cambria Math" panose="02040503050406030204" pitchFamily="18" charset="0"/>
                              <a:ea typeface="Yu Gothic" panose="020B0400000000000000" pitchFamily="34" charset="-128"/>
                              <a:cs typeface="Times New Roman" panose="02020603050405020304" pitchFamily="18" charset="0"/>
                            </a:rPr>
                            <m:t>𝑡</m:t>
                          </m:r>
                        </m:sub>
                      </m:sSub>
                      <m:r>
                        <a:rPr lang="en-GB" i="1" kern="100">
                          <a:effectLst/>
                          <a:latin typeface="Cambria Math" panose="02040503050406030204" pitchFamily="18" charset="0"/>
                          <a:ea typeface="Yu Gothic" panose="020B0400000000000000" pitchFamily="34" charset="-128"/>
                          <a:cs typeface="Times New Roman" panose="02020603050405020304" pitchFamily="18" charset="0"/>
                        </a:rPr>
                        <m:t>)</m:t>
                      </m:r>
                    </m:oMath>
                  </m:oMathPara>
                </a14:m>
                <a:endParaRPr lang="en-MY" kern="100" dirty="0">
                  <a:effectLst/>
                  <a:latin typeface="Times New Roman" panose="02020603050405020304" pitchFamily="18" charset="0"/>
                  <a:ea typeface="DengXian" panose="02010600030101010101" pitchFamily="2" charset="-122"/>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72F4BBE7-0B68-5991-5FC9-375528045124}"/>
                  </a:ext>
                </a:extLst>
              </p:cNvPr>
              <p:cNvSpPr txBox="1">
                <a:spLocks noRot="1" noChangeAspect="1" noMove="1" noResize="1" noEditPoints="1" noAdjustHandles="1" noChangeArrowheads="1" noChangeShapeType="1" noTextEdit="1"/>
              </p:cNvSpPr>
              <p:nvPr/>
            </p:nvSpPr>
            <p:spPr>
              <a:xfrm>
                <a:off x="5880100" y="3365943"/>
                <a:ext cx="2524125" cy="1077218"/>
              </a:xfrm>
              <a:prstGeom prst="rect">
                <a:avLst/>
              </a:prstGeom>
              <a:blipFill>
                <a:blip r:embed="rId6"/>
                <a:stretch>
                  <a:fillRect l="-242" t="-565" b="-1695"/>
                </a:stretch>
              </a:blipFill>
            </p:spPr>
            <p:txBody>
              <a:bodyPr/>
              <a:lstStyle/>
              <a:p>
                <a:r>
                  <a:rPr lang="en-MY">
                    <a:noFill/>
                  </a:rPr>
                  <a:t> </a:t>
                </a:r>
              </a:p>
            </p:txBody>
          </p:sp>
        </mc:Fallback>
      </mc:AlternateContent>
      <p:sp>
        <p:nvSpPr>
          <p:cNvPr id="7" name="Rectangle 6">
            <a:extLst>
              <a:ext uri="{FF2B5EF4-FFF2-40B4-BE49-F238E27FC236}">
                <a16:creationId xmlns:a16="http://schemas.microsoft.com/office/drawing/2014/main" id="{942FF5B6-772A-1163-E44A-94364545EE3E}"/>
              </a:ext>
            </a:extLst>
          </p:cNvPr>
          <p:cNvSpPr/>
          <p:nvPr/>
        </p:nvSpPr>
        <p:spPr>
          <a:xfrm>
            <a:off x="2666888" y="1268306"/>
            <a:ext cx="1066912" cy="1796646"/>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Rectangle 7">
            <a:extLst>
              <a:ext uri="{FF2B5EF4-FFF2-40B4-BE49-F238E27FC236}">
                <a16:creationId xmlns:a16="http://schemas.microsoft.com/office/drawing/2014/main" id="{82B91891-FED4-71B7-3D33-A12F5DEE9DD1}"/>
              </a:ext>
            </a:extLst>
          </p:cNvPr>
          <p:cNvSpPr/>
          <p:nvPr/>
        </p:nvSpPr>
        <p:spPr>
          <a:xfrm>
            <a:off x="3733800" y="1268306"/>
            <a:ext cx="952500" cy="1796646"/>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9" name="Rectangle 8">
            <a:extLst>
              <a:ext uri="{FF2B5EF4-FFF2-40B4-BE49-F238E27FC236}">
                <a16:creationId xmlns:a16="http://schemas.microsoft.com/office/drawing/2014/main" id="{9BCAF62C-38AF-D2D4-FBF0-6263F5C2341A}"/>
              </a:ext>
            </a:extLst>
          </p:cNvPr>
          <p:cNvSpPr/>
          <p:nvPr/>
        </p:nvSpPr>
        <p:spPr>
          <a:xfrm>
            <a:off x="4685981" y="1268306"/>
            <a:ext cx="1724025" cy="1796646"/>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p>
        </p:txBody>
      </p:sp>
    </p:spTree>
    <p:extLst>
      <p:ext uri="{BB962C8B-B14F-4D97-AF65-F5344CB8AC3E}">
        <p14:creationId xmlns:p14="http://schemas.microsoft.com/office/powerpoint/2010/main" val="1174095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0506C-5920-8118-FA3B-C6C14EBFF96E}"/>
              </a:ext>
            </a:extLst>
          </p:cNvPr>
          <p:cNvSpPr>
            <a:spLocks noGrp="1"/>
          </p:cNvSpPr>
          <p:nvPr>
            <p:ph type="title"/>
          </p:nvPr>
        </p:nvSpPr>
        <p:spPr>
          <a:xfrm>
            <a:off x="719999" y="445025"/>
            <a:ext cx="8162743" cy="572700"/>
          </a:xfrm>
        </p:spPr>
        <p:txBody>
          <a:bodyPr/>
          <a:lstStyle/>
          <a:p>
            <a:r>
              <a:rPr lang="en-MY" sz="2400" dirty="0">
                <a:latin typeface="+mn-lt"/>
              </a:rPr>
              <a:t>LSTM - NEXT-DAY PREDICTIVE TRADING STRATEGY</a:t>
            </a:r>
          </a:p>
        </p:txBody>
      </p:sp>
      <p:pic>
        <p:nvPicPr>
          <p:cNvPr id="3" name="Picture 2">
            <a:extLst>
              <a:ext uri="{FF2B5EF4-FFF2-40B4-BE49-F238E27FC236}">
                <a16:creationId xmlns:a16="http://schemas.microsoft.com/office/drawing/2014/main" id="{AD00587C-2F2F-B21A-725F-CAD0FCFF8697}"/>
              </a:ext>
            </a:extLst>
          </p:cNvPr>
          <p:cNvPicPr>
            <a:picLocks noChangeAspect="1"/>
          </p:cNvPicPr>
          <p:nvPr/>
        </p:nvPicPr>
        <p:blipFill>
          <a:blip r:embed="rId3"/>
          <a:stretch>
            <a:fillRect/>
          </a:stretch>
        </p:blipFill>
        <p:spPr>
          <a:xfrm>
            <a:off x="638577" y="1113749"/>
            <a:ext cx="4727243" cy="2916002"/>
          </a:xfrm>
          <a:prstGeom prst="rect">
            <a:avLst/>
          </a:prstGeom>
        </p:spPr>
      </p:pic>
      <p:sp>
        <p:nvSpPr>
          <p:cNvPr id="5" name="TextBox 4">
            <a:extLst>
              <a:ext uri="{FF2B5EF4-FFF2-40B4-BE49-F238E27FC236}">
                <a16:creationId xmlns:a16="http://schemas.microsoft.com/office/drawing/2014/main" id="{B0D20626-4912-E77B-77E3-F8059093DED6}"/>
              </a:ext>
            </a:extLst>
          </p:cNvPr>
          <p:cNvSpPr txBox="1"/>
          <p:nvPr/>
        </p:nvSpPr>
        <p:spPr>
          <a:xfrm>
            <a:off x="5546690" y="1266092"/>
            <a:ext cx="2958733" cy="2462213"/>
          </a:xfrm>
          <a:prstGeom prst="rect">
            <a:avLst/>
          </a:prstGeom>
          <a:noFill/>
        </p:spPr>
        <p:txBody>
          <a:bodyPr wrap="square" rtlCol="0">
            <a:spAutoFit/>
          </a:bodyPr>
          <a:lstStyle/>
          <a:p>
            <a:r>
              <a:rPr lang="en-US" u="sng" dirty="0"/>
              <a:t>Long Entry Signa</a:t>
            </a:r>
            <a:r>
              <a:rPr lang="en-MY" u="sng" dirty="0"/>
              <a:t>l</a:t>
            </a:r>
          </a:p>
          <a:p>
            <a:r>
              <a:rPr lang="en-MY" dirty="0"/>
              <a:t>Next day’s predicted price &gt; today’s actual price</a:t>
            </a:r>
          </a:p>
          <a:p>
            <a:endParaRPr lang="en-MY" u="sng" dirty="0"/>
          </a:p>
          <a:p>
            <a:r>
              <a:rPr lang="en-MY" u="sng" dirty="0"/>
              <a:t>Short Entry Signal</a:t>
            </a:r>
          </a:p>
          <a:p>
            <a:r>
              <a:rPr lang="en-MY" dirty="0"/>
              <a:t>Next day’s predicted price </a:t>
            </a:r>
            <a:r>
              <a:rPr lang="en-MY"/>
              <a:t>&lt; today’s </a:t>
            </a:r>
            <a:r>
              <a:rPr lang="en-MY" dirty="0"/>
              <a:t>actual price</a:t>
            </a:r>
          </a:p>
          <a:p>
            <a:endParaRPr lang="en-MY" dirty="0"/>
          </a:p>
          <a:p>
            <a:r>
              <a:rPr lang="en-US" u="sng" dirty="0"/>
              <a:t>Exit Conditions</a:t>
            </a:r>
          </a:p>
          <a:p>
            <a:pPr marL="285750" indent="-285750">
              <a:buFont typeface="Arial" panose="020B0604020202020204" pitchFamily="34" charset="0"/>
              <a:buChar char="•"/>
            </a:pPr>
            <a:r>
              <a:rPr lang="en-US" dirty="0"/>
              <a:t>Signals reverse</a:t>
            </a:r>
          </a:p>
          <a:p>
            <a:pPr marL="285750" indent="-285750">
              <a:buFont typeface="Arial" panose="020B0604020202020204" pitchFamily="34" charset="0"/>
              <a:buChar char="•"/>
            </a:pPr>
            <a:r>
              <a:rPr lang="en-US" dirty="0"/>
              <a:t>20% stop loss</a:t>
            </a:r>
          </a:p>
        </p:txBody>
      </p:sp>
    </p:spTree>
    <p:extLst>
      <p:ext uri="{BB962C8B-B14F-4D97-AF65-F5344CB8AC3E}">
        <p14:creationId xmlns:p14="http://schemas.microsoft.com/office/powerpoint/2010/main" val="3283102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F71B6-183A-C9A0-60CE-FA2603C51551}"/>
              </a:ext>
            </a:extLst>
          </p:cNvPr>
          <p:cNvSpPr>
            <a:spLocks noGrp="1"/>
          </p:cNvSpPr>
          <p:nvPr>
            <p:ph type="title" idx="4294967295"/>
          </p:nvPr>
        </p:nvSpPr>
        <p:spPr>
          <a:xfrm>
            <a:off x="585778" y="266699"/>
            <a:ext cx="7702550" cy="573088"/>
          </a:xfrm>
        </p:spPr>
        <p:txBody>
          <a:bodyPr/>
          <a:lstStyle/>
          <a:p>
            <a:r>
              <a:rPr lang="en-MY" dirty="0">
                <a:latin typeface="+mn-lt"/>
              </a:rPr>
              <a:t>News Analysis</a:t>
            </a:r>
          </a:p>
        </p:txBody>
      </p:sp>
      <p:sp>
        <p:nvSpPr>
          <p:cNvPr id="3" name="Text Placeholder 2">
            <a:extLst>
              <a:ext uri="{FF2B5EF4-FFF2-40B4-BE49-F238E27FC236}">
                <a16:creationId xmlns:a16="http://schemas.microsoft.com/office/drawing/2014/main" id="{6CA4F261-AE55-DA3F-B4E7-195F25659715}"/>
              </a:ext>
            </a:extLst>
          </p:cNvPr>
          <p:cNvSpPr>
            <a:spLocks noGrp="1"/>
          </p:cNvSpPr>
          <p:nvPr>
            <p:ph type="body" idx="4294967295"/>
          </p:nvPr>
        </p:nvSpPr>
        <p:spPr>
          <a:xfrm>
            <a:off x="585778" y="839787"/>
            <a:ext cx="7702550" cy="3586163"/>
          </a:xfrm>
        </p:spPr>
        <p:txBody>
          <a:bodyPr/>
          <a:lstStyle/>
          <a:p>
            <a:pPr marL="152400" indent="0">
              <a:buNone/>
            </a:pPr>
            <a:r>
              <a:rPr lang="en-MY" sz="1400" b="1" dirty="0" err="1">
                <a:latin typeface="+mn-lt"/>
              </a:rPr>
              <a:t>FinBERT</a:t>
            </a:r>
            <a:endParaRPr lang="en-MY" sz="1400" dirty="0">
              <a:latin typeface="+mn-lt"/>
            </a:endParaRPr>
          </a:p>
          <a:p>
            <a:pPr marL="285750" indent="-285750">
              <a:buFont typeface="Arial" panose="020B0604020202020204" pitchFamily="34" charset="0"/>
              <a:buChar char="•"/>
            </a:pPr>
            <a:r>
              <a:rPr lang="en-GB" sz="1400" dirty="0">
                <a:latin typeface="+mn-lt"/>
                <a:ea typeface="Yu Gothic" panose="020B0400000000000000" pitchFamily="34" charset="-128"/>
              </a:rPr>
              <a:t>Existing model</a:t>
            </a:r>
          </a:p>
          <a:p>
            <a:pPr marL="285750" indent="-285750">
              <a:buFont typeface="Arial" panose="020B0604020202020204" pitchFamily="34" charset="0"/>
              <a:buChar char="•"/>
            </a:pPr>
            <a:r>
              <a:rPr lang="en-US" sz="1400" dirty="0">
                <a:latin typeface="+mn-lt"/>
              </a:rPr>
              <a:t>Classify text into positive, negative or neutral</a:t>
            </a:r>
            <a:endParaRPr lang="en-MY" sz="1400" dirty="0">
              <a:latin typeface="+mn-lt"/>
            </a:endParaRPr>
          </a:p>
          <a:p>
            <a:pPr marL="152400" indent="0">
              <a:buNone/>
            </a:pPr>
            <a:endParaRPr lang="en-MY" dirty="0"/>
          </a:p>
        </p:txBody>
      </p:sp>
      <p:pic>
        <p:nvPicPr>
          <p:cNvPr id="5" name="Picture 4">
            <a:extLst>
              <a:ext uri="{FF2B5EF4-FFF2-40B4-BE49-F238E27FC236}">
                <a16:creationId xmlns:a16="http://schemas.microsoft.com/office/drawing/2014/main" id="{C27B49EC-13BE-D1E1-D7FB-1CE1CA04E62F}"/>
              </a:ext>
            </a:extLst>
          </p:cNvPr>
          <p:cNvPicPr>
            <a:picLocks noChangeAspect="1"/>
          </p:cNvPicPr>
          <p:nvPr/>
        </p:nvPicPr>
        <p:blipFill>
          <a:blip r:embed="rId3"/>
          <a:stretch>
            <a:fillRect/>
          </a:stretch>
        </p:blipFill>
        <p:spPr>
          <a:xfrm>
            <a:off x="1531671" y="1646587"/>
            <a:ext cx="6225642" cy="3127738"/>
          </a:xfrm>
          <a:prstGeom prst="rect">
            <a:avLst/>
          </a:prstGeom>
        </p:spPr>
      </p:pic>
      <p:sp>
        <p:nvSpPr>
          <p:cNvPr id="6" name="Rectangle: Rounded Corners 5">
            <a:extLst>
              <a:ext uri="{FF2B5EF4-FFF2-40B4-BE49-F238E27FC236}">
                <a16:creationId xmlns:a16="http://schemas.microsoft.com/office/drawing/2014/main" id="{96595DE5-B42F-1213-4ED9-09A08774CD56}"/>
              </a:ext>
            </a:extLst>
          </p:cNvPr>
          <p:cNvSpPr/>
          <p:nvPr/>
        </p:nvSpPr>
        <p:spPr>
          <a:xfrm>
            <a:off x="6377152" y="1395248"/>
            <a:ext cx="1466193" cy="348155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3342103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A653D3-47DF-256D-77D8-2F2C927EF9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F7A4EC-1233-80E3-8F98-209AD7D0DC08}"/>
              </a:ext>
            </a:extLst>
          </p:cNvPr>
          <p:cNvSpPr>
            <a:spLocks noGrp="1"/>
          </p:cNvSpPr>
          <p:nvPr>
            <p:ph type="title"/>
          </p:nvPr>
        </p:nvSpPr>
        <p:spPr>
          <a:xfrm>
            <a:off x="664820" y="460791"/>
            <a:ext cx="7704000" cy="572700"/>
          </a:xfrm>
        </p:spPr>
        <p:txBody>
          <a:bodyPr/>
          <a:lstStyle/>
          <a:p>
            <a:r>
              <a:rPr lang="en-US" sz="2400" dirty="0">
                <a:latin typeface="+mn-lt"/>
              </a:rPr>
              <a:t>News-Driven Next-Day Predictive Trading Strategy</a:t>
            </a:r>
            <a:endParaRPr lang="en-MY" sz="2400" dirty="0">
              <a:latin typeface="+mn-lt"/>
            </a:endParaRPr>
          </a:p>
        </p:txBody>
      </p:sp>
      <p:pic>
        <p:nvPicPr>
          <p:cNvPr id="5" name="Picture 4">
            <a:extLst>
              <a:ext uri="{FF2B5EF4-FFF2-40B4-BE49-F238E27FC236}">
                <a16:creationId xmlns:a16="http://schemas.microsoft.com/office/drawing/2014/main" id="{15A9647B-3467-B413-C0E3-F64F9C0BB660}"/>
              </a:ext>
            </a:extLst>
          </p:cNvPr>
          <p:cNvPicPr>
            <a:picLocks noChangeAspect="1"/>
          </p:cNvPicPr>
          <p:nvPr/>
        </p:nvPicPr>
        <p:blipFill>
          <a:blip r:embed="rId3"/>
          <a:stretch>
            <a:fillRect/>
          </a:stretch>
        </p:blipFill>
        <p:spPr>
          <a:xfrm>
            <a:off x="801286" y="1292771"/>
            <a:ext cx="3468484" cy="3030921"/>
          </a:xfrm>
          <a:prstGeom prst="rect">
            <a:avLst/>
          </a:prstGeom>
        </p:spPr>
      </p:pic>
      <p:sp>
        <p:nvSpPr>
          <p:cNvPr id="6" name="TextBox 5">
            <a:extLst>
              <a:ext uri="{FF2B5EF4-FFF2-40B4-BE49-F238E27FC236}">
                <a16:creationId xmlns:a16="http://schemas.microsoft.com/office/drawing/2014/main" id="{56009814-2191-64E1-CE73-A2C989FCEC98}"/>
              </a:ext>
            </a:extLst>
          </p:cNvPr>
          <p:cNvSpPr txBox="1"/>
          <p:nvPr/>
        </p:nvSpPr>
        <p:spPr>
          <a:xfrm>
            <a:off x="4516820" y="1292771"/>
            <a:ext cx="3852000" cy="3739485"/>
          </a:xfrm>
          <a:prstGeom prst="rect">
            <a:avLst/>
          </a:prstGeom>
          <a:noFill/>
        </p:spPr>
        <p:txBody>
          <a:bodyPr wrap="square" rtlCol="0">
            <a:spAutoFit/>
          </a:bodyPr>
          <a:lstStyle/>
          <a:p>
            <a:r>
              <a:rPr lang="en-US" u="sng" dirty="0"/>
              <a:t>Long Entry Signal</a:t>
            </a:r>
          </a:p>
          <a:p>
            <a:r>
              <a:rPr lang="en-GB" sz="1400" kern="100" dirty="0">
                <a:effectLst/>
              </a:rPr>
              <a:t>Next day’s predicted price &gt; today’s actual price and </a:t>
            </a:r>
            <a:r>
              <a:rPr lang="en-GB" sz="1400" b="1" kern="100" dirty="0">
                <a:effectLst/>
              </a:rPr>
              <a:t>positive sentiment</a:t>
            </a:r>
            <a:endParaRPr lang="en-MY" sz="1400" b="1" kern="100" dirty="0">
              <a:effectLst/>
              <a:latin typeface="Times New Roman" panose="02020603050405020304" pitchFamily="18" charset="0"/>
              <a:ea typeface="DengXian" panose="02010600030101010101" pitchFamily="2" charset="-122"/>
              <a:cs typeface="Times New Roman" panose="02020603050405020304" pitchFamily="18" charset="0"/>
            </a:endParaRPr>
          </a:p>
          <a:p>
            <a:endParaRPr lang="en-US" dirty="0"/>
          </a:p>
          <a:p>
            <a:r>
              <a:rPr lang="en-GB" sz="1400" u="sng" kern="100" dirty="0">
                <a:effectLst/>
              </a:rPr>
              <a:t>Short Entry Signal</a:t>
            </a:r>
          </a:p>
          <a:p>
            <a:r>
              <a:rPr lang="en-GB" sz="1400" kern="100" dirty="0">
                <a:effectLst/>
              </a:rPr>
              <a:t>Next day’s predicted price is lower than today’s actual price and </a:t>
            </a:r>
            <a:r>
              <a:rPr lang="en-GB" sz="1400" b="1" kern="100" dirty="0">
                <a:effectLst/>
              </a:rPr>
              <a:t>negative sentiment</a:t>
            </a:r>
            <a:endParaRPr lang="en-MY" sz="1400" b="1" kern="100" dirty="0">
              <a:effectLst/>
              <a:latin typeface="Times New Roman" panose="02020603050405020304" pitchFamily="18" charset="0"/>
              <a:ea typeface="DengXian" panose="02010600030101010101" pitchFamily="2" charset="-122"/>
              <a:cs typeface="Times New Roman" panose="02020603050405020304" pitchFamily="18" charset="0"/>
            </a:endParaRPr>
          </a:p>
          <a:p>
            <a:endParaRPr lang="en-MY" sz="140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R="0" algn="just" rtl="0" fontAlgn="t">
              <a:lnSpc>
                <a:spcPct val="150000"/>
              </a:lnSpc>
              <a:spcAft>
                <a:spcPts val="800"/>
              </a:spcAft>
              <a:buNone/>
            </a:pPr>
            <a:r>
              <a:rPr lang="en-GB" b="0" i="0" u="sng" strike="noStrike" kern="100" dirty="0">
                <a:solidFill>
                  <a:srgbClr val="000000"/>
                </a:solidFill>
                <a:effectLst/>
                <a:latin typeface="Arial" panose="020B0604020202020204" pitchFamily="34" charset="0"/>
                <a:ea typeface="Arial" panose="020B0604020202020204" pitchFamily="34" charset="0"/>
                <a:cs typeface="Arial" panose="020B0604020202020204" pitchFamily="34" charset="0"/>
              </a:rPr>
              <a:t>Exit Conditions</a:t>
            </a:r>
            <a:endParaRPr lang="en-MY" u="sng" dirty="0">
              <a:latin typeface="Arial" panose="020B0604020202020204" pitchFamily="34" charset="0"/>
              <a:ea typeface="Arial" panose="020B0604020202020204" pitchFamily="34" charset="0"/>
            </a:endParaRPr>
          </a:p>
          <a:p>
            <a:pPr marL="285750" marR="0" indent="-285750" algn="just" rtl="0" fontAlgn="t">
              <a:spcAft>
                <a:spcPts val="800"/>
              </a:spcAft>
              <a:buFont typeface="Arial" panose="020B0604020202020204" pitchFamily="34" charset="0"/>
              <a:buChar char="•"/>
            </a:pPr>
            <a:r>
              <a:rPr lang="en-GB" b="0" i="0" u="none" strike="noStrike" kern="100" dirty="0">
                <a:solidFill>
                  <a:srgbClr val="000000"/>
                </a:solidFill>
                <a:effectLst/>
                <a:latin typeface="Arial" panose="020B0604020202020204" pitchFamily="34" charset="0"/>
                <a:ea typeface="DengXian" panose="02010600030101010101" pitchFamily="2" charset="-122"/>
                <a:cs typeface="Times New Roman" panose="02020603050405020304" pitchFamily="18" charset="0"/>
              </a:rPr>
              <a:t>Signals reverse</a:t>
            </a:r>
            <a:endParaRPr lang="en-MY" dirty="0">
              <a:latin typeface="Arial" panose="020B0604020202020204" pitchFamily="34" charset="0"/>
              <a:ea typeface="DengXian" panose="02010600030101010101" pitchFamily="2" charset="-122"/>
            </a:endParaRPr>
          </a:p>
          <a:p>
            <a:pPr marL="285750" marR="0" indent="-285750" algn="l" rtl="0" fontAlgn="t">
              <a:spcAft>
                <a:spcPts val="800"/>
              </a:spcAft>
              <a:buFont typeface="Arial" panose="020B0604020202020204" pitchFamily="34" charset="0"/>
              <a:buChar char="•"/>
            </a:pPr>
            <a:r>
              <a:rPr lang="en-GB" b="0" i="0" u="none" strike="noStrike" kern="100" dirty="0">
                <a:solidFill>
                  <a:srgbClr val="000000"/>
                </a:solidFill>
                <a:effectLst/>
                <a:latin typeface="Arial" panose="020B0604020202020204" pitchFamily="34" charset="0"/>
                <a:ea typeface="DengXian" panose="02010600030101010101" pitchFamily="2" charset="-122"/>
                <a:cs typeface="Times New Roman" panose="02020603050405020304" pitchFamily="18" charset="0"/>
              </a:rPr>
              <a:t>Hit 20% stop loss</a:t>
            </a:r>
            <a:endParaRPr lang="en-MY" b="0" i="0" u="none" strike="noStrike" dirty="0">
              <a:effectLst/>
              <a:latin typeface="Arial" panose="020B0604020202020204" pitchFamily="34" charset="0"/>
            </a:endParaRPr>
          </a:p>
          <a:p>
            <a:endParaRPr lang="en-MY" sz="1400" kern="100" dirty="0">
              <a:effectLst/>
              <a:latin typeface="Times New Roman" panose="02020603050405020304" pitchFamily="18" charset="0"/>
              <a:ea typeface="DengXian" panose="02010600030101010101" pitchFamily="2" charset="-122"/>
              <a:cs typeface="Times New Roman" panose="02020603050405020304" pitchFamily="18" charset="0"/>
            </a:endParaRPr>
          </a:p>
          <a:p>
            <a:endParaRPr lang="en-US" dirty="0"/>
          </a:p>
          <a:p>
            <a:endParaRPr lang="en-US" dirty="0"/>
          </a:p>
          <a:p>
            <a:endParaRPr lang="en-US" dirty="0"/>
          </a:p>
        </p:txBody>
      </p:sp>
    </p:spTree>
    <p:extLst>
      <p:ext uri="{BB962C8B-B14F-4D97-AF65-F5344CB8AC3E}">
        <p14:creationId xmlns:p14="http://schemas.microsoft.com/office/powerpoint/2010/main" val="1948835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033F38-AD5A-4D50-608C-0766E685F0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B8921C-3532-4851-5D63-A4C0A779569A}"/>
              </a:ext>
            </a:extLst>
          </p:cNvPr>
          <p:cNvSpPr>
            <a:spLocks noGrp="1"/>
          </p:cNvSpPr>
          <p:nvPr>
            <p:ph type="title" idx="4294967295"/>
          </p:nvPr>
        </p:nvSpPr>
        <p:spPr>
          <a:xfrm>
            <a:off x="850673" y="444637"/>
            <a:ext cx="7702550" cy="573088"/>
          </a:xfrm>
        </p:spPr>
        <p:txBody>
          <a:bodyPr/>
          <a:lstStyle/>
          <a:p>
            <a:r>
              <a:rPr lang="en-US" dirty="0">
                <a:latin typeface="+mj-lt"/>
              </a:rPr>
              <a:t>Benchmarking </a:t>
            </a:r>
            <a:endParaRPr lang="en-MY" dirty="0">
              <a:latin typeface="+mj-lt"/>
            </a:endParaRPr>
          </a:p>
        </p:txBody>
      </p:sp>
      <p:sp>
        <p:nvSpPr>
          <p:cNvPr id="3" name="TextBox 2">
            <a:extLst>
              <a:ext uri="{FF2B5EF4-FFF2-40B4-BE49-F238E27FC236}">
                <a16:creationId xmlns:a16="http://schemas.microsoft.com/office/drawing/2014/main" id="{F2E9FEA9-3FB7-D3B2-FD00-84F29DCAA136}"/>
              </a:ext>
            </a:extLst>
          </p:cNvPr>
          <p:cNvSpPr txBox="1"/>
          <p:nvPr/>
        </p:nvSpPr>
        <p:spPr>
          <a:xfrm>
            <a:off x="720725" y="3601197"/>
            <a:ext cx="7962446" cy="1169551"/>
          </a:xfrm>
          <a:prstGeom prst="rect">
            <a:avLst/>
          </a:prstGeom>
          <a:noFill/>
        </p:spPr>
        <p:txBody>
          <a:bodyPr wrap="square" rtlCol="0">
            <a:spAutoFit/>
          </a:bodyPr>
          <a:lstStyle/>
          <a:p>
            <a:pPr marL="285750" indent="-285750">
              <a:buFont typeface="Arial" panose="020B0604020202020204" pitchFamily="34" charset="0"/>
              <a:buChar char="•"/>
            </a:pPr>
            <a:r>
              <a:rPr lang="en-US" dirty="0"/>
              <a:t>To evaluate the investment’s performance objectively.</a:t>
            </a:r>
            <a:endParaRPr lang="en-MY" dirty="0"/>
          </a:p>
          <a:p>
            <a:pPr marL="285750" indent="-285750">
              <a:buFont typeface="Arial" panose="020B0604020202020204" pitchFamily="34" charset="0"/>
              <a:buChar char="•"/>
            </a:pPr>
            <a:r>
              <a:rPr lang="en-US" b="1" dirty="0" err="1"/>
              <a:t>iEdge</a:t>
            </a:r>
            <a:r>
              <a:rPr lang="en-US" b="1" dirty="0"/>
              <a:t> S-REIT Leaders Index.</a:t>
            </a:r>
          </a:p>
          <a:p>
            <a:pPr marL="285750" indent="-285750">
              <a:buFont typeface="Arial" panose="020B0604020202020204" pitchFamily="34" charset="0"/>
              <a:buChar char="•"/>
            </a:pPr>
            <a:r>
              <a:rPr lang="en-US" dirty="0"/>
              <a:t>A free-float market capitalization-weighted index that measures the performance of most liquid S-REITs. </a:t>
            </a:r>
          </a:p>
          <a:p>
            <a:pPr marL="285750" indent="-285750">
              <a:buFont typeface="Arial" panose="020B0604020202020204" pitchFamily="34" charset="0"/>
              <a:buChar char="•"/>
            </a:pPr>
            <a:r>
              <a:rPr lang="en-US" dirty="0"/>
              <a:t>Consists of other REITs.</a:t>
            </a:r>
            <a:endParaRPr lang="en-MY" dirty="0"/>
          </a:p>
        </p:txBody>
      </p:sp>
      <p:pic>
        <p:nvPicPr>
          <p:cNvPr id="5" name="Picture 4">
            <a:extLst>
              <a:ext uri="{FF2B5EF4-FFF2-40B4-BE49-F238E27FC236}">
                <a16:creationId xmlns:a16="http://schemas.microsoft.com/office/drawing/2014/main" id="{F4D8EC6E-4053-139B-B684-3DEF25980AB1}"/>
              </a:ext>
            </a:extLst>
          </p:cNvPr>
          <p:cNvPicPr>
            <a:picLocks noChangeAspect="1"/>
          </p:cNvPicPr>
          <p:nvPr/>
        </p:nvPicPr>
        <p:blipFill>
          <a:blip r:embed="rId3"/>
          <a:stretch>
            <a:fillRect/>
          </a:stretch>
        </p:blipFill>
        <p:spPr>
          <a:xfrm>
            <a:off x="918444" y="1148420"/>
            <a:ext cx="5923971" cy="2318956"/>
          </a:xfrm>
          <a:prstGeom prst="rect">
            <a:avLst/>
          </a:prstGeom>
        </p:spPr>
      </p:pic>
    </p:spTree>
    <p:extLst>
      <p:ext uri="{BB962C8B-B14F-4D97-AF65-F5344CB8AC3E}">
        <p14:creationId xmlns:p14="http://schemas.microsoft.com/office/powerpoint/2010/main" val="2790581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53DE5-B5F0-1DE0-88B6-309FBD6C7EF1}"/>
              </a:ext>
            </a:extLst>
          </p:cNvPr>
          <p:cNvSpPr>
            <a:spLocks noGrp="1"/>
          </p:cNvSpPr>
          <p:nvPr>
            <p:ph type="title"/>
          </p:nvPr>
        </p:nvSpPr>
        <p:spPr/>
        <p:txBody>
          <a:bodyPr/>
          <a:lstStyle/>
          <a:p>
            <a:r>
              <a:rPr lang="en-MY" dirty="0">
                <a:latin typeface="+mn-lt"/>
              </a:rPr>
              <a:t>Result</a:t>
            </a:r>
          </a:p>
        </p:txBody>
      </p:sp>
      <p:pic>
        <p:nvPicPr>
          <p:cNvPr id="5" name="Picture 4">
            <a:extLst>
              <a:ext uri="{FF2B5EF4-FFF2-40B4-BE49-F238E27FC236}">
                <a16:creationId xmlns:a16="http://schemas.microsoft.com/office/drawing/2014/main" id="{26A852C0-893A-A3E4-5B44-C4C87A8AF899}"/>
              </a:ext>
            </a:extLst>
          </p:cNvPr>
          <p:cNvPicPr>
            <a:picLocks noChangeAspect="1"/>
          </p:cNvPicPr>
          <p:nvPr/>
        </p:nvPicPr>
        <p:blipFill>
          <a:blip r:embed="rId3"/>
          <a:srcRect t="1793"/>
          <a:stretch/>
        </p:blipFill>
        <p:spPr>
          <a:xfrm>
            <a:off x="486999" y="1228725"/>
            <a:ext cx="8170002" cy="2608291"/>
          </a:xfrm>
          <a:prstGeom prst="rect">
            <a:avLst/>
          </a:prstGeom>
        </p:spPr>
      </p:pic>
    </p:spTree>
    <p:extLst>
      <p:ext uri="{BB962C8B-B14F-4D97-AF65-F5344CB8AC3E}">
        <p14:creationId xmlns:p14="http://schemas.microsoft.com/office/powerpoint/2010/main" val="3431985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86314-DB3F-4C89-E077-EC8ADAEACDB3}"/>
              </a:ext>
            </a:extLst>
          </p:cNvPr>
          <p:cNvSpPr>
            <a:spLocks noGrp="1"/>
          </p:cNvSpPr>
          <p:nvPr>
            <p:ph type="title"/>
          </p:nvPr>
        </p:nvSpPr>
        <p:spPr>
          <a:xfrm>
            <a:off x="720000" y="445025"/>
            <a:ext cx="8328584" cy="572700"/>
          </a:xfrm>
        </p:spPr>
        <p:txBody>
          <a:bodyPr/>
          <a:lstStyle/>
          <a:p>
            <a:r>
              <a:rPr lang="en-MY" dirty="0">
                <a:latin typeface="+mn-lt"/>
              </a:rPr>
              <a:t>REAL ESTATE INVESTMENT TRUSTS (REITs)</a:t>
            </a:r>
          </a:p>
        </p:txBody>
      </p:sp>
      <p:sp>
        <p:nvSpPr>
          <p:cNvPr id="3" name="Text Placeholder 2">
            <a:extLst>
              <a:ext uri="{FF2B5EF4-FFF2-40B4-BE49-F238E27FC236}">
                <a16:creationId xmlns:a16="http://schemas.microsoft.com/office/drawing/2014/main" id="{3CC2F76B-F95A-551C-5D19-650D23CFD65D}"/>
              </a:ext>
            </a:extLst>
          </p:cNvPr>
          <p:cNvSpPr>
            <a:spLocks noGrp="1"/>
          </p:cNvSpPr>
          <p:nvPr>
            <p:ph type="body" idx="1"/>
          </p:nvPr>
        </p:nvSpPr>
        <p:spPr>
          <a:xfrm>
            <a:off x="720000" y="1017725"/>
            <a:ext cx="8169558" cy="3586200"/>
          </a:xfrm>
        </p:spPr>
        <p:txBody>
          <a:bodyPr/>
          <a:lstStyle/>
          <a:p>
            <a:r>
              <a:rPr lang="en-US" sz="2000" dirty="0">
                <a:latin typeface="+mn-lt"/>
              </a:rPr>
              <a:t>Companies that own and manage properties.</a:t>
            </a:r>
          </a:p>
        </p:txBody>
      </p:sp>
      <p:sp>
        <p:nvSpPr>
          <p:cNvPr id="8" name="Rectangle 7">
            <a:extLst>
              <a:ext uri="{FF2B5EF4-FFF2-40B4-BE49-F238E27FC236}">
                <a16:creationId xmlns:a16="http://schemas.microsoft.com/office/drawing/2014/main" id="{E4F7E3ED-91B6-678B-763A-18ADA118CAD6}"/>
              </a:ext>
            </a:extLst>
          </p:cNvPr>
          <p:cNvSpPr/>
          <p:nvPr/>
        </p:nvSpPr>
        <p:spPr>
          <a:xfrm>
            <a:off x="0" y="4397071"/>
            <a:ext cx="8424000" cy="4134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MY"/>
          </a:p>
        </p:txBody>
      </p:sp>
      <p:pic>
        <p:nvPicPr>
          <p:cNvPr id="7" name="Picture 6" descr="A diagram of a real estate investment&#10;&#10;Description automatically generated">
            <a:extLst>
              <a:ext uri="{FF2B5EF4-FFF2-40B4-BE49-F238E27FC236}">
                <a16:creationId xmlns:a16="http://schemas.microsoft.com/office/drawing/2014/main" id="{A7E607B7-0DD6-A750-DFC6-8642DE22AF7C}"/>
              </a:ext>
            </a:extLst>
          </p:cNvPr>
          <p:cNvPicPr>
            <a:picLocks noChangeAspect="1"/>
          </p:cNvPicPr>
          <p:nvPr/>
        </p:nvPicPr>
        <p:blipFill>
          <a:blip r:embed="rId3"/>
          <a:srcRect t="11959"/>
          <a:stretch/>
        </p:blipFill>
        <p:spPr>
          <a:xfrm>
            <a:off x="1686568" y="1965369"/>
            <a:ext cx="5050863" cy="2733106"/>
          </a:xfrm>
          <a:prstGeom prst="rect">
            <a:avLst/>
          </a:prstGeom>
        </p:spPr>
      </p:pic>
    </p:spTree>
    <p:extLst>
      <p:ext uri="{BB962C8B-B14F-4D97-AF65-F5344CB8AC3E}">
        <p14:creationId xmlns:p14="http://schemas.microsoft.com/office/powerpoint/2010/main" val="285915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ADBC2-428E-19BD-6B69-AC9D8388B9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5ED82D-FDB1-1FC7-0FF6-606BE92C7619}"/>
              </a:ext>
            </a:extLst>
          </p:cNvPr>
          <p:cNvSpPr>
            <a:spLocks noGrp="1"/>
          </p:cNvSpPr>
          <p:nvPr>
            <p:ph type="title" idx="4294967295"/>
          </p:nvPr>
        </p:nvSpPr>
        <p:spPr>
          <a:xfrm>
            <a:off x="720725" y="357414"/>
            <a:ext cx="7702550" cy="573088"/>
          </a:xfrm>
        </p:spPr>
        <p:txBody>
          <a:bodyPr/>
          <a:lstStyle/>
          <a:p>
            <a:r>
              <a:rPr lang="en-MY" dirty="0">
                <a:latin typeface="+mn-lt"/>
              </a:rPr>
              <a:t>Discussion</a:t>
            </a:r>
          </a:p>
        </p:txBody>
      </p:sp>
      <p:pic>
        <p:nvPicPr>
          <p:cNvPr id="3" name="Picture 2">
            <a:extLst>
              <a:ext uri="{FF2B5EF4-FFF2-40B4-BE49-F238E27FC236}">
                <a16:creationId xmlns:a16="http://schemas.microsoft.com/office/drawing/2014/main" id="{5FE0F73E-F3A5-E5DA-5546-953BB8D71F3F}"/>
              </a:ext>
            </a:extLst>
          </p:cNvPr>
          <p:cNvPicPr>
            <a:picLocks noChangeAspect="1"/>
          </p:cNvPicPr>
          <p:nvPr/>
        </p:nvPicPr>
        <p:blipFill>
          <a:blip r:embed="rId3"/>
          <a:stretch>
            <a:fillRect/>
          </a:stretch>
        </p:blipFill>
        <p:spPr>
          <a:xfrm>
            <a:off x="4261485" y="3011441"/>
            <a:ext cx="4605567" cy="1467595"/>
          </a:xfrm>
          <a:prstGeom prst="rect">
            <a:avLst/>
          </a:prstGeom>
        </p:spPr>
      </p:pic>
      <p:sp>
        <p:nvSpPr>
          <p:cNvPr id="6" name="TextBox 5">
            <a:extLst>
              <a:ext uri="{FF2B5EF4-FFF2-40B4-BE49-F238E27FC236}">
                <a16:creationId xmlns:a16="http://schemas.microsoft.com/office/drawing/2014/main" id="{B168A143-AFF7-921E-CDCD-5787DC1DB783}"/>
              </a:ext>
            </a:extLst>
          </p:cNvPr>
          <p:cNvSpPr txBox="1"/>
          <p:nvPr/>
        </p:nvSpPr>
        <p:spPr>
          <a:xfrm>
            <a:off x="632913" y="1155049"/>
            <a:ext cx="3303362" cy="3323987"/>
          </a:xfrm>
          <a:prstGeom prst="rect">
            <a:avLst/>
          </a:prstGeom>
          <a:noFill/>
        </p:spPr>
        <p:txBody>
          <a:bodyPr wrap="square">
            <a:spAutoFit/>
          </a:bodyPr>
          <a:lstStyle/>
          <a:p>
            <a:r>
              <a:rPr lang="en-US" u="sng" dirty="0"/>
              <a:t>Overall Performance</a:t>
            </a:r>
          </a:p>
          <a:p>
            <a:endParaRPr lang="en-US" dirty="0"/>
          </a:p>
          <a:p>
            <a:pPr marL="285750" indent="-285750">
              <a:buFont typeface="Arial" panose="020B0604020202020204" pitchFamily="34" charset="0"/>
              <a:buChar char="•"/>
            </a:pPr>
            <a:r>
              <a:rPr lang="en-US" dirty="0"/>
              <a:t>The return of </a:t>
            </a:r>
            <a:r>
              <a:rPr lang="en-US" dirty="0" err="1"/>
              <a:t>iEdge</a:t>
            </a:r>
            <a:r>
              <a:rPr lang="en-US" dirty="0"/>
              <a:t> S-REIT Leaders Index was -3.81%.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ETF version (</a:t>
            </a:r>
            <a:r>
              <a:rPr lang="en-US" dirty="0" err="1"/>
              <a:t>CSOP</a:t>
            </a:r>
            <a:r>
              <a:rPr lang="en-US" dirty="0"/>
              <a:t>) performed slightly worse at -4.02%.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All investment strategies tested in this study generated positive net profits, clearly </a:t>
            </a:r>
            <a:r>
              <a:rPr lang="en-US" b="1" dirty="0"/>
              <a:t>outperforming</a:t>
            </a:r>
            <a:r>
              <a:rPr lang="en-US" dirty="0"/>
              <a:t> both the index and ETF benchmarks.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stock-picking approach in this study was effective.</a:t>
            </a:r>
          </a:p>
        </p:txBody>
      </p:sp>
      <p:pic>
        <p:nvPicPr>
          <p:cNvPr id="4" name="Picture 3" descr="A graph with numbers and a line&#10;&#10;AI-generated content may be incorrect.">
            <a:extLst>
              <a:ext uri="{FF2B5EF4-FFF2-40B4-BE49-F238E27FC236}">
                <a16:creationId xmlns:a16="http://schemas.microsoft.com/office/drawing/2014/main" id="{162F6496-228B-63FF-0D64-A7ED694FABA3}"/>
              </a:ext>
            </a:extLst>
          </p:cNvPr>
          <p:cNvPicPr>
            <a:picLocks noChangeAspect="1"/>
          </p:cNvPicPr>
          <p:nvPr/>
        </p:nvPicPr>
        <p:blipFill>
          <a:blip r:embed="rId4"/>
          <a:stretch>
            <a:fillRect/>
          </a:stretch>
        </p:blipFill>
        <p:spPr>
          <a:xfrm>
            <a:off x="4335808" y="797105"/>
            <a:ext cx="4531244" cy="1774645"/>
          </a:xfrm>
          <a:prstGeom prst="rect">
            <a:avLst/>
          </a:prstGeom>
        </p:spPr>
      </p:pic>
    </p:spTree>
    <p:extLst>
      <p:ext uri="{BB962C8B-B14F-4D97-AF65-F5344CB8AC3E}">
        <p14:creationId xmlns:p14="http://schemas.microsoft.com/office/powerpoint/2010/main" val="3130060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546E01-1876-4455-AA99-5875642279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967C65-6D96-ADAC-56F9-D1A7FDD6E8A4}"/>
              </a:ext>
            </a:extLst>
          </p:cNvPr>
          <p:cNvSpPr>
            <a:spLocks noGrp="1"/>
          </p:cNvSpPr>
          <p:nvPr>
            <p:ph type="title" idx="4294967295"/>
          </p:nvPr>
        </p:nvSpPr>
        <p:spPr>
          <a:xfrm>
            <a:off x="720725" y="357414"/>
            <a:ext cx="7702550" cy="573088"/>
          </a:xfrm>
        </p:spPr>
        <p:txBody>
          <a:bodyPr/>
          <a:lstStyle/>
          <a:p>
            <a:r>
              <a:rPr lang="en-MY" dirty="0">
                <a:latin typeface="+mn-lt"/>
              </a:rPr>
              <a:t>Discussion</a:t>
            </a:r>
          </a:p>
        </p:txBody>
      </p:sp>
      <p:pic>
        <p:nvPicPr>
          <p:cNvPr id="3" name="Picture 2">
            <a:extLst>
              <a:ext uri="{FF2B5EF4-FFF2-40B4-BE49-F238E27FC236}">
                <a16:creationId xmlns:a16="http://schemas.microsoft.com/office/drawing/2014/main" id="{93074376-33D0-04EE-FCB9-F1A67CB43306}"/>
              </a:ext>
            </a:extLst>
          </p:cNvPr>
          <p:cNvPicPr>
            <a:picLocks noChangeAspect="1"/>
          </p:cNvPicPr>
          <p:nvPr/>
        </p:nvPicPr>
        <p:blipFill>
          <a:blip r:embed="rId3"/>
          <a:stretch>
            <a:fillRect/>
          </a:stretch>
        </p:blipFill>
        <p:spPr>
          <a:xfrm>
            <a:off x="801158" y="1022454"/>
            <a:ext cx="6261493" cy="1995267"/>
          </a:xfrm>
          <a:prstGeom prst="rect">
            <a:avLst/>
          </a:prstGeom>
        </p:spPr>
      </p:pic>
      <p:sp>
        <p:nvSpPr>
          <p:cNvPr id="6" name="TextBox 5">
            <a:extLst>
              <a:ext uri="{FF2B5EF4-FFF2-40B4-BE49-F238E27FC236}">
                <a16:creationId xmlns:a16="http://schemas.microsoft.com/office/drawing/2014/main" id="{5A698752-D979-EB01-024C-F1CC31B488C9}"/>
              </a:ext>
            </a:extLst>
          </p:cNvPr>
          <p:cNvSpPr txBox="1"/>
          <p:nvPr/>
        </p:nvSpPr>
        <p:spPr>
          <a:xfrm>
            <a:off x="650330" y="3233347"/>
            <a:ext cx="8265956" cy="1600438"/>
          </a:xfrm>
          <a:prstGeom prst="rect">
            <a:avLst/>
          </a:prstGeom>
          <a:noFill/>
        </p:spPr>
        <p:txBody>
          <a:bodyPr wrap="square">
            <a:spAutoFit/>
          </a:bodyPr>
          <a:lstStyle/>
          <a:p>
            <a:r>
              <a:rPr lang="en-US" dirty="0"/>
              <a:t>R1) How do LSTM-based strategies perform compared to traditional analysis?</a:t>
            </a:r>
          </a:p>
          <a:p>
            <a:endParaRPr lang="en-US" dirty="0"/>
          </a:p>
          <a:p>
            <a:pPr marL="285750" indent="-285750">
              <a:buFont typeface="Arial" panose="020B0604020202020204" pitchFamily="34" charset="0"/>
              <a:buChar char="•"/>
            </a:pPr>
            <a:r>
              <a:rPr lang="en-US" dirty="0"/>
              <a:t>LSTM-based strategies </a:t>
            </a:r>
            <a:r>
              <a:rPr lang="en-US" b="1" dirty="0"/>
              <a:t>outperform</a:t>
            </a:r>
            <a:r>
              <a:rPr lang="en-US" dirty="0"/>
              <a:t> traditional analysis. </a:t>
            </a:r>
          </a:p>
          <a:p>
            <a:pPr marL="285750" indent="-285750">
              <a:buFont typeface="Arial" panose="020B0604020202020204" pitchFamily="34" charset="0"/>
              <a:buChar char="•"/>
            </a:pPr>
            <a:r>
              <a:rPr lang="en-US" dirty="0"/>
              <a:t>Ability of LSTM in capturing complex long-term and non-linear temporal dependencies in data.</a:t>
            </a:r>
          </a:p>
          <a:p>
            <a:pPr marL="285750" indent="-285750">
              <a:buFont typeface="Arial" panose="020B0604020202020204" pitchFamily="34" charset="0"/>
              <a:buChar char="•"/>
            </a:pPr>
            <a:r>
              <a:rPr lang="en-US" dirty="0"/>
              <a:t>Traditional indicators which only rely on fixed rules and historical price patterns.</a:t>
            </a:r>
          </a:p>
          <a:p>
            <a:pPr marL="285750" indent="-285750">
              <a:buFont typeface="Arial" panose="020B0604020202020204" pitchFamily="34" charset="0"/>
              <a:buChar char="•"/>
            </a:pPr>
            <a:r>
              <a:rPr lang="en-US" dirty="0"/>
              <a:t>RSI performs best among traditional strategies at 16.33%.</a:t>
            </a:r>
          </a:p>
          <a:p>
            <a:pPr marL="285750" indent="-285750">
              <a:buFont typeface="Arial" panose="020B0604020202020204" pitchFamily="34" charset="0"/>
              <a:buChar char="•"/>
            </a:pPr>
            <a:endParaRPr lang="en-US" dirty="0"/>
          </a:p>
        </p:txBody>
      </p:sp>
      <p:sp>
        <p:nvSpPr>
          <p:cNvPr id="4" name="Rectangle 3">
            <a:extLst>
              <a:ext uri="{FF2B5EF4-FFF2-40B4-BE49-F238E27FC236}">
                <a16:creationId xmlns:a16="http://schemas.microsoft.com/office/drawing/2014/main" id="{490D950A-BA9D-C082-BE14-8A0042F9F538}"/>
              </a:ext>
            </a:extLst>
          </p:cNvPr>
          <p:cNvSpPr/>
          <p:nvPr/>
        </p:nvSpPr>
        <p:spPr>
          <a:xfrm>
            <a:off x="5170516" y="2826327"/>
            <a:ext cx="1892135" cy="19139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 name="Rectangle 4">
            <a:extLst>
              <a:ext uri="{FF2B5EF4-FFF2-40B4-BE49-F238E27FC236}">
                <a16:creationId xmlns:a16="http://schemas.microsoft.com/office/drawing/2014/main" id="{7564E84F-C563-A672-8404-E3BFE18B83AE}"/>
              </a:ext>
            </a:extLst>
          </p:cNvPr>
          <p:cNvSpPr/>
          <p:nvPr/>
        </p:nvSpPr>
        <p:spPr>
          <a:xfrm>
            <a:off x="2579716" y="2820747"/>
            <a:ext cx="2529179" cy="19139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2220021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BB7F34-B7D4-2186-7C67-BB24401AF4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97C3AF-38BF-1348-31DC-0EC41A537AB4}"/>
              </a:ext>
            </a:extLst>
          </p:cNvPr>
          <p:cNvSpPr>
            <a:spLocks noGrp="1"/>
          </p:cNvSpPr>
          <p:nvPr>
            <p:ph type="title" idx="4294967295"/>
          </p:nvPr>
        </p:nvSpPr>
        <p:spPr>
          <a:xfrm>
            <a:off x="720725" y="357414"/>
            <a:ext cx="7702550" cy="573088"/>
          </a:xfrm>
        </p:spPr>
        <p:txBody>
          <a:bodyPr/>
          <a:lstStyle/>
          <a:p>
            <a:r>
              <a:rPr lang="en-MY" dirty="0">
                <a:latin typeface="+mn-lt"/>
              </a:rPr>
              <a:t>Discussion</a:t>
            </a:r>
          </a:p>
        </p:txBody>
      </p:sp>
      <p:pic>
        <p:nvPicPr>
          <p:cNvPr id="3" name="Picture 2">
            <a:extLst>
              <a:ext uri="{FF2B5EF4-FFF2-40B4-BE49-F238E27FC236}">
                <a16:creationId xmlns:a16="http://schemas.microsoft.com/office/drawing/2014/main" id="{D3755ED2-768A-B978-BAD1-67BD00C4E9E6}"/>
              </a:ext>
            </a:extLst>
          </p:cNvPr>
          <p:cNvPicPr>
            <a:picLocks noChangeAspect="1"/>
          </p:cNvPicPr>
          <p:nvPr/>
        </p:nvPicPr>
        <p:blipFill>
          <a:blip r:embed="rId3"/>
          <a:stretch>
            <a:fillRect/>
          </a:stretch>
        </p:blipFill>
        <p:spPr>
          <a:xfrm>
            <a:off x="801158" y="1022454"/>
            <a:ext cx="6261493" cy="1995267"/>
          </a:xfrm>
          <a:prstGeom prst="rect">
            <a:avLst/>
          </a:prstGeom>
        </p:spPr>
      </p:pic>
      <p:sp>
        <p:nvSpPr>
          <p:cNvPr id="6" name="TextBox 5">
            <a:extLst>
              <a:ext uri="{FF2B5EF4-FFF2-40B4-BE49-F238E27FC236}">
                <a16:creationId xmlns:a16="http://schemas.microsoft.com/office/drawing/2014/main" id="{24FF27DD-7B39-8161-E2EE-6887EDDF5D06}"/>
              </a:ext>
            </a:extLst>
          </p:cNvPr>
          <p:cNvSpPr txBox="1"/>
          <p:nvPr/>
        </p:nvSpPr>
        <p:spPr>
          <a:xfrm>
            <a:off x="650330" y="3233347"/>
            <a:ext cx="8265956" cy="954107"/>
          </a:xfrm>
          <a:prstGeom prst="rect">
            <a:avLst/>
          </a:prstGeom>
          <a:noFill/>
        </p:spPr>
        <p:txBody>
          <a:bodyPr wrap="square">
            <a:spAutoFit/>
          </a:bodyPr>
          <a:lstStyle/>
          <a:p>
            <a:r>
              <a:rPr lang="en-US" dirty="0"/>
              <a:t>R2) To what extent does news sentiment influence the performance of LSTM-based trading strategies?</a:t>
            </a:r>
          </a:p>
          <a:p>
            <a:endParaRPr lang="en-US" dirty="0"/>
          </a:p>
          <a:p>
            <a:pPr marL="285750" indent="-285750">
              <a:buFont typeface="Arial" panose="020B0604020202020204" pitchFamily="34" charset="0"/>
              <a:buChar char="•"/>
            </a:pPr>
            <a:r>
              <a:rPr lang="en-US" dirty="0"/>
              <a:t>Performed worse.</a:t>
            </a:r>
          </a:p>
          <a:p>
            <a:pPr marL="285750" indent="-285750">
              <a:buFont typeface="Arial" panose="020B0604020202020204" pitchFamily="34" charset="0"/>
              <a:buChar char="•"/>
            </a:pPr>
            <a:r>
              <a:rPr lang="en-US" dirty="0"/>
              <a:t>Due to the added noise or unpredictability in sentiment data</a:t>
            </a:r>
          </a:p>
        </p:txBody>
      </p:sp>
      <p:sp>
        <p:nvSpPr>
          <p:cNvPr id="4" name="Rectangle 3">
            <a:extLst>
              <a:ext uri="{FF2B5EF4-FFF2-40B4-BE49-F238E27FC236}">
                <a16:creationId xmlns:a16="http://schemas.microsoft.com/office/drawing/2014/main" id="{4C80A85D-79B9-3E1F-0858-5EFCD23850CE}"/>
              </a:ext>
            </a:extLst>
          </p:cNvPr>
          <p:cNvSpPr/>
          <p:nvPr/>
        </p:nvSpPr>
        <p:spPr>
          <a:xfrm>
            <a:off x="5110971" y="2808607"/>
            <a:ext cx="1985674" cy="209114"/>
          </a:xfrm>
          <a:prstGeom prst="rect">
            <a:avLst/>
          </a:prstGeom>
          <a:no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 name="Rectangle 4">
            <a:extLst>
              <a:ext uri="{FF2B5EF4-FFF2-40B4-BE49-F238E27FC236}">
                <a16:creationId xmlns:a16="http://schemas.microsoft.com/office/drawing/2014/main" id="{BCFF6745-D377-E469-3F26-9771BACCD364}"/>
              </a:ext>
            </a:extLst>
          </p:cNvPr>
          <p:cNvSpPr/>
          <p:nvPr/>
        </p:nvSpPr>
        <p:spPr>
          <a:xfrm>
            <a:off x="5076976" y="1146127"/>
            <a:ext cx="2053665" cy="556837"/>
          </a:xfrm>
          <a:prstGeom prst="rect">
            <a:avLst/>
          </a:prstGeom>
          <a:no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411158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5B76E-D6CD-C071-5997-E6F660E349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1258E6-C99B-E19D-1B05-A3288379D9C6}"/>
              </a:ext>
            </a:extLst>
          </p:cNvPr>
          <p:cNvSpPr>
            <a:spLocks noGrp="1"/>
          </p:cNvSpPr>
          <p:nvPr>
            <p:ph type="title" idx="4294967295"/>
          </p:nvPr>
        </p:nvSpPr>
        <p:spPr>
          <a:xfrm>
            <a:off x="720725" y="357414"/>
            <a:ext cx="7702550" cy="573088"/>
          </a:xfrm>
        </p:spPr>
        <p:txBody>
          <a:bodyPr/>
          <a:lstStyle/>
          <a:p>
            <a:r>
              <a:rPr lang="en-MY" dirty="0">
                <a:latin typeface="+mn-lt"/>
              </a:rPr>
              <a:t>Discussion</a:t>
            </a:r>
          </a:p>
        </p:txBody>
      </p:sp>
      <p:sp>
        <p:nvSpPr>
          <p:cNvPr id="6" name="TextBox 5">
            <a:extLst>
              <a:ext uri="{FF2B5EF4-FFF2-40B4-BE49-F238E27FC236}">
                <a16:creationId xmlns:a16="http://schemas.microsoft.com/office/drawing/2014/main" id="{8C9FD32E-AF97-5964-8CA2-EE704F20A305}"/>
              </a:ext>
            </a:extLst>
          </p:cNvPr>
          <p:cNvSpPr txBox="1"/>
          <p:nvPr/>
        </p:nvSpPr>
        <p:spPr>
          <a:xfrm>
            <a:off x="650330" y="3233347"/>
            <a:ext cx="8265956" cy="1600438"/>
          </a:xfrm>
          <a:prstGeom prst="rect">
            <a:avLst/>
          </a:prstGeom>
          <a:noFill/>
        </p:spPr>
        <p:txBody>
          <a:bodyPr wrap="square">
            <a:spAutoFit/>
          </a:bodyPr>
          <a:lstStyle/>
          <a:p>
            <a:r>
              <a:rPr lang="en-US" dirty="0"/>
              <a:t>R3) How does the predictive accuracy of the LSTM model (e.g., MAE, </a:t>
            </a:r>
            <a:r>
              <a:rPr lang="en-US" dirty="0" err="1"/>
              <a:t>MSE</a:t>
            </a:r>
            <a:r>
              <a:rPr lang="en-US" dirty="0"/>
              <a:t>, </a:t>
            </a:r>
            <a:r>
              <a:rPr lang="en-US" dirty="0" err="1"/>
              <a:t>RMSE</a:t>
            </a:r>
            <a:r>
              <a:rPr lang="en-US" dirty="0"/>
              <a:t>, R²) relate to the performance of its trading strategies?</a:t>
            </a:r>
          </a:p>
          <a:p>
            <a:endParaRPr lang="en-US" dirty="0"/>
          </a:p>
          <a:p>
            <a:pPr marL="285750" indent="-285750">
              <a:buFont typeface="Arial" panose="020B0604020202020204" pitchFamily="34" charset="0"/>
              <a:buChar char="•"/>
            </a:pPr>
            <a:r>
              <a:rPr lang="en-US" dirty="0"/>
              <a:t>No clear correlation.</a:t>
            </a:r>
          </a:p>
          <a:p>
            <a:pPr marL="285750" indent="-285750">
              <a:buFont typeface="Arial" panose="020B0604020202020204" pitchFamily="34" charset="0"/>
              <a:buChar char="•"/>
            </a:pPr>
            <a:r>
              <a:rPr lang="en-US" dirty="0"/>
              <a:t>Lower prediction error does not necessarily lead to higher trading returns.</a:t>
            </a:r>
          </a:p>
          <a:p>
            <a:pPr marL="285750" indent="-285750">
              <a:buFont typeface="Arial" panose="020B0604020202020204" pitchFamily="34" charset="0"/>
              <a:buChar char="•"/>
            </a:pPr>
            <a:r>
              <a:rPr lang="en-US" dirty="0"/>
              <a:t>Other factors </a:t>
            </a:r>
            <a:r>
              <a:rPr lang="en-US" dirty="0" err="1"/>
              <a:t>i.e</a:t>
            </a:r>
            <a:r>
              <a:rPr lang="en-US" dirty="0"/>
              <a:t> market volatility and trend clarity.</a:t>
            </a:r>
          </a:p>
          <a:p>
            <a:endParaRPr lang="en-US" dirty="0"/>
          </a:p>
        </p:txBody>
      </p:sp>
      <p:pic>
        <p:nvPicPr>
          <p:cNvPr id="4" name="Picture 3">
            <a:extLst>
              <a:ext uri="{FF2B5EF4-FFF2-40B4-BE49-F238E27FC236}">
                <a16:creationId xmlns:a16="http://schemas.microsoft.com/office/drawing/2014/main" id="{6DFDE0D5-BA67-7DEB-E16A-182C22AE4ACB}"/>
              </a:ext>
            </a:extLst>
          </p:cNvPr>
          <p:cNvPicPr>
            <a:picLocks noChangeAspect="1"/>
          </p:cNvPicPr>
          <p:nvPr/>
        </p:nvPicPr>
        <p:blipFill>
          <a:blip r:embed="rId3"/>
          <a:stretch>
            <a:fillRect/>
          </a:stretch>
        </p:blipFill>
        <p:spPr>
          <a:xfrm>
            <a:off x="720725" y="1448292"/>
            <a:ext cx="3771380" cy="1287886"/>
          </a:xfrm>
          <a:prstGeom prst="rect">
            <a:avLst/>
          </a:prstGeom>
        </p:spPr>
      </p:pic>
      <p:pic>
        <p:nvPicPr>
          <p:cNvPr id="5" name="Picture 4">
            <a:extLst>
              <a:ext uri="{FF2B5EF4-FFF2-40B4-BE49-F238E27FC236}">
                <a16:creationId xmlns:a16="http://schemas.microsoft.com/office/drawing/2014/main" id="{66BCCE66-34E5-B0E7-8148-68A0263648BE}"/>
              </a:ext>
            </a:extLst>
          </p:cNvPr>
          <p:cNvPicPr>
            <a:picLocks noChangeAspect="1"/>
          </p:cNvPicPr>
          <p:nvPr/>
        </p:nvPicPr>
        <p:blipFill>
          <a:blip r:embed="rId4"/>
          <a:stretch>
            <a:fillRect/>
          </a:stretch>
        </p:blipFill>
        <p:spPr>
          <a:xfrm>
            <a:off x="4867198" y="817695"/>
            <a:ext cx="3311264" cy="2050692"/>
          </a:xfrm>
          <a:prstGeom prst="rect">
            <a:avLst/>
          </a:prstGeom>
        </p:spPr>
      </p:pic>
    </p:spTree>
    <p:extLst>
      <p:ext uri="{BB962C8B-B14F-4D97-AF65-F5344CB8AC3E}">
        <p14:creationId xmlns:p14="http://schemas.microsoft.com/office/powerpoint/2010/main" val="2422640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AB0963-EA21-5163-FE15-0AA4DB6A40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D70B05-C9AC-DAB4-64C4-16DD60A8A4FC}"/>
              </a:ext>
            </a:extLst>
          </p:cNvPr>
          <p:cNvSpPr>
            <a:spLocks noGrp="1"/>
          </p:cNvSpPr>
          <p:nvPr>
            <p:ph type="title" idx="4294967295"/>
          </p:nvPr>
        </p:nvSpPr>
        <p:spPr>
          <a:xfrm>
            <a:off x="720725" y="357414"/>
            <a:ext cx="7702550" cy="573088"/>
          </a:xfrm>
        </p:spPr>
        <p:txBody>
          <a:bodyPr/>
          <a:lstStyle/>
          <a:p>
            <a:r>
              <a:rPr lang="en-MY" dirty="0">
                <a:latin typeface="+mn-lt"/>
              </a:rPr>
              <a:t>Discussion</a:t>
            </a:r>
          </a:p>
        </p:txBody>
      </p:sp>
      <p:sp>
        <p:nvSpPr>
          <p:cNvPr id="6" name="TextBox 5">
            <a:extLst>
              <a:ext uri="{FF2B5EF4-FFF2-40B4-BE49-F238E27FC236}">
                <a16:creationId xmlns:a16="http://schemas.microsoft.com/office/drawing/2014/main" id="{0681A803-0114-4C4F-FB11-048C90D00B1A}"/>
              </a:ext>
            </a:extLst>
          </p:cNvPr>
          <p:cNvSpPr txBox="1"/>
          <p:nvPr/>
        </p:nvSpPr>
        <p:spPr>
          <a:xfrm>
            <a:off x="851354" y="3072779"/>
            <a:ext cx="8031389" cy="1815882"/>
          </a:xfrm>
          <a:prstGeom prst="rect">
            <a:avLst/>
          </a:prstGeom>
          <a:noFill/>
        </p:spPr>
        <p:txBody>
          <a:bodyPr wrap="square">
            <a:spAutoFit/>
          </a:bodyPr>
          <a:lstStyle/>
          <a:p>
            <a:r>
              <a:rPr lang="en-US" dirty="0"/>
              <a:t>R4) How reliable are the LSTM model’s predicted prices?</a:t>
            </a:r>
          </a:p>
          <a:p>
            <a:endParaRPr lang="en-US" dirty="0"/>
          </a:p>
          <a:p>
            <a:pPr marL="285750" indent="-285750">
              <a:buFont typeface="Arial" panose="020B0604020202020204" pitchFamily="34" charset="0"/>
              <a:buChar char="•"/>
            </a:pPr>
            <a:r>
              <a:rPr lang="en-US" dirty="0"/>
              <a:t>Predicted prices lag actual prices, especially at turning points.</a:t>
            </a:r>
          </a:p>
          <a:p>
            <a:pPr marL="285750" indent="-285750">
              <a:buFont typeface="Arial" panose="020B0604020202020204" pitchFamily="34" charset="0"/>
              <a:buChar char="•"/>
            </a:pPr>
            <a:r>
              <a:rPr lang="en-US" dirty="0"/>
              <a:t>Predicted price tends to </a:t>
            </a:r>
            <a:r>
              <a:rPr lang="en-US" b="1" dirty="0"/>
              <a:t>mirror</a:t>
            </a:r>
            <a:r>
              <a:rPr lang="en-US" dirty="0"/>
              <a:t> the shape of actual price curve with a one-day delay.</a:t>
            </a:r>
          </a:p>
          <a:p>
            <a:pPr marL="285750" indent="-285750">
              <a:buFont typeface="Arial" panose="020B0604020202020204" pitchFamily="34" charset="0"/>
              <a:buChar char="•"/>
            </a:pPr>
            <a:r>
              <a:rPr lang="en-US" dirty="0"/>
              <a:t>Fully predicting the future price movements vs replicating the recent patterns vs happen at the same time.</a:t>
            </a:r>
          </a:p>
          <a:p>
            <a:pPr marL="285750" indent="-285750">
              <a:buFont typeface="Arial" panose="020B0604020202020204" pitchFamily="34" charset="0"/>
              <a:buChar char="•"/>
            </a:pPr>
            <a:r>
              <a:rPr lang="en-US" dirty="0"/>
              <a:t>Rarely discussed in research.</a:t>
            </a:r>
          </a:p>
          <a:p>
            <a:endParaRPr lang="en-US" dirty="0"/>
          </a:p>
        </p:txBody>
      </p:sp>
      <p:pic>
        <p:nvPicPr>
          <p:cNvPr id="3" name="Picture 2">
            <a:extLst>
              <a:ext uri="{FF2B5EF4-FFF2-40B4-BE49-F238E27FC236}">
                <a16:creationId xmlns:a16="http://schemas.microsoft.com/office/drawing/2014/main" id="{8D91D027-7FC7-9DA8-E711-49398E384D02}"/>
              </a:ext>
            </a:extLst>
          </p:cNvPr>
          <p:cNvPicPr>
            <a:picLocks noChangeAspect="1"/>
          </p:cNvPicPr>
          <p:nvPr/>
        </p:nvPicPr>
        <p:blipFill>
          <a:blip r:embed="rId3"/>
          <a:stretch>
            <a:fillRect/>
          </a:stretch>
        </p:blipFill>
        <p:spPr>
          <a:xfrm>
            <a:off x="4483871" y="1040059"/>
            <a:ext cx="3495128" cy="1870265"/>
          </a:xfrm>
          <a:prstGeom prst="rect">
            <a:avLst/>
          </a:prstGeom>
        </p:spPr>
      </p:pic>
      <p:pic>
        <p:nvPicPr>
          <p:cNvPr id="5" name="Picture 4">
            <a:extLst>
              <a:ext uri="{FF2B5EF4-FFF2-40B4-BE49-F238E27FC236}">
                <a16:creationId xmlns:a16="http://schemas.microsoft.com/office/drawing/2014/main" id="{4A5CF711-5A0F-2323-89CC-17D848949F24}"/>
              </a:ext>
            </a:extLst>
          </p:cNvPr>
          <p:cNvPicPr>
            <a:picLocks noChangeAspect="1"/>
          </p:cNvPicPr>
          <p:nvPr/>
        </p:nvPicPr>
        <p:blipFill>
          <a:blip r:embed="rId4"/>
          <a:stretch>
            <a:fillRect/>
          </a:stretch>
        </p:blipFill>
        <p:spPr>
          <a:xfrm>
            <a:off x="1261137" y="1040059"/>
            <a:ext cx="3015816" cy="1896714"/>
          </a:xfrm>
          <a:prstGeom prst="rect">
            <a:avLst/>
          </a:prstGeom>
        </p:spPr>
      </p:pic>
    </p:spTree>
    <p:extLst>
      <p:ext uri="{BB962C8B-B14F-4D97-AF65-F5344CB8AC3E}">
        <p14:creationId xmlns:p14="http://schemas.microsoft.com/office/powerpoint/2010/main" val="33251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1557DF-6545-E55B-E2D2-3B4C7B03DA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5C67B3-A437-3ED5-4229-4C71E7E96E5E}"/>
              </a:ext>
            </a:extLst>
          </p:cNvPr>
          <p:cNvSpPr>
            <a:spLocks noGrp="1"/>
          </p:cNvSpPr>
          <p:nvPr>
            <p:ph type="title" idx="4294967295"/>
          </p:nvPr>
        </p:nvSpPr>
        <p:spPr>
          <a:xfrm>
            <a:off x="720725" y="357414"/>
            <a:ext cx="7702550" cy="573088"/>
          </a:xfrm>
        </p:spPr>
        <p:txBody>
          <a:bodyPr/>
          <a:lstStyle/>
          <a:p>
            <a:r>
              <a:rPr lang="en-MY" dirty="0">
                <a:latin typeface="+mn-lt"/>
              </a:rPr>
              <a:t>Discussion</a:t>
            </a:r>
          </a:p>
        </p:txBody>
      </p:sp>
      <p:sp>
        <p:nvSpPr>
          <p:cNvPr id="6" name="TextBox 5">
            <a:extLst>
              <a:ext uri="{FF2B5EF4-FFF2-40B4-BE49-F238E27FC236}">
                <a16:creationId xmlns:a16="http://schemas.microsoft.com/office/drawing/2014/main" id="{779E6054-5924-6004-7D7B-1B98C543266F}"/>
              </a:ext>
            </a:extLst>
          </p:cNvPr>
          <p:cNvSpPr txBox="1"/>
          <p:nvPr/>
        </p:nvSpPr>
        <p:spPr>
          <a:xfrm>
            <a:off x="720725" y="1122059"/>
            <a:ext cx="8031389" cy="738664"/>
          </a:xfrm>
          <a:prstGeom prst="rect">
            <a:avLst/>
          </a:prstGeom>
          <a:noFill/>
        </p:spPr>
        <p:txBody>
          <a:bodyPr wrap="square">
            <a:spAutoFit/>
          </a:bodyPr>
          <a:lstStyle/>
          <a:p>
            <a:r>
              <a:rPr lang="en-US" dirty="0"/>
              <a:t>R5) What is the recommended guideline when investing in S-REIT based on this study?</a:t>
            </a:r>
          </a:p>
          <a:p>
            <a:endParaRPr lang="en-US" dirty="0"/>
          </a:p>
          <a:p>
            <a:endParaRPr lang="en-US" dirty="0"/>
          </a:p>
        </p:txBody>
      </p:sp>
      <p:sp>
        <p:nvSpPr>
          <p:cNvPr id="4" name="Rectangle: Rounded Corners 3">
            <a:extLst>
              <a:ext uri="{FF2B5EF4-FFF2-40B4-BE49-F238E27FC236}">
                <a16:creationId xmlns:a16="http://schemas.microsoft.com/office/drawing/2014/main" id="{64BE420B-391E-643A-FF27-DC695B9A4EFE}"/>
              </a:ext>
            </a:extLst>
          </p:cNvPr>
          <p:cNvSpPr/>
          <p:nvPr/>
        </p:nvSpPr>
        <p:spPr>
          <a:xfrm>
            <a:off x="3152502" y="1611085"/>
            <a:ext cx="2734492" cy="10537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b="1" dirty="0">
                <a:solidFill>
                  <a:schemeClr val="tx1"/>
                </a:solidFill>
              </a:rPr>
              <a:t>Fundamental Analysis</a:t>
            </a:r>
          </a:p>
          <a:p>
            <a:pPr marL="285750" indent="-285750">
              <a:buFont typeface="Arial" panose="020B0604020202020204" pitchFamily="34" charset="0"/>
              <a:buChar char="•"/>
            </a:pPr>
            <a:r>
              <a:rPr lang="en-MY" dirty="0">
                <a:solidFill>
                  <a:schemeClr val="tx1"/>
                </a:solidFill>
              </a:rPr>
              <a:t>Filter high performing REITs</a:t>
            </a:r>
          </a:p>
        </p:txBody>
      </p:sp>
      <p:grpSp>
        <p:nvGrpSpPr>
          <p:cNvPr id="3" name="Group 2">
            <a:extLst>
              <a:ext uri="{FF2B5EF4-FFF2-40B4-BE49-F238E27FC236}">
                <a16:creationId xmlns:a16="http://schemas.microsoft.com/office/drawing/2014/main" id="{EFB77DC2-F591-FB38-CD2C-406317A417F9}"/>
              </a:ext>
            </a:extLst>
          </p:cNvPr>
          <p:cNvGrpSpPr/>
          <p:nvPr/>
        </p:nvGrpSpPr>
        <p:grpSpPr>
          <a:xfrm>
            <a:off x="1140822" y="2664822"/>
            <a:ext cx="2542903" cy="1542763"/>
            <a:chOff x="1140822" y="2664822"/>
            <a:chExt cx="2542903" cy="1542763"/>
          </a:xfrm>
        </p:grpSpPr>
        <p:sp>
          <p:nvSpPr>
            <p:cNvPr id="7" name="Rectangle: Rounded Corners 6">
              <a:extLst>
                <a:ext uri="{FF2B5EF4-FFF2-40B4-BE49-F238E27FC236}">
                  <a16:creationId xmlns:a16="http://schemas.microsoft.com/office/drawing/2014/main" id="{849630A5-D957-2AB6-C85A-75A78A4DAE48}"/>
                </a:ext>
              </a:extLst>
            </p:cNvPr>
            <p:cNvSpPr/>
            <p:nvPr/>
          </p:nvSpPr>
          <p:spPr>
            <a:xfrm>
              <a:off x="1140822" y="3153848"/>
              <a:ext cx="2542903" cy="10537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b="1" dirty="0">
                  <a:solidFill>
                    <a:schemeClr val="tx1"/>
                  </a:solidFill>
                </a:rPr>
                <a:t>Traditional Analysis</a:t>
              </a:r>
            </a:p>
            <a:p>
              <a:pPr marL="285750" indent="-285750">
                <a:buFont typeface="Arial" panose="020B0604020202020204" pitchFamily="34" charset="0"/>
                <a:buChar char="•"/>
              </a:pPr>
              <a:r>
                <a:rPr lang="en-MY" dirty="0">
                  <a:solidFill>
                    <a:schemeClr val="tx1"/>
                  </a:solidFill>
                </a:rPr>
                <a:t>Use RSI</a:t>
              </a:r>
            </a:p>
            <a:p>
              <a:pPr marL="285750" indent="-285750">
                <a:buFont typeface="Arial" panose="020B0604020202020204" pitchFamily="34" charset="0"/>
                <a:buChar char="•"/>
              </a:pPr>
              <a:r>
                <a:rPr lang="en-MY" dirty="0">
                  <a:solidFill>
                    <a:schemeClr val="tx1"/>
                  </a:solidFill>
                </a:rPr>
                <a:t>Stop loss at 10%</a:t>
              </a:r>
            </a:p>
          </p:txBody>
        </p:sp>
        <p:cxnSp>
          <p:nvCxnSpPr>
            <p:cNvPr id="22" name="Connector: Elbow 21">
              <a:extLst>
                <a:ext uri="{FF2B5EF4-FFF2-40B4-BE49-F238E27FC236}">
                  <a16:creationId xmlns:a16="http://schemas.microsoft.com/office/drawing/2014/main" id="{B4ECA834-B405-8F56-6990-B712DFA6A1CC}"/>
                </a:ext>
              </a:extLst>
            </p:cNvPr>
            <p:cNvCxnSpPr>
              <a:cxnSpLocks/>
              <a:endCxn id="7" idx="0"/>
            </p:cNvCxnSpPr>
            <p:nvPr/>
          </p:nvCxnSpPr>
          <p:spPr>
            <a:xfrm rot="10800000" flipV="1">
              <a:off x="2412275" y="2909334"/>
              <a:ext cx="1267099" cy="24451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3ED5832B-5C33-937C-88F9-2BAE89FF4D6D}"/>
                </a:ext>
              </a:extLst>
            </p:cNvPr>
            <p:cNvCxnSpPr/>
            <p:nvPr/>
          </p:nvCxnSpPr>
          <p:spPr>
            <a:xfrm flipV="1">
              <a:off x="3679374" y="2664822"/>
              <a:ext cx="0" cy="244512"/>
            </a:xfrm>
            <a:prstGeom prst="line">
              <a:avLst/>
            </a:prstGeom>
          </p:spPr>
          <p:style>
            <a:lnRef idx="1">
              <a:schemeClr val="dk1"/>
            </a:lnRef>
            <a:fillRef idx="0">
              <a:schemeClr val="dk1"/>
            </a:fillRef>
            <a:effectRef idx="0">
              <a:schemeClr val="dk1"/>
            </a:effectRef>
            <a:fontRef idx="minor">
              <a:schemeClr val="tx1"/>
            </a:fontRef>
          </p:style>
        </p:cxnSp>
      </p:grpSp>
      <p:grpSp>
        <p:nvGrpSpPr>
          <p:cNvPr id="5" name="Group 4">
            <a:extLst>
              <a:ext uri="{FF2B5EF4-FFF2-40B4-BE49-F238E27FC236}">
                <a16:creationId xmlns:a16="http://schemas.microsoft.com/office/drawing/2014/main" id="{DF52445F-D7CA-9565-011F-8B8C56390B64}"/>
              </a:ext>
            </a:extLst>
          </p:cNvPr>
          <p:cNvGrpSpPr/>
          <p:nvPr/>
        </p:nvGrpSpPr>
        <p:grpSpPr>
          <a:xfrm>
            <a:off x="5103224" y="2664822"/>
            <a:ext cx="3196045" cy="2037808"/>
            <a:chOff x="5103224" y="2664822"/>
            <a:chExt cx="3196045" cy="2037808"/>
          </a:xfrm>
        </p:grpSpPr>
        <p:sp>
          <p:nvSpPr>
            <p:cNvPr id="8" name="Rectangle: Rounded Corners 7">
              <a:extLst>
                <a:ext uri="{FF2B5EF4-FFF2-40B4-BE49-F238E27FC236}">
                  <a16:creationId xmlns:a16="http://schemas.microsoft.com/office/drawing/2014/main" id="{6A8E5785-43FB-59D7-7CDA-598B41EE1F9C}"/>
                </a:ext>
              </a:extLst>
            </p:cNvPr>
            <p:cNvSpPr/>
            <p:nvPr/>
          </p:nvSpPr>
          <p:spPr>
            <a:xfrm>
              <a:off x="5103224" y="3153848"/>
              <a:ext cx="3196045" cy="15487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b="1" dirty="0">
                  <a:solidFill>
                    <a:schemeClr val="tx1"/>
                  </a:solidFill>
                </a:rPr>
                <a:t>Machine Learning Strategy</a:t>
              </a:r>
            </a:p>
            <a:p>
              <a:pPr marL="285750" indent="-285750">
                <a:buFont typeface="Arial" panose="020B0604020202020204" pitchFamily="34" charset="0"/>
                <a:buChar char="•"/>
              </a:pPr>
              <a:r>
                <a:rPr lang="en-US" dirty="0">
                  <a:solidFill>
                    <a:schemeClr val="tx1"/>
                  </a:solidFill>
                </a:rPr>
                <a:t>Use LSTM for next-day price prediction</a:t>
              </a:r>
            </a:p>
            <a:p>
              <a:pPr marL="285750" indent="-285750">
                <a:buFont typeface="Arial" panose="020B0604020202020204" pitchFamily="34" charset="0"/>
                <a:buChar char="•"/>
              </a:pPr>
              <a:r>
                <a:rPr lang="en-US" dirty="0">
                  <a:solidFill>
                    <a:schemeClr val="tx1"/>
                  </a:solidFill>
                </a:rPr>
                <a:t>Suitable for advanced users</a:t>
              </a:r>
            </a:p>
            <a:p>
              <a:pPr marL="285750" indent="-285750">
                <a:buFont typeface="Arial" panose="020B0604020202020204" pitchFamily="34" charset="0"/>
                <a:buChar char="•"/>
              </a:pPr>
              <a:r>
                <a:rPr lang="en-US" dirty="0">
                  <a:solidFill>
                    <a:schemeClr val="tx1"/>
                  </a:solidFill>
                </a:rPr>
                <a:t>Be cautious of one-day lag at price turning points</a:t>
              </a:r>
              <a:endParaRPr lang="en-MY" dirty="0">
                <a:solidFill>
                  <a:schemeClr val="tx1"/>
                </a:solidFill>
              </a:endParaRPr>
            </a:p>
          </p:txBody>
        </p:sp>
        <p:cxnSp>
          <p:nvCxnSpPr>
            <p:cNvPr id="13" name="Connector: Elbow 12">
              <a:extLst>
                <a:ext uri="{FF2B5EF4-FFF2-40B4-BE49-F238E27FC236}">
                  <a16:creationId xmlns:a16="http://schemas.microsoft.com/office/drawing/2014/main" id="{F3803F90-6159-A93B-BDAC-690522B95BAE}"/>
                </a:ext>
              </a:extLst>
            </p:cNvPr>
            <p:cNvCxnSpPr>
              <a:cxnSpLocks/>
              <a:endCxn id="8" idx="0"/>
            </p:cNvCxnSpPr>
            <p:nvPr/>
          </p:nvCxnSpPr>
          <p:spPr>
            <a:xfrm>
              <a:off x="5538651" y="2909334"/>
              <a:ext cx="1162596" cy="24451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F85B3E5-39FD-C4DD-5119-CC7BF939F58E}"/>
                </a:ext>
              </a:extLst>
            </p:cNvPr>
            <p:cNvCxnSpPr/>
            <p:nvPr/>
          </p:nvCxnSpPr>
          <p:spPr>
            <a:xfrm flipV="1">
              <a:off x="5538651" y="2664822"/>
              <a:ext cx="0" cy="244512"/>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73295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59C69-3CCE-5287-33F7-8B5C10275F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AD770E-84F1-3FD3-CC3E-A6EA36285802}"/>
              </a:ext>
            </a:extLst>
          </p:cNvPr>
          <p:cNvSpPr>
            <a:spLocks noGrp="1"/>
          </p:cNvSpPr>
          <p:nvPr>
            <p:ph type="title"/>
          </p:nvPr>
        </p:nvSpPr>
        <p:spPr/>
        <p:txBody>
          <a:bodyPr/>
          <a:lstStyle/>
          <a:p>
            <a:r>
              <a:rPr lang="en-MY" dirty="0">
                <a:latin typeface="+mn-lt"/>
              </a:rPr>
              <a:t>Conclusion</a:t>
            </a:r>
          </a:p>
        </p:txBody>
      </p:sp>
      <p:sp>
        <p:nvSpPr>
          <p:cNvPr id="6" name="TextBox 5">
            <a:extLst>
              <a:ext uri="{FF2B5EF4-FFF2-40B4-BE49-F238E27FC236}">
                <a16:creationId xmlns:a16="http://schemas.microsoft.com/office/drawing/2014/main" id="{23DE4300-50C4-D716-D4AF-6F5343812B0E}"/>
              </a:ext>
            </a:extLst>
          </p:cNvPr>
          <p:cNvSpPr txBox="1"/>
          <p:nvPr/>
        </p:nvSpPr>
        <p:spPr>
          <a:xfrm>
            <a:off x="720000" y="1377969"/>
            <a:ext cx="8031389" cy="1815882"/>
          </a:xfrm>
          <a:prstGeom prst="rect">
            <a:avLst/>
          </a:prstGeom>
          <a:noFill/>
        </p:spPr>
        <p:txBody>
          <a:bodyPr wrap="square">
            <a:spAutoFit/>
          </a:bodyPr>
          <a:lstStyle/>
          <a:p>
            <a:pPr marL="285750" indent="-285750">
              <a:buFont typeface="Arial" panose="020B0604020202020204" pitchFamily="34" charset="0"/>
              <a:buChar char="•"/>
            </a:pPr>
            <a:r>
              <a:rPr lang="en-US" dirty="0"/>
              <a:t>LSTM-based strategies outperformed traditional technical analysis.</a:t>
            </a:r>
          </a:p>
          <a:p>
            <a:endParaRPr lang="en-US" dirty="0"/>
          </a:p>
          <a:p>
            <a:pPr marL="285750" indent="-285750">
              <a:buFont typeface="Arial" panose="020B0604020202020204" pitchFamily="34" charset="0"/>
              <a:buChar char="•"/>
            </a:pPr>
            <a:r>
              <a:rPr lang="en-US" dirty="0"/>
              <a:t>Higher model accuracy ≠ higher profits.</a:t>
            </a:r>
          </a:p>
          <a:p>
            <a:endParaRPr lang="en-US" dirty="0"/>
          </a:p>
          <a:p>
            <a:pPr marL="285750" indent="-285750">
              <a:buFont typeface="Arial" panose="020B0604020202020204" pitchFamily="34" charset="0"/>
              <a:buChar char="•"/>
            </a:pPr>
            <a:r>
              <a:rPr lang="en-US" dirty="0"/>
              <a:t>Predicted price lag in LSTM raises concerns about real-time trading reliability.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Further improvement: study about the one-day lag in LSTM, more input features, portfolio optimization</a:t>
            </a:r>
          </a:p>
        </p:txBody>
      </p:sp>
    </p:spTree>
    <p:extLst>
      <p:ext uri="{BB962C8B-B14F-4D97-AF65-F5344CB8AC3E}">
        <p14:creationId xmlns:p14="http://schemas.microsoft.com/office/powerpoint/2010/main" val="2315688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1E83-C8B6-A644-54FA-733E14F5DD12}"/>
              </a:ext>
            </a:extLst>
          </p:cNvPr>
          <p:cNvSpPr>
            <a:spLocks noGrp="1"/>
          </p:cNvSpPr>
          <p:nvPr>
            <p:ph type="ctrTitle"/>
          </p:nvPr>
        </p:nvSpPr>
        <p:spPr/>
        <p:txBody>
          <a:bodyPr/>
          <a:lstStyle/>
          <a:p>
            <a:r>
              <a:rPr lang="en-MY" dirty="0">
                <a:latin typeface="+mj-lt"/>
              </a:rPr>
              <a:t>Thank you</a:t>
            </a:r>
          </a:p>
        </p:txBody>
      </p:sp>
      <p:sp>
        <p:nvSpPr>
          <p:cNvPr id="3" name="Subtitle 2">
            <a:extLst>
              <a:ext uri="{FF2B5EF4-FFF2-40B4-BE49-F238E27FC236}">
                <a16:creationId xmlns:a16="http://schemas.microsoft.com/office/drawing/2014/main" id="{629728A1-31BE-0F75-F61C-75BEA3ABB61C}"/>
              </a:ext>
            </a:extLst>
          </p:cNvPr>
          <p:cNvSpPr>
            <a:spLocks noGrp="1"/>
          </p:cNvSpPr>
          <p:nvPr>
            <p:ph type="subTitle" idx="1"/>
          </p:nvPr>
        </p:nvSpPr>
        <p:spPr/>
        <p:txBody>
          <a:bodyPr/>
          <a:lstStyle/>
          <a:p>
            <a:endParaRPr lang="en-MY"/>
          </a:p>
        </p:txBody>
      </p:sp>
    </p:spTree>
    <p:extLst>
      <p:ext uri="{BB962C8B-B14F-4D97-AF65-F5344CB8AC3E}">
        <p14:creationId xmlns:p14="http://schemas.microsoft.com/office/powerpoint/2010/main" val="4076955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6AA10-95EE-3A4C-98A2-025167E34B89}"/>
              </a:ext>
            </a:extLst>
          </p:cNvPr>
          <p:cNvSpPr>
            <a:spLocks noGrp="1"/>
          </p:cNvSpPr>
          <p:nvPr>
            <p:ph type="ctrTitle"/>
          </p:nvPr>
        </p:nvSpPr>
        <p:spPr/>
        <p:txBody>
          <a:bodyPr/>
          <a:lstStyle/>
          <a:p>
            <a:r>
              <a:rPr lang="en-MY" dirty="0">
                <a:latin typeface="+mn-lt"/>
              </a:rPr>
              <a:t>Appendix</a:t>
            </a:r>
          </a:p>
        </p:txBody>
      </p:sp>
    </p:spTree>
    <p:extLst>
      <p:ext uri="{BB962C8B-B14F-4D97-AF65-F5344CB8AC3E}">
        <p14:creationId xmlns:p14="http://schemas.microsoft.com/office/powerpoint/2010/main" val="1025793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C86CC-FABB-2BAD-9613-C84CDC2DAF21}"/>
              </a:ext>
            </a:extLst>
          </p:cNvPr>
          <p:cNvSpPr>
            <a:spLocks noGrp="1"/>
          </p:cNvSpPr>
          <p:nvPr>
            <p:ph type="title"/>
          </p:nvPr>
        </p:nvSpPr>
        <p:spPr/>
        <p:txBody>
          <a:bodyPr/>
          <a:lstStyle/>
          <a:p>
            <a:r>
              <a:rPr lang="en-MY" dirty="0">
                <a:latin typeface="+mn-lt"/>
              </a:rPr>
              <a:t>Overview of Singapore REITs (S-REITs)</a:t>
            </a:r>
          </a:p>
        </p:txBody>
      </p:sp>
      <p:sp>
        <p:nvSpPr>
          <p:cNvPr id="13" name="TextBox 12">
            <a:extLst>
              <a:ext uri="{FF2B5EF4-FFF2-40B4-BE49-F238E27FC236}">
                <a16:creationId xmlns:a16="http://schemas.microsoft.com/office/drawing/2014/main" id="{D663EF74-293A-B743-C076-E9CB4EBBCAEF}"/>
              </a:ext>
            </a:extLst>
          </p:cNvPr>
          <p:cNvSpPr txBox="1"/>
          <p:nvPr/>
        </p:nvSpPr>
        <p:spPr>
          <a:xfrm>
            <a:off x="663269" y="2201819"/>
            <a:ext cx="3242807" cy="646331"/>
          </a:xfrm>
          <a:prstGeom prst="rect">
            <a:avLst/>
          </a:prstGeom>
          <a:noFill/>
        </p:spPr>
        <p:txBody>
          <a:bodyPr wrap="square" rtlCol="0">
            <a:spAutoFit/>
          </a:bodyPr>
          <a:lstStyle/>
          <a:p>
            <a:pPr algn="ctr"/>
            <a:r>
              <a:rPr lang="en-US" sz="1800" dirty="0">
                <a:latin typeface="+mn-lt"/>
                <a:cs typeface="Poppins" panose="00000500000000000000" pitchFamily="2" charset="0"/>
              </a:rPr>
              <a:t>Publicly traded REITs and Property Trusts listed </a:t>
            </a:r>
            <a:endParaRPr lang="en-MY" sz="1800" dirty="0">
              <a:latin typeface="+mn-lt"/>
              <a:cs typeface="Poppins" panose="00000500000000000000" pitchFamily="2" charset="0"/>
            </a:endParaRPr>
          </a:p>
        </p:txBody>
      </p:sp>
      <p:sp>
        <p:nvSpPr>
          <p:cNvPr id="14" name="TextBox 13">
            <a:extLst>
              <a:ext uri="{FF2B5EF4-FFF2-40B4-BE49-F238E27FC236}">
                <a16:creationId xmlns:a16="http://schemas.microsoft.com/office/drawing/2014/main" id="{4BD6CED3-6F54-ADB3-2CC8-928F7A6779EB}"/>
              </a:ext>
            </a:extLst>
          </p:cNvPr>
          <p:cNvSpPr txBox="1"/>
          <p:nvPr/>
        </p:nvSpPr>
        <p:spPr>
          <a:xfrm>
            <a:off x="1518698" y="1285527"/>
            <a:ext cx="1257632" cy="1015663"/>
          </a:xfrm>
          <a:prstGeom prst="rect">
            <a:avLst/>
          </a:prstGeom>
          <a:noFill/>
        </p:spPr>
        <p:txBody>
          <a:bodyPr wrap="square" rtlCol="0">
            <a:spAutoFit/>
          </a:bodyPr>
          <a:lstStyle/>
          <a:p>
            <a:pPr algn="ctr"/>
            <a:r>
              <a:rPr lang="en-MY" sz="6000" dirty="0">
                <a:solidFill>
                  <a:schemeClr val="bg2"/>
                </a:solidFill>
                <a:latin typeface="+mn-lt"/>
                <a:cs typeface="Poppins" panose="00000500000000000000" pitchFamily="2" charset="0"/>
              </a:rPr>
              <a:t>41</a:t>
            </a:r>
          </a:p>
        </p:txBody>
      </p:sp>
      <p:sp>
        <p:nvSpPr>
          <p:cNvPr id="15" name="TextBox 14">
            <a:extLst>
              <a:ext uri="{FF2B5EF4-FFF2-40B4-BE49-F238E27FC236}">
                <a16:creationId xmlns:a16="http://schemas.microsoft.com/office/drawing/2014/main" id="{615459AE-9F3C-2ED3-C84B-6CD3E70C7955}"/>
              </a:ext>
            </a:extLst>
          </p:cNvPr>
          <p:cNvSpPr txBox="1"/>
          <p:nvPr/>
        </p:nvSpPr>
        <p:spPr>
          <a:xfrm>
            <a:off x="4972211" y="2301190"/>
            <a:ext cx="2835969" cy="369332"/>
          </a:xfrm>
          <a:prstGeom prst="rect">
            <a:avLst/>
          </a:prstGeom>
          <a:noFill/>
        </p:spPr>
        <p:txBody>
          <a:bodyPr wrap="square" rtlCol="0">
            <a:spAutoFit/>
          </a:bodyPr>
          <a:lstStyle/>
          <a:p>
            <a:pPr algn="ctr"/>
            <a:r>
              <a:rPr lang="en-US" sz="1800" dirty="0">
                <a:latin typeface="+mn-lt"/>
                <a:cs typeface="Poppins" panose="00000500000000000000" pitchFamily="2" charset="0"/>
              </a:rPr>
              <a:t>Market capitalization</a:t>
            </a:r>
            <a:endParaRPr lang="en-MY" sz="1800" dirty="0">
              <a:latin typeface="+mn-lt"/>
              <a:cs typeface="Poppins" panose="00000500000000000000" pitchFamily="2" charset="0"/>
            </a:endParaRPr>
          </a:p>
        </p:txBody>
      </p:sp>
      <p:sp>
        <p:nvSpPr>
          <p:cNvPr id="16" name="TextBox 15">
            <a:extLst>
              <a:ext uri="{FF2B5EF4-FFF2-40B4-BE49-F238E27FC236}">
                <a16:creationId xmlns:a16="http://schemas.microsoft.com/office/drawing/2014/main" id="{61771A1A-6002-FB89-31D7-9FDCFD113834}"/>
              </a:ext>
            </a:extLst>
          </p:cNvPr>
          <p:cNvSpPr txBox="1"/>
          <p:nvPr/>
        </p:nvSpPr>
        <p:spPr>
          <a:xfrm>
            <a:off x="5257135" y="1362130"/>
            <a:ext cx="2368167" cy="1015663"/>
          </a:xfrm>
          <a:prstGeom prst="rect">
            <a:avLst/>
          </a:prstGeom>
          <a:noFill/>
        </p:spPr>
        <p:txBody>
          <a:bodyPr wrap="square" rtlCol="0">
            <a:spAutoFit/>
          </a:bodyPr>
          <a:lstStyle/>
          <a:p>
            <a:pPr algn="ctr"/>
            <a:r>
              <a:rPr lang="en-MY" sz="6000" dirty="0">
                <a:solidFill>
                  <a:schemeClr val="bg2"/>
                </a:solidFill>
                <a:latin typeface="+mn-lt"/>
                <a:cs typeface="Poppins" panose="00000500000000000000" pitchFamily="2" charset="0"/>
              </a:rPr>
              <a:t>$87</a:t>
            </a:r>
            <a:r>
              <a:rPr lang="en-MY" sz="1200" dirty="0">
                <a:solidFill>
                  <a:schemeClr val="bg2"/>
                </a:solidFill>
                <a:latin typeface="+mn-lt"/>
                <a:cs typeface="Poppins" panose="00000500000000000000" pitchFamily="2" charset="0"/>
              </a:rPr>
              <a:t>billion</a:t>
            </a:r>
          </a:p>
        </p:txBody>
      </p:sp>
      <p:sp>
        <p:nvSpPr>
          <p:cNvPr id="17" name="TextBox 16">
            <a:extLst>
              <a:ext uri="{FF2B5EF4-FFF2-40B4-BE49-F238E27FC236}">
                <a16:creationId xmlns:a16="http://schemas.microsoft.com/office/drawing/2014/main" id="{D5C161AD-DDB3-BCE7-34B0-A712150B8EF3}"/>
              </a:ext>
            </a:extLst>
          </p:cNvPr>
          <p:cNvSpPr txBox="1"/>
          <p:nvPr/>
        </p:nvSpPr>
        <p:spPr>
          <a:xfrm>
            <a:off x="526110" y="4076756"/>
            <a:ext cx="3242807" cy="646331"/>
          </a:xfrm>
          <a:prstGeom prst="rect">
            <a:avLst/>
          </a:prstGeom>
          <a:noFill/>
        </p:spPr>
        <p:txBody>
          <a:bodyPr wrap="square" rtlCol="0">
            <a:spAutoFit/>
          </a:bodyPr>
          <a:lstStyle/>
          <a:p>
            <a:pPr algn="ctr"/>
            <a:r>
              <a:rPr lang="en-US" sz="1800" dirty="0">
                <a:latin typeface="+mn-lt"/>
                <a:cs typeface="Poppins" panose="00000500000000000000" pitchFamily="2" charset="0"/>
              </a:rPr>
              <a:t>Compound annual growth</a:t>
            </a:r>
          </a:p>
          <a:p>
            <a:pPr algn="ctr"/>
            <a:r>
              <a:rPr lang="en-US" sz="1800">
                <a:latin typeface="+mn-lt"/>
                <a:cs typeface="Poppins" panose="00000500000000000000" pitchFamily="2" charset="0"/>
              </a:rPr>
              <a:t>in last 10 years</a:t>
            </a:r>
            <a:endParaRPr lang="en-MY" sz="1800" dirty="0">
              <a:latin typeface="+mn-lt"/>
              <a:cs typeface="Poppins" panose="00000500000000000000" pitchFamily="2" charset="0"/>
            </a:endParaRPr>
          </a:p>
        </p:txBody>
      </p:sp>
      <p:sp>
        <p:nvSpPr>
          <p:cNvPr id="18" name="TextBox 17">
            <a:extLst>
              <a:ext uri="{FF2B5EF4-FFF2-40B4-BE49-F238E27FC236}">
                <a16:creationId xmlns:a16="http://schemas.microsoft.com/office/drawing/2014/main" id="{DA55246B-6AEC-C33A-858B-ED8631FC0364}"/>
              </a:ext>
            </a:extLst>
          </p:cNvPr>
          <p:cNvSpPr txBox="1"/>
          <p:nvPr/>
        </p:nvSpPr>
        <p:spPr>
          <a:xfrm>
            <a:off x="1235098" y="3024261"/>
            <a:ext cx="2099145" cy="1015663"/>
          </a:xfrm>
          <a:prstGeom prst="rect">
            <a:avLst/>
          </a:prstGeom>
          <a:noFill/>
        </p:spPr>
        <p:txBody>
          <a:bodyPr wrap="square" rtlCol="0">
            <a:spAutoFit/>
          </a:bodyPr>
          <a:lstStyle/>
          <a:p>
            <a:pPr algn="ctr"/>
            <a:r>
              <a:rPr lang="en-MY" sz="6000" dirty="0">
                <a:solidFill>
                  <a:schemeClr val="bg2"/>
                </a:solidFill>
                <a:latin typeface="+mn-lt"/>
                <a:cs typeface="Poppins" panose="00000500000000000000" pitchFamily="2" charset="0"/>
              </a:rPr>
              <a:t>6%</a:t>
            </a:r>
          </a:p>
        </p:txBody>
      </p:sp>
      <p:sp>
        <p:nvSpPr>
          <p:cNvPr id="19" name="TextBox 18">
            <a:extLst>
              <a:ext uri="{FF2B5EF4-FFF2-40B4-BE49-F238E27FC236}">
                <a16:creationId xmlns:a16="http://schemas.microsoft.com/office/drawing/2014/main" id="{3DCA7D08-052C-2864-2E6F-5CC0DD6CBB8D}"/>
              </a:ext>
            </a:extLst>
          </p:cNvPr>
          <p:cNvSpPr txBox="1"/>
          <p:nvPr/>
        </p:nvSpPr>
        <p:spPr>
          <a:xfrm>
            <a:off x="4822071" y="4030590"/>
            <a:ext cx="3091202" cy="369332"/>
          </a:xfrm>
          <a:prstGeom prst="rect">
            <a:avLst/>
          </a:prstGeom>
          <a:noFill/>
        </p:spPr>
        <p:txBody>
          <a:bodyPr wrap="square" rtlCol="0">
            <a:spAutoFit/>
          </a:bodyPr>
          <a:lstStyle/>
          <a:p>
            <a:pPr algn="ctr"/>
            <a:r>
              <a:rPr lang="en-US" sz="1800" dirty="0">
                <a:latin typeface="+mn-lt"/>
                <a:cs typeface="Poppins" panose="00000500000000000000" pitchFamily="2" charset="0"/>
              </a:rPr>
              <a:t>Average distribution yield</a:t>
            </a:r>
            <a:endParaRPr lang="en-MY" sz="1800" dirty="0">
              <a:latin typeface="+mn-lt"/>
              <a:cs typeface="Poppins" panose="00000500000000000000" pitchFamily="2" charset="0"/>
            </a:endParaRPr>
          </a:p>
        </p:txBody>
      </p:sp>
      <p:sp>
        <p:nvSpPr>
          <p:cNvPr id="20" name="TextBox 19">
            <a:extLst>
              <a:ext uri="{FF2B5EF4-FFF2-40B4-BE49-F238E27FC236}">
                <a16:creationId xmlns:a16="http://schemas.microsoft.com/office/drawing/2014/main" id="{447DC8A1-1315-09DB-5D18-1B7784D3458B}"/>
              </a:ext>
            </a:extLst>
          </p:cNvPr>
          <p:cNvSpPr txBox="1"/>
          <p:nvPr/>
        </p:nvSpPr>
        <p:spPr>
          <a:xfrm>
            <a:off x="5072666" y="3014927"/>
            <a:ext cx="2337949" cy="1015663"/>
          </a:xfrm>
          <a:prstGeom prst="rect">
            <a:avLst/>
          </a:prstGeom>
          <a:noFill/>
        </p:spPr>
        <p:txBody>
          <a:bodyPr wrap="square" rtlCol="0">
            <a:spAutoFit/>
          </a:bodyPr>
          <a:lstStyle/>
          <a:p>
            <a:pPr algn="ctr"/>
            <a:r>
              <a:rPr lang="en-MY" sz="6000" dirty="0">
                <a:solidFill>
                  <a:schemeClr val="bg2"/>
                </a:solidFill>
                <a:latin typeface="+mn-lt"/>
                <a:cs typeface="Poppins" panose="00000500000000000000" pitchFamily="2" charset="0"/>
              </a:rPr>
              <a:t>8.1%</a:t>
            </a:r>
          </a:p>
        </p:txBody>
      </p:sp>
    </p:spTree>
    <p:extLst>
      <p:ext uri="{BB962C8B-B14F-4D97-AF65-F5344CB8AC3E}">
        <p14:creationId xmlns:p14="http://schemas.microsoft.com/office/powerpoint/2010/main" val="3998539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19"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0E07C-061D-4EEE-AEB2-E78E15F60033}"/>
              </a:ext>
            </a:extLst>
          </p:cNvPr>
          <p:cNvSpPr>
            <a:spLocks noGrp="1"/>
          </p:cNvSpPr>
          <p:nvPr>
            <p:ph type="title"/>
          </p:nvPr>
        </p:nvSpPr>
        <p:spPr/>
        <p:txBody>
          <a:bodyPr/>
          <a:lstStyle/>
          <a:p>
            <a:r>
              <a:rPr lang="en-MY" dirty="0">
                <a:solidFill>
                  <a:schemeClr val="bg2"/>
                </a:solidFill>
                <a:latin typeface="+mn-lt"/>
              </a:rPr>
              <a:t>Analysis</a:t>
            </a:r>
          </a:p>
        </p:txBody>
      </p:sp>
      <p:sp>
        <p:nvSpPr>
          <p:cNvPr id="3" name="Subtitle 2">
            <a:extLst>
              <a:ext uri="{FF2B5EF4-FFF2-40B4-BE49-F238E27FC236}">
                <a16:creationId xmlns:a16="http://schemas.microsoft.com/office/drawing/2014/main" id="{D7C5B897-FA4E-B9AF-CA2A-884C6605D29C}"/>
              </a:ext>
            </a:extLst>
          </p:cNvPr>
          <p:cNvSpPr>
            <a:spLocks noGrp="1"/>
          </p:cNvSpPr>
          <p:nvPr>
            <p:ph type="subTitle" idx="1"/>
          </p:nvPr>
        </p:nvSpPr>
        <p:spPr>
          <a:xfrm>
            <a:off x="3133563" y="1186073"/>
            <a:ext cx="5710072" cy="1233300"/>
          </a:xfrm>
        </p:spPr>
        <p:txBody>
          <a:bodyPr/>
          <a:lstStyle/>
          <a:p>
            <a:pPr>
              <a:buFont typeface="Arial" panose="020B0604020202020204" pitchFamily="34" charset="0"/>
              <a:buChar char="•"/>
            </a:pPr>
            <a:r>
              <a:rPr lang="en-US" sz="1800" dirty="0">
                <a:latin typeface="+mn-lt"/>
                <a:cs typeface="Poppins" panose="00000500000000000000" pitchFamily="2" charset="0"/>
              </a:rPr>
              <a:t>identify </a:t>
            </a:r>
            <a:r>
              <a:rPr lang="en-US" sz="1800" dirty="0">
                <a:solidFill>
                  <a:schemeClr val="bg2"/>
                </a:solidFill>
                <a:latin typeface="+mn-lt"/>
                <a:cs typeface="Poppins" panose="00000500000000000000" pitchFamily="2" charset="0"/>
              </a:rPr>
              <a:t>the intrinsic value </a:t>
            </a:r>
            <a:r>
              <a:rPr lang="en-US" sz="1800" dirty="0">
                <a:latin typeface="+mn-lt"/>
                <a:cs typeface="Poppins" panose="00000500000000000000" pitchFamily="2" charset="0"/>
              </a:rPr>
              <a:t>of a stock</a:t>
            </a:r>
          </a:p>
          <a:p>
            <a:pPr>
              <a:buFont typeface="Arial" panose="020B0604020202020204" pitchFamily="34" charset="0"/>
              <a:buChar char="•"/>
            </a:pPr>
            <a:r>
              <a:rPr lang="en-US" sz="1800" dirty="0">
                <a:latin typeface="+mn-lt"/>
                <a:cs typeface="Poppins" panose="00000500000000000000" pitchFamily="2" charset="0"/>
              </a:rPr>
              <a:t>company’s financial statement and quality of management</a:t>
            </a:r>
            <a:endParaRPr lang="en-MY" sz="1800" dirty="0">
              <a:latin typeface="+mn-lt"/>
              <a:cs typeface="Poppins" panose="00000500000000000000" pitchFamily="2" charset="0"/>
            </a:endParaRPr>
          </a:p>
        </p:txBody>
      </p:sp>
      <p:sp>
        <p:nvSpPr>
          <p:cNvPr id="4" name="Subtitle 3">
            <a:extLst>
              <a:ext uri="{FF2B5EF4-FFF2-40B4-BE49-F238E27FC236}">
                <a16:creationId xmlns:a16="http://schemas.microsoft.com/office/drawing/2014/main" id="{4074AECD-39F2-2D06-2A46-2AA44ED39E5E}"/>
              </a:ext>
            </a:extLst>
          </p:cNvPr>
          <p:cNvSpPr>
            <a:spLocks noGrp="1"/>
          </p:cNvSpPr>
          <p:nvPr>
            <p:ph type="subTitle" idx="2"/>
          </p:nvPr>
        </p:nvSpPr>
        <p:spPr>
          <a:xfrm>
            <a:off x="3133562" y="2520571"/>
            <a:ext cx="5837523" cy="996118"/>
          </a:xfrm>
        </p:spPr>
        <p:txBody>
          <a:bodyPr/>
          <a:lstStyle/>
          <a:p>
            <a:pPr>
              <a:buFont typeface="Arial" panose="020B0604020202020204" pitchFamily="34" charset="0"/>
              <a:buChar char="•"/>
            </a:pPr>
            <a:r>
              <a:rPr lang="en-US" sz="1800" dirty="0">
                <a:latin typeface="+mn-lt"/>
                <a:cs typeface="Poppins" panose="00000500000000000000" pitchFamily="2" charset="0"/>
              </a:rPr>
              <a:t>evaluating price and volume data </a:t>
            </a:r>
          </a:p>
          <a:p>
            <a:pPr>
              <a:buFont typeface="Arial" panose="020B0604020202020204" pitchFamily="34" charset="0"/>
              <a:buChar char="•"/>
            </a:pPr>
            <a:r>
              <a:rPr lang="en-GB" sz="1800" dirty="0">
                <a:effectLst/>
                <a:latin typeface="+mn-lt"/>
                <a:ea typeface="DengXian" panose="02010600030101010101" pitchFamily="2" charset="-122"/>
                <a:cs typeface="Poppins" panose="00000500000000000000" pitchFamily="2" charset="0"/>
              </a:rPr>
              <a:t>trends and patterns</a:t>
            </a:r>
          </a:p>
          <a:p>
            <a:pPr>
              <a:buFont typeface="Arial" panose="020B0604020202020204" pitchFamily="34" charset="0"/>
              <a:buChar char="•"/>
            </a:pPr>
            <a:r>
              <a:rPr lang="en-GB" sz="1800" dirty="0">
                <a:effectLst/>
                <a:latin typeface="+mn-lt"/>
                <a:ea typeface="DengXian" panose="02010600030101010101" pitchFamily="2" charset="-122"/>
                <a:cs typeface="Poppins" panose="00000500000000000000" pitchFamily="2" charset="0"/>
              </a:rPr>
              <a:t>to time entry and exit points</a:t>
            </a:r>
            <a:endParaRPr lang="en-MY" sz="1800" dirty="0">
              <a:latin typeface="+mn-lt"/>
              <a:cs typeface="Poppins" panose="00000500000000000000" pitchFamily="2" charset="0"/>
            </a:endParaRPr>
          </a:p>
        </p:txBody>
      </p:sp>
      <p:sp>
        <p:nvSpPr>
          <p:cNvPr id="6" name="Subtitle 5">
            <a:extLst>
              <a:ext uri="{FF2B5EF4-FFF2-40B4-BE49-F238E27FC236}">
                <a16:creationId xmlns:a16="http://schemas.microsoft.com/office/drawing/2014/main" id="{84ED1359-A655-4C6F-9DDA-A3DC832D6642}"/>
              </a:ext>
            </a:extLst>
          </p:cNvPr>
          <p:cNvSpPr>
            <a:spLocks noGrp="1"/>
          </p:cNvSpPr>
          <p:nvPr>
            <p:ph type="subTitle" idx="4"/>
          </p:nvPr>
        </p:nvSpPr>
        <p:spPr>
          <a:xfrm>
            <a:off x="720000" y="1186073"/>
            <a:ext cx="2531100" cy="807900"/>
          </a:xfrm>
        </p:spPr>
        <p:txBody>
          <a:bodyPr/>
          <a:lstStyle/>
          <a:p>
            <a:r>
              <a:rPr lang="en-MY" b="1" dirty="0">
                <a:latin typeface="+mn-lt"/>
              </a:rPr>
              <a:t>Fundamental</a:t>
            </a:r>
          </a:p>
          <a:p>
            <a:r>
              <a:rPr lang="en-MY" b="1" dirty="0">
                <a:latin typeface="+mn-lt"/>
              </a:rPr>
              <a:t>Analysis (FA)</a:t>
            </a:r>
          </a:p>
        </p:txBody>
      </p:sp>
      <p:sp>
        <p:nvSpPr>
          <p:cNvPr id="7" name="Subtitle 6">
            <a:extLst>
              <a:ext uri="{FF2B5EF4-FFF2-40B4-BE49-F238E27FC236}">
                <a16:creationId xmlns:a16="http://schemas.microsoft.com/office/drawing/2014/main" id="{3138E449-A3D9-DA9B-BB86-E12272331490}"/>
              </a:ext>
            </a:extLst>
          </p:cNvPr>
          <p:cNvSpPr>
            <a:spLocks noGrp="1"/>
          </p:cNvSpPr>
          <p:nvPr>
            <p:ph type="subTitle" idx="5"/>
          </p:nvPr>
        </p:nvSpPr>
        <p:spPr>
          <a:xfrm>
            <a:off x="720000" y="2583626"/>
            <a:ext cx="2531100" cy="807900"/>
          </a:xfrm>
        </p:spPr>
        <p:txBody>
          <a:bodyPr/>
          <a:lstStyle/>
          <a:p>
            <a:r>
              <a:rPr lang="en-MY" b="1" dirty="0">
                <a:latin typeface="+mn-lt"/>
              </a:rPr>
              <a:t>Technical</a:t>
            </a:r>
          </a:p>
          <a:p>
            <a:r>
              <a:rPr lang="en-MY" b="1" dirty="0">
                <a:latin typeface="+mn-lt"/>
              </a:rPr>
              <a:t>Analysis (TA)</a:t>
            </a:r>
          </a:p>
        </p:txBody>
      </p:sp>
      <p:sp>
        <p:nvSpPr>
          <p:cNvPr id="8" name="Subtitle 7">
            <a:extLst>
              <a:ext uri="{FF2B5EF4-FFF2-40B4-BE49-F238E27FC236}">
                <a16:creationId xmlns:a16="http://schemas.microsoft.com/office/drawing/2014/main" id="{9A15AEEC-7DA0-6787-E091-76509223429A}"/>
              </a:ext>
            </a:extLst>
          </p:cNvPr>
          <p:cNvSpPr>
            <a:spLocks noGrp="1"/>
          </p:cNvSpPr>
          <p:nvPr>
            <p:ph type="subTitle" idx="6"/>
          </p:nvPr>
        </p:nvSpPr>
        <p:spPr>
          <a:xfrm>
            <a:off x="720000" y="3875818"/>
            <a:ext cx="2531100" cy="807900"/>
          </a:xfrm>
        </p:spPr>
        <p:txBody>
          <a:bodyPr/>
          <a:lstStyle/>
          <a:p>
            <a:r>
              <a:rPr lang="en-MY" b="1" dirty="0">
                <a:latin typeface="+mn-lt"/>
              </a:rPr>
              <a:t>News Analysis</a:t>
            </a:r>
          </a:p>
          <a:p>
            <a:r>
              <a:rPr lang="en-MY" b="1" dirty="0">
                <a:latin typeface="+mn-lt"/>
              </a:rPr>
              <a:t>(NA)</a:t>
            </a:r>
          </a:p>
        </p:txBody>
      </p:sp>
      <p:sp>
        <p:nvSpPr>
          <p:cNvPr id="19" name="Subtitle 3">
            <a:extLst>
              <a:ext uri="{FF2B5EF4-FFF2-40B4-BE49-F238E27FC236}">
                <a16:creationId xmlns:a16="http://schemas.microsoft.com/office/drawing/2014/main" id="{496AD52D-4C68-A9A9-BDB1-2160D912F343}"/>
              </a:ext>
            </a:extLst>
          </p:cNvPr>
          <p:cNvSpPr txBox="1">
            <a:spLocks/>
          </p:cNvSpPr>
          <p:nvPr/>
        </p:nvSpPr>
        <p:spPr>
          <a:xfrm>
            <a:off x="3133562" y="4079734"/>
            <a:ext cx="5837523" cy="4000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160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160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160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160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160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160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1600"/>
              </a:spcBef>
              <a:spcAft>
                <a:spcPts val="160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a:buFont typeface="Arial" panose="020B0604020202020204" pitchFamily="34" charset="0"/>
              <a:buChar char="•"/>
            </a:pPr>
            <a:r>
              <a:rPr lang="en-GB" sz="1800" dirty="0">
                <a:latin typeface="+mn-lt"/>
                <a:ea typeface="DengXian" panose="02010600030101010101" pitchFamily="2" charset="-122"/>
                <a:cs typeface="Poppins" panose="00000500000000000000" pitchFamily="2" charset="0"/>
              </a:rPr>
              <a:t>Evaluate sentiment of news</a:t>
            </a:r>
            <a:endParaRPr lang="en-MY" sz="1800" dirty="0">
              <a:latin typeface="+mn-lt"/>
              <a:cs typeface="Poppins" panose="00000500000000000000" pitchFamily="2" charset="0"/>
            </a:endParaRPr>
          </a:p>
        </p:txBody>
      </p:sp>
      <p:cxnSp>
        <p:nvCxnSpPr>
          <p:cNvPr id="21" name="Straight Connector 20">
            <a:extLst>
              <a:ext uri="{FF2B5EF4-FFF2-40B4-BE49-F238E27FC236}">
                <a16:creationId xmlns:a16="http://schemas.microsoft.com/office/drawing/2014/main" id="{8B3B1E9C-BBB9-5221-511C-332585C6762F}"/>
              </a:ext>
            </a:extLst>
          </p:cNvPr>
          <p:cNvCxnSpPr>
            <a:cxnSpLocks/>
          </p:cNvCxnSpPr>
          <p:nvPr/>
        </p:nvCxnSpPr>
        <p:spPr>
          <a:xfrm flipV="1">
            <a:off x="912615" y="2346444"/>
            <a:ext cx="7404449" cy="15698"/>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61351A28-1D66-E3F4-C574-A2F5BA0A2E09}"/>
              </a:ext>
            </a:extLst>
          </p:cNvPr>
          <p:cNvCxnSpPr>
            <a:cxnSpLocks/>
          </p:cNvCxnSpPr>
          <p:nvPr/>
        </p:nvCxnSpPr>
        <p:spPr>
          <a:xfrm flipV="1">
            <a:off x="912615" y="3743997"/>
            <a:ext cx="7404449" cy="15698"/>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7914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P spid="6" grpId="0" uiExpand="1" build="p"/>
      <p:bldP spid="7" grpId="0" uiExpand="1" build="p"/>
      <p:bldP spid="8" grpId="0" uiExpand="1" build="p"/>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C248B98-6447-4DB5-676D-8B3D69D81ECD}"/>
              </a:ext>
            </a:extLst>
          </p:cNvPr>
          <p:cNvGraphicFramePr>
            <a:graphicFrameLocks noGrp="1"/>
          </p:cNvGraphicFramePr>
          <p:nvPr>
            <p:extLst>
              <p:ext uri="{D42A27DB-BD31-4B8C-83A1-F6EECF244321}">
                <p14:modId xmlns:p14="http://schemas.microsoft.com/office/powerpoint/2010/main" val="2141097127"/>
              </p:ext>
            </p:extLst>
          </p:nvPr>
        </p:nvGraphicFramePr>
        <p:xfrm>
          <a:off x="719999" y="1149350"/>
          <a:ext cx="7919175" cy="3622040"/>
        </p:xfrm>
        <a:graphic>
          <a:graphicData uri="http://schemas.openxmlformats.org/drawingml/2006/table">
            <a:tbl>
              <a:tblPr firstRow="1" bandRow="1">
                <a:tableStyleId>{725A30B2-DB76-4A97-9C0B-B796AC31FB57}</a:tableStyleId>
              </a:tblPr>
              <a:tblGrid>
                <a:gridCol w="2485808">
                  <a:extLst>
                    <a:ext uri="{9D8B030D-6E8A-4147-A177-3AD203B41FA5}">
                      <a16:colId xmlns:a16="http://schemas.microsoft.com/office/drawing/2014/main" val="175559244"/>
                    </a:ext>
                  </a:extLst>
                </a:gridCol>
                <a:gridCol w="5433367">
                  <a:extLst>
                    <a:ext uri="{9D8B030D-6E8A-4147-A177-3AD203B41FA5}">
                      <a16:colId xmlns:a16="http://schemas.microsoft.com/office/drawing/2014/main" val="3900261946"/>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mn-lt"/>
                        </a:rPr>
                        <a:t>Net Property Income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MY" sz="1400" b="0" i="1" u="none" strike="noStrike" cap="none" dirty="0">
                          <a:solidFill>
                            <a:srgbClr val="000000"/>
                          </a:solidFill>
                          <a:effectLst/>
                          <a:latin typeface="+mn-lt"/>
                          <a:ea typeface="Arial"/>
                          <a:cs typeface="Arial"/>
                          <a:sym typeface="Arial"/>
                        </a:rPr>
                        <a:t>Net Property Income = </a:t>
                      </a:r>
                      <a:r>
                        <a:rPr lang="en-GB" sz="1400" b="0" i="1" u="none" strike="noStrike" cap="none" dirty="0">
                          <a:solidFill>
                            <a:srgbClr val="000000"/>
                          </a:solidFill>
                          <a:effectLst/>
                          <a:latin typeface="+mn-lt"/>
                          <a:ea typeface="Arial"/>
                          <a:cs typeface="Arial"/>
                          <a:sym typeface="Arial"/>
                        </a:rPr>
                        <a:t>Gross Revenue – (property maintenance fees + property taxes+ other operating expenses)</a:t>
                      </a:r>
                      <a:endParaRPr lang="en-MY" sz="1400" b="0" i="0" u="none" strike="noStrike" cap="none" dirty="0">
                        <a:solidFill>
                          <a:srgbClr val="000000"/>
                        </a:solidFill>
                        <a:effectLst/>
                        <a:latin typeface="+mn-lt"/>
                        <a:ea typeface="Arial"/>
                        <a:cs typeface="Arial"/>
                        <a:sym typeface="Arial"/>
                      </a:endParaRPr>
                    </a:p>
                  </a:txBody>
                  <a:tcPr/>
                </a:tc>
                <a:extLst>
                  <a:ext uri="{0D108BD9-81ED-4DB2-BD59-A6C34878D82A}">
                    <a16:rowId xmlns:a16="http://schemas.microsoft.com/office/drawing/2014/main" val="3095102439"/>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mn-lt"/>
                        </a:rPr>
                        <a:t>Property Yield</a:t>
                      </a:r>
                    </a:p>
                  </a:txBody>
                  <a:tcPr/>
                </a:tc>
                <a:tc>
                  <a:txBody>
                    <a:bodyPr/>
                    <a:lstStyle/>
                    <a:p>
                      <a:r>
                        <a:rPr lang="en-GB" sz="1400" b="0" i="1" u="none" strike="noStrike" cap="none" dirty="0">
                          <a:solidFill>
                            <a:srgbClr val="000000"/>
                          </a:solidFill>
                          <a:effectLst/>
                          <a:latin typeface="+mn-lt"/>
                          <a:ea typeface="Arial"/>
                          <a:cs typeface="Arial"/>
                          <a:sym typeface="Arial"/>
                        </a:rPr>
                        <a:t>(Net Property Income/Property Value) X 100</a:t>
                      </a:r>
                      <a:endParaRPr lang="en-MY" dirty="0">
                        <a:latin typeface="+mn-lt"/>
                      </a:endParaRPr>
                    </a:p>
                  </a:txBody>
                  <a:tcPr/>
                </a:tc>
                <a:extLst>
                  <a:ext uri="{0D108BD9-81ED-4DB2-BD59-A6C34878D82A}">
                    <a16:rowId xmlns:a16="http://schemas.microsoft.com/office/drawing/2014/main" val="1834264869"/>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mn-lt"/>
                        </a:rPr>
                        <a:t>Distribution Per Unit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SG" sz="1400" b="0" i="1" u="none" strike="noStrike" cap="none" dirty="0">
                          <a:solidFill>
                            <a:srgbClr val="000000"/>
                          </a:solidFill>
                          <a:effectLst/>
                          <a:latin typeface="+mn-lt"/>
                          <a:ea typeface="Arial"/>
                          <a:cs typeface="Arial"/>
                          <a:sym typeface="Arial"/>
                        </a:rPr>
                        <a:t>Total Distributable Income/Total Number of Shares</a:t>
                      </a:r>
                      <a:endParaRPr lang="en-MY" sz="1400" b="0" i="0" u="none" strike="noStrike" cap="none" dirty="0">
                        <a:solidFill>
                          <a:srgbClr val="000000"/>
                        </a:solidFill>
                        <a:effectLst/>
                        <a:latin typeface="+mn-lt"/>
                        <a:ea typeface="Arial"/>
                        <a:cs typeface="Arial"/>
                        <a:sym typeface="Arial"/>
                      </a:endParaRPr>
                    </a:p>
                  </a:txBody>
                  <a:tcPr/>
                </a:tc>
                <a:extLst>
                  <a:ext uri="{0D108BD9-81ED-4DB2-BD59-A6C34878D82A}">
                    <a16:rowId xmlns:a16="http://schemas.microsoft.com/office/drawing/2014/main" val="1780477822"/>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mn-lt"/>
                        </a:rPr>
                        <a:t>Dividend Yield</a:t>
                      </a:r>
                    </a:p>
                  </a:txBody>
                  <a:tcPr/>
                </a:tc>
                <a:tc>
                  <a:txBody>
                    <a:bodyPr/>
                    <a:lstStyle/>
                    <a:p>
                      <a:r>
                        <a:rPr lang="en-US" dirty="0">
                          <a:latin typeface="+mn-lt"/>
                        </a:rPr>
                        <a:t>(Annual Dividends Per Share)/(Current Stock Price)  ×100</a:t>
                      </a:r>
                      <a:endParaRPr lang="en-MY" dirty="0">
                        <a:latin typeface="+mn-lt"/>
                      </a:endParaRPr>
                    </a:p>
                    <a:p>
                      <a:r>
                        <a:rPr lang="en-US" dirty="0">
                          <a:latin typeface="+mn-lt"/>
                        </a:rPr>
                        <a:t>Percentage of a company share price that is paid out in dividends every year</a:t>
                      </a:r>
                    </a:p>
                  </a:txBody>
                  <a:tcPr/>
                </a:tc>
                <a:extLst>
                  <a:ext uri="{0D108BD9-81ED-4DB2-BD59-A6C34878D82A}">
                    <a16:rowId xmlns:a16="http://schemas.microsoft.com/office/drawing/2014/main" val="4251144911"/>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mn-lt"/>
                        </a:rPr>
                        <a:t>Gearing Ratio</a:t>
                      </a:r>
                    </a:p>
                  </a:txBody>
                  <a:tcPr/>
                </a:tc>
                <a:tc>
                  <a:txBody>
                    <a:bodyPr/>
                    <a:lstStyle/>
                    <a:p>
                      <a:r>
                        <a:rPr lang="en-MY" dirty="0">
                          <a:latin typeface="+mn-lt"/>
                        </a:rPr>
                        <a:t>(Total Debt)/(Total Equity) </a:t>
                      </a:r>
                    </a:p>
                  </a:txBody>
                  <a:tcPr/>
                </a:tc>
                <a:extLst>
                  <a:ext uri="{0D108BD9-81ED-4DB2-BD59-A6C34878D82A}">
                    <a16:rowId xmlns:a16="http://schemas.microsoft.com/office/drawing/2014/main" val="3049934045"/>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mn-lt"/>
                        </a:rPr>
                        <a:t>Net Asset Value</a:t>
                      </a:r>
                    </a:p>
                  </a:txBody>
                  <a:tcPr/>
                </a:tc>
                <a:tc>
                  <a:txBody>
                    <a:bodyPr/>
                    <a:lstStyle/>
                    <a:p>
                      <a:r>
                        <a:rPr lang="en-MY" dirty="0">
                          <a:latin typeface="+mn-lt"/>
                        </a:rPr>
                        <a:t>Assets-Liabilities</a:t>
                      </a:r>
                    </a:p>
                  </a:txBody>
                  <a:tcPr/>
                </a:tc>
                <a:extLst>
                  <a:ext uri="{0D108BD9-81ED-4DB2-BD59-A6C34878D82A}">
                    <a16:rowId xmlns:a16="http://schemas.microsoft.com/office/drawing/2014/main" val="2669862465"/>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mn-lt"/>
                        </a:rPr>
                        <a:t>Funds From Operation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mn-lt"/>
                          <a:ea typeface="Arial"/>
                          <a:cs typeface="Arial"/>
                          <a:sym typeface="Arial"/>
                        </a:rPr>
                        <a:t>(Net </a:t>
                      </a:r>
                      <a:r>
                        <a:rPr lang="en-US" sz="1400" b="0" i="0" u="none" strike="noStrike" cap="none" dirty="0" err="1">
                          <a:solidFill>
                            <a:srgbClr val="000000"/>
                          </a:solidFill>
                          <a:effectLst/>
                          <a:latin typeface="+mn-lt"/>
                          <a:ea typeface="Arial"/>
                          <a:cs typeface="Arial"/>
                          <a:sym typeface="Arial"/>
                        </a:rPr>
                        <a:t>Income+Depreciation+Amortization+Property</a:t>
                      </a:r>
                      <a:r>
                        <a:rPr lang="en-US" sz="1400" b="0" i="0" u="none" strike="noStrike" cap="none" dirty="0">
                          <a:solidFill>
                            <a:srgbClr val="000000"/>
                          </a:solidFill>
                          <a:effectLst/>
                          <a:latin typeface="+mn-lt"/>
                          <a:ea typeface="Arial"/>
                          <a:cs typeface="Arial"/>
                          <a:sym typeface="Arial"/>
                        </a:rPr>
                        <a:t> Sales Losses)-Property Sales Gain-Interest Income</a:t>
                      </a:r>
                      <a:endParaRPr lang="en-MY" sz="1400" b="0" i="0" u="none" strike="noStrike" cap="none" dirty="0">
                        <a:solidFill>
                          <a:srgbClr val="000000"/>
                        </a:solidFill>
                        <a:effectLst/>
                        <a:latin typeface="+mn-lt"/>
                        <a:ea typeface="Arial"/>
                        <a:cs typeface="Arial"/>
                        <a:sym typeface="Arial"/>
                      </a:endParaRPr>
                    </a:p>
                  </a:txBody>
                  <a:tcPr/>
                </a:tc>
                <a:extLst>
                  <a:ext uri="{0D108BD9-81ED-4DB2-BD59-A6C34878D82A}">
                    <a16:rowId xmlns:a16="http://schemas.microsoft.com/office/drawing/2014/main" val="71541558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mn-lt"/>
                        </a:rPr>
                        <a:t>Occupancy Rate</a:t>
                      </a:r>
                      <a:endParaRPr lang="en-MY" dirty="0">
                        <a:latin typeface="+mn-lt"/>
                      </a:endParaRPr>
                    </a:p>
                  </a:txBody>
                  <a:tcPr/>
                </a:tc>
                <a:tc>
                  <a:txBody>
                    <a:bodyPr/>
                    <a:lstStyle/>
                    <a:p>
                      <a:r>
                        <a:rPr lang="en-US" dirty="0">
                          <a:latin typeface="+mn-lt"/>
                        </a:rPr>
                        <a:t>the percentage of REIT’s properties that are currently leased</a:t>
                      </a:r>
                      <a:endParaRPr lang="en-MY" dirty="0">
                        <a:latin typeface="+mn-lt"/>
                      </a:endParaRPr>
                    </a:p>
                  </a:txBody>
                  <a:tcPr/>
                </a:tc>
                <a:extLst>
                  <a:ext uri="{0D108BD9-81ED-4DB2-BD59-A6C34878D82A}">
                    <a16:rowId xmlns:a16="http://schemas.microsoft.com/office/drawing/2014/main" val="3846748315"/>
                  </a:ext>
                </a:extLst>
              </a:tr>
            </a:tbl>
          </a:graphicData>
        </a:graphic>
      </p:graphicFrame>
      <p:sp>
        <p:nvSpPr>
          <p:cNvPr id="3" name="Title 1">
            <a:extLst>
              <a:ext uri="{FF2B5EF4-FFF2-40B4-BE49-F238E27FC236}">
                <a16:creationId xmlns:a16="http://schemas.microsoft.com/office/drawing/2014/main" id="{9D3D78D4-029B-FB9F-8094-42C4FD13B262}"/>
              </a:ext>
            </a:extLst>
          </p:cNvPr>
          <p:cNvSpPr txBox="1">
            <a:spLocks/>
          </p:cNvSpPr>
          <p:nvPr/>
        </p:nvSpPr>
        <p:spPr>
          <a:xfrm>
            <a:off x="720000" y="445025"/>
            <a:ext cx="77040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mj-lt"/>
              </a:rPr>
              <a:t>Formula of each financial metric.</a:t>
            </a:r>
            <a:endParaRPr lang="en-MY" dirty="0">
              <a:latin typeface="+mj-lt"/>
            </a:endParaRPr>
          </a:p>
        </p:txBody>
      </p:sp>
    </p:spTree>
    <p:extLst>
      <p:ext uri="{BB962C8B-B14F-4D97-AF65-F5344CB8AC3E}">
        <p14:creationId xmlns:p14="http://schemas.microsoft.com/office/powerpoint/2010/main" val="3990156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6161BE-4837-F89C-C2FC-8B5BBB928D62}"/>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BE69ADCF-8139-2CDF-6B1D-6FA927B25C1B}"/>
              </a:ext>
            </a:extLst>
          </p:cNvPr>
          <p:cNvSpPr txBox="1">
            <a:spLocks/>
          </p:cNvSpPr>
          <p:nvPr/>
        </p:nvSpPr>
        <p:spPr>
          <a:xfrm>
            <a:off x="720000" y="445025"/>
            <a:ext cx="77040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mj-lt"/>
              </a:rPr>
              <a:t>Quantification of management quality.</a:t>
            </a:r>
            <a:endParaRPr lang="en-MY" dirty="0">
              <a:latin typeface="+mj-lt"/>
            </a:endParaRPr>
          </a:p>
        </p:txBody>
      </p:sp>
      <p:sp>
        <p:nvSpPr>
          <p:cNvPr id="4" name="TextBox 3">
            <a:extLst>
              <a:ext uri="{FF2B5EF4-FFF2-40B4-BE49-F238E27FC236}">
                <a16:creationId xmlns:a16="http://schemas.microsoft.com/office/drawing/2014/main" id="{552EABEB-8033-46EC-BC7C-45EF2E5D11CE}"/>
              </a:ext>
            </a:extLst>
          </p:cNvPr>
          <p:cNvSpPr txBox="1"/>
          <p:nvPr/>
        </p:nvSpPr>
        <p:spPr>
          <a:xfrm>
            <a:off x="783863" y="932000"/>
            <a:ext cx="7704000" cy="1015663"/>
          </a:xfrm>
          <a:prstGeom prst="rect">
            <a:avLst/>
          </a:prstGeom>
          <a:noFill/>
        </p:spPr>
        <p:txBody>
          <a:bodyPr wrap="square" rtlCol="0">
            <a:spAutoFit/>
          </a:bodyPr>
          <a:lstStyle/>
          <a:p>
            <a:pPr marL="342900" indent="-342900">
              <a:buAutoNum type="arabicPeriod"/>
            </a:pPr>
            <a:r>
              <a:rPr lang="en-MY" sz="1200" dirty="0">
                <a:effectLst/>
                <a:latin typeface="+mn-lt"/>
                <a:ea typeface="DengXian" panose="02010600030101010101" pitchFamily="2" charset="-122"/>
              </a:rPr>
              <a:t>Management Fees/</a:t>
            </a:r>
            <a:r>
              <a:rPr lang="en-MY" sz="1200" dirty="0" err="1">
                <a:effectLst/>
                <a:latin typeface="+mn-lt"/>
                <a:ea typeface="DengXian" panose="02010600030101010101" pitchFamily="2" charset="-122"/>
              </a:rPr>
              <a:t>NPI</a:t>
            </a:r>
            <a:endParaRPr lang="en-MY" sz="1200" dirty="0">
              <a:effectLst/>
              <a:latin typeface="+mn-lt"/>
              <a:ea typeface="DengXian" panose="02010600030101010101" pitchFamily="2" charset="-122"/>
            </a:endParaRPr>
          </a:p>
          <a:p>
            <a:pPr marL="342900" indent="-342900">
              <a:buAutoNum type="arabicPeriod"/>
            </a:pPr>
            <a:r>
              <a:rPr lang="en-MY" sz="1200" dirty="0">
                <a:effectLst/>
                <a:latin typeface="+mn-lt"/>
                <a:ea typeface="DengXian" panose="02010600030101010101" pitchFamily="2" charset="-122"/>
              </a:rPr>
              <a:t>Management Fees Payable in Unit/Management Fees</a:t>
            </a:r>
            <a:endParaRPr lang="en-MY" sz="1200" dirty="0">
              <a:latin typeface="+mn-lt"/>
              <a:ea typeface="DengXian" panose="02010600030101010101" pitchFamily="2" charset="-122"/>
            </a:endParaRPr>
          </a:p>
          <a:p>
            <a:pPr marL="342900" indent="-342900">
              <a:buAutoNum type="arabicPeriod"/>
            </a:pPr>
            <a:r>
              <a:rPr lang="en-MY" sz="1200" dirty="0">
                <a:latin typeface="+mn-lt"/>
                <a:ea typeface="DengXian" panose="02010600030101010101" pitchFamily="2" charset="-122"/>
              </a:rPr>
              <a:t>Normalised using min-max normalization</a:t>
            </a:r>
          </a:p>
          <a:p>
            <a:pPr marL="342900" indent="-342900">
              <a:buAutoNum type="arabicPeriod"/>
            </a:pPr>
            <a:r>
              <a:rPr lang="en-US" sz="1200" dirty="0">
                <a:latin typeface="+mn-lt"/>
              </a:rPr>
              <a:t>management score= 0.7×Normalized Management Fee/NPI+0.3×Normalized Management Fees Payable in Unit/Management Fee</a:t>
            </a:r>
            <a:endParaRPr lang="en-MY" sz="1200" dirty="0">
              <a:latin typeface="+mn-lt"/>
            </a:endParaRPr>
          </a:p>
        </p:txBody>
      </p:sp>
    </p:spTree>
    <p:extLst>
      <p:ext uri="{BB962C8B-B14F-4D97-AF65-F5344CB8AC3E}">
        <p14:creationId xmlns:p14="http://schemas.microsoft.com/office/powerpoint/2010/main" val="23974082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AA1E307-72EC-FC2E-F0E3-4C8A1E266073}"/>
              </a:ext>
            </a:extLst>
          </p:cNvPr>
          <p:cNvGraphicFramePr>
            <a:graphicFrameLocks noGrp="1"/>
          </p:cNvGraphicFramePr>
          <p:nvPr>
            <p:extLst>
              <p:ext uri="{D42A27DB-BD31-4B8C-83A1-F6EECF244321}">
                <p14:modId xmlns:p14="http://schemas.microsoft.com/office/powerpoint/2010/main" val="4160982524"/>
              </p:ext>
            </p:extLst>
          </p:nvPr>
        </p:nvGraphicFramePr>
        <p:xfrm>
          <a:off x="495300" y="885826"/>
          <a:ext cx="8153400" cy="3883219"/>
        </p:xfrm>
        <a:graphic>
          <a:graphicData uri="http://schemas.openxmlformats.org/drawingml/2006/table">
            <a:tbl>
              <a:tblPr firstRow="1" firstCol="1" bandRow="1">
                <a:tableStyleId>{725A30B2-DB76-4A97-9C0B-B796AC31FB57}</a:tableStyleId>
              </a:tblPr>
              <a:tblGrid>
                <a:gridCol w="1534248">
                  <a:extLst>
                    <a:ext uri="{9D8B030D-6E8A-4147-A177-3AD203B41FA5}">
                      <a16:colId xmlns:a16="http://schemas.microsoft.com/office/drawing/2014/main" val="971311231"/>
                    </a:ext>
                  </a:extLst>
                </a:gridCol>
                <a:gridCol w="1533342">
                  <a:extLst>
                    <a:ext uri="{9D8B030D-6E8A-4147-A177-3AD203B41FA5}">
                      <a16:colId xmlns:a16="http://schemas.microsoft.com/office/drawing/2014/main" val="82009755"/>
                    </a:ext>
                  </a:extLst>
                </a:gridCol>
                <a:gridCol w="5085810">
                  <a:extLst>
                    <a:ext uri="{9D8B030D-6E8A-4147-A177-3AD203B41FA5}">
                      <a16:colId xmlns:a16="http://schemas.microsoft.com/office/drawing/2014/main" val="3261743378"/>
                    </a:ext>
                  </a:extLst>
                </a:gridCol>
              </a:tblGrid>
              <a:tr h="106399">
                <a:tc>
                  <a:txBody>
                    <a:bodyPr/>
                    <a:lstStyle/>
                    <a:p>
                      <a:pPr algn="just">
                        <a:lnSpc>
                          <a:spcPct val="150000"/>
                        </a:lnSpc>
                        <a:spcAft>
                          <a:spcPts val="800"/>
                        </a:spcAft>
                      </a:pPr>
                      <a:r>
                        <a:rPr lang="en-GB" sz="1200" kern="100">
                          <a:effectLst/>
                        </a:rPr>
                        <a:t>Metric</a:t>
                      </a:r>
                      <a:endParaRPr lang="en-MY"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24712" marR="24712" marT="0" marB="0"/>
                </a:tc>
                <a:tc>
                  <a:txBody>
                    <a:bodyPr/>
                    <a:lstStyle/>
                    <a:p>
                      <a:pPr algn="ctr">
                        <a:lnSpc>
                          <a:spcPct val="150000"/>
                        </a:lnSpc>
                        <a:spcAft>
                          <a:spcPts val="800"/>
                        </a:spcAft>
                      </a:pPr>
                      <a:r>
                        <a:rPr lang="en-GB" sz="1200" kern="100">
                          <a:effectLst/>
                        </a:rPr>
                        <a:t>Weightage</a:t>
                      </a:r>
                      <a:endParaRPr lang="en-MY"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24712" marR="24712" marT="0" marB="0" anchor="ctr"/>
                </a:tc>
                <a:tc>
                  <a:txBody>
                    <a:bodyPr/>
                    <a:lstStyle/>
                    <a:p>
                      <a:pPr algn="just">
                        <a:lnSpc>
                          <a:spcPct val="150000"/>
                        </a:lnSpc>
                        <a:spcAft>
                          <a:spcPts val="800"/>
                        </a:spcAft>
                      </a:pPr>
                      <a:r>
                        <a:rPr lang="en-GB" sz="1200" kern="100">
                          <a:effectLst/>
                        </a:rPr>
                        <a:t>Justification</a:t>
                      </a:r>
                      <a:endParaRPr lang="en-MY"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24712" marR="24712" marT="0" marB="0"/>
                </a:tc>
                <a:extLst>
                  <a:ext uri="{0D108BD9-81ED-4DB2-BD59-A6C34878D82A}">
                    <a16:rowId xmlns:a16="http://schemas.microsoft.com/office/drawing/2014/main" val="3926215062"/>
                  </a:ext>
                </a:extLst>
              </a:tr>
              <a:tr h="348192">
                <a:tc>
                  <a:txBody>
                    <a:bodyPr/>
                    <a:lstStyle/>
                    <a:p>
                      <a:pPr algn="l">
                        <a:lnSpc>
                          <a:spcPct val="150000"/>
                        </a:lnSpc>
                        <a:spcAft>
                          <a:spcPts val="800"/>
                        </a:spcAft>
                      </a:pPr>
                      <a:r>
                        <a:rPr lang="en-GB" sz="1200" kern="100">
                          <a:effectLst/>
                        </a:rPr>
                        <a:t>Property Yield</a:t>
                      </a:r>
                      <a:endParaRPr lang="en-MY"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24712" marR="24712" marT="0" marB="0" anchor="ctr"/>
                </a:tc>
                <a:tc>
                  <a:txBody>
                    <a:bodyPr/>
                    <a:lstStyle/>
                    <a:p>
                      <a:pPr algn="ctr">
                        <a:lnSpc>
                          <a:spcPct val="150000"/>
                        </a:lnSpc>
                        <a:spcAft>
                          <a:spcPts val="800"/>
                        </a:spcAft>
                      </a:pPr>
                      <a:r>
                        <a:rPr lang="en-GB" sz="1200" kern="100">
                          <a:effectLst/>
                        </a:rPr>
                        <a:t>0.15</a:t>
                      </a:r>
                      <a:endParaRPr lang="en-MY"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24712" marR="24712" marT="0" marB="0" anchor="ctr"/>
                </a:tc>
                <a:tc>
                  <a:txBody>
                    <a:bodyPr/>
                    <a:lstStyle/>
                    <a:p>
                      <a:pPr algn="just">
                        <a:lnSpc>
                          <a:spcPct val="150000"/>
                        </a:lnSpc>
                        <a:spcAft>
                          <a:spcPts val="800"/>
                        </a:spcAft>
                      </a:pPr>
                      <a:r>
                        <a:rPr lang="en-GB" sz="1200" kern="100">
                          <a:effectLst/>
                        </a:rPr>
                        <a:t>This directly measures rental income productivity. A higher weight (0.15) underscores the importance of consistent cash flow from core operations.</a:t>
                      </a:r>
                      <a:endParaRPr lang="en-MY"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24712" marR="24712" marT="0" marB="0"/>
                </a:tc>
                <a:extLst>
                  <a:ext uri="{0D108BD9-81ED-4DB2-BD59-A6C34878D82A}">
                    <a16:rowId xmlns:a16="http://schemas.microsoft.com/office/drawing/2014/main" val="571109038"/>
                  </a:ext>
                </a:extLst>
              </a:tr>
              <a:tr h="348192">
                <a:tc>
                  <a:txBody>
                    <a:bodyPr/>
                    <a:lstStyle/>
                    <a:p>
                      <a:pPr algn="l">
                        <a:lnSpc>
                          <a:spcPct val="150000"/>
                        </a:lnSpc>
                        <a:spcAft>
                          <a:spcPts val="800"/>
                        </a:spcAft>
                      </a:pPr>
                      <a:r>
                        <a:rPr lang="en-GB" sz="1200" kern="100">
                          <a:effectLst/>
                        </a:rPr>
                        <a:t>DPU</a:t>
                      </a:r>
                      <a:endParaRPr lang="en-MY"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24712" marR="24712" marT="0" marB="0" anchor="ctr"/>
                </a:tc>
                <a:tc>
                  <a:txBody>
                    <a:bodyPr/>
                    <a:lstStyle/>
                    <a:p>
                      <a:pPr algn="ctr">
                        <a:lnSpc>
                          <a:spcPct val="150000"/>
                        </a:lnSpc>
                        <a:spcAft>
                          <a:spcPts val="800"/>
                        </a:spcAft>
                      </a:pPr>
                      <a:r>
                        <a:rPr lang="en-GB" sz="1200" kern="100">
                          <a:effectLst/>
                        </a:rPr>
                        <a:t>0.1</a:t>
                      </a:r>
                      <a:endParaRPr lang="en-MY"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24712" marR="24712" marT="0" marB="0" anchor="ctr"/>
                </a:tc>
                <a:tc>
                  <a:txBody>
                    <a:bodyPr/>
                    <a:lstStyle/>
                    <a:p>
                      <a:pPr algn="just">
                        <a:lnSpc>
                          <a:spcPct val="150000"/>
                        </a:lnSpc>
                        <a:spcAft>
                          <a:spcPts val="800"/>
                        </a:spcAft>
                      </a:pPr>
                      <a:r>
                        <a:rPr lang="en-GB" sz="1200" kern="100">
                          <a:effectLst/>
                        </a:rPr>
                        <a:t>Distributions per unit reflect actual payouts to investors. At 0.10, it provides meaningful emphasis without overshadowing broader returns.</a:t>
                      </a:r>
                      <a:endParaRPr lang="en-MY"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24712" marR="24712" marT="0" marB="0"/>
                </a:tc>
                <a:extLst>
                  <a:ext uri="{0D108BD9-81ED-4DB2-BD59-A6C34878D82A}">
                    <a16:rowId xmlns:a16="http://schemas.microsoft.com/office/drawing/2014/main" val="3814871955"/>
                  </a:ext>
                </a:extLst>
              </a:tr>
              <a:tr h="469088">
                <a:tc>
                  <a:txBody>
                    <a:bodyPr/>
                    <a:lstStyle/>
                    <a:p>
                      <a:pPr algn="l">
                        <a:lnSpc>
                          <a:spcPct val="150000"/>
                        </a:lnSpc>
                        <a:spcAft>
                          <a:spcPts val="800"/>
                        </a:spcAft>
                      </a:pPr>
                      <a:r>
                        <a:rPr lang="en-GB" sz="1200" kern="100">
                          <a:effectLst/>
                        </a:rPr>
                        <a:t>Dividend Yield</a:t>
                      </a:r>
                      <a:endParaRPr lang="en-MY"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24712" marR="24712" marT="0" marB="0" anchor="ctr"/>
                </a:tc>
                <a:tc>
                  <a:txBody>
                    <a:bodyPr/>
                    <a:lstStyle/>
                    <a:p>
                      <a:pPr algn="ctr">
                        <a:lnSpc>
                          <a:spcPct val="150000"/>
                        </a:lnSpc>
                        <a:spcAft>
                          <a:spcPts val="800"/>
                        </a:spcAft>
                      </a:pPr>
                      <a:r>
                        <a:rPr lang="en-GB" sz="1200" kern="100">
                          <a:effectLst/>
                        </a:rPr>
                        <a:t>0.1</a:t>
                      </a:r>
                      <a:endParaRPr lang="en-MY"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24712" marR="24712" marT="0" marB="0" anchor="ctr"/>
                </a:tc>
                <a:tc>
                  <a:txBody>
                    <a:bodyPr/>
                    <a:lstStyle/>
                    <a:p>
                      <a:pPr algn="just">
                        <a:lnSpc>
                          <a:spcPct val="150000"/>
                        </a:lnSpc>
                        <a:spcAft>
                          <a:spcPts val="800"/>
                        </a:spcAft>
                      </a:pPr>
                      <a:r>
                        <a:rPr lang="en-GB" sz="1200" kern="100" dirty="0">
                          <a:effectLst/>
                        </a:rPr>
                        <a:t>Dividend yield (a percentage measure) complements DPU (an absolute measure). Weighting it at 0.10 ensures income-focused investors see sufficient representation.</a:t>
                      </a:r>
                      <a:endParaRPr lang="en-MY"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24712" marR="24712" marT="0" marB="0"/>
                </a:tc>
                <a:extLst>
                  <a:ext uri="{0D108BD9-81ED-4DB2-BD59-A6C34878D82A}">
                    <a16:rowId xmlns:a16="http://schemas.microsoft.com/office/drawing/2014/main" val="1841383108"/>
                  </a:ext>
                </a:extLst>
              </a:tr>
              <a:tr h="348192">
                <a:tc>
                  <a:txBody>
                    <a:bodyPr/>
                    <a:lstStyle/>
                    <a:p>
                      <a:pPr algn="l">
                        <a:lnSpc>
                          <a:spcPct val="150000"/>
                        </a:lnSpc>
                        <a:spcAft>
                          <a:spcPts val="800"/>
                        </a:spcAft>
                      </a:pPr>
                      <a:r>
                        <a:rPr lang="en-GB" sz="1200" kern="100">
                          <a:effectLst/>
                        </a:rPr>
                        <a:t>Gearing</a:t>
                      </a:r>
                      <a:endParaRPr lang="en-MY"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24712" marR="24712" marT="0" marB="0" anchor="ctr"/>
                </a:tc>
                <a:tc>
                  <a:txBody>
                    <a:bodyPr/>
                    <a:lstStyle/>
                    <a:p>
                      <a:pPr algn="ctr">
                        <a:lnSpc>
                          <a:spcPct val="150000"/>
                        </a:lnSpc>
                        <a:spcAft>
                          <a:spcPts val="800"/>
                        </a:spcAft>
                      </a:pPr>
                      <a:r>
                        <a:rPr lang="en-GB" sz="1200" kern="100">
                          <a:effectLst/>
                        </a:rPr>
                        <a:t>-0.1</a:t>
                      </a:r>
                      <a:endParaRPr lang="en-MY"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24712" marR="24712" marT="0" marB="0" anchor="ctr"/>
                </a:tc>
                <a:tc>
                  <a:txBody>
                    <a:bodyPr/>
                    <a:lstStyle/>
                    <a:p>
                      <a:pPr algn="just">
                        <a:lnSpc>
                          <a:spcPct val="150000"/>
                        </a:lnSpc>
                        <a:spcAft>
                          <a:spcPts val="800"/>
                        </a:spcAft>
                      </a:pPr>
                      <a:r>
                        <a:rPr lang="en-GB" sz="1200" kern="100">
                          <a:effectLst/>
                        </a:rPr>
                        <a:t>A negative weight penalizes higher leverage, as excessive debt increases risk and can lead to volatility in distributions.</a:t>
                      </a:r>
                      <a:endParaRPr lang="en-MY"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24712" marR="24712" marT="0" marB="0"/>
                </a:tc>
                <a:extLst>
                  <a:ext uri="{0D108BD9-81ED-4DB2-BD59-A6C34878D82A}">
                    <a16:rowId xmlns:a16="http://schemas.microsoft.com/office/drawing/2014/main" val="1061341648"/>
                  </a:ext>
                </a:extLst>
              </a:tr>
              <a:tr h="348192">
                <a:tc>
                  <a:txBody>
                    <a:bodyPr/>
                    <a:lstStyle/>
                    <a:p>
                      <a:pPr algn="l">
                        <a:lnSpc>
                          <a:spcPct val="150000"/>
                        </a:lnSpc>
                        <a:spcAft>
                          <a:spcPts val="800"/>
                        </a:spcAft>
                      </a:pPr>
                      <a:r>
                        <a:rPr lang="en-GB" sz="1200" kern="100">
                          <a:effectLst/>
                        </a:rPr>
                        <a:t>NAV</a:t>
                      </a:r>
                      <a:endParaRPr lang="en-MY"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24712" marR="24712" marT="0" marB="0" anchor="ctr"/>
                </a:tc>
                <a:tc>
                  <a:txBody>
                    <a:bodyPr/>
                    <a:lstStyle/>
                    <a:p>
                      <a:pPr algn="ctr">
                        <a:lnSpc>
                          <a:spcPct val="150000"/>
                        </a:lnSpc>
                        <a:spcAft>
                          <a:spcPts val="800"/>
                        </a:spcAft>
                      </a:pPr>
                      <a:r>
                        <a:rPr lang="en-GB" sz="1200" kern="100" dirty="0">
                          <a:effectLst/>
                        </a:rPr>
                        <a:t>0.1</a:t>
                      </a:r>
                      <a:endParaRPr lang="en-MY"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24712" marR="24712" marT="0" marB="0" anchor="ctr"/>
                </a:tc>
                <a:tc>
                  <a:txBody>
                    <a:bodyPr/>
                    <a:lstStyle/>
                    <a:p>
                      <a:pPr algn="just">
                        <a:lnSpc>
                          <a:spcPct val="150000"/>
                        </a:lnSpc>
                        <a:spcAft>
                          <a:spcPts val="800"/>
                        </a:spcAft>
                      </a:pPr>
                      <a:r>
                        <a:rPr lang="en-GB" sz="1200" kern="100" dirty="0">
                          <a:effectLst/>
                        </a:rPr>
                        <a:t>Net Asset Value is a snapshot of the REIT’s underlying property value. A smaller weight (0.05) recognizes its role but keeps the focus on income and returns.</a:t>
                      </a:r>
                      <a:endParaRPr lang="en-MY"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24712" marR="24712" marT="0" marB="0"/>
                </a:tc>
                <a:extLst>
                  <a:ext uri="{0D108BD9-81ED-4DB2-BD59-A6C34878D82A}">
                    <a16:rowId xmlns:a16="http://schemas.microsoft.com/office/drawing/2014/main" val="2856101325"/>
                  </a:ext>
                </a:extLst>
              </a:tr>
              <a:tr h="348192">
                <a:tc>
                  <a:txBody>
                    <a:bodyPr/>
                    <a:lstStyle/>
                    <a:p>
                      <a:pPr algn="l">
                        <a:lnSpc>
                          <a:spcPct val="150000"/>
                        </a:lnSpc>
                        <a:spcAft>
                          <a:spcPts val="800"/>
                        </a:spcAft>
                      </a:pPr>
                      <a:r>
                        <a:rPr lang="en-GB" sz="1200" kern="100">
                          <a:effectLst/>
                        </a:rPr>
                        <a:t>Occupancy Rate</a:t>
                      </a:r>
                      <a:endParaRPr lang="en-MY"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24712" marR="24712" marT="0" marB="0" anchor="ctr"/>
                </a:tc>
                <a:tc>
                  <a:txBody>
                    <a:bodyPr/>
                    <a:lstStyle/>
                    <a:p>
                      <a:pPr algn="ctr">
                        <a:lnSpc>
                          <a:spcPct val="150000"/>
                        </a:lnSpc>
                        <a:spcAft>
                          <a:spcPts val="800"/>
                        </a:spcAft>
                      </a:pPr>
                      <a:r>
                        <a:rPr lang="en-GB" sz="1200" kern="100">
                          <a:effectLst/>
                        </a:rPr>
                        <a:t>0.05</a:t>
                      </a:r>
                      <a:endParaRPr lang="en-MY"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24712" marR="24712" marT="0" marB="0" anchor="ctr"/>
                </a:tc>
                <a:tc>
                  <a:txBody>
                    <a:bodyPr/>
                    <a:lstStyle/>
                    <a:p>
                      <a:pPr algn="just">
                        <a:lnSpc>
                          <a:spcPct val="150000"/>
                        </a:lnSpc>
                        <a:spcAft>
                          <a:spcPts val="800"/>
                        </a:spcAft>
                      </a:pPr>
                      <a:r>
                        <a:rPr lang="en-GB" sz="1200" kern="100" dirty="0">
                          <a:effectLst/>
                        </a:rPr>
                        <a:t>Occupancy is a leading indicator of operational health. A modest weight prevents short-term fluctuations from dominating the overall assessment.</a:t>
                      </a:r>
                      <a:endParaRPr lang="en-MY"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24712" marR="24712" marT="0" marB="0"/>
                </a:tc>
                <a:extLst>
                  <a:ext uri="{0D108BD9-81ED-4DB2-BD59-A6C34878D82A}">
                    <a16:rowId xmlns:a16="http://schemas.microsoft.com/office/drawing/2014/main" val="2129986193"/>
                  </a:ext>
                </a:extLst>
              </a:tr>
            </a:tbl>
          </a:graphicData>
        </a:graphic>
      </p:graphicFrame>
      <p:sp>
        <p:nvSpPr>
          <p:cNvPr id="3" name="TextBox 2">
            <a:extLst>
              <a:ext uri="{FF2B5EF4-FFF2-40B4-BE49-F238E27FC236}">
                <a16:creationId xmlns:a16="http://schemas.microsoft.com/office/drawing/2014/main" id="{47524559-9A6E-65BF-ADC3-CB35966A90FB}"/>
              </a:ext>
            </a:extLst>
          </p:cNvPr>
          <p:cNvSpPr txBox="1"/>
          <p:nvPr/>
        </p:nvSpPr>
        <p:spPr>
          <a:xfrm>
            <a:off x="400050" y="364930"/>
            <a:ext cx="5114925" cy="307777"/>
          </a:xfrm>
          <a:prstGeom prst="rect">
            <a:avLst/>
          </a:prstGeom>
          <a:noFill/>
        </p:spPr>
        <p:txBody>
          <a:bodyPr wrap="square" rtlCol="0">
            <a:spAutoFit/>
          </a:bodyPr>
          <a:lstStyle/>
          <a:p>
            <a:r>
              <a:rPr lang="en-US" dirty="0"/>
              <a:t>Justification of each metric</a:t>
            </a:r>
            <a:endParaRPr lang="en-MY" dirty="0"/>
          </a:p>
        </p:txBody>
      </p:sp>
    </p:spTree>
    <p:extLst>
      <p:ext uri="{BB962C8B-B14F-4D97-AF65-F5344CB8AC3E}">
        <p14:creationId xmlns:p14="http://schemas.microsoft.com/office/powerpoint/2010/main" val="911719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35CB555-7DF0-1F91-85FF-D067284B939C}"/>
              </a:ext>
            </a:extLst>
          </p:cNvPr>
          <p:cNvGraphicFramePr>
            <a:graphicFrameLocks noGrp="1"/>
          </p:cNvGraphicFramePr>
          <p:nvPr>
            <p:extLst>
              <p:ext uri="{D42A27DB-BD31-4B8C-83A1-F6EECF244321}">
                <p14:modId xmlns:p14="http://schemas.microsoft.com/office/powerpoint/2010/main" val="2987959139"/>
              </p:ext>
            </p:extLst>
          </p:nvPr>
        </p:nvGraphicFramePr>
        <p:xfrm>
          <a:off x="588963" y="1047750"/>
          <a:ext cx="8153400" cy="3400745"/>
        </p:xfrm>
        <a:graphic>
          <a:graphicData uri="http://schemas.openxmlformats.org/drawingml/2006/table">
            <a:tbl>
              <a:tblPr firstRow="1" firstCol="1" bandRow="1">
                <a:tableStyleId>{725A30B2-DB76-4A97-9C0B-B796AC31FB57}</a:tableStyleId>
              </a:tblPr>
              <a:tblGrid>
                <a:gridCol w="1534248">
                  <a:extLst>
                    <a:ext uri="{9D8B030D-6E8A-4147-A177-3AD203B41FA5}">
                      <a16:colId xmlns:a16="http://schemas.microsoft.com/office/drawing/2014/main" val="3577469185"/>
                    </a:ext>
                  </a:extLst>
                </a:gridCol>
                <a:gridCol w="1533342">
                  <a:extLst>
                    <a:ext uri="{9D8B030D-6E8A-4147-A177-3AD203B41FA5}">
                      <a16:colId xmlns:a16="http://schemas.microsoft.com/office/drawing/2014/main" val="475440457"/>
                    </a:ext>
                  </a:extLst>
                </a:gridCol>
                <a:gridCol w="5085810">
                  <a:extLst>
                    <a:ext uri="{9D8B030D-6E8A-4147-A177-3AD203B41FA5}">
                      <a16:colId xmlns:a16="http://schemas.microsoft.com/office/drawing/2014/main" val="591932216"/>
                    </a:ext>
                  </a:extLst>
                </a:gridCol>
              </a:tblGrid>
              <a:tr h="348192">
                <a:tc>
                  <a:txBody>
                    <a:bodyPr/>
                    <a:lstStyle/>
                    <a:p>
                      <a:pPr algn="l">
                        <a:lnSpc>
                          <a:spcPct val="150000"/>
                        </a:lnSpc>
                        <a:spcAft>
                          <a:spcPts val="800"/>
                        </a:spcAft>
                      </a:pPr>
                      <a:r>
                        <a:rPr lang="en-GB" sz="1200" kern="100" dirty="0">
                          <a:effectLst/>
                        </a:rPr>
                        <a:t>P/</a:t>
                      </a:r>
                      <a:r>
                        <a:rPr lang="en-GB" sz="1200" kern="100" dirty="0" err="1">
                          <a:effectLst/>
                        </a:rPr>
                        <a:t>FFO</a:t>
                      </a:r>
                      <a:endParaRPr lang="en-MY"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24712" marR="24712" marT="0" marB="0" anchor="ctr"/>
                </a:tc>
                <a:tc>
                  <a:txBody>
                    <a:bodyPr/>
                    <a:lstStyle/>
                    <a:p>
                      <a:pPr algn="ctr">
                        <a:lnSpc>
                          <a:spcPct val="150000"/>
                        </a:lnSpc>
                        <a:spcAft>
                          <a:spcPts val="800"/>
                        </a:spcAft>
                      </a:pPr>
                      <a:r>
                        <a:rPr lang="en-GB" sz="1200" kern="100" dirty="0">
                          <a:effectLst/>
                        </a:rPr>
                        <a:t>0.05</a:t>
                      </a:r>
                      <a:endParaRPr lang="en-MY"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24712" marR="24712" marT="0" marB="0" anchor="ctr"/>
                </a:tc>
                <a:tc>
                  <a:txBody>
                    <a:bodyPr/>
                    <a:lstStyle/>
                    <a:p>
                      <a:pPr algn="just">
                        <a:lnSpc>
                          <a:spcPct val="150000"/>
                        </a:lnSpc>
                        <a:spcAft>
                          <a:spcPts val="800"/>
                        </a:spcAft>
                      </a:pPr>
                      <a:r>
                        <a:rPr lang="en-GB" sz="1200" kern="100" dirty="0">
                          <a:effectLst/>
                        </a:rPr>
                        <a:t>A valuation metric specific to REITs. A 0.05 weight accounts for fair pricing and avoid overpaying for a REIT’s cash flow.</a:t>
                      </a:r>
                      <a:endParaRPr lang="en-MY"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24712" marR="24712" marT="0" marB="0"/>
                </a:tc>
                <a:extLst>
                  <a:ext uri="{0D108BD9-81ED-4DB2-BD59-A6C34878D82A}">
                    <a16:rowId xmlns:a16="http://schemas.microsoft.com/office/drawing/2014/main" val="4260585580"/>
                  </a:ext>
                </a:extLst>
              </a:tr>
              <a:tr h="348192">
                <a:tc>
                  <a:txBody>
                    <a:bodyPr/>
                    <a:lstStyle/>
                    <a:p>
                      <a:pPr algn="l">
                        <a:lnSpc>
                          <a:spcPct val="150000"/>
                        </a:lnSpc>
                        <a:spcAft>
                          <a:spcPts val="800"/>
                        </a:spcAft>
                      </a:pPr>
                      <a:r>
                        <a:rPr lang="en-GB" sz="1200" kern="100">
                          <a:effectLst/>
                        </a:rPr>
                        <a:t>Management Score</a:t>
                      </a:r>
                      <a:endParaRPr lang="en-MY"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24712" marR="24712" marT="0" marB="0" anchor="ctr"/>
                </a:tc>
                <a:tc>
                  <a:txBody>
                    <a:bodyPr/>
                    <a:lstStyle/>
                    <a:p>
                      <a:pPr algn="ctr">
                        <a:lnSpc>
                          <a:spcPct val="150000"/>
                        </a:lnSpc>
                        <a:spcAft>
                          <a:spcPts val="800"/>
                        </a:spcAft>
                      </a:pPr>
                      <a:r>
                        <a:rPr lang="en-GB" sz="1200" kern="100">
                          <a:effectLst/>
                        </a:rPr>
                        <a:t>0.1</a:t>
                      </a:r>
                      <a:endParaRPr lang="en-MY"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24712" marR="24712" marT="0" marB="0" anchor="ctr"/>
                </a:tc>
                <a:tc>
                  <a:txBody>
                    <a:bodyPr/>
                    <a:lstStyle/>
                    <a:p>
                      <a:pPr algn="just">
                        <a:lnSpc>
                          <a:spcPct val="150000"/>
                        </a:lnSpc>
                        <a:spcAft>
                          <a:spcPts val="800"/>
                        </a:spcAft>
                      </a:pPr>
                      <a:r>
                        <a:rPr lang="en-GB" sz="1200" kern="100" dirty="0">
                          <a:effectLst/>
                        </a:rPr>
                        <a:t>Quality of management can affect long-term success, but it’s often subjective. Thus, a 0.05 weight includes it without letting it overshadow quantitative metrics.</a:t>
                      </a:r>
                      <a:endParaRPr lang="en-MY"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24712" marR="24712" marT="0" marB="0"/>
                </a:tc>
                <a:extLst>
                  <a:ext uri="{0D108BD9-81ED-4DB2-BD59-A6C34878D82A}">
                    <a16:rowId xmlns:a16="http://schemas.microsoft.com/office/drawing/2014/main" val="944054267"/>
                  </a:ext>
                </a:extLst>
              </a:tr>
              <a:tr h="348192">
                <a:tc>
                  <a:txBody>
                    <a:bodyPr/>
                    <a:lstStyle/>
                    <a:p>
                      <a:pPr algn="l">
                        <a:lnSpc>
                          <a:spcPct val="150000"/>
                        </a:lnSpc>
                        <a:spcAft>
                          <a:spcPts val="800"/>
                        </a:spcAft>
                      </a:pPr>
                      <a:r>
                        <a:rPr lang="en-GB" sz="1200" kern="100" dirty="0">
                          <a:effectLst/>
                        </a:rPr>
                        <a:t>Weighted Growth Rate</a:t>
                      </a:r>
                      <a:endParaRPr lang="en-MY"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24712" marR="24712" marT="0" marB="0" anchor="ctr"/>
                </a:tc>
                <a:tc>
                  <a:txBody>
                    <a:bodyPr/>
                    <a:lstStyle/>
                    <a:p>
                      <a:pPr algn="ctr">
                        <a:lnSpc>
                          <a:spcPct val="150000"/>
                        </a:lnSpc>
                        <a:spcAft>
                          <a:spcPts val="800"/>
                        </a:spcAft>
                      </a:pPr>
                      <a:r>
                        <a:rPr lang="en-GB" sz="1200" kern="100">
                          <a:effectLst/>
                        </a:rPr>
                        <a:t>0.05</a:t>
                      </a:r>
                      <a:endParaRPr lang="en-MY"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24712" marR="24712" marT="0" marB="0" anchor="ctr"/>
                </a:tc>
                <a:tc>
                  <a:txBody>
                    <a:bodyPr/>
                    <a:lstStyle/>
                    <a:p>
                      <a:pPr algn="just">
                        <a:lnSpc>
                          <a:spcPct val="150000"/>
                        </a:lnSpc>
                        <a:spcAft>
                          <a:spcPts val="800"/>
                        </a:spcAft>
                      </a:pPr>
                      <a:r>
                        <a:rPr lang="en-GB" sz="1200" kern="100" dirty="0">
                          <a:effectLst/>
                        </a:rPr>
                        <a:t>Reflects the longer-term expansion in income or assets. A 0.05 weight keeps it in view while prioritizing total returns and immediate yield.</a:t>
                      </a:r>
                      <a:endParaRPr lang="en-MY"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24712" marR="24712" marT="0" marB="0"/>
                </a:tc>
                <a:extLst>
                  <a:ext uri="{0D108BD9-81ED-4DB2-BD59-A6C34878D82A}">
                    <a16:rowId xmlns:a16="http://schemas.microsoft.com/office/drawing/2014/main" val="3593572062"/>
                  </a:ext>
                </a:extLst>
              </a:tr>
              <a:tr h="469088">
                <a:tc>
                  <a:txBody>
                    <a:bodyPr/>
                    <a:lstStyle/>
                    <a:p>
                      <a:pPr algn="l">
                        <a:lnSpc>
                          <a:spcPct val="150000"/>
                        </a:lnSpc>
                        <a:spcAft>
                          <a:spcPts val="800"/>
                        </a:spcAft>
                      </a:pPr>
                      <a:r>
                        <a:rPr lang="en-GB" sz="1200" kern="100" dirty="0">
                          <a:effectLst/>
                        </a:rPr>
                        <a:t>1 Year Total Returns</a:t>
                      </a:r>
                      <a:endParaRPr lang="en-MY"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24712" marR="24712" marT="0" marB="0" anchor="ctr"/>
                </a:tc>
                <a:tc>
                  <a:txBody>
                    <a:bodyPr/>
                    <a:lstStyle/>
                    <a:p>
                      <a:pPr algn="ctr">
                        <a:lnSpc>
                          <a:spcPct val="150000"/>
                        </a:lnSpc>
                        <a:spcAft>
                          <a:spcPts val="800"/>
                        </a:spcAft>
                      </a:pPr>
                      <a:r>
                        <a:rPr lang="en-GB" sz="1200" kern="100">
                          <a:effectLst/>
                        </a:rPr>
                        <a:t>0.25</a:t>
                      </a:r>
                      <a:endParaRPr lang="en-MY"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24712" marR="24712" marT="0" marB="0" anchor="ctr"/>
                </a:tc>
                <a:tc>
                  <a:txBody>
                    <a:bodyPr/>
                    <a:lstStyle/>
                    <a:p>
                      <a:pPr algn="just">
                        <a:lnSpc>
                          <a:spcPct val="150000"/>
                        </a:lnSpc>
                        <a:spcAft>
                          <a:spcPts val="800"/>
                        </a:spcAft>
                      </a:pPr>
                      <a:r>
                        <a:rPr lang="en-GB" sz="1200" kern="100" dirty="0">
                          <a:effectLst/>
                        </a:rPr>
                        <a:t>A heavier emphasis on short-term performance. By assigning 0.25, you give substantial weight to recent market performance, recognizing momentum or near-term results.</a:t>
                      </a:r>
                      <a:endParaRPr lang="en-MY"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24712" marR="24712" marT="0" marB="0"/>
                </a:tc>
                <a:extLst>
                  <a:ext uri="{0D108BD9-81ED-4DB2-BD59-A6C34878D82A}">
                    <a16:rowId xmlns:a16="http://schemas.microsoft.com/office/drawing/2014/main" val="3396656039"/>
                  </a:ext>
                </a:extLst>
              </a:tr>
              <a:tr h="348192">
                <a:tc>
                  <a:txBody>
                    <a:bodyPr/>
                    <a:lstStyle/>
                    <a:p>
                      <a:pPr algn="l">
                        <a:lnSpc>
                          <a:spcPct val="150000"/>
                        </a:lnSpc>
                        <a:spcAft>
                          <a:spcPts val="800"/>
                        </a:spcAft>
                      </a:pPr>
                      <a:r>
                        <a:rPr lang="en-GB" sz="1200" kern="100" dirty="0">
                          <a:effectLst/>
                        </a:rPr>
                        <a:t>3 Year Annualised Total Returns</a:t>
                      </a:r>
                      <a:endParaRPr lang="en-MY"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24712" marR="24712" marT="0" marB="0" anchor="ctr"/>
                </a:tc>
                <a:tc>
                  <a:txBody>
                    <a:bodyPr/>
                    <a:lstStyle/>
                    <a:p>
                      <a:pPr algn="ctr">
                        <a:lnSpc>
                          <a:spcPct val="150000"/>
                        </a:lnSpc>
                        <a:spcAft>
                          <a:spcPts val="800"/>
                        </a:spcAft>
                      </a:pPr>
                      <a:r>
                        <a:rPr lang="en-GB" sz="1200" kern="100">
                          <a:effectLst/>
                        </a:rPr>
                        <a:t>0.15</a:t>
                      </a:r>
                      <a:endParaRPr lang="en-MY" sz="1200" kern="100">
                        <a:effectLst/>
                        <a:latin typeface="Times New Roman" panose="02020603050405020304" pitchFamily="18" charset="0"/>
                        <a:ea typeface="DengXian" panose="02010600030101010101" pitchFamily="2" charset="-122"/>
                        <a:cs typeface="Times New Roman" panose="02020603050405020304" pitchFamily="18" charset="0"/>
                      </a:endParaRPr>
                    </a:p>
                  </a:txBody>
                  <a:tcPr marL="24712" marR="24712" marT="0" marB="0" anchor="ctr"/>
                </a:tc>
                <a:tc>
                  <a:txBody>
                    <a:bodyPr/>
                    <a:lstStyle/>
                    <a:p>
                      <a:pPr algn="just">
                        <a:lnSpc>
                          <a:spcPct val="150000"/>
                        </a:lnSpc>
                        <a:spcAft>
                          <a:spcPts val="800"/>
                        </a:spcAft>
                      </a:pPr>
                      <a:r>
                        <a:rPr lang="en-GB" sz="1200" kern="100" dirty="0">
                          <a:effectLst/>
                        </a:rPr>
                        <a:t>Rewards medium-term consistency and sustained returns. At 0.15, it balances the short-term focus (1-year returns) with a longer outlook on performance stability.</a:t>
                      </a:r>
                      <a:endParaRPr lang="en-MY" sz="1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24712" marR="24712" marT="0" marB="0"/>
                </a:tc>
                <a:extLst>
                  <a:ext uri="{0D108BD9-81ED-4DB2-BD59-A6C34878D82A}">
                    <a16:rowId xmlns:a16="http://schemas.microsoft.com/office/drawing/2014/main" val="2778208666"/>
                  </a:ext>
                </a:extLst>
              </a:tr>
            </a:tbl>
          </a:graphicData>
        </a:graphic>
      </p:graphicFrame>
      <p:sp>
        <p:nvSpPr>
          <p:cNvPr id="3" name="TextBox 2">
            <a:extLst>
              <a:ext uri="{FF2B5EF4-FFF2-40B4-BE49-F238E27FC236}">
                <a16:creationId xmlns:a16="http://schemas.microsoft.com/office/drawing/2014/main" id="{480B9F60-FC04-8BD4-D70A-61D253457ADA}"/>
              </a:ext>
            </a:extLst>
          </p:cNvPr>
          <p:cNvSpPr txBox="1"/>
          <p:nvPr/>
        </p:nvSpPr>
        <p:spPr>
          <a:xfrm>
            <a:off x="514350" y="387228"/>
            <a:ext cx="5114925" cy="307777"/>
          </a:xfrm>
          <a:prstGeom prst="rect">
            <a:avLst/>
          </a:prstGeom>
          <a:noFill/>
        </p:spPr>
        <p:txBody>
          <a:bodyPr wrap="square" rtlCol="0">
            <a:spAutoFit/>
          </a:bodyPr>
          <a:lstStyle/>
          <a:p>
            <a:r>
              <a:rPr lang="en-US" dirty="0"/>
              <a:t>Justification of each metric</a:t>
            </a:r>
            <a:endParaRPr lang="en-MY" dirty="0"/>
          </a:p>
        </p:txBody>
      </p:sp>
    </p:spTree>
    <p:extLst>
      <p:ext uri="{BB962C8B-B14F-4D97-AF65-F5344CB8AC3E}">
        <p14:creationId xmlns:p14="http://schemas.microsoft.com/office/powerpoint/2010/main" val="38698146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0B9F2E8-CEEF-82D2-F6CC-04601FBABFFA}"/>
              </a:ext>
            </a:extLst>
          </p:cNvPr>
          <p:cNvGraphicFramePr>
            <a:graphicFrameLocks noGrp="1"/>
          </p:cNvGraphicFramePr>
          <p:nvPr>
            <p:extLst>
              <p:ext uri="{D42A27DB-BD31-4B8C-83A1-F6EECF244321}">
                <p14:modId xmlns:p14="http://schemas.microsoft.com/office/powerpoint/2010/main" val="3636147997"/>
              </p:ext>
            </p:extLst>
          </p:nvPr>
        </p:nvGraphicFramePr>
        <p:xfrm>
          <a:off x="379785" y="768767"/>
          <a:ext cx="8020050" cy="3788447"/>
        </p:xfrm>
        <a:graphic>
          <a:graphicData uri="http://schemas.openxmlformats.org/drawingml/2006/table">
            <a:tbl>
              <a:tblPr firstRow="1" bandRow="1">
                <a:tableStyleId>{725A30B2-DB76-4A97-9C0B-B796AC31FB57}</a:tableStyleId>
              </a:tblPr>
              <a:tblGrid>
                <a:gridCol w="2449140">
                  <a:extLst>
                    <a:ext uri="{9D8B030D-6E8A-4147-A177-3AD203B41FA5}">
                      <a16:colId xmlns:a16="http://schemas.microsoft.com/office/drawing/2014/main" val="3212749953"/>
                    </a:ext>
                  </a:extLst>
                </a:gridCol>
                <a:gridCol w="5570910">
                  <a:extLst>
                    <a:ext uri="{9D8B030D-6E8A-4147-A177-3AD203B41FA5}">
                      <a16:colId xmlns:a16="http://schemas.microsoft.com/office/drawing/2014/main" val="2813933946"/>
                    </a:ext>
                  </a:extLst>
                </a:gridCol>
              </a:tblGrid>
              <a:tr h="313727">
                <a:tc>
                  <a:txBody>
                    <a:bodyPr/>
                    <a:lstStyle/>
                    <a:p>
                      <a:r>
                        <a:rPr lang="en-US" dirty="0">
                          <a:latin typeface="+mn-lt"/>
                        </a:rPr>
                        <a:t>Indicator</a:t>
                      </a:r>
                      <a:endParaRPr lang="en-MY" dirty="0">
                        <a:latin typeface="+mn-lt"/>
                      </a:endParaRPr>
                    </a:p>
                  </a:txBody>
                  <a:tcPr anchor="ctr"/>
                </a:tc>
                <a:tc>
                  <a:txBody>
                    <a:bodyPr/>
                    <a:lstStyle/>
                    <a:p>
                      <a:r>
                        <a:rPr lang="en-US" dirty="0">
                          <a:latin typeface="+mn-lt"/>
                        </a:rPr>
                        <a:t>Formula</a:t>
                      </a:r>
                      <a:endParaRPr lang="en-MY" dirty="0">
                        <a:latin typeface="+mn-lt"/>
                      </a:endParaRPr>
                    </a:p>
                  </a:txBody>
                  <a:tcPr anchor="ctr"/>
                </a:tc>
                <a:extLst>
                  <a:ext uri="{0D108BD9-81ED-4DB2-BD59-A6C34878D82A}">
                    <a16:rowId xmlns:a16="http://schemas.microsoft.com/office/drawing/2014/main" val="4065656648"/>
                  </a:ext>
                </a:extLst>
              </a:tr>
              <a:tr h="106699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b="0" i="0" u="none" strike="noStrike" cap="none" dirty="0">
                          <a:solidFill>
                            <a:srgbClr val="000000"/>
                          </a:solidFill>
                          <a:effectLst/>
                          <a:latin typeface="+mn-lt"/>
                          <a:ea typeface="Arial"/>
                          <a:cs typeface="Arial"/>
                          <a:sym typeface="Arial"/>
                        </a:rPr>
                        <a:t>Moving Average Convergence/Divergence</a:t>
                      </a:r>
                      <a:endParaRPr lang="en-MY" sz="1400" b="0" i="0" u="none" strike="noStrike" cap="none" dirty="0">
                        <a:solidFill>
                          <a:srgbClr val="000000"/>
                        </a:solidFill>
                        <a:effectLst/>
                        <a:latin typeface="+mn-lt"/>
                        <a:ea typeface="Arial"/>
                        <a:cs typeface="Arial"/>
                        <a:sym typeface="Arial"/>
                      </a:endParaRPr>
                    </a:p>
                    <a:p>
                      <a:r>
                        <a:rPr lang="en-MY" dirty="0">
                          <a:latin typeface="+mn-lt"/>
                        </a:rPr>
                        <a:t>(</a:t>
                      </a:r>
                      <a:r>
                        <a:rPr lang="en-MY" dirty="0" err="1">
                          <a:latin typeface="+mn-lt"/>
                        </a:rPr>
                        <a:t>MACD</a:t>
                      </a:r>
                      <a:r>
                        <a:rPr lang="en-MY" dirty="0">
                          <a:latin typeface="+mn-lt"/>
                        </a:rPr>
                        <a:t>)</a:t>
                      </a:r>
                    </a:p>
                  </a:txBody>
                  <a:tcPr anchor="ctr"/>
                </a:tc>
                <a:tc>
                  <a:txBody>
                    <a:bodyPr/>
                    <a:lstStyle/>
                    <a:p>
                      <a:pPr marL="285750" indent="-285750">
                        <a:buFont typeface="Arial" panose="020B0604020202020204" pitchFamily="34" charset="0"/>
                        <a:buChar char="•"/>
                      </a:pPr>
                      <a:r>
                        <a:rPr lang="en-US" dirty="0">
                          <a:latin typeface="+mn-lt"/>
                        </a:rPr>
                        <a:t>Indicates potential upward or downward momentum</a:t>
                      </a:r>
                    </a:p>
                    <a:p>
                      <a:pPr marL="285750" indent="-285750">
                        <a:buFont typeface="Arial" panose="020B0604020202020204" pitchFamily="34" charset="0"/>
                        <a:buChar char="•"/>
                      </a:pPr>
                      <a:r>
                        <a:rPr lang="en-US" dirty="0" err="1">
                          <a:latin typeface="+mn-lt"/>
                        </a:rPr>
                        <a:t>MACD</a:t>
                      </a:r>
                      <a:r>
                        <a:rPr lang="en-US" dirty="0">
                          <a:latin typeface="+mn-lt"/>
                        </a:rPr>
                        <a:t> line=12 Period EMA-26 Period EMA</a:t>
                      </a:r>
                    </a:p>
                    <a:p>
                      <a:pPr marL="285750" indent="-285750">
                        <a:buFont typeface="Arial" panose="020B0604020202020204" pitchFamily="34" charset="0"/>
                        <a:buChar char="•"/>
                      </a:pPr>
                      <a:r>
                        <a:rPr lang="en-US" dirty="0">
                          <a:latin typeface="+mn-lt"/>
                        </a:rPr>
                        <a:t>Signal line=9 Period EMA</a:t>
                      </a:r>
                    </a:p>
                    <a:p>
                      <a:pPr marL="285750" indent="-285750">
                        <a:buFont typeface="Arial" panose="020B0604020202020204" pitchFamily="34" charset="0"/>
                        <a:buChar char="•"/>
                      </a:pPr>
                      <a:r>
                        <a:rPr lang="en-US" dirty="0">
                          <a:latin typeface="+mn-lt"/>
                        </a:rPr>
                        <a:t>Bullish: </a:t>
                      </a:r>
                      <a:r>
                        <a:rPr lang="en-US" dirty="0" err="1">
                          <a:latin typeface="+mn-lt"/>
                        </a:rPr>
                        <a:t>MACD</a:t>
                      </a:r>
                      <a:r>
                        <a:rPr lang="en-US" dirty="0">
                          <a:latin typeface="+mn-lt"/>
                        </a:rPr>
                        <a:t> line crosses over the signal line</a:t>
                      </a:r>
                    </a:p>
                    <a:p>
                      <a:pPr marL="285750" indent="-285750">
                        <a:buFont typeface="Arial" panose="020B0604020202020204" pitchFamily="34" charset="0"/>
                        <a:buChar char="•"/>
                      </a:pPr>
                      <a:r>
                        <a:rPr lang="en-MY" dirty="0">
                          <a:latin typeface="+mn-lt"/>
                        </a:rPr>
                        <a:t>Bearish: </a:t>
                      </a:r>
                      <a:r>
                        <a:rPr lang="en-MY" dirty="0" err="1">
                          <a:latin typeface="+mn-lt"/>
                        </a:rPr>
                        <a:t>MACD</a:t>
                      </a:r>
                      <a:r>
                        <a:rPr lang="en-MY" dirty="0">
                          <a:latin typeface="+mn-lt"/>
                        </a:rPr>
                        <a:t> crosses below the signal line</a:t>
                      </a:r>
                    </a:p>
                  </a:txBody>
                  <a:tcPr anchor="ctr"/>
                </a:tc>
                <a:extLst>
                  <a:ext uri="{0D108BD9-81ED-4DB2-BD59-A6C34878D82A}">
                    <a16:rowId xmlns:a16="http://schemas.microsoft.com/office/drawing/2014/main" val="2570981518"/>
                  </a:ext>
                </a:extLst>
              </a:tr>
              <a:tr h="1066999">
                <a:tc>
                  <a:txBody>
                    <a:bodyPr/>
                    <a:lstStyle/>
                    <a:p>
                      <a:r>
                        <a:rPr lang="en-MY" dirty="0" err="1">
                          <a:latin typeface="+mn-lt"/>
                        </a:rPr>
                        <a:t>Bollingers</a:t>
                      </a:r>
                      <a:r>
                        <a:rPr lang="en-MY" dirty="0">
                          <a:latin typeface="+mn-lt"/>
                        </a:rPr>
                        <a:t> Band BB</a:t>
                      </a:r>
                    </a:p>
                  </a:txBody>
                  <a:tcPr anchor="ctr"/>
                </a:tc>
                <a:tc>
                  <a:txBody>
                    <a:bodyPr/>
                    <a:lstStyle/>
                    <a:p>
                      <a:pPr marL="285750" indent="-285750">
                        <a:buFont typeface="Arial" panose="020B0604020202020204" pitchFamily="34" charset="0"/>
                        <a:buChar char="•"/>
                      </a:pPr>
                      <a:r>
                        <a:rPr lang="en-US" dirty="0">
                          <a:latin typeface="+mn-lt"/>
                        </a:rPr>
                        <a:t>Use upper band, lower band and middle band.</a:t>
                      </a:r>
                    </a:p>
                    <a:p>
                      <a:pPr marL="285750" indent="-285750">
                        <a:buFont typeface="Arial" panose="020B0604020202020204" pitchFamily="34" charset="0"/>
                        <a:buChar char="•"/>
                      </a:pPr>
                      <a:r>
                        <a:rPr lang="en-US" dirty="0">
                          <a:latin typeface="+mn-lt"/>
                        </a:rPr>
                        <a:t>Shows the price trends and market volatility based on standard deviation from the middle band.</a:t>
                      </a:r>
                    </a:p>
                    <a:p>
                      <a:pPr marL="285750" indent="-285750">
                        <a:buFont typeface="Arial" panose="020B0604020202020204" pitchFamily="34" charset="0"/>
                        <a:buChar char="•"/>
                      </a:pPr>
                      <a:r>
                        <a:rPr lang="en-US" dirty="0">
                          <a:latin typeface="+mn-lt"/>
                        </a:rPr>
                        <a:t>Bullish: Price crosses the lower band</a:t>
                      </a:r>
                    </a:p>
                    <a:p>
                      <a:pPr marL="285750" indent="-285750">
                        <a:buFont typeface="Arial" panose="020B0604020202020204" pitchFamily="34" charset="0"/>
                        <a:buChar char="•"/>
                      </a:pPr>
                      <a:r>
                        <a:rPr lang="en-US" dirty="0">
                          <a:latin typeface="+mn-lt"/>
                        </a:rPr>
                        <a:t>Bearish: Price crosses the higher band</a:t>
                      </a:r>
                    </a:p>
                  </a:txBody>
                  <a:tcPr anchor="ctr"/>
                </a:tc>
                <a:extLst>
                  <a:ext uri="{0D108BD9-81ED-4DB2-BD59-A6C34878D82A}">
                    <a16:rowId xmlns:a16="http://schemas.microsoft.com/office/drawing/2014/main" val="560801404"/>
                  </a:ext>
                </a:extLst>
              </a:tr>
              <a:tr h="1066999">
                <a:tc>
                  <a:txBody>
                    <a:bodyPr/>
                    <a:lstStyle/>
                    <a:p>
                      <a:r>
                        <a:rPr lang="en-MY" dirty="0">
                          <a:latin typeface="+mn-lt"/>
                        </a:rPr>
                        <a:t>Relative strength index</a:t>
                      </a:r>
                    </a:p>
                  </a:txBody>
                  <a:tcPr anchor="ctr"/>
                </a:tc>
                <a:tc>
                  <a:txBody>
                    <a:bodyPr/>
                    <a:lstStyle/>
                    <a:p>
                      <a:pPr marL="285750" indent="-285750">
                        <a:buFont typeface="Arial" panose="020B0604020202020204" pitchFamily="34" charset="0"/>
                        <a:buChar char="•"/>
                      </a:pPr>
                      <a:r>
                        <a:rPr lang="en-GB" sz="1400" b="0" i="0" u="none" strike="noStrike" cap="none" dirty="0">
                          <a:solidFill>
                            <a:srgbClr val="000000"/>
                          </a:solidFill>
                          <a:effectLst/>
                          <a:latin typeface="+mn-lt"/>
                          <a:ea typeface="Arial"/>
                          <a:cs typeface="Arial"/>
                          <a:sym typeface="Arial"/>
                        </a:rPr>
                        <a:t>Momentum indicator</a:t>
                      </a:r>
                    </a:p>
                    <a:p>
                      <a:pPr marL="285750" indent="-285750">
                        <a:buFont typeface="Arial" panose="020B0604020202020204" pitchFamily="34" charset="0"/>
                        <a:buChar char="•"/>
                      </a:pPr>
                      <a:r>
                        <a:rPr lang="en-US" sz="1400" b="0" i="0" u="none" strike="noStrike" cap="none" dirty="0">
                          <a:solidFill>
                            <a:srgbClr val="000000"/>
                          </a:solidFill>
                          <a:effectLst/>
                          <a:latin typeface="+mn-lt"/>
                          <a:ea typeface="Arial"/>
                          <a:cs typeface="Arial"/>
                          <a:sym typeface="Arial"/>
                        </a:rPr>
                        <a:t>Measures the speed and magnitude of recent price changes</a:t>
                      </a:r>
                      <a:endParaRPr lang="en-GB" sz="1400" b="0" i="0" u="none" strike="noStrike" cap="none" dirty="0">
                        <a:solidFill>
                          <a:srgbClr val="000000"/>
                        </a:solidFill>
                        <a:effectLst/>
                        <a:latin typeface="+mn-lt"/>
                        <a:ea typeface="Arial"/>
                        <a:cs typeface="Arial"/>
                        <a:sym typeface="Arial"/>
                      </a:endParaRPr>
                    </a:p>
                    <a:p>
                      <a:pPr marL="285750" indent="-285750">
                        <a:buFont typeface="Arial" panose="020B0604020202020204" pitchFamily="34" charset="0"/>
                        <a:buChar char="•"/>
                      </a:pPr>
                      <a:r>
                        <a:rPr lang="en-GB" sz="1400" b="0" i="0" u="none" strike="noStrike" cap="none" dirty="0">
                          <a:solidFill>
                            <a:srgbClr val="000000"/>
                          </a:solidFill>
                          <a:effectLst/>
                          <a:latin typeface="+mn-lt"/>
                          <a:ea typeface="Arial"/>
                          <a:cs typeface="Arial"/>
                          <a:sym typeface="Arial"/>
                        </a:rPr>
                        <a:t>Depicted as a line graph that ranges between 0 to 100</a:t>
                      </a:r>
                    </a:p>
                    <a:p>
                      <a:pPr marL="285750" indent="-285750">
                        <a:buFont typeface="Arial" panose="020B0604020202020204" pitchFamily="34" charset="0"/>
                        <a:buChar char="•"/>
                      </a:pPr>
                      <a:r>
                        <a:rPr lang="en-GB" sz="1400" b="0" i="0" u="none" strike="noStrike" cap="none" dirty="0">
                          <a:solidFill>
                            <a:srgbClr val="000000"/>
                          </a:solidFill>
                          <a:effectLst/>
                          <a:latin typeface="+mn-lt"/>
                          <a:cs typeface="Arial"/>
                          <a:sym typeface="Arial"/>
                        </a:rPr>
                        <a:t>Overbought: RSI above 70 signal to sell</a:t>
                      </a:r>
                    </a:p>
                    <a:p>
                      <a:pPr marL="285750" indent="-285750">
                        <a:buFont typeface="Arial" panose="020B0604020202020204" pitchFamily="34" charset="0"/>
                        <a:buChar char="•"/>
                      </a:pPr>
                      <a:r>
                        <a:rPr lang="en-GB" sz="1400" b="0" i="0" u="none" strike="noStrike" cap="none" dirty="0">
                          <a:solidFill>
                            <a:srgbClr val="000000"/>
                          </a:solidFill>
                          <a:effectLst/>
                          <a:latin typeface="+mn-lt"/>
                          <a:cs typeface="Arial"/>
                          <a:sym typeface="Arial"/>
                        </a:rPr>
                        <a:t>Oversold: RSI below 30 signal to buy</a:t>
                      </a:r>
                      <a:endParaRPr lang="en-MY" dirty="0">
                        <a:latin typeface="+mn-lt"/>
                      </a:endParaRPr>
                    </a:p>
                  </a:txBody>
                  <a:tcPr anchor="ctr"/>
                </a:tc>
                <a:extLst>
                  <a:ext uri="{0D108BD9-81ED-4DB2-BD59-A6C34878D82A}">
                    <a16:rowId xmlns:a16="http://schemas.microsoft.com/office/drawing/2014/main" val="1250287878"/>
                  </a:ext>
                </a:extLst>
              </a:tr>
            </a:tbl>
          </a:graphicData>
        </a:graphic>
      </p:graphicFrame>
      <p:sp>
        <p:nvSpPr>
          <p:cNvPr id="3" name="TextBox 2">
            <a:extLst>
              <a:ext uri="{FF2B5EF4-FFF2-40B4-BE49-F238E27FC236}">
                <a16:creationId xmlns:a16="http://schemas.microsoft.com/office/drawing/2014/main" id="{DA647E88-12FF-EBF1-F8AF-C11106A26835}"/>
              </a:ext>
            </a:extLst>
          </p:cNvPr>
          <p:cNvSpPr txBox="1"/>
          <p:nvPr/>
        </p:nvSpPr>
        <p:spPr>
          <a:xfrm>
            <a:off x="379784" y="333375"/>
            <a:ext cx="8020049" cy="338554"/>
          </a:xfrm>
          <a:prstGeom prst="rect">
            <a:avLst/>
          </a:prstGeom>
          <a:noFill/>
        </p:spPr>
        <p:txBody>
          <a:bodyPr wrap="square" rtlCol="0">
            <a:spAutoFit/>
          </a:bodyPr>
          <a:lstStyle/>
          <a:p>
            <a:r>
              <a:rPr lang="en-US" sz="1600" dirty="0"/>
              <a:t>Technical Analysis (Traditional Method) 17 march 2023 to 17 march 2025 10000$</a:t>
            </a:r>
          </a:p>
        </p:txBody>
      </p:sp>
      <p:sp>
        <p:nvSpPr>
          <p:cNvPr id="4" name="TextBox 3">
            <a:extLst>
              <a:ext uri="{FF2B5EF4-FFF2-40B4-BE49-F238E27FC236}">
                <a16:creationId xmlns:a16="http://schemas.microsoft.com/office/drawing/2014/main" id="{CD7AD527-00FE-5947-C0CB-D078AF6305C9}"/>
              </a:ext>
            </a:extLst>
          </p:cNvPr>
          <p:cNvSpPr txBox="1"/>
          <p:nvPr/>
        </p:nvSpPr>
        <p:spPr>
          <a:xfrm>
            <a:off x="379785" y="4654052"/>
            <a:ext cx="8020050" cy="307777"/>
          </a:xfrm>
          <a:prstGeom prst="rect">
            <a:avLst/>
          </a:prstGeom>
          <a:noFill/>
        </p:spPr>
        <p:txBody>
          <a:bodyPr wrap="square" rtlCol="0">
            <a:spAutoFit/>
          </a:bodyPr>
          <a:lstStyle/>
          <a:p>
            <a:r>
              <a:rPr lang="en-US" dirty="0"/>
              <a:t>Implemented using </a:t>
            </a:r>
            <a:r>
              <a:rPr lang="en-US" dirty="0" err="1"/>
              <a:t>TradingView</a:t>
            </a:r>
            <a:r>
              <a:rPr lang="en-US" dirty="0"/>
              <a:t>.</a:t>
            </a:r>
            <a:endParaRPr lang="en-MY" dirty="0"/>
          </a:p>
        </p:txBody>
      </p:sp>
    </p:spTree>
    <p:extLst>
      <p:ext uri="{BB962C8B-B14F-4D97-AF65-F5344CB8AC3E}">
        <p14:creationId xmlns:p14="http://schemas.microsoft.com/office/powerpoint/2010/main" val="40241405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DBA285-4CD2-F7F5-195A-FC460F5317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96A41F-3554-1C14-DE2E-149AA47688F5}"/>
              </a:ext>
            </a:extLst>
          </p:cNvPr>
          <p:cNvSpPr>
            <a:spLocks noGrp="1"/>
          </p:cNvSpPr>
          <p:nvPr>
            <p:ph type="title"/>
          </p:nvPr>
        </p:nvSpPr>
        <p:spPr>
          <a:xfrm>
            <a:off x="472350" y="464540"/>
            <a:ext cx="7131589" cy="517000"/>
          </a:xfrm>
        </p:spPr>
        <p:txBody>
          <a:bodyPr/>
          <a:lstStyle/>
          <a:p>
            <a:r>
              <a:rPr lang="en-US" dirty="0">
                <a:latin typeface="+mn-lt"/>
              </a:rPr>
              <a:t>Research Questions</a:t>
            </a:r>
            <a:endParaRPr lang="en-MY" dirty="0">
              <a:latin typeface="+mn-lt"/>
            </a:endParaRPr>
          </a:p>
        </p:txBody>
      </p:sp>
      <p:sp>
        <p:nvSpPr>
          <p:cNvPr id="3" name="TextBox 2">
            <a:extLst>
              <a:ext uri="{FF2B5EF4-FFF2-40B4-BE49-F238E27FC236}">
                <a16:creationId xmlns:a16="http://schemas.microsoft.com/office/drawing/2014/main" id="{B7100A52-6476-0099-B08E-887DEDA19E42}"/>
              </a:ext>
            </a:extLst>
          </p:cNvPr>
          <p:cNvSpPr txBox="1"/>
          <p:nvPr/>
        </p:nvSpPr>
        <p:spPr>
          <a:xfrm>
            <a:off x="841917" y="1340643"/>
            <a:ext cx="7460166" cy="2462213"/>
          </a:xfrm>
          <a:prstGeom prst="rect">
            <a:avLst/>
          </a:prstGeom>
          <a:noFill/>
        </p:spPr>
        <p:txBody>
          <a:bodyPr wrap="square" rtlCol="0">
            <a:spAutoFit/>
          </a:bodyPr>
          <a:lstStyle/>
          <a:p>
            <a:r>
              <a:rPr lang="en-US" dirty="0"/>
              <a:t>R1) How do LSTM-based strategies perform compared to traditional analysis?</a:t>
            </a:r>
          </a:p>
          <a:p>
            <a:endParaRPr lang="en-US" dirty="0"/>
          </a:p>
          <a:p>
            <a:r>
              <a:rPr lang="en-US" dirty="0"/>
              <a:t>R2) To what extent does news sentiment influence the performance of LSTM-based trading strategies?</a:t>
            </a:r>
          </a:p>
          <a:p>
            <a:endParaRPr lang="en-US" dirty="0"/>
          </a:p>
          <a:p>
            <a:r>
              <a:rPr lang="en-US" dirty="0"/>
              <a:t>R3) How does the predictive accuracy of the LSTM model (e.g., MAE, </a:t>
            </a:r>
            <a:r>
              <a:rPr lang="en-US" dirty="0" err="1"/>
              <a:t>MSE</a:t>
            </a:r>
            <a:r>
              <a:rPr lang="en-US" dirty="0"/>
              <a:t>, </a:t>
            </a:r>
            <a:r>
              <a:rPr lang="en-US" dirty="0" err="1"/>
              <a:t>RMSE</a:t>
            </a:r>
            <a:r>
              <a:rPr lang="en-US" dirty="0"/>
              <a:t>, R²) relate to the performance of its trading strategies?</a:t>
            </a:r>
          </a:p>
          <a:p>
            <a:endParaRPr lang="en-US" dirty="0"/>
          </a:p>
          <a:p>
            <a:r>
              <a:rPr lang="en-US" dirty="0"/>
              <a:t>R4) How reliable are the LSTM model’s predicted prices?</a:t>
            </a:r>
          </a:p>
          <a:p>
            <a:endParaRPr lang="en-US" dirty="0"/>
          </a:p>
          <a:p>
            <a:r>
              <a:rPr lang="en-US" dirty="0"/>
              <a:t>R5) What is the recommended guideline when investing in S-REIT based on this study?</a:t>
            </a:r>
          </a:p>
        </p:txBody>
      </p:sp>
    </p:spTree>
    <p:extLst>
      <p:ext uri="{BB962C8B-B14F-4D97-AF65-F5344CB8AC3E}">
        <p14:creationId xmlns:p14="http://schemas.microsoft.com/office/powerpoint/2010/main" val="5475840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7BEAC-043C-D326-CC7D-87E924BF8BE5}"/>
              </a:ext>
            </a:extLst>
          </p:cNvPr>
          <p:cNvSpPr>
            <a:spLocks noGrp="1"/>
          </p:cNvSpPr>
          <p:nvPr>
            <p:ph type="title"/>
          </p:nvPr>
        </p:nvSpPr>
        <p:spPr/>
        <p:txBody>
          <a:bodyPr/>
          <a:lstStyle/>
          <a:p>
            <a:r>
              <a:rPr lang="en-MY" dirty="0">
                <a:latin typeface="+mj-lt"/>
              </a:rPr>
              <a:t>Parameters for Traditional Analysis</a:t>
            </a:r>
          </a:p>
        </p:txBody>
      </p:sp>
      <p:sp>
        <p:nvSpPr>
          <p:cNvPr id="3" name="Text Placeholder 2">
            <a:extLst>
              <a:ext uri="{FF2B5EF4-FFF2-40B4-BE49-F238E27FC236}">
                <a16:creationId xmlns:a16="http://schemas.microsoft.com/office/drawing/2014/main" id="{B2A2F922-4C83-ECFB-2EF3-C6F437E91C56}"/>
              </a:ext>
            </a:extLst>
          </p:cNvPr>
          <p:cNvSpPr>
            <a:spLocks noGrp="1"/>
          </p:cNvSpPr>
          <p:nvPr>
            <p:ph type="body" idx="1"/>
          </p:nvPr>
        </p:nvSpPr>
        <p:spPr/>
        <p:txBody>
          <a:bodyPr/>
          <a:lstStyle/>
          <a:p>
            <a:pPr marL="342900" lvl="0" indent="-342900" algn="just">
              <a:lnSpc>
                <a:spcPct val="150000"/>
              </a:lnSpc>
              <a:buFont typeface="Symbol" panose="05050102010706020507" pitchFamily="18" charset="2"/>
              <a:buChar char=""/>
            </a:pPr>
            <a:r>
              <a:rPr lang="en-MY" sz="1800" kern="100" dirty="0">
                <a:effectLst/>
                <a:latin typeface="+mn-lt"/>
                <a:ea typeface="DengXian" panose="02010600030101010101" pitchFamily="2" charset="-122"/>
                <a:cs typeface="Times New Roman" panose="02020603050405020304" pitchFamily="18" charset="0"/>
              </a:rPr>
              <a:t>Initial Capital: $10,000</a:t>
            </a:r>
          </a:p>
          <a:p>
            <a:pPr marL="342900" lvl="0" indent="-342900" algn="just">
              <a:lnSpc>
                <a:spcPct val="150000"/>
              </a:lnSpc>
              <a:buFont typeface="Symbol" panose="05050102010706020507" pitchFamily="18" charset="2"/>
              <a:buChar char=""/>
            </a:pPr>
            <a:r>
              <a:rPr lang="en-MY" sz="1800" kern="100" dirty="0">
                <a:effectLst/>
                <a:latin typeface="+mn-lt"/>
                <a:ea typeface="DengXian" panose="02010600030101010101" pitchFamily="2" charset="-122"/>
                <a:cs typeface="Times New Roman" panose="02020603050405020304" pitchFamily="18" charset="0"/>
              </a:rPr>
              <a:t>Trade Sizing: 80% of available equity </a:t>
            </a:r>
          </a:p>
          <a:p>
            <a:pPr marL="342900" lvl="0" indent="-342900" algn="just">
              <a:lnSpc>
                <a:spcPct val="150000"/>
              </a:lnSpc>
              <a:buFont typeface="Symbol" panose="05050102010706020507" pitchFamily="18" charset="2"/>
              <a:buChar char=""/>
            </a:pPr>
            <a:r>
              <a:rPr lang="en-MY" sz="1800" kern="100" dirty="0">
                <a:effectLst/>
                <a:latin typeface="+mn-lt"/>
                <a:ea typeface="DengXian" panose="02010600030101010101" pitchFamily="2" charset="-122"/>
                <a:cs typeface="Times New Roman" panose="02020603050405020304" pitchFamily="18" charset="0"/>
              </a:rPr>
              <a:t>Stop Loss: 10%</a:t>
            </a:r>
          </a:p>
          <a:p>
            <a:pPr marL="342900" lvl="0" indent="-342900" algn="just">
              <a:lnSpc>
                <a:spcPct val="150000"/>
              </a:lnSpc>
              <a:spcAft>
                <a:spcPts val="800"/>
              </a:spcAft>
              <a:buFont typeface="Symbol" panose="05050102010706020507" pitchFamily="18" charset="2"/>
              <a:buChar char=""/>
            </a:pPr>
            <a:r>
              <a:rPr lang="en-MY" sz="1800" kern="100" dirty="0">
                <a:effectLst/>
                <a:latin typeface="+mn-lt"/>
                <a:ea typeface="DengXian" panose="02010600030101010101" pitchFamily="2" charset="-122"/>
                <a:cs typeface="Times New Roman" panose="02020603050405020304" pitchFamily="18" charset="0"/>
              </a:rPr>
              <a:t>Date Range: March 17, 2023 – March 17, 2025</a:t>
            </a:r>
          </a:p>
          <a:p>
            <a:endParaRPr lang="en-MY" dirty="0"/>
          </a:p>
        </p:txBody>
      </p:sp>
    </p:spTree>
    <p:extLst>
      <p:ext uri="{BB962C8B-B14F-4D97-AF65-F5344CB8AC3E}">
        <p14:creationId xmlns:p14="http://schemas.microsoft.com/office/powerpoint/2010/main" val="37119169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50B26E-838C-8202-0C0F-0EE47F1DDE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B25409-E67A-CFC6-68AF-C735C5F2338B}"/>
              </a:ext>
            </a:extLst>
          </p:cNvPr>
          <p:cNvSpPr>
            <a:spLocks noGrp="1"/>
          </p:cNvSpPr>
          <p:nvPr>
            <p:ph type="title" idx="4294967295"/>
          </p:nvPr>
        </p:nvSpPr>
        <p:spPr>
          <a:xfrm>
            <a:off x="585778" y="266699"/>
            <a:ext cx="7702550" cy="573088"/>
          </a:xfrm>
        </p:spPr>
        <p:txBody>
          <a:bodyPr/>
          <a:lstStyle/>
          <a:p>
            <a:r>
              <a:rPr lang="en-MY" dirty="0">
                <a:latin typeface="+mn-lt"/>
              </a:rPr>
              <a:t>News Analysis</a:t>
            </a:r>
          </a:p>
        </p:txBody>
      </p:sp>
      <p:sp>
        <p:nvSpPr>
          <p:cNvPr id="3" name="Text Placeholder 2">
            <a:extLst>
              <a:ext uri="{FF2B5EF4-FFF2-40B4-BE49-F238E27FC236}">
                <a16:creationId xmlns:a16="http://schemas.microsoft.com/office/drawing/2014/main" id="{C6B50621-B2EC-D254-7318-6AE426243ABB}"/>
              </a:ext>
            </a:extLst>
          </p:cNvPr>
          <p:cNvSpPr>
            <a:spLocks noGrp="1"/>
          </p:cNvSpPr>
          <p:nvPr>
            <p:ph type="body" idx="4294967295"/>
          </p:nvPr>
        </p:nvSpPr>
        <p:spPr>
          <a:xfrm>
            <a:off x="585778" y="839787"/>
            <a:ext cx="7702550" cy="3586163"/>
          </a:xfrm>
        </p:spPr>
        <p:txBody>
          <a:bodyPr/>
          <a:lstStyle/>
          <a:p>
            <a:pPr marL="152400" indent="0">
              <a:buNone/>
            </a:pPr>
            <a:r>
              <a:rPr lang="en-MY" sz="1400" b="1" dirty="0" err="1">
                <a:latin typeface="+mn-lt"/>
              </a:rPr>
              <a:t>FinBERT</a:t>
            </a:r>
            <a:endParaRPr lang="en-MY" sz="1400" dirty="0">
              <a:latin typeface="+mn-lt"/>
            </a:endParaRPr>
          </a:p>
          <a:p>
            <a:pPr marL="285750" indent="-285750">
              <a:buFont typeface="Arial" panose="020B0604020202020204" pitchFamily="34" charset="0"/>
              <a:buChar char="•"/>
            </a:pPr>
            <a:r>
              <a:rPr lang="en-GB" sz="1400" dirty="0">
                <a:effectLst/>
                <a:latin typeface="+mn-lt"/>
                <a:ea typeface="Yu Gothic" panose="020B0400000000000000" pitchFamily="34" charset="-128"/>
              </a:rPr>
              <a:t>pre-trained on the TRC2-financial dataset</a:t>
            </a:r>
          </a:p>
          <a:p>
            <a:pPr marL="285750" indent="-285750">
              <a:buFont typeface="Arial" panose="020B0604020202020204" pitchFamily="34" charset="0"/>
              <a:buChar char="•"/>
            </a:pPr>
            <a:r>
              <a:rPr lang="en-GB" sz="1400" dirty="0">
                <a:effectLst/>
                <a:latin typeface="+mn-lt"/>
                <a:ea typeface="Yu Gothic" panose="020B0400000000000000" pitchFamily="34" charset="-128"/>
              </a:rPr>
              <a:t>fine-tuned on the Financial </a:t>
            </a:r>
            <a:r>
              <a:rPr lang="en-GB" sz="1400" dirty="0" err="1">
                <a:effectLst/>
                <a:latin typeface="+mn-lt"/>
                <a:ea typeface="Yu Gothic" panose="020B0400000000000000" pitchFamily="34" charset="-128"/>
              </a:rPr>
              <a:t>PhraseBank</a:t>
            </a:r>
            <a:r>
              <a:rPr lang="en-GB" sz="1400" dirty="0">
                <a:effectLst/>
                <a:latin typeface="+mn-lt"/>
                <a:ea typeface="Yu Gothic" panose="020B0400000000000000" pitchFamily="34" charset="-128"/>
              </a:rPr>
              <a:t> dataset</a:t>
            </a:r>
          </a:p>
          <a:p>
            <a:pPr marL="285750" indent="-285750">
              <a:buFont typeface="Arial" panose="020B0604020202020204" pitchFamily="34" charset="0"/>
              <a:buChar char="•"/>
            </a:pPr>
            <a:r>
              <a:rPr lang="en-GB" sz="1400" dirty="0">
                <a:effectLst/>
                <a:latin typeface="+mn-lt"/>
                <a:ea typeface="Yu Gothic" panose="020B0400000000000000" pitchFamily="34" charset="-128"/>
              </a:rPr>
              <a:t>evaluated using the </a:t>
            </a:r>
            <a:r>
              <a:rPr lang="en-GB" sz="1400" dirty="0" err="1">
                <a:effectLst/>
                <a:latin typeface="+mn-lt"/>
                <a:ea typeface="Yu Gothic" panose="020B0400000000000000" pitchFamily="34" charset="-128"/>
              </a:rPr>
              <a:t>FiQA</a:t>
            </a:r>
            <a:r>
              <a:rPr lang="en-GB" sz="1400" dirty="0">
                <a:effectLst/>
                <a:latin typeface="+mn-lt"/>
                <a:ea typeface="Yu Gothic" panose="020B0400000000000000" pitchFamily="34" charset="-128"/>
              </a:rPr>
              <a:t> Sentiment dataset </a:t>
            </a:r>
          </a:p>
          <a:p>
            <a:pPr marL="285750" indent="-285750">
              <a:buFont typeface="Arial" panose="020B0604020202020204" pitchFamily="34" charset="0"/>
              <a:buChar char="•"/>
            </a:pPr>
            <a:r>
              <a:rPr lang="en-US" sz="1400" dirty="0">
                <a:latin typeface="+mn-lt"/>
              </a:rPr>
              <a:t>classify text into positive, negative or neutral</a:t>
            </a:r>
            <a:endParaRPr lang="en-MY" sz="1400" dirty="0">
              <a:latin typeface="+mn-lt"/>
            </a:endParaRPr>
          </a:p>
          <a:p>
            <a:pPr marL="152400" indent="0">
              <a:buNone/>
            </a:pPr>
            <a:endParaRPr lang="en-MY" dirty="0"/>
          </a:p>
        </p:txBody>
      </p:sp>
      <p:pic>
        <p:nvPicPr>
          <p:cNvPr id="4" name="Picture 3" descr="A diagram of a training&#10;&#10;AI-generated content may be incorrect.">
            <a:extLst>
              <a:ext uri="{FF2B5EF4-FFF2-40B4-BE49-F238E27FC236}">
                <a16:creationId xmlns:a16="http://schemas.microsoft.com/office/drawing/2014/main" id="{1116082C-7EEC-3B8D-66BB-DD4F1DB9C75C}"/>
              </a:ext>
            </a:extLst>
          </p:cNvPr>
          <p:cNvPicPr>
            <a:picLocks noChangeAspect="1"/>
          </p:cNvPicPr>
          <p:nvPr/>
        </p:nvPicPr>
        <p:blipFill rotWithShape="1">
          <a:blip r:embed="rId2"/>
          <a:srcRect t="9860" b="16837"/>
          <a:stretch/>
        </p:blipFill>
        <p:spPr bwMode="auto">
          <a:xfrm>
            <a:off x="720000" y="2257425"/>
            <a:ext cx="7568328" cy="254317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88039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1AA71-50E5-2653-2C49-3510E29EE1CC}"/>
              </a:ext>
            </a:extLst>
          </p:cNvPr>
          <p:cNvSpPr>
            <a:spLocks noGrp="1"/>
          </p:cNvSpPr>
          <p:nvPr>
            <p:ph type="title"/>
          </p:nvPr>
        </p:nvSpPr>
        <p:spPr/>
        <p:txBody>
          <a:bodyPr/>
          <a:lstStyle/>
          <a:p>
            <a:r>
              <a:rPr lang="en-MY" dirty="0">
                <a:solidFill>
                  <a:schemeClr val="bg2"/>
                </a:solidFill>
                <a:latin typeface="+mn-lt"/>
              </a:rPr>
              <a:t>Research </a:t>
            </a:r>
            <a:r>
              <a:rPr lang="en-US" altLang="zh-CN" dirty="0">
                <a:solidFill>
                  <a:schemeClr val="bg2"/>
                </a:solidFill>
                <a:latin typeface="+mn-lt"/>
              </a:rPr>
              <a:t>gap</a:t>
            </a:r>
            <a:endParaRPr lang="en-MY" dirty="0">
              <a:solidFill>
                <a:schemeClr val="bg2"/>
              </a:solidFill>
              <a:latin typeface="+mn-lt"/>
            </a:endParaRPr>
          </a:p>
        </p:txBody>
      </p:sp>
      <p:sp>
        <p:nvSpPr>
          <p:cNvPr id="9" name="TextBox 8">
            <a:extLst>
              <a:ext uri="{FF2B5EF4-FFF2-40B4-BE49-F238E27FC236}">
                <a16:creationId xmlns:a16="http://schemas.microsoft.com/office/drawing/2014/main" id="{1488EECC-F8ED-0E86-E7DA-26D42D3BFD12}"/>
              </a:ext>
            </a:extLst>
          </p:cNvPr>
          <p:cNvSpPr txBox="1"/>
          <p:nvPr/>
        </p:nvSpPr>
        <p:spPr>
          <a:xfrm>
            <a:off x="1116751" y="1180761"/>
            <a:ext cx="7402665" cy="135421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mn-lt"/>
                <a:cs typeface="Poppins" panose="00000500000000000000" pitchFamily="2" charset="0"/>
              </a:rPr>
              <a:t>Significant amount of information </a:t>
            </a:r>
          </a:p>
          <a:p>
            <a:pPr marL="285750" indent="-285750">
              <a:buFont typeface="Arial" panose="020B0604020202020204" pitchFamily="34" charset="0"/>
              <a:buChar char="•"/>
            </a:pPr>
            <a:r>
              <a:rPr lang="en-US" sz="1600" dirty="0">
                <a:latin typeface="+mn-lt"/>
                <a:cs typeface="Poppins" panose="00000500000000000000" pitchFamily="2" charset="0"/>
              </a:rPr>
              <a:t>Struggle to combine all the methods</a:t>
            </a:r>
          </a:p>
          <a:p>
            <a:pPr marL="285750" indent="-285750">
              <a:buFont typeface="Arial" panose="020B0604020202020204" pitchFamily="34" charset="0"/>
              <a:buChar char="•"/>
            </a:pPr>
            <a:r>
              <a:rPr lang="en-US" sz="1600" dirty="0">
                <a:latin typeface="+mn-lt"/>
                <a:cs typeface="Poppins" panose="00000500000000000000" pitchFamily="2" charset="0"/>
              </a:rPr>
              <a:t>Lack of integrated FA, TA and NA analysis</a:t>
            </a:r>
          </a:p>
          <a:p>
            <a:pPr marL="285750" indent="-285750">
              <a:buFont typeface="Arial" panose="020B0604020202020204" pitchFamily="34" charset="0"/>
              <a:buChar char="•"/>
            </a:pPr>
            <a:r>
              <a:rPr lang="en-US" sz="1600" dirty="0">
                <a:latin typeface="+mn-lt"/>
                <a:cs typeface="Poppins" panose="00000500000000000000" pitchFamily="2" charset="0"/>
              </a:rPr>
              <a:t>Miss out on the advantage of other strategy</a:t>
            </a:r>
          </a:p>
          <a:p>
            <a:pPr marL="285750" indent="-285750">
              <a:buFont typeface="Arial" panose="020B0604020202020204" pitchFamily="34" charset="0"/>
              <a:buChar char="•"/>
            </a:pPr>
            <a:endParaRPr lang="en-MY" sz="1800" dirty="0">
              <a:latin typeface="+mn-lt"/>
              <a:cs typeface="Poppins" panose="00000500000000000000" pitchFamily="2" charset="0"/>
            </a:endParaRPr>
          </a:p>
        </p:txBody>
      </p:sp>
      <p:graphicFrame>
        <p:nvGraphicFramePr>
          <p:cNvPr id="13" name="Table 12">
            <a:extLst>
              <a:ext uri="{FF2B5EF4-FFF2-40B4-BE49-F238E27FC236}">
                <a16:creationId xmlns:a16="http://schemas.microsoft.com/office/drawing/2014/main" id="{CEFC5D7C-2D3D-3B4A-E02F-C15D53C40475}"/>
              </a:ext>
            </a:extLst>
          </p:cNvPr>
          <p:cNvGraphicFramePr>
            <a:graphicFrameLocks noGrp="1"/>
          </p:cNvGraphicFramePr>
          <p:nvPr>
            <p:extLst>
              <p:ext uri="{D42A27DB-BD31-4B8C-83A1-F6EECF244321}">
                <p14:modId xmlns:p14="http://schemas.microsoft.com/office/powerpoint/2010/main" val="3970042344"/>
              </p:ext>
            </p:extLst>
          </p:nvPr>
        </p:nvGraphicFramePr>
        <p:xfrm>
          <a:off x="1439184" y="2947033"/>
          <a:ext cx="5923724" cy="1341120"/>
        </p:xfrm>
        <a:graphic>
          <a:graphicData uri="http://schemas.openxmlformats.org/drawingml/2006/table">
            <a:tbl>
              <a:tblPr firstRow="1" bandRow="1">
                <a:tableStyleId>{725A30B2-DB76-4A97-9C0B-B796AC31FB57}</a:tableStyleId>
              </a:tblPr>
              <a:tblGrid>
                <a:gridCol w="2961862">
                  <a:extLst>
                    <a:ext uri="{9D8B030D-6E8A-4147-A177-3AD203B41FA5}">
                      <a16:colId xmlns:a16="http://schemas.microsoft.com/office/drawing/2014/main" val="3416712837"/>
                    </a:ext>
                  </a:extLst>
                </a:gridCol>
                <a:gridCol w="2961862">
                  <a:extLst>
                    <a:ext uri="{9D8B030D-6E8A-4147-A177-3AD203B41FA5}">
                      <a16:colId xmlns:a16="http://schemas.microsoft.com/office/drawing/2014/main" val="2884184339"/>
                    </a:ext>
                  </a:extLst>
                </a:gridCol>
              </a:tblGrid>
              <a:tr h="394985">
                <a:tc>
                  <a:txBody>
                    <a:bodyPr/>
                    <a:lstStyle/>
                    <a:p>
                      <a:pPr algn="l"/>
                      <a:r>
                        <a:rPr lang="en-MY" b="1" dirty="0">
                          <a:latin typeface="Poppins" panose="00000500000000000000" pitchFamily="2" charset="0"/>
                          <a:cs typeface="Poppins" panose="00000500000000000000" pitchFamily="2" charset="0"/>
                        </a:rPr>
                        <a:t>Method(s) Use</a:t>
                      </a:r>
                    </a:p>
                  </a:txBody>
                  <a:tcPr anchor="ctr"/>
                </a:tc>
                <a:tc>
                  <a:txBody>
                    <a:bodyPr/>
                    <a:lstStyle/>
                    <a:p>
                      <a:pPr algn="l"/>
                      <a:r>
                        <a:rPr lang="en-GB" sz="1400" b="1" i="0" u="none" strike="noStrike" cap="none" dirty="0">
                          <a:solidFill>
                            <a:srgbClr val="000000"/>
                          </a:solidFill>
                          <a:effectLst/>
                          <a:latin typeface="Poppins" panose="00000500000000000000" pitchFamily="2" charset="0"/>
                          <a:ea typeface="Arial"/>
                          <a:cs typeface="Poppins" panose="00000500000000000000" pitchFamily="2" charset="0"/>
                          <a:sym typeface="Arial"/>
                        </a:rPr>
                        <a:t>Benchmark-adjusted return of institutional portfolios (%)</a:t>
                      </a:r>
                      <a:endParaRPr lang="en-MY" b="1" dirty="0">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1839118618"/>
                  </a:ext>
                </a:extLst>
              </a:tr>
              <a:tr h="232344">
                <a:tc>
                  <a:txBody>
                    <a:bodyPr/>
                    <a:lstStyle/>
                    <a:p>
                      <a:r>
                        <a:rPr lang="en-MY" dirty="0">
                          <a:latin typeface="Poppins" panose="00000500000000000000" pitchFamily="2" charset="0"/>
                          <a:cs typeface="Poppins" panose="00000500000000000000" pitchFamily="2" charset="0"/>
                        </a:rPr>
                        <a:t>Fundamental Analysis</a:t>
                      </a:r>
                    </a:p>
                  </a:txBody>
                  <a:tcPr anchor="ctr"/>
                </a:tc>
                <a:tc>
                  <a:txBody>
                    <a:bodyPr/>
                    <a:lstStyle/>
                    <a:p>
                      <a:r>
                        <a:rPr lang="en-MY" dirty="0">
                          <a:latin typeface="Poppins" panose="00000500000000000000" pitchFamily="2" charset="0"/>
                          <a:cs typeface="Poppins" panose="00000500000000000000" pitchFamily="2" charset="0"/>
                        </a:rPr>
                        <a:t>0.18</a:t>
                      </a:r>
                    </a:p>
                  </a:txBody>
                  <a:tcPr anchor="ctr"/>
                </a:tc>
                <a:extLst>
                  <a:ext uri="{0D108BD9-81ED-4DB2-BD59-A6C34878D82A}">
                    <a16:rowId xmlns:a16="http://schemas.microsoft.com/office/drawing/2014/main" val="2795531935"/>
                  </a:ext>
                </a:extLst>
              </a:tr>
              <a:tr h="394985">
                <a:tc>
                  <a:txBody>
                    <a:bodyPr/>
                    <a:lstStyle/>
                    <a:p>
                      <a:r>
                        <a:rPr lang="en-MY" dirty="0">
                          <a:latin typeface="Poppins" panose="00000500000000000000" pitchFamily="2" charset="0"/>
                          <a:cs typeface="Poppins" panose="00000500000000000000" pitchFamily="2" charset="0"/>
                        </a:rPr>
                        <a:t>Fundamental and Technical Analysis</a:t>
                      </a:r>
                    </a:p>
                  </a:txBody>
                  <a:tcPr anchor="ctr"/>
                </a:tc>
                <a:tc>
                  <a:txBody>
                    <a:bodyPr/>
                    <a:lstStyle/>
                    <a:p>
                      <a:r>
                        <a:rPr lang="en-MY" dirty="0">
                          <a:latin typeface="Poppins" panose="00000500000000000000" pitchFamily="2" charset="0"/>
                          <a:cs typeface="Poppins" panose="00000500000000000000" pitchFamily="2" charset="0"/>
                        </a:rPr>
                        <a:t>0.27</a:t>
                      </a:r>
                    </a:p>
                  </a:txBody>
                  <a:tcPr anchor="ctr"/>
                </a:tc>
                <a:extLst>
                  <a:ext uri="{0D108BD9-81ED-4DB2-BD59-A6C34878D82A}">
                    <a16:rowId xmlns:a16="http://schemas.microsoft.com/office/drawing/2014/main" val="2226265343"/>
                  </a:ext>
                </a:extLst>
              </a:tr>
            </a:tbl>
          </a:graphicData>
        </a:graphic>
      </p:graphicFrame>
      <p:sp>
        <p:nvSpPr>
          <p:cNvPr id="14" name="TextBox 13">
            <a:extLst>
              <a:ext uri="{FF2B5EF4-FFF2-40B4-BE49-F238E27FC236}">
                <a16:creationId xmlns:a16="http://schemas.microsoft.com/office/drawing/2014/main" id="{1466C694-F220-9F79-C05B-5DE240FC2FAA}"/>
              </a:ext>
            </a:extLst>
          </p:cNvPr>
          <p:cNvSpPr txBox="1"/>
          <p:nvPr/>
        </p:nvSpPr>
        <p:spPr>
          <a:xfrm>
            <a:off x="333955" y="4698475"/>
            <a:ext cx="8643068" cy="400110"/>
          </a:xfrm>
          <a:prstGeom prst="rect">
            <a:avLst/>
          </a:prstGeom>
          <a:noFill/>
        </p:spPr>
        <p:txBody>
          <a:bodyPr wrap="square" rtlCol="0">
            <a:spAutoFit/>
          </a:bodyPr>
          <a:lstStyle/>
          <a:p>
            <a:r>
              <a:rPr lang="en-GB" sz="1000" dirty="0">
                <a:effectLst/>
                <a:latin typeface="+mn-lt"/>
                <a:ea typeface="DengXian" panose="02010600030101010101" pitchFamily="2" charset="-122"/>
                <a:cs typeface="Poppins" panose="00000500000000000000" pitchFamily="2" charset="0"/>
              </a:rPr>
              <a:t>D. Smith, C. </a:t>
            </a:r>
            <a:r>
              <a:rPr lang="en-GB" sz="1000" dirty="0" err="1">
                <a:effectLst/>
                <a:latin typeface="+mn-lt"/>
                <a:ea typeface="DengXian" panose="02010600030101010101" pitchFamily="2" charset="-122"/>
                <a:cs typeface="Poppins" panose="00000500000000000000" pitchFamily="2" charset="0"/>
              </a:rPr>
              <a:t>Faugère</a:t>
            </a:r>
            <a:r>
              <a:rPr lang="en-GB" sz="1000" dirty="0">
                <a:effectLst/>
                <a:latin typeface="+mn-lt"/>
                <a:ea typeface="DengXian" panose="02010600030101010101" pitchFamily="2" charset="-122"/>
                <a:cs typeface="Poppins" panose="00000500000000000000" pitchFamily="2" charset="0"/>
              </a:rPr>
              <a:t>, and Y. Wang, “Head and Shoulders Above the Rest? The Performance of Institutional Portfolio Managers Who Use Technical Analysis,” </a:t>
            </a:r>
            <a:r>
              <a:rPr lang="en-GB" sz="1000" i="1" dirty="0">
                <a:effectLst/>
                <a:latin typeface="+mn-lt"/>
                <a:ea typeface="DengXian" panose="02010600030101010101" pitchFamily="2" charset="-122"/>
                <a:cs typeface="Poppins" panose="00000500000000000000" pitchFamily="2" charset="0"/>
              </a:rPr>
              <a:t>Res. Finance</a:t>
            </a:r>
            <a:r>
              <a:rPr lang="en-GB" sz="1000" dirty="0">
                <a:effectLst/>
                <a:latin typeface="+mn-lt"/>
                <a:ea typeface="DengXian" panose="02010600030101010101" pitchFamily="2" charset="-122"/>
                <a:cs typeface="Poppins" panose="00000500000000000000" pitchFamily="2" charset="0"/>
              </a:rPr>
              <a:t>, vol. 29, pp. 167–189, Jan. 2013, </a:t>
            </a:r>
            <a:r>
              <a:rPr lang="en-GB" sz="1000" dirty="0" err="1">
                <a:effectLst/>
                <a:latin typeface="+mn-lt"/>
                <a:ea typeface="DengXian" panose="02010600030101010101" pitchFamily="2" charset="-122"/>
                <a:cs typeface="Poppins" panose="00000500000000000000" pitchFamily="2" charset="0"/>
              </a:rPr>
              <a:t>doi</a:t>
            </a:r>
            <a:r>
              <a:rPr lang="en-GB" sz="1000" dirty="0">
                <a:effectLst/>
                <a:latin typeface="+mn-lt"/>
                <a:ea typeface="DengXian" panose="02010600030101010101" pitchFamily="2" charset="-122"/>
                <a:cs typeface="Poppins" panose="00000500000000000000" pitchFamily="2" charset="0"/>
              </a:rPr>
              <a:t>: 10.2139/ssrn.2202060.</a:t>
            </a:r>
            <a:endParaRPr lang="en-MY" sz="1000" dirty="0">
              <a:latin typeface="+mn-lt"/>
              <a:cs typeface="Poppins" panose="00000500000000000000" pitchFamily="2" charset="0"/>
            </a:endParaRPr>
          </a:p>
        </p:txBody>
      </p:sp>
      <p:sp>
        <p:nvSpPr>
          <p:cNvPr id="15" name="TextBox 14">
            <a:extLst>
              <a:ext uri="{FF2B5EF4-FFF2-40B4-BE49-F238E27FC236}">
                <a16:creationId xmlns:a16="http://schemas.microsoft.com/office/drawing/2014/main" id="{767326F3-970D-43B4-4F29-8E59716D6FB8}"/>
              </a:ext>
            </a:extLst>
          </p:cNvPr>
          <p:cNvSpPr txBox="1"/>
          <p:nvPr/>
        </p:nvSpPr>
        <p:spPr>
          <a:xfrm>
            <a:off x="840646" y="2528737"/>
            <a:ext cx="7954873" cy="338554"/>
          </a:xfrm>
          <a:prstGeom prst="rect">
            <a:avLst/>
          </a:prstGeom>
          <a:noFill/>
        </p:spPr>
        <p:txBody>
          <a:bodyPr wrap="square" rtlCol="0">
            <a:spAutoFit/>
          </a:bodyPr>
          <a:lstStyle/>
          <a:p>
            <a:r>
              <a:rPr lang="en-US" sz="1600" b="1" dirty="0">
                <a:latin typeface="+mn-lt"/>
                <a:cs typeface="Poppins" panose="00000500000000000000" pitchFamily="2" charset="0"/>
              </a:rPr>
              <a:t>Benchmark-Adjusted Returns of Institutional Portfolios by Analysis Type</a:t>
            </a:r>
            <a:endParaRPr lang="en-MY" sz="1600" b="1" dirty="0">
              <a:latin typeface="+mn-lt"/>
              <a:cs typeface="Poppins" panose="00000500000000000000" pitchFamily="2" charset="0"/>
            </a:endParaRPr>
          </a:p>
        </p:txBody>
      </p:sp>
    </p:spTree>
    <p:extLst>
      <p:ext uri="{BB962C8B-B14F-4D97-AF65-F5344CB8AC3E}">
        <p14:creationId xmlns:p14="http://schemas.microsoft.com/office/powerpoint/2010/main" val="1123217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963C1-70FC-6611-3C91-425390428FB7}"/>
              </a:ext>
            </a:extLst>
          </p:cNvPr>
          <p:cNvSpPr>
            <a:spLocks noGrp="1"/>
          </p:cNvSpPr>
          <p:nvPr>
            <p:ph type="title"/>
          </p:nvPr>
        </p:nvSpPr>
        <p:spPr/>
        <p:txBody>
          <a:bodyPr/>
          <a:lstStyle/>
          <a:p>
            <a:r>
              <a:rPr lang="en-MY" dirty="0">
                <a:latin typeface="+mn-lt"/>
              </a:rPr>
              <a:t>Objective</a:t>
            </a:r>
          </a:p>
        </p:txBody>
      </p:sp>
      <p:sp>
        <p:nvSpPr>
          <p:cNvPr id="9" name="TextBox 8">
            <a:extLst>
              <a:ext uri="{FF2B5EF4-FFF2-40B4-BE49-F238E27FC236}">
                <a16:creationId xmlns:a16="http://schemas.microsoft.com/office/drawing/2014/main" id="{9C3A9E38-6F0F-6C5E-F27E-840FABB0DF92}"/>
              </a:ext>
            </a:extLst>
          </p:cNvPr>
          <p:cNvSpPr txBox="1"/>
          <p:nvPr/>
        </p:nvSpPr>
        <p:spPr>
          <a:xfrm>
            <a:off x="871076" y="1230354"/>
            <a:ext cx="7140271" cy="923330"/>
          </a:xfrm>
          <a:prstGeom prst="rect">
            <a:avLst/>
          </a:prstGeom>
          <a:noFill/>
        </p:spPr>
        <p:txBody>
          <a:bodyPr wrap="square" rtlCol="0">
            <a:spAutoFit/>
          </a:bodyPr>
          <a:lstStyle/>
          <a:p>
            <a:pPr marL="285750" indent="-285750">
              <a:buFont typeface="Arial" panose="020B0604020202020204" pitchFamily="34" charset="0"/>
              <a:buChar char="•"/>
            </a:pPr>
            <a:r>
              <a:rPr lang="en-GB" sz="1800" dirty="0">
                <a:latin typeface="+mn-lt"/>
                <a:ea typeface="DengXian" panose="02010600030101010101" pitchFamily="2" charset="-122"/>
                <a:cs typeface="Poppins" panose="00000500000000000000" pitchFamily="2" charset="0"/>
              </a:rPr>
              <a:t>C</a:t>
            </a:r>
            <a:r>
              <a:rPr lang="en-GB" sz="1800" dirty="0">
                <a:effectLst/>
                <a:latin typeface="+mn-lt"/>
                <a:ea typeface="DengXian" panose="02010600030101010101" pitchFamily="2" charset="-122"/>
                <a:cs typeface="Poppins" panose="00000500000000000000" pitchFamily="2" charset="0"/>
              </a:rPr>
              <a:t>reate a structured guideline </a:t>
            </a:r>
          </a:p>
          <a:p>
            <a:pPr marL="285750" indent="-285750">
              <a:buFont typeface="Arial" panose="020B0604020202020204" pitchFamily="34" charset="0"/>
              <a:buChar char="•"/>
            </a:pPr>
            <a:r>
              <a:rPr lang="en-GB" sz="1800" dirty="0">
                <a:latin typeface="+mn-lt"/>
                <a:ea typeface="DengXian" panose="02010600030101010101" pitchFamily="2" charset="-122"/>
                <a:cs typeface="Poppins" panose="00000500000000000000" pitchFamily="2" charset="0"/>
              </a:rPr>
              <a:t>I</a:t>
            </a:r>
            <a:r>
              <a:rPr lang="en-GB" sz="1800" dirty="0">
                <a:effectLst/>
                <a:latin typeface="+mn-lt"/>
                <a:ea typeface="DengXian" panose="02010600030101010101" pitchFamily="2" charset="-122"/>
                <a:cs typeface="Poppins" panose="00000500000000000000" pitchFamily="2" charset="0"/>
              </a:rPr>
              <a:t>ntegrate FA, TA and NA </a:t>
            </a:r>
          </a:p>
          <a:p>
            <a:pPr marL="285750" indent="-285750">
              <a:buFont typeface="Arial" panose="020B0604020202020204" pitchFamily="34" charset="0"/>
              <a:buChar char="•"/>
            </a:pPr>
            <a:r>
              <a:rPr lang="en-GB" sz="1800" dirty="0">
                <a:latin typeface="+mn-lt"/>
                <a:ea typeface="DengXian" panose="02010600030101010101" pitchFamily="2" charset="-122"/>
                <a:cs typeface="Poppins" panose="00000500000000000000" pitchFamily="2" charset="0"/>
              </a:rPr>
              <a:t>F</a:t>
            </a:r>
            <a:r>
              <a:rPr lang="en-GB" sz="1800" dirty="0">
                <a:effectLst/>
                <a:latin typeface="+mn-lt"/>
                <a:ea typeface="DengXian" panose="02010600030101010101" pitchFamily="2" charset="-122"/>
                <a:cs typeface="Poppins" panose="00000500000000000000" pitchFamily="2" charset="0"/>
              </a:rPr>
              <a:t>acilitate trading and portfolio allocation decisions</a:t>
            </a:r>
          </a:p>
        </p:txBody>
      </p:sp>
      <p:pic>
        <p:nvPicPr>
          <p:cNvPr id="10" name="Picture 9">
            <a:extLst>
              <a:ext uri="{FF2B5EF4-FFF2-40B4-BE49-F238E27FC236}">
                <a16:creationId xmlns:a16="http://schemas.microsoft.com/office/drawing/2014/main" id="{BB1EE50E-E294-9171-7C4E-D0611098EC3B}"/>
              </a:ext>
            </a:extLst>
          </p:cNvPr>
          <p:cNvPicPr>
            <a:picLocks noChangeAspect="1"/>
          </p:cNvPicPr>
          <p:nvPr/>
        </p:nvPicPr>
        <p:blipFill>
          <a:blip r:embed="rId3"/>
          <a:stretch>
            <a:fillRect/>
          </a:stretch>
        </p:blipFill>
        <p:spPr>
          <a:xfrm>
            <a:off x="2260343" y="2643312"/>
            <a:ext cx="4623314" cy="2126725"/>
          </a:xfrm>
          <a:prstGeom prst="rect">
            <a:avLst/>
          </a:prstGeom>
        </p:spPr>
      </p:pic>
    </p:spTree>
    <p:extLst>
      <p:ext uri="{BB962C8B-B14F-4D97-AF65-F5344CB8AC3E}">
        <p14:creationId xmlns:p14="http://schemas.microsoft.com/office/powerpoint/2010/main" val="4223942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5B4D4-C1F9-3357-A41D-5C0D9ED92FE5}"/>
              </a:ext>
            </a:extLst>
          </p:cNvPr>
          <p:cNvSpPr>
            <a:spLocks noGrp="1"/>
          </p:cNvSpPr>
          <p:nvPr>
            <p:ph type="title"/>
          </p:nvPr>
        </p:nvSpPr>
        <p:spPr>
          <a:xfrm>
            <a:off x="720000" y="356415"/>
            <a:ext cx="7704000" cy="572700"/>
          </a:xfrm>
        </p:spPr>
        <p:txBody>
          <a:bodyPr/>
          <a:lstStyle/>
          <a:p>
            <a:r>
              <a:rPr lang="en-MY" dirty="0">
                <a:latin typeface="+mn-lt"/>
              </a:rPr>
              <a:t>Scope</a:t>
            </a:r>
          </a:p>
        </p:txBody>
      </p:sp>
      <p:pic>
        <p:nvPicPr>
          <p:cNvPr id="12" name="Picture 11" descr="A pie chart with numbers and text&#10;&#10;Description automatically generated">
            <a:extLst>
              <a:ext uri="{FF2B5EF4-FFF2-40B4-BE49-F238E27FC236}">
                <a16:creationId xmlns:a16="http://schemas.microsoft.com/office/drawing/2014/main" id="{068B3BB3-C437-B856-6554-ED195E0D560A}"/>
              </a:ext>
            </a:extLst>
          </p:cNvPr>
          <p:cNvPicPr>
            <a:picLocks noChangeAspect="1"/>
          </p:cNvPicPr>
          <p:nvPr/>
        </p:nvPicPr>
        <p:blipFill>
          <a:blip r:embed="rId3"/>
          <a:stretch>
            <a:fillRect/>
          </a:stretch>
        </p:blipFill>
        <p:spPr>
          <a:xfrm>
            <a:off x="291763" y="1212909"/>
            <a:ext cx="4102774" cy="2897439"/>
          </a:xfrm>
          <a:prstGeom prst="rect">
            <a:avLst/>
          </a:prstGeom>
        </p:spPr>
      </p:pic>
      <p:sp>
        <p:nvSpPr>
          <p:cNvPr id="13" name="Rectangle 12">
            <a:extLst>
              <a:ext uri="{FF2B5EF4-FFF2-40B4-BE49-F238E27FC236}">
                <a16:creationId xmlns:a16="http://schemas.microsoft.com/office/drawing/2014/main" id="{0D7CAF11-D6AE-E723-810F-74E5D4D7349F}"/>
              </a:ext>
            </a:extLst>
          </p:cNvPr>
          <p:cNvSpPr/>
          <p:nvPr/>
        </p:nvSpPr>
        <p:spPr>
          <a:xfrm>
            <a:off x="2732713" y="1942533"/>
            <a:ext cx="1542554" cy="58839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5" name="Rectangle 14">
            <a:extLst>
              <a:ext uri="{FF2B5EF4-FFF2-40B4-BE49-F238E27FC236}">
                <a16:creationId xmlns:a16="http://schemas.microsoft.com/office/drawing/2014/main" id="{7D845F89-A7D4-E4A3-ECB8-EFBF8289E7D0}"/>
              </a:ext>
            </a:extLst>
          </p:cNvPr>
          <p:cNvSpPr/>
          <p:nvPr/>
        </p:nvSpPr>
        <p:spPr>
          <a:xfrm>
            <a:off x="2732713" y="3373768"/>
            <a:ext cx="1661824" cy="58839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4" name="Picture 3">
            <a:extLst>
              <a:ext uri="{FF2B5EF4-FFF2-40B4-BE49-F238E27FC236}">
                <a16:creationId xmlns:a16="http://schemas.microsoft.com/office/drawing/2014/main" id="{EBA4171B-289B-8CD2-33AF-E286FC34043D}"/>
              </a:ext>
            </a:extLst>
          </p:cNvPr>
          <p:cNvPicPr>
            <a:picLocks noChangeAspect="1"/>
          </p:cNvPicPr>
          <p:nvPr/>
        </p:nvPicPr>
        <p:blipFill>
          <a:blip r:embed="rId4"/>
          <a:stretch>
            <a:fillRect/>
          </a:stretch>
        </p:blipFill>
        <p:spPr>
          <a:xfrm>
            <a:off x="4572000" y="1745357"/>
            <a:ext cx="4098032" cy="2462729"/>
          </a:xfrm>
          <a:prstGeom prst="rect">
            <a:avLst/>
          </a:prstGeom>
        </p:spPr>
      </p:pic>
    </p:spTree>
    <p:extLst>
      <p:ext uri="{BB962C8B-B14F-4D97-AF65-F5344CB8AC3E}">
        <p14:creationId xmlns:p14="http://schemas.microsoft.com/office/powerpoint/2010/main" val="418820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13133-880D-9C84-8E00-D3A463DC3A8C}"/>
              </a:ext>
            </a:extLst>
          </p:cNvPr>
          <p:cNvSpPr>
            <a:spLocks noGrp="1"/>
          </p:cNvSpPr>
          <p:nvPr>
            <p:ph type="title"/>
          </p:nvPr>
        </p:nvSpPr>
        <p:spPr>
          <a:xfrm>
            <a:off x="472350" y="264050"/>
            <a:ext cx="7131589" cy="517000"/>
          </a:xfrm>
        </p:spPr>
        <p:txBody>
          <a:bodyPr/>
          <a:lstStyle/>
          <a:p>
            <a:r>
              <a:rPr lang="en-US" dirty="0">
                <a:latin typeface="+mn-lt"/>
              </a:rPr>
              <a:t>Method</a:t>
            </a:r>
            <a:endParaRPr lang="en-MY" dirty="0">
              <a:latin typeface="+mn-lt"/>
            </a:endParaRPr>
          </a:p>
        </p:txBody>
      </p:sp>
      <p:pic>
        <p:nvPicPr>
          <p:cNvPr id="5" name="Picture 4">
            <a:extLst>
              <a:ext uri="{FF2B5EF4-FFF2-40B4-BE49-F238E27FC236}">
                <a16:creationId xmlns:a16="http://schemas.microsoft.com/office/drawing/2014/main" id="{27CE5E8C-AF10-C946-AAEE-F5C55F53D1CA}"/>
              </a:ext>
            </a:extLst>
          </p:cNvPr>
          <p:cNvPicPr>
            <a:picLocks noChangeAspect="1"/>
          </p:cNvPicPr>
          <p:nvPr/>
        </p:nvPicPr>
        <p:blipFill>
          <a:blip r:embed="rId3"/>
          <a:stretch>
            <a:fillRect/>
          </a:stretch>
        </p:blipFill>
        <p:spPr>
          <a:xfrm>
            <a:off x="1406711" y="937248"/>
            <a:ext cx="6197228" cy="3844301"/>
          </a:xfrm>
          <a:prstGeom prst="rect">
            <a:avLst/>
          </a:prstGeom>
        </p:spPr>
      </p:pic>
    </p:spTree>
    <p:extLst>
      <p:ext uri="{BB962C8B-B14F-4D97-AF65-F5344CB8AC3E}">
        <p14:creationId xmlns:p14="http://schemas.microsoft.com/office/powerpoint/2010/main" val="2273253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2656-FA01-8EB4-478F-0424BACF732A}"/>
              </a:ext>
            </a:extLst>
          </p:cNvPr>
          <p:cNvSpPr>
            <a:spLocks noGrp="1"/>
          </p:cNvSpPr>
          <p:nvPr>
            <p:ph type="title"/>
          </p:nvPr>
        </p:nvSpPr>
        <p:spPr>
          <a:xfrm>
            <a:off x="720000" y="350432"/>
            <a:ext cx="7704000" cy="572700"/>
          </a:xfrm>
        </p:spPr>
        <p:txBody>
          <a:bodyPr/>
          <a:lstStyle/>
          <a:p>
            <a:r>
              <a:rPr lang="en-US" dirty="0">
                <a:latin typeface="+mj-lt"/>
              </a:rPr>
              <a:t>Fundamental Analysis</a:t>
            </a:r>
            <a:endParaRPr lang="en-MY" dirty="0">
              <a:latin typeface="+mj-lt"/>
            </a:endParaRPr>
          </a:p>
        </p:txBody>
      </p:sp>
      <p:sp>
        <p:nvSpPr>
          <p:cNvPr id="3" name="Text Placeholder 2">
            <a:extLst>
              <a:ext uri="{FF2B5EF4-FFF2-40B4-BE49-F238E27FC236}">
                <a16:creationId xmlns:a16="http://schemas.microsoft.com/office/drawing/2014/main" id="{B9A3BD72-1D30-4F1A-B6A5-98E79D8D0E6B}"/>
              </a:ext>
            </a:extLst>
          </p:cNvPr>
          <p:cNvSpPr>
            <a:spLocks noGrp="1"/>
          </p:cNvSpPr>
          <p:nvPr>
            <p:ph type="body" idx="1"/>
          </p:nvPr>
        </p:nvSpPr>
        <p:spPr>
          <a:xfrm>
            <a:off x="720000" y="1017725"/>
            <a:ext cx="7704000" cy="3586200"/>
          </a:xfrm>
        </p:spPr>
        <p:txBody>
          <a:bodyPr/>
          <a:lstStyle/>
          <a:p>
            <a:pPr marL="152400" indent="0">
              <a:buNone/>
            </a:pPr>
            <a:endParaRPr lang="en-US" dirty="0"/>
          </a:p>
          <a:p>
            <a:pPr marL="152400" indent="0">
              <a:buNone/>
            </a:pPr>
            <a:endParaRPr lang="en-US" dirty="0"/>
          </a:p>
        </p:txBody>
      </p:sp>
      <p:sp>
        <p:nvSpPr>
          <p:cNvPr id="4" name="TextBox 3">
            <a:extLst>
              <a:ext uri="{FF2B5EF4-FFF2-40B4-BE49-F238E27FC236}">
                <a16:creationId xmlns:a16="http://schemas.microsoft.com/office/drawing/2014/main" id="{1AD87A1C-918F-7BD8-783B-6A1770E4713F}"/>
              </a:ext>
            </a:extLst>
          </p:cNvPr>
          <p:cNvSpPr txBox="1"/>
          <p:nvPr/>
        </p:nvSpPr>
        <p:spPr>
          <a:xfrm>
            <a:off x="884963" y="996719"/>
            <a:ext cx="3076575" cy="3607206"/>
          </a:xfrm>
          <a:prstGeom prst="rect">
            <a:avLst/>
          </a:prstGeom>
          <a:noFill/>
        </p:spPr>
        <p:txBody>
          <a:bodyPr wrap="square" rtlCol="0">
            <a:spAutoFit/>
          </a:bodyPr>
          <a:lstStyle/>
          <a:p>
            <a:pPr>
              <a:lnSpc>
                <a:spcPct val="150000"/>
              </a:lnSpc>
            </a:pPr>
            <a:r>
              <a:rPr lang="en-US" dirty="0"/>
              <a:t>10 quantitative metrics: </a:t>
            </a:r>
          </a:p>
          <a:p>
            <a:pPr marL="285750" indent="-285750">
              <a:lnSpc>
                <a:spcPct val="150000"/>
              </a:lnSpc>
              <a:buFont typeface="Arial" panose="020B0604020202020204" pitchFamily="34" charset="0"/>
              <a:buChar char="•"/>
            </a:pPr>
            <a:r>
              <a:rPr lang="en-US" dirty="0"/>
              <a:t>Net Property Income</a:t>
            </a:r>
          </a:p>
          <a:p>
            <a:pPr marL="285750" indent="-285750">
              <a:lnSpc>
                <a:spcPct val="150000"/>
              </a:lnSpc>
              <a:buFont typeface="Arial" panose="020B0604020202020204" pitchFamily="34" charset="0"/>
              <a:buChar char="•"/>
            </a:pPr>
            <a:r>
              <a:rPr lang="en-US" dirty="0"/>
              <a:t>Property Yield</a:t>
            </a:r>
          </a:p>
          <a:p>
            <a:pPr marL="285750" indent="-285750">
              <a:lnSpc>
                <a:spcPct val="150000"/>
              </a:lnSpc>
              <a:buFont typeface="Arial" panose="020B0604020202020204" pitchFamily="34" charset="0"/>
              <a:buChar char="•"/>
            </a:pPr>
            <a:r>
              <a:rPr lang="en-US" dirty="0"/>
              <a:t>Distribution Per Unit</a:t>
            </a:r>
          </a:p>
          <a:p>
            <a:pPr marL="285750" indent="-285750">
              <a:lnSpc>
                <a:spcPct val="150000"/>
              </a:lnSpc>
              <a:buFont typeface="Arial" panose="020B0604020202020204" pitchFamily="34" charset="0"/>
              <a:buChar char="•"/>
            </a:pPr>
            <a:r>
              <a:rPr lang="en-US" dirty="0"/>
              <a:t>Dividend Yield</a:t>
            </a:r>
          </a:p>
          <a:p>
            <a:pPr marL="285750" indent="-285750">
              <a:lnSpc>
                <a:spcPct val="150000"/>
              </a:lnSpc>
              <a:buFont typeface="Arial" panose="020B0604020202020204" pitchFamily="34" charset="0"/>
              <a:buChar char="•"/>
            </a:pPr>
            <a:r>
              <a:rPr lang="en-US" dirty="0"/>
              <a:t>Gearing Ratio</a:t>
            </a:r>
          </a:p>
          <a:p>
            <a:pPr marL="285750" indent="-285750">
              <a:lnSpc>
                <a:spcPct val="150000"/>
              </a:lnSpc>
              <a:buFont typeface="Arial" panose="020B0604020202020204" pitchFamily="34" charset="0"/>
              <a:buChar char="•"/>
            </a:pPr>
            <a:r>
              <a:rPr lang="en-US" dirty="0"/>
              <a:t>Net Asset Value</a:t>
            </a:r>
          </a:p>
          <a:p>
            <a:pPr marL="285750" indent="-285750">
              <a:lnSpc>
                <a:spcPct val="150000"/>
              </a:lnSpc>
              <a:buFont typeface="Arial" panose="020B0604020202020204" pitchFamily="34" charset="0"/>
              <a:buChar char="•"/>
            </a:pPr>
            <a:r>
              <a:rPr lang="en-US" dirty="0"/>
              <a:t>Funds From Operation</a:t>
            </a:r>
          </a:p>
          <a:p>
            <a:pPr marL="285750" indent="-285750">
              <a:lnSpc>
                <a:spcPct val="150000"/>
              </a:lnSpc>
              <a:buFont typeface="Arial" panose="020B0604020202020204" pitchFamily="34" charset="0"/>
              <a:buChar char="•"/>
            </a:pPr>
            <a:r>
              <a:rPr lang="en-US" dirty="0"/>
              <a:t>Occupancy Rate</a:t>
            </a:r>
          </a:p>
          <a:p>
            <a:pPr marL="285750" indent="-285750">
              <a:lnSpc>
                <a:spcPct val="150000"/>
              </a:lnSpc>
              <a:buFont typeface="Arial" panose="020B0604020202020204" pitchFamily="34" charset="0"/>
              <a:buChar char="•"/>
            </a:pPr>
            <a:r>
              <a:rPr lang="en-US" dirty="0"/>
              <a:t>1 Year Total Returns</a:t>
            </a:r>
          </a:p>
          <a:p>
            <a:pPr marL="285750" indent="-285750">
              <a:lnSpc>
                <a:spcPct val="150000"/>
              </a:lnSpc>
              <a:buFont typeface="Arial" panose="020B0604020202020204" pitchFamily="34" charset="0"/>
              <a:buChar char="•"/>
            </a:pPr>
            <a:r>
              <a:rPr lang="en-US" dirty="0"/>
              <a:t>3 Year Annualized Total Return</a:t>
            </a:r>
            <a:endParaRPr lang="en-MY" dirty="0"/>
          </a:p>
        </p:txBody>
      </p:sp>
      <p:sp>
        <p:nvSpPr>
          <p:cNvPr id="5" name="TextBox 4">
            <a:extLst>
              <a:ext uri="{FF2B5EF4-FFF2-40B4-BE49-F238E27FC236}">
                <a16:creationId xmlns:a16="http://schemas.microsoft.com/office/drawing/2014/main" id="{D2814265-FEB3-52B9-A98C-B2611A1F4C28}"/>
              </a:ext>
            </a:extLst>
          </p:cNvPr>
          <p:cNvSpPr txBox="1"/>
          <p:nvPr/>
        </p:nvSpPr>
        <p:spPr>
          <a:xfrm>
            <a:off x="4037738" y="1017725"/>
            <a:ext cx="3076575" cy="1021883"/>
          </a:xfrm>
          <a:prstGeom prst="rect">
            <a:avLst/>
          </a:prstGeom>
          <a:noFill/>
        </p:spPr>
        <p:txBody>
          <a:bodyPr wrap="square" rtlCol="0">
            <a:spAutoFit/>
          </a:bodyPr>
          <a:lstStyle/>
          <a:p>
            <a:pPr>
              <a:lnSpc>
                <a:spcPct val="150000"/>
              </a:lnSpc>
            </a:pPr>
            <a:r>
              <a:rPr lang="en-US" dirty="0"/>
              <a:t>2 qualitative metric: </a:t>
            </a:r>
          </a:p>
          <a:p>
            <a:pPr marL="285750" indent="-285750">
              <a:lnSpc>
                <a:spcPct val="150000"/>
              </a:lnSpc>
              <a:buFont typeface="Arial" panose="020B0604020202020204" pitchFamily="34" charset="0"/>
              <a:buChar char="•"/>
            </a:pPr>
            <a:r>
              <a:rPr lang="en-US" dirty="0"/>
              <a:t>Economic outlook</a:t>
            </a:r>
          </a:p>
          <a:p>
            <a:pPr marL="285750" indent="-285750">
              <a:lnSpc>
                <a:spcPct val="150000"/>
              </a:lnSpc>
              <a:buFont typeface="Arial" panose="020B0604020202020204" pitchFamily="34" charset="0"/>
              <a:buChar char="•"/>
            </a:pPr>
            <a:r>
              <a:rPr lang="en-US" dirty="0"/>
              <a:t>Management quality</a:t>
            </a:r>
            <a:endParaRPr lang="en-MY" dirty="0"/>
          </a:p>
        </p:txBody>
      </p:sp>
    </p:spTree>
    <p:extLst>
      <p:ext uri="{BB962C8B-B14F-4D97-AF65-F5344CB8AC3E}">
        <p14:creationId xmlns:p14="http://schemas.microsoft.com/office/powerpoint/2010/main" val="472903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E349D0-3EA5-9687-1A61-4EC73A8E2D44}"/>
              </a:ext>
            </a:extLst>
          </p:cNvPr>
          <p:cNvSpPr txBox="1"/>
          <p:nvPr/>
        </p:nvSpPr>
        <p:spPr>
          <a:xfrm>
            <a:off x="609600" y="352571"/>
            <a:ext cx="3133725" cy="523220"/>
          </a:xfrm>
          <a:prstGeom prst="rect">
            <a:avLst/>
          </a:prstGeom>
          <a:noFill/>
        </p:spPr>
        <p:txBody>
          <a:bodyPr wrap="square" rtlCol="0">
            <a:spAutoFit/>
          </a:bodyPr>
          <a:lstStyle/>
          <a:p>
            <a:r>
              <a:rPr lang="en-US" sz="2800" b="1" dirty="0">
                <a:latin typeface="+mj-lt"/>
              </a:rPr>
              <a:t>Result</a:t>
            </a:r>
            <a:r>
              <a:rPr lang="en-US" b="1" dirty="0">
                <a:latin typeface="+mj-lt"/>
              </a:rPr>
              <a:t> </a:t>
            </a:r>
            <a:endParaRPr lang="en-MY" b="1" dirty="0">
              <a:latin typeface="+mj-lt"/>
            </a:endParaRPr>
          </a:p>
        </p:txBody>
      </p:sp>
      <p:pic>
        <p:nvPicPr>
          <p:cNvPr id="4" name="Picture 3">
            <a:extLst>
              <a:ext uri="{FF2B5EF4-FFF2-40B4-BE49-F238E27FC236}">
                <a16:creationId xmlns:a16="http://schemas.microsoft.com/office/drawing/2014/main" id="{95D4A8E0-4AF3-FDFF-FFFE-DABE09C4C61E}"/>
              </a:ext>
            </a:extLst>
          </p:cNvPr>
          <p:cNvPicPr>
            <a:picLocks noChangeAspect="1"/>
          </p:cNvPicPr>
          <p:nvPr/>
        </p:nvPicPr>
        <p:blipFill>
          <a:blip r:embed="rId3"/>
          <a:stretch>
            <a:fillRect/>
          </a:stretch>
        </p:blipFill>
        <p:spPr>
          <a:xfrm>
            <a:off x="438150" y="881250"/>
            <a:ext cx="8375218" cy="2747775"/>
          </a:xfrm>
          <a:prstGeom prst="rect">
            <a:avLst/>
          </a:prstGeom>
        </p:spPr>
      </p:pic>
      <p:sp>
        <p:nvSpPr>
          <p:cNvPr id="5" name="TextBox 4">
            <a:extLst>
              <a:ext uri="{FF2B5EF4-FFF2-40B4-BE49-F238E27FC236}">
                <a16:creationId xmlns:a16="http://schemas.microsoft.com/office/drawing/2014/main" id="{5BE9DCA9-3858-52A4-8A8A-6019C2C625D6}"/>
              </a:ext>
            </a:extLst>
          </p:cNvPr>
          <p:cNvSpPr txBox="1"/>
          <p:nvPr/>
        </p:nvSpPr>
        <p:spPr>
          <a:xfrm>
            <a:off x="1533525" y="4031417"/>
            <a:ext cx="6353175" cy="461665"/>
          </a:xfrm>
          <a:prstGeom prst="rect">
            <a:avLst/>
          </a:prstGeom>
          <a:noFill/>
        </p:spPr>
        <p:txBody>
          <a:bodyPr wrap="square" rtlCol="0">
            <a:spAutoFit/>
          </a:bodyPr>
          <a:lstStyle/>
          <a:p>
            <a:r>
              <a:rPr lang="en-MY" sz="1200" dirty="0">
                <a:effectLst/>
                <a:latin typeface="+mn-lt"/>
                <a:ea typeface="DengXian" panose="02010600030101010101" pitchFamily="2" charset="-122"/>
              </a:rPr>
              <a:t>The top 6 REITs are Keppel DC REIT, First REIT, Parkway Life REIT, CapitaLand Ascott Trust, AIMS APAC REIT and Mapletree Industrial Trust</a:t>
            </a:r>
            <a:endParaRPr lang="en-MY" sz="1200" dirty="0">
              <a:latin typeface="+mn-lt"/>
            </a:endParaRPr>
          </a:p>
        </p:txBody>
      </p:sp>
      <p:sp>
        <p:nvSpPr>
          <p:cNvPr id="3" name="Rectangle 2">
            <a:extLst>
              <a:ext uri="{FF2B5EF4-FFF2-40B4-BE49-F238E27FC236}">
                <a16:creationId xmlns:a16="http://schemas.microsoft.com/office/drawing/2014/main" id="{18DCA7AE-6DFC-0347-C530-FD3E57C2A812}"/>
              </a:ext>
            </a:extLst>
          </p:cNvPr>
          <p:cNvSpPr/>
          <p:nvPr/>
        </p:nvSpPr>
        <p:spPr>
          <a:xfrm>
            <a:off x="1907956" y="3151133"/>
            <a:ext cx="6353175" cy="62109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 name="Rectangle 5">
            <a:extLst>
              <a:ext uri="{FF2B5EF4-FFF2-40B4-BE49-F238E27FC236}">
                <a16:creationId xmlns:a16="http://schemas.microsoft.com/office/drawing/2014/main" id="{2549700E-ACEA-BF60-D12E-E7F1E76A77FA}"/>
              </a:ext>
            </a:extLst>
          </p:cNvPr>
          <p:cNvSpPr/>
          <p:nvPr/>
        </p:nvSpPr>
        <p:spPr>
          <a:xfrm>
            <a:off x="8534400" y="740780"/>
            <a:ext cx="278968" cy="251170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3868111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theme/theme1.xml><?xml version="1.0" encoding="utf-8"?>
<a:theme xmlns:a="http://schemas.openxmlformats.org/drawingml/2006/main" name="Clean and Neat Style Portfolio by Slidesgo">
  <a:themeElements>
    <a:clrScheme name="Simple Light">
      <a:dk1>
        <a:srgbClr val="191919"/>
      </a:dk1>
      <a:lt1>
        <a:srgbClr val="FFFFFF"/>
      </a:lt1>
      <a:dk2>
        <a:srgbClr val="45818E"/>
      </a:dk2>
      <a:lt2>
        <a:srgbClr val="D9D9D9"/>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15ce9348-be2a-462b-8fc0-e1765a9b204a}" enabled="0" method="" siteId="{15ce9348-be2a-462b-8fc0-e1765a9b204a}" removed="1"/>
</clbl:labelList>
</file>

<file path=docProps/app.xml><?xml version="1.0" encoding="utf-8"?>
<Properties xmlns="http://schemas.openxmlformats.org/officeDocument/2006/extended-properties" xmlns:vt="http://schemas.openxmlformats.org/officeDocument/2006/docPropsVTypes">
  <TotalTime>1029</TotalTime>
  <Words>2930</Words>
  <Application>Microsoft Office PowerPoint</Application>
  <PresentationFormat>On-screen Show (16:9)</PresentationFormat>
  <Paragraphs>386</Paragraphs>
  <Slides>37</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Nunito Light</vt:lpstr>
      <vt:lpstr>Times New Roman</vt:lpstr>
      <vt:lpstr>Google Sans</vt:lpstr>
      <vt:lpstr>Poppins</vt:lpstr>
      <vt:lpstr>Cambria Math</vt:lpstr>
      <vt:lpstr>Symbol</vt:lpstr>
      <vt:lpstr>Clean and Neat Style Portfolio by Slidesgo</vt:lpstr>
      <vt:lpstr>Holistic Investment Strategies for Singapore REITs Using Fundamental, Technical, and News Analysis</vt:lpstr>
      <vt:lpstr>REAL ESTATE INVESTMENT TRUSTS (REITs)</vt:lpstr>
      <vt:lpstr>Analysis</vt:lpstr>
      <vt:lpstr>Research gap</vt:lpstr>
      <vt:lpstr>Objective</vt:lpstr>
      <vt:lpstr>Scope</vt:lpstr>
      <vt:lpstr>Method</vt:lpstr>
      <vt:lpstr>Fundamental Analysis</vt:lpstr>
      <vt:lpstr>PowerPoint Presentation</vt:lpstr>
      <vt:lpstr>Technical Analysis</vt:lpstr>
      <vt:lpstr>Moving Average Convergence/Divergence (MACD)</vt:lpstr>
      <vt:lpstr>Bollingers Band (BB) </vt:lpstr>
      <vt:lpstr>Relative Strength Index (RSI) </vt:lpstr>
      <vt:lpstr>PowerPoint Presentation</vt:lpstr>
      <vt:lpstr>LSTM - NEXT-DAY PREDICTIVE TRADING STRATEGY</vt:lpstr>
      <vt:lpstr>News Analysis</vt:lpstr>
      <vt:lpstr>News-Driven Next-Day Predictive Trading Strategy</vt:lpstr>
      <vt:lpstr>Benchmarking </vt:lpstr>
      <vt:lpstr>Result</vt:lpstr>
      <vt:lpstr>Discussion</vt:lpstr>
      <vt:lpstr>Discussion</vt:lpstr>
      <vt:lpstr>Discussion</vt:lpstr>
      <vt:lpstr>Discussion</vt:lpstr>
      <vt:lpstr>Discussion</vt:lpstr>
      <vt:lpstr>Discussion</vt:lpstr>
      <vt:lpstr>Conclusion</vt:lpstr>
      <vt:lpstr>Thank you</vt:lpstr>
      <vt:lpstr>Appendix</vt:lpstr>
      <vt:lpstr>Overview of Singapore REITs (S-REITs)</vt:lpstr>
      <vt:lpstr>PowerPoint Presentation</vt:lpstr>
      <vt:lpstr>PowerPoint Presentation</vt:lpstr>
      <vt:lpstr>PowerPoint Presentation</vt:lpstr>
      <vt:lpstr>PowerPoint Presentation</vt:lpstr>
      <vt:lpstr>PowerPoint Presentation</vt:lpstr>
      <vt:lpstr>Research Questions</vt:lpstr>
      <vt:lpstr>Parameters for Traditional Analysis</vt:lpstr>
      <vt:lpstr>News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#THONG PEIYU#</cp:lastModifiedBy>
  <cp:revision>9</cp:revision>
  <dcterms:modified xsi:type="dcterms:W3CDTF">2025-05-13T02:56:36Z</dcterms:modified>
</cp:coreProperties>
</file>