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7100"/>
            </a:lvl1pPr>
          </a:lstStyle>
          <a:p>
            <a:pPr/>
            <a:r>
              <a:t>E-commerce WS2016 Final Presentation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029200"/>
            <a:ext cx="10464800" cy="1454647"/>
          </a:xfrm>
          <a:prstGeom prst="rect">
            <a:avLst/>
          </a:prstGeom>
        </p:spPr>
        <p:txBody>
          <a:bodyPr/>
          <a:lstStyle/>
          <a:p>
            <a:pPr algn="r" defTabSz="344677">
              <a:defRPr b="1" sz="2241">
                <a:latin typeface="Helvetica"/>
                <a:ea typeface="Helvetica"/>
                <a:cs typeface="Helvetica"/>
                <a:sym typeface="Helvetica"/>
              </a:defRPr>
            </a:pPr>
            <a:r>
              <a:t>Group 4</a:t>
            </a:r>
          </a:p>
          <a:p>
            <a:pPr algn="r" defTabSz="344677">
              <a:defRPr b="1" sz="2241">
                <a:latin typeface="Helvetica"/>
                <a:ea typeface="Helvetica"/>
                <a:cs typeface="Helvetica"/>
                <a:sym typeface="Helvetica"/>
              </a:defRPr>
            </a:pPr>
            <a:r>
              <a:t>Alex Eigner</a:t>
            </a:r>
          </a:p>
          <a:p>
            <a:pPr algn="r" defTabSz="344677">
              <a:defRPr b="1" sz="2241">
                <a:latin typeface="Helvetica"/>
                <a:ea typeface="Helvetica"/>
                <a:cs typeface="Helvetica"/>
                <a:sym typeface="Helvetica"/>
              </a:defRPr>
            </a:pPr>
            <a:r>
              <a:t>Zoia Inshakova</a:t>
            </a:r>
          </a:p>
          <a:p>
            <a:pPr algn="r" defTabSz="344677">
              <a:defRPr b="1" sz="2241">
                <a:latin typeface="Helvetica"/>
                <a:ea typeface="Helvetica"/>
                <a:cs typeface="Helvetica"/>
                <a:sym typeface="Helvetica"/>
              </a:defRPr>
            </a:pPr>
            <a:r>
              <a:t>Malinda  Perera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 analysis</a:t>
            </a:r>
          </a:p>
        </p:txBody>
      </p:sp>
      <p:graphicFrame>
        <p:nvGraphicFramePr>
          <p:cNvPr id="224" name="Table 224"/>
          <p:cNvGraphicFramePr/>
          <p:nvPr/>
        </p:nvGraphicFramePr>
        <p:xfrm>
          <a:off x="1880257" y="2901950"/>
          <a:ext cx="9539164" cy="57023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{2708684C-4D16-4618-839F-0558EEFCDFE6}</a:tableStyleId>
              </a:tblPr>
              <a:tblGrid>
                <a:gridCol w="3179720"/>
                <a:gridCol w="3179720"/>
                <a:gridCol w="3179720"/>
              </a:tblGrid>
              <a:tr h="95038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2600">
                          <a:sym typeface="Helvetica"/>
                        </a:rPr>
                        <a:t>Baseline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2600">
                          <a:sym typeface="Helvetica"/>
                        </a:rPr>
                        <a:t>Improved Baseline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950383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Requests handled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950383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Mistakes handled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950383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Mistakes not handled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950383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Average latency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950383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Energy utilisation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for mistakes handling. Baseline VS improved algorithm</a:t>
            </a:r>
          </a:p>
          <a:p>
            <a:pPr/>
            <a:r>
              <a:t>Controller logic &amp; infrastructure</a:t>
            </a:r>
          </a:p>
          <a:p>
            <a:pPr/>
            <a:r>
              <a:t>SLAs application</a:t>
            </a:r>
          </a:p>
          <a:p>
            <a:pPr/>
            <a:r>
              <a:t>Results presentation &amp;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Algorithm for mistakes handling</a:t>
            </a:r>
          </a:p>
        </p:txBody>
      </p:sp>
      <p:graphicFrame>
        <p:nvGraphicFramePr>
          <p:cNvPr id="126" name="Table 126"/>
          <p:cNvGraphicFramePr/>
          <p:nvPr/>
        </p:nvGraphicFramePr>
        <p:xfrm>
          <a:off x="2016847" y="3230821"/>
          <a:ext cx="8983806" cy="5715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{2708684C-4D16-4618-839F-0558EEFCDFE6}</a:tableStyleId>
              </a:tblPr>
              <a:tblGrid>
                <a:gridCol w="4485553"/>
                <a:gridCol w="4485553"/>
              </a:tblGrid>
              <a:tr h="79949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2600">
                          <a:sym typeface="Helvetica"/>
                        </a:rPr>
                        <a:t>Baseline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2600">
                          <a:sym typeface="Helvetica"/>
                        </a:rPr>
                        <a:t>Improved baseline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90625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Retry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Retry with job migration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112175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  <a:p>
                      <a:pPr marL="321027" indent="-321027" algn="l" defTabSz="914400">
                        <a:buSzPct val="75000"/>
                        <a:buChar char="-"/>
                        <a:defRPr sz="2600"/>
                      </a:pPr>
                      <a:r>
                        <a:t>Retry every failure for 5 times (PM/Edge)</a:t>
                      </a:r>
                    </a:p>
                    <a:p>
                      <a:pPr marL="321027" indent="-321027" algn="l" defTabSz="914400">
                        <a:buSzPct val="75000"/>
                        <a:buChar char="-"/>
                        <a:defRPr sz="2600"/>
                      </a:pPr>
                      <a:r>
                        <a:t>If request was not handled: request failed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  <a:p>
                      <a:pPr marL="321027" indent="-321027" algn="l" defTabSz="914400">
                        <a:buSzPct val="75000"/>
                        <a:buChar char="-"/>
                        <a:defRPr sz="2600"/>
                      </a:pPr>
                      <a:r>
                        <a:t>Retry every failure for 2 times (PM/Edge), then - migrate to the closest Edge</a:t>
                      </a:r>
                    </a:p>
                    <a:p>
                      <a:pPr marL="321027" indent="-321027" algn="l" defTabSz="914400">
                        <a:buSzPct val="75000"/>
                        <a:buChar char="-"/>
                        <a:defRPr sz="2600"/>
                      </a:pPr>
                      <a:r>
                        <a:t>If request was not handled: request failed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SLA application</a:t>
            </a:r>
          </a:p>
        </p:txBody>
      </p:sp>
      <p:graphicFrame>
        <p:nvGraphicFramePr>
          <p:cNvPr id="129" name="Table 129"/>
          <p:cNvGraphicFramePr/>
          <p:nvPr/>
        </p:nvGraphicFramePr>
        <p:xfrm>
          <a:off x="1902976" y="2895600"/>
          <a:ext cx="9204893" cy="5715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{2708684C-4D16-4618-839F-0558EEFCDFE6}</a:tableStyleId>
              </a:tblPr>
              <a:tblGrid>
                <a:gridCol w="3351404"/>
                <a:gridCol w="2131310"/>
                <a:gridCol w="2029909"/>
                <a:gridCol w="1904050"/>
              </a:tblGrid>
              <a:tr h="71437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2600">
                          <a:sym typeface="Helvetica"/>
                        </a:rPr>
                        <a:t>SLA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2600">
                          <a:sym typeface="Helvetica"/>
                        </a:rPr>
                        <a:t>SLA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2600">
                          <a:sym typeface="Helvetica"/>
                        </a:rPr>
                        <a:t>SLA 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Cores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CPU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3 GHz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4GHz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2GHz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Memory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4 GB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8 GB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3 GB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956865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Network bandwidth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54 Mbit/sec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108 Mbit/sec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27 Mbit/sec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071959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Network bandwidth between edges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600 Mbit/sec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600 Mbit/sec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600 Mbit/sec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Latency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70 ms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90 ms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140 ms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9535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Availability of infrastructure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&gt;99.95%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&gt;98.95%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&gt;85%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SLAs Application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3928" y="2728598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SLA</a:t>
            </a:r>
          </a:p>
        </p:txBody>
      </p:sp>
      <p:pic>
        <p:nvPicPr>
          <p:cNvPr id="133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5828" y="3325498"/>
            <a:ext cx="1346201" cy="76201"/>
          </a:xfrm>
          <a:prstGeom prst="rect">
            <a:avLst/>
          </a:prstGeom>
        </p:spPr>
      </p:pic>
      <p:sp>
        <p:nvSpPr>
          <p:cNvPr id="135" name="Shape 135"/>
          <p:cNvSpPr/>
          <p:nvPr/>
        </p:nvSpPr>
        <p:spPr>
          <a:xfrm>
            <a:off x="3542388" y="2652398"/>
            <a:ext cx="8013354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-"/>
            </a:pPr>
            <a:r>
              <a:t>Every request contains SLA</a:t>
            </a:r>
          </a:p>
          <a:p>
            <a:pPr marL="444500" indent="-444500" algn="l">
              <a:buSzPct val="75000"/>
              <a:buChar char="-"/>
            </a:pPr>
            <a:r>
              <a:t>If the request needs more resources than defined in SLA - request rejected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Infrastructure</a:t>
            </a:r>
          </a:p>
        </p:txBody>
      </p:sp>
      <p:sp>
        <p:nvSpPr>
          <p:cNvPr id="138" name="Shape 138"/>
          <p:cNvSpPr/>
          <p:nvPr/>
        </p:nvSpPr>
        <p:spPr>
          <a:xfrm>
            <a:off x="585297" y="3855778"/>
            <a:ext cx="1270001" cy="173948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Request</a:t>
            </a:r>
          </a:p>
        </p:txBody>
      </p:sp>
      <p:sp>
        <p:nvSpPr>
          <p:cNvPr id="139" name="Shape 139"/>
          <p:cNvSpPr/>
          <p:nvPr/>
        </p:nvSpPr>
        <p:spPr>
          <a:xfrm>
            <a:off x="3081151" y="3894317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VM</a:t>
            </a:r>
          </a:p>
        </p:txBody>
      </p:sp>
      <p:sp>
        <p:nvSpPr>
          <p:cNvPr id="140" name="Shape 140"/>
          <p:cNvSpPr/>
          <p:nvPr/>
        </p:nvSpPr>
        <p:spPr>
          <a:xfrm>
            <a:off x="5763399" y="3830939"/>
            <a:ext cx="2587096" cy="126975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PM</a:t>
            </a:r>
          </a:p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9635741" y="3830939"/>
            <a:ext cx="2902036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Edge</a:t>
            </a:r>
          </a:p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42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197" y="4412847"/>
            <a:ext cx="1346201" cy="76201"/>
          </a:xfrm>
          <a:prstGeom prst="rect">
            <a:avLst/>
          </a:prstGeom>
        </p:spPr>
      </p:pic>
      <p:pic>
        <p:nvPicPr>
          <p:cNvPr id="14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3051" y="4412847"/>
            <a:ext cx="1346201" cy="76201"/>
          </a:xfrm>
          <a:prstGeom prst="rect">
            <a:avLst/>
          </a:prstGeom>
        </p:spPr>
      </p:pic>
      <p:pic>
        <p:nvPicPr>
          <p:cNvPr id="146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25299" y="4325361"/>
            <a:ext cx="2663296" cy="76201"/>
          </a:xfrm>
          <a:prstGeom prst="rect">
            <a:avLst/>
          </a:prstGeom>
        </p:spPr>
      </p:pic>
      <p:sp>
        <p:nvSpPr>
          <p:cNvPr id="148" name="Shape 148"/>
          <p:cNvSpPr/>
          <p:nvPr/>
        </p:nvSpPr>
        <p:spPr>
          <a:xfrm>
            <a:off x="585297" y="2018495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SLA</a:t>
            </a:r>
          </a:p>
        </p:txBody>
      </p:sp>
      <p:pic>
        <p:nvPicPr>
          <p:cNvPr id="149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197" y="2501778"/>
            <a:ext cx="1346201" cy="76201"/>
          </a:xfrm>
          <a:prstGeom prst="rect">
            <a:avLst/>
          </a:prstGeom>
        </p:spPr>
      </p:pic>
      <p:pic>
        <p:nvPicPr>
          <p:cNvPr id="151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91291" y="4325605"/>
            <a:ext cx="2990936" cy="76201"/>
          </a:xfrm>
          <a:prstGeom prst="rect">
            <a:avLst/>
          </a:prstGeom>
        </p:spPr>
      </p:pic>
      <p:sp>
        <p:nvSpPr>
          <p:cNvPr id="153" name="Shape 153"/>
          <p:cNvSpPr/>
          <p:nvPr/>
        </p:nvSpPr>
        <p:spPr>
          <a:xfrm>
            <a:off x="2689231" y="6175856"/>
            <a:ext cx="206832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Simulator</a:t>
            </a:r>
          </a:p>
        </p:txBody>
      </p:sp>
      <p:pic>
        <p:nvPicPr>
          <p:cNvPr id="154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51131" y="6672606"/>
            <a:ext cx="2144521" cy="76201"/>
          </a:xfrm>
          <a:prstGeom prst="rect">
            <a:avLst/>
          </a:prstGeom>
        </p:spPr>
      </p:pic>
      <p:sp>
        <p:nvSpPr>
          <p:cNvPr id="156" name="Shape 156"/>
          <p:cNvSpPr/>
          <p:nvPr/>
        </p:nvSpPr>
        <p:spPr>
          <a:xfrm>
            <a:off x="9673841" y="6125056"/>
            <a:ext cx="2902036" cy="13716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Controller</a:t>
            </a:r>
          </a:p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57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35741" y="6619722"/>
            <a:ext cx="2902036" cy="76201"/>
          </a:xfrm>
          <a:prstGeom prst="rect">
            <a:avLst/>
          </a:prstGeom>
        </p:spPr>
      </p:pic>
      <p:pic>
        <p:nvPicPr>
          <p:cNvPr id="159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6200000">
            <a:off x="3181996" y="5631627"/>
            <a:ext cx="1068312" cy="76201"/>
          </a:xfrm>
          <a:prstGeom prst="rect">
            <a:avLst/>
          </a:prstGeom>
        </p:spPr>
      </p:pic>
      <p:pic>
        <p:nvPicPr>
          <p:cNvPr id="161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6200000">
            <a:off x="10552603" y="5561563"/>
            <a:ext cx="1068312" cy="76201"/>
          </a:xfrm>
          <a:prstGeom prst="rect">
            <a:avLst/>
          </a:prstGeom>
        </p:spPr>
      </p:pic>
      <p:pic>
        <p:nvPicPr>
          <p:cNvPr id="163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6200000">
            <a:off x="930165" y="3508173"/>
            <a:ext cx="580264" cy="76201"/>
          </a:xfrm>
          <a:prstGeom prst="rect">
            <a:avLst/>
          </a:prstGeom>
        </p:spPr>
      </p:pic>
      <p:pic>
        <p:nvPicPr>
          <p:cNvPr id="165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0800000">
            <a:off x="4337470" y="4599953"/>
            <a:ext cx="1484784" cy="76201"/>
          </a:xfrm>
          <a:prstGeom prst="rect">
            <a:avLst/>
          </a:prstGeom>
        </p:spPr>
      </p:pic>
      <p:pic>
        <p:nvPicPr>
          <p:cNvPr id="167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0800000">
            <a:off x="1807396" y="4599953"/>
            <a:ext cx="1346201" cy="76201"/>
          </a:xfrm>
          <a:prstGeom prst="rect">
            <a:avLst/>
          </a:prstGeom>
        </p:spPr>
      </p:pic>
      <p:pic>
        <p:nvPicPr>
          <p:cNvPr id="169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0800000">
            <a:off x="8304427" y="4599953"/>
            <a:ext cx="1346201" cy="76201"/>
          </a:xfrm>
          <a:prstGeom prst="rect">
            <a:avLst/>
          </a:prstGeom>
        </p:spPr>
      </p:pic>
      <p:sp>
        <p:nvSpPr>
          <p:cNvPr id="171" name="Shape 171"/>
          <p:cNvSpPr/>
          <p:nvPr/>
        </p:nvSpPr>
        <p:spPr>
          <a:xfrm>
            <a:off x="8385758" y="4198361"/>
            <a:ext cx="11835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solidFill>
                  <a:srgbClr val="65656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* contains 1</a:t>
            </a:r>
          </a:p>
        </p:txBody>
      </p:sp>
      <p:sp>
        <p:nvSpPr>
          <p:cNvPr id="172" name="Shape 172"/>
          <p:cNvSpPr/>
          <p:nvPr/>
        </p:nvSpPr>
        <p:spPr>
          <a:xfrm>
            <a:off x="11169956" y="5447897"/>
            <a:ext cx="89760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solidFill>
                  <a:srgbClr val="65656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contains</a:t>
            </a:r>
          </a:p>
        </p:txBody>
      </p:sp>
      <p:sp>
        <p:nvSpPr>
          <p:cNvPr id="173" name="Shape 173"/>
          <p:cNvSpPr/>
          <p:nvPr/>
        </p:nvSpPr>
        <p:spPr>
          <a:xfrm>
            <a:off x="4424655" y="4198361"/>
            <a:ext cx="131041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solidFill>
                  <a:srgbClr val="65656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*   runs on   1</a:t>
            </a:r>
          </a:p>
        </p:txBody>
      </p:sp>
      <p:sp>
        <p:nvSpPr>
          <p:cNvPr id="174" name="Shape 174"/>
          <p:cNvSpPr/>
          <p:nvPr/>
        </p:nvSpPr>
        <p:spPr>
          <a:xfrm>
            <a:off x="3757073" y="5504627"/>
            <a:ext cx="101433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solidFill>
                  <a:srgbClr val="65656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generates</a:t>
            </a:r>
          </a:p>
        </p:txBody>
      </p:sp>
      <p:sp>
        <p:nvSpPr>
          <p:cNvPr id="175" name="Shape 175"/>
          <p:cNvSpPr/>
          <p:nvPr/>
        </p:nvSpPr>
        <p:spPr>
          <a:xfrm>
            <a:off x="1293032" y="3591808"/>
            <a:ext cx="18843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solidFill>
                  <a:srgbClr val="65656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176" name="Shape 176"/>
          <p:cNvSpPr/>
          <p:nvPr/>
        </p:nvSpPr>
        <p:spPr>
          <a:xfrm>
            <a:off x="11169956" y="5109318"/>
            <a:ext cx="18843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solidFill>
                  <a:srgbClr val="65656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177" name="Shape 177"/>
          <p:cNvSpPr/>
          <p:nvPr/>
        </p:nvSpPr>
        <p:spPr>
          <a:xfrm>
            <a:off x="3803391" y="5169372"/>
            <a:ext cx="18843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solidFill>
                  <a:srgbClr val="65656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178" name="Shape 178"/>
          <p:cNvSpPr/>
          <p:nvPr/>
        </p:nvSpPr>
        <p:spPr>
          <a:xfrm>
            <a:off x="3803391" y="5862445"/>
            <a:ext cx="22024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solidFill>
                  <a:srgbClr val="65656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9" name="Shape 179"/>
          <p:cNvSpPr/>
          <p:nvPr/>
        </p:nvSpPr>
        <p:spPr>
          <a:xfrm>
            <a:off x="11169956" y="5862445"/>
            <a:ext cx="22024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solidFill>
                  <a:srgbClr val="65656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0" name="Shape 180"/>
          <p:cNvSpPr/>
          <p:nvPr/>
        </p:nvSpPr>
        <p:spPr>
          <a:xfrm>
            <a:off x="1277126" y="3279513"/>
            <a:ext cx="22024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solidFill>
                  <a:srgbClr val="65656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1" name="Shape 181"/>
          <p:cNvSpPr/>
          <p:nvPr/>
        </p:nvSpPr>
        <p:spPr>
          <a:xfrm>
            <a:off x="1920446" y="4300717"/>
            <a:ext cx="11201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00">
                <a:solidFill>
                  <a:srgbClr val="65656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1               1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Infrastructure</a:t>
            </a:r>
          </a:p>
        </p:txBody>
      </p:sp>
      <p:sp>
        <p:nvSpPr>
          <p:cNvPr id="184" name="Shape 184"/>
          <p:cNvSpPr/>
          <p:nvPr/>
        </p:nvSpPr>
        <p:spPr>
          <a:xfrm>
            <a:off x="1034843" y="2917538"/>
            <a:ext cx="2902036" cy="13716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Controller</a:t>
            </a:r>
          </a:p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85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1711" y="3449646"/>
            <a:ext cx="2902036" cy="76201"/>
          </a:xfrm>
          <a:prstGeom prst="rect">
            <a:avLst/>
          </a:prstGeom>
        </p:spPr>
      </p:pic>
      <p:sp>
        <p:nvSpPr>
          <p:cNvPr id="187" name="Shape 187"/>
          <p:cNvSpPr/>
          <p:nvPr/>
        </p:nvSpPr>
        <p:spPr>
          <a:xfrm>
            <a:off x="4217219" y="2494038"/>
            <a:ext cx="8013354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-"/>
            </a:pPr>
            <a:r>
              <a:t>stores all edges</a:t>
            </a:r>
          </a:p>
          <a:p>
            <a:pPr marL="444500" indent="-444500" algn="l">
              <a:buSzPct val="75000"/>
              <a:buChar char="-"/>
            </a:pPr>
            <a:r>
              <a:t>allocates VMs to proper edges</a:t>
            </a:r>
          </a:p>
          <a:p>
            <a:pPr marL="444500" indent="-444500" algn="l">
              <a:buSzPct val="75000"/>
              <a:buChar char="-"/>
            </a:pPr>
            <a:r>
              <a:t>monitors energy consumption of the grid</a:t>
            </a:r>
          </a:p>
          <a:p>
            <a:pPr marL="444500" indent="-444500" algn="l">
              <a:buSzPct val="75000"/>
              <a:buChar char="-"/>
            </a:pPr>
            <a:r>
              <a:t>monitors latencies in the grid</a:t>
            </a:r>
          </a:p>
          <a:p>
            <a:pPr marL="444500" indent="-444500" algn="l">
              <a:buSzPct val="75000"/>
              <a:buChar char="-"/>
            </a:pPr>
            <a:r>
              <a:t>(energyUtilisation)-&gt;min during migration</a:t>
            </a:r>
          </a:p>
        </p:txBody>
      </p:sp>
      <p:sp>
        <p:nvSpPr>
          <p:cNvPr id="188" name="Shape 188"/>
          <p:cNvSpPr/>
          <p:nvPr/>
        </p:nvSpPr>
        <p:spPr>
          <a:xfrm>
            <a:off x="1034843" y="7331458"/>
            <a:ext cx="2902036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Edge</a:t>
            </a:r>
          </a:p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89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0393" y="7826125"/>
            <a:ext cx="2990936" cy="76201"/>
          </a:xfrm>
          <a:prstGeom prst="rect">
            <a:avLst/>
          </a:prstGeom>
        </p:spPr>
      </p:pic>
      <p:sp>
        <p:nvSpPr>
          <p:cNvPr id="191" name="Shape 191"/>
          <p:cNvSpPr/>
          <p:nvPr/>
        </p:nvSpPr>
        <p:spPr>
          <a:xfrm>
            <a:off x="4217219" y="7267325"/>
            <a:ext cx="801335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buSzPct val="75000"/>
              <a:buChar char="-"/>
            </a:lvl1pPr>
          </a:lstStyle>
          <a:p>
            <a:pPr/>
            <a:r>
              <a:t>based on energy utilisation, allocates VMs to PMs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952500" y="-3048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Controller Logic</a:t>
            </a:r>
          </a:p>
        </p:txBody>
      </p:sp>
      <p:sp>
        <p:nvSpPr>
          <p:cNvPr id="194" name="Shape 194"/>
          <p:cNvSpPr/>
          <p:nvPr/>
        </p:nvSpPr>
        <p:spPr>
          <a:xfrm>
            <a:off x="949860" y="3170216"/>
            <a:ext cx="4129690" cy="1320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700"/>
            </a:pPr>
            <a:r>
              <a:t>Controller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receives request </a:t>
            </a:r>
            <a:r>
              <a:t>&amp; checks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SLA </a:t>
            </a:r>
            <a:r>
              <a:t>compliance</a:t>
            </a:r>
          </a:p>
        </p:txBody>
      </p:sp>
      <p:sp>
        <p:nvSpPr>
          <p:cNvPr id="195" name="Shape 195"/>
          <p:cNvSpPr/>
          <p:nvPr/>
        </p:nvSpPr>
        <p:spPr>
          <a:xfrm>
            <a:off x="1210095" y="1925671"/>
            <a:ext cx="386945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Controller has the list of all edges</a:t>
            </a:r>
          </a:p>
        </p:txBody>
      </p:sp>
      <p:sp>
        <p:nvSpPr>
          <p:cNvPr id="196" name="Shape 196"/>
          <p:cNvSpPr/>
          <p:nvPr/>
        </p:nvSpPr>
        <p:spPr>
          <a:xfrm>
            <a:off x="7545142" y="1897846"/>
            <a:ext cx="3869455" cy="172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700"/>
            </a:pPr>
            <a:r>
              <a:t>Controller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seeks</a:t>
            </a:r>
            <a:r>
              <a:t>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nearest</a:t>
            </a:r>
            <a:r>
              <a:t> edge to the user &amp;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sends</a:t>
            </a:r>
            <a:r>
              <a:t> request to the edge</a:t>
            </a:r>
          </a:p>
        </p:txBody>
      </p:sp>
      <p:sp>
        <p:nvSpPr>
          <p:cNvPr id="197" name="Shape 197"/>
          <p:cNvSpPr/>
          <p:nvPr/>
        </p:nvSpPr>
        <p:spPr>
          <a:xfrm>
            <a:off x="4410601" y="6512959"/>
            <a:ext cx="3266823" cy="812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300"/>
            </a:pPr>
            <a:r>
              <a:t>When the user moves, the request 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migrated</a:t>
            </a:r>
          </a:p>
        </p:txBody>
      </p:sp>
      <p:sp>
        <p:nvSpPr>
          <p:cNvPr id="198" name="Shape 198"/>
          <p:cNvSpPr/>
          <p:nvPr/>
        </p:nvSpPr>
        <p:spPr>
          <a:xfrm>
            <a:off x="9517908" y="5118514"/>
            <a:ext cx="3082347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/>
            </a:pPr>
            <a:r>
              <a:t>Edge sends the request to the PM with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lowest expected energy utilisation</a:t>
            </a:r>
          </a:p>
        </p:txBody>
      </p:sp>
      <p:pic>
        <p:nvPicPr>
          <p:cNvPr id="199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186887">
            <a:off x="4697901" y="2815864"/>
            <a:ext cx="2491420" cy="352235"/>
          </a:xfrm>
          <a:prstGeom prst="rect">
            <a:avLst/>
          </a:prstGeom>
        </p:spPr>
      </p:pic>
      <p:cxnSp>
        <p:nvCxnSpPr>
          <p:cNvPr id="201" name="Connector 201"/>
          <p:cNvCxnSpPr>
            <a:stCxn id="194" idx="0"/>
            <a:endCxn id="195" idx="0"/>
          </p:cNvCxnSpPr>
          <p:nvPr/>
        </p:nvCxnSpPr>
        <p:spPr>
          <a:xfrm flipV="1">
            <a:off x="3014704" y="2382871"/>
            <a:ext cx="130119" cy="1447751"/>
          </a:xfrm>
          <a:prstGeom prst="straightConnector1">
            <a:avLst/>
          </a:prstGeom>
          <a:ln w="76200" cap="rnd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</p:cxnSp>
      <p:pic>
        <p:nvPicPr>
          <p:cNvPr id="202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3283484">
            <a:off x="9906870" y="4101721"/>
            <a:ext cx="1072683" cy="352234"/>
          </a:xfrm>
          <a:prstGeom prst="rect">
            <a:avLst/>
          </a:prstGeom>
        </p:spPr>
      </p:pic>
      <p:sp>
        <p:nvSpPr>
          <p:cNvPr id="204" name="Shape 204"/>
          <p:cNvSpPr/>
          <p:nvPr/>
        </p:nvSpPr>
        <p:spPr>
          <a:xfrm>
            <a:off x="191702" y="5205287"/>
            <a:ext cx="239521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3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Simulator </a:t>
            </a:r>
            <a:r>
              <a:t>generates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request</a:t>
            </a:r>
          </a:p>
        </p:txBody>
      </p:sp>
      <p:pic>
        <p:nvPicPr>
          <p:cNvPr id="205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8383914">
            <a:off x="1043848" y="4624273"/>
            <a:ext cx="1158408" cy="352235"/>
          </a:xfrm>
          <a:prstGeom prst="rect">
            <a:avLst/>
          </a:prstGeom>
        </p:spPr>
      </p:pic>
      <p:sp>
        <p:nvSpPr>
          <p:cNvPr id="207" name="Shape 207"/>
          <p:cNvSpPr/>
          <p:nvPr/>
        </p:nvSpPr>
        <p:spPr>
          <a:xfrm>
            <a:off x="983414" y="7511964"/>
            <a:ext cx="258318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Edge sends the reply</a:t>
            </a:r>
          </a:p>
        </p:txBody>
      </p:sp>
      <p:pic>
        <p:nvPicPr>
          <p:cNvPr id="208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9360590">
            <a:off x="7694216" y="6451270"/>
            <a:ext cx="2089018" cy="352234"/>
          </a:xfrm>
          <a:prstGeom prst="rect">
            <a:avLst/>
          </a:prstGeom>
        </p:spPr>
      </p:pic>
      <p:pic>
        <p:nvPicPr>
          <p:cNvPr id="210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8887128">
            <a:off x="3293713" y="7233417"/>
            <a:ext cx="1088688" cy="35223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Print screens of the output results</a:t>
            </a:r>
          </a:p>
        </p:txBody>
      </p:sp>
      <p:pic>
        <p:nvPicPr>
          <p:cNvPr id="21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047" y="2746661"/>
            <a:ext cx="5453080" cy="2972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762" y="6278665"/>
            <a:ext cx="5829651" cy="3150844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7198242" y="6494752"/>
            <a:ext cx="5191552" cy="203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+++Final statistics for the improved version [retry + job migration]+++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Total Edge Failures [Improved]: 135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Total Edge Fixes [Improved]: 5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+++Final statistics for the improved version [retry + job migration]+++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Total PM Failures [Improved]: 497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Total PM Fixes [Improved]: 11</a:t>
            </a:r>
          </a:p>
        </p:txBody>
      </p:sp>
      <p:sp>
        <p:nvSpPr>
          <p:cNvPr id="217" name="Shape 217"/>
          <p:cNvSpPr/>
          <p:nvPr/>
        </p:nvSpPr>
        <p:spPr>
          <a:xfrm>
            <a:off x="7184312" y="3278483"/>
            <a:ext cx="4869955" cy="1599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+++Final statistics for the baseline [retry]+++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Total Edge Failures [Baseline]: </a:t>
            </a:r>
            <a:r>
              <a:t>1164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Total Edge Fixes [Baseline]: 132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+++Final statistics for the baseline [retry]+++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Total PM Failures [Baseline]: 0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Total PM Fixes [Baseline]: 0</a:t>
            </a:r>
          </a:p>
        </p:txBody>
      </p:sp>
      <p:pic>
        <p:nvPicPr>
          <p:cNvPr id="218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96393" y="3120930"/>
            <a:ext cx="4893722" cy="978210"/>
          </a:xfrm>
          <a:prstGeom prst="rect">
            <a:avLst/>
          </a:prstGeom>
        </p:spPr>
      </p:pic>
      <p:pic>
        <p:nvPicPr>
          <p:cNvPr id="220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34476" y="6389909"/>
            <a:ext cx="5319742" cy="112405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