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omic Sans MS" panose="030F0702030302020204" pitchFamily="66" charset="0"/>
      <p:regular r:id="rId17"/>
      <p:bold r:id="rId18"/>
      <p:italic r:id="rId19"/>
      <p:boldItalic r:id="rId20"/>
    </p:embeddedFont>
    <p:embeddedFont>
      <p:font typeface="Caveat" panose="020B0604020202020204" charset="0"/>
      <p:regular r:id="rId21"/>
      <p:bold r:id="rId22"/>
    </p:embeddedFont>
    <p:embeddedFont>
      <p:font typeface="Montserrat" panose="020B0604020202020204" charset="0"/>
      <p:regular r:id="rId23"/>
    </p:embeddedFont>
    <p:embeddedFont>
      <p:font typeface="Lato"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398052ca66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398052ca66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9fc244edd2_18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9fc244edd2_18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397c901203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397c901203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9fc244edd2_18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9fc244edd2_18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9fc244edd2_1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9fc244edd2_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9fc244edd2_16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9fc244edd2_16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9fc244edd2_1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9fc244edd2_1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3de42216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de42216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a728ef1e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a728ef1e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a728ef1ea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a728ef1ea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a728ef1ea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a728ef1ea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4"/>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 name="Google Shape;11;p24"/>
          <p:cNvGrpSpPr/>
          <p:nvPr/>
        </p:nvGrpSpPr>
        <p:grpSpPr>
          <a:xfrm>
            <a:off x="0" y="490"/>
            <a:ext cx="5153705" cy="5134399"/>
            <a:chOff x="0" y="75"/>
            <a:chExt cx="5153705" cy="5152950"/>
          </a:xfrm>
        </p:grpSpPr>
        <p:sp>
          <p:nvSpPr>
            <p:cNvPr id="12" name="Google Shape;12;p24"/>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24"/>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24"/>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24"/>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6" name="Google Shape;16;p24"/>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24"/>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33"/>
          <p:cNvGrpSpPr/>
          <p:nvPr/>
        </p:nvGrpSpPr>
        <p:grpSpPr>
          <a:xfrm>
            <a:off x="4406400" y="0"/>
            <a:ext cx="4737600" cy="5143065"/>
            <a:chOff x="4406400" y="0"/>
            <a:chExt cx="4737600" cy="5143065"/>
          </a:xfrm>
        </p:grpSpPr>
        <p:sp>
          <p:nvSpPr>
            <p:cNvPr id="107" name="Google Shape;107;p33"/>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 name="Google Shape;108;p33"/>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 name="Google Shape;109;p33"/>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 name="Google Shape;110;p33"/>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 name="Google Shape;111;p33"/>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33"/>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 name="Google Shape;113;p33"/>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3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 name="Google Shape;115;p33"/>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 name="Google Shape;116;p33"/>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33"/>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 name="Google Shape;118;p33"/>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33"/>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 name="Google Shape;120;p3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 name="Google Shape;121;p33"/>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 name="Google Shape;122;p33"/>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 name="Google Shape;123;p33"/>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 name="Google Shape;124;p33"/>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25" name="Google Shape;125;p33"/>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33"/>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27" name="Google Shape;127;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25"/>
          <p:cNvGrpSpPr/>
          <p:nvPr/>
        </p:nvGrpSpPr>
        <p:grpSpPr>
          <a:xfrm>
            <a:off x="0" y="381001"/>
            <a:ext cx="1037850" cy="1016288"/>
            <a:chOff x="0" y="381001"/>
            <a:chExt cx="1037850" cy="1016288"/>
          </a:xfrm>
        </p:grpSpPr>
        <p:sp>
          <p:nvSpPr>
            <p:cNvPr id="21" name="Google Shape;21;p2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2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3" name="Google Shape;23;p25"/>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25"/>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grpSp>
        <p:nvGrpSpPr>
          <p:cNvPr id="27" name="Google Shape;27;p26"/>
          <p:cNvGrpSpPr/>
          <p:nvPr/>
        </p:nvGrpSpPr>
        <p:grpSpPr>
          <a:xfrm>
            <a:off x="0" y="381001"/>
            <a:ext cx="1037850" cy="1016288"/>
            <a:chOff x="0" y="381001"/>
            <a:chExt cx="1037850" cy="1016288"/>
          </a:xfrm>
        </p:grpSpPr>
        <p:sp>
          <p:nvSpPr>
            <p:cNvPr id="28" name="Google Shape;28;p2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 name="Google Shape;29;p2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0" name="Google Shape;30;p2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grpSp>
        <p:nvGrpSpPr>
          <p:cNvPr id="33" name="Google Shape;33;p27"/>
          <p:cNvGrpSpPr/>
          <p:nvPr/>
        </p:nvGrpSpPr>
        <p:grpSpPr>
          <a:xfrm>
            <a:off x="0" y="381001"/>
            <a:ext cx="1037850" cy="1016288"/>
            <a:chOff x="0" y="381001"/>
            <a:chExt cx="1037850" cy="1016288"/>
          </a:xfrm>
        </p:grpSpPr>
        <p:sp>
          <p:nvSpPr>
            <p:cNvPr id="34" name="Google Shape;34;p2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2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6" name="Google Shape;36;p27"/>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27"/>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8" name="Google Shape;38;p27"/>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9" name="Google Shape;3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grpSp>
        <p:nvGrpSpPr>
          <p:cNvPr id="41" name="Google Shape;41;p28"/>
          <p:cNvGrpSpPr/>
          <p:nvPr/>
        </p:nvGrpSpPr>
        <p:grpSpPr>
          <a:xfrm>
            <a:off x="4406400" y="0"/>
            <a:ext cx="4737600" cy="5143065"/>
            <a:chOff x="4406400" y="0"/>
            <a:chExt cx="4737600" cy="5143065"/>
          </a:xfrm>
        </p:grpSpPr>
        <p:sp>
          <p:nvSpPr>
            <p:cNvPr id="42" name="Google Shape;42;p28"/>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28"/>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44;p28"/>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45;p28"/>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28"/>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47;p28"/>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48;p28"/>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Google Shape;49;p28"/>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 name="Google Shape;50;p28"/>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1;p28"/>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28"/>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3;p28"/>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28"/>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28"/>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6;p28"/>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7;p28"/>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28"/>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28"/>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0" name="Google Shape;60;p28"/>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1" name="Google Shape;61;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29"/>
          <p:cNvGrpSpPr/>
          <p:nvPr/>
        </p:nvGrpSpPr>
        <p:grpSpPr>
          <a:xfrm>
            <a:off x="0" y="381001"/>
            <a:ext cx="1037850" cy="1016288"/>
            <a:chOff x="0" y="381001"/>
            <a:chExt cx="1037850" cy="1016288"/>
          </a:xfrm>
        </p:grpSpPr>
        <p:sp>
          <p:nvSpPr>
            <p:cNvPr id="64" name="Google Shape;64;p2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2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6" name="Google Shape;66;p29"/>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29"/>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8" name="Google Shape;68;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30"/>
          <p:cNvGrpSpPr/>
          <p:nvPr/>
        </p:nvGrpSpPr>
        <p:grpSpPr>
          <a:xfrm>
            <a:off x="4406400" y="0"/>
            <a:ext cx="4737600" cy="5143500"/>
            <a:chOff x="4406400" y="0"/>
            <a:chExt cx="4737600" cy="5143500"/>
          </a:xfrm>
        </p:grpSpPr>
        <p:sp>
          <p:nvSpPr>
            <p:cNvPr id="71" name="Google Shape;71;p30"/>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72;p30"/>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30"/>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 name="Google Shape;74;p30"/>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 name="Google Shape;75;p30"/>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30"/>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Google Shape;77;p30"/>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 name="Google Shape;78;p30"/>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30"/>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 name="Google Shape;80;p30"/>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30"/>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30"/>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 name="Google Shape;83;p30"/>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 name="Google Shape;84;p30"/>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 name="Google Shape;85;p30"/>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 name="Google Shape;86;p30"/>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 name="Google Shape;87;p30"/>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30"/>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9" name="Google Shape;89;p30"/>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31"/>
          <p:cNvGrpSpPr/>
          <p:nvPr/>
        </p:nvGrpSpPr>
        <p:grpSpPr>
          <a:xfrm>
            <a:off x="0" y="381001"/>
            <a:ext cx="1037850" cy="1016288"/>
            <a:chOff x="0" y="381001"/>
            <a:chExt cx="1037850" cy="1016288"/>
          </a:xfrm>
        </p:grpSpPr>
        <p:sp>
          <p:nvSpPr>
            <p:cNvPr id="93" name="Google Shape;93;p31"/>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p31"/>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95" name="Google Shape;95;p31"/>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31"/>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31"/>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8" name="Google Shape;9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32"/>
          <p:cNvGrpSpPr/>
          <p:nvPr/>
        </p:nvGrpSpPr>
        <p:grpSpPr>
          <a:xfrm>
            <a:off x="0" y="4128572"/>
            <a:ext cx="698925" cy="684657"/>
            <a:chOff x="0" y="3785672"/>
            <a:chExt cx="698925" cy="684657"/>
          </a:xfrm>
        </p:grpSpPr>
        <p:sp>
          <p:nvSpPr>
            <p:cNvPr id="101" name="Google Shape;101;p32"/>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 name="Google Shape;102;p32"/>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3" name="Google Shape;103;p32"/>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panose="020F0502020204030203"/>
              <a:buChar char="●"/>
              <a:defRPr sz="13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914400" marR="0" lvl="1" indent="-298450" algn="l" rtl="0">
              <a:lnSpc>
                <a:spcPct val="115000"/>
              </a:lnSpc>
              <a:spcBef>
                <a:spcPts val="0"/>
              </a:spcBef>
              <a:spcAft>
                <a:spcPts val="0"/>
              </a:spcAft>
              <a:buClr>
                <a:schemeClr val="lt1"/>
              </a:buClr>
              <a:buSzPts val="1100"/>
              <a:buFont typeface="Lato" panose="020F0502020204030203"/>
              <a:buChar char="○"/>
              <a:defRPr sz="11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1371600" marR="0" lvl="2" indent="-298450" algn="l" rtl="0">
              <a:lnSpc>
                <a:spcPct val="115000"/>
              </a:lnSpc>
              <a:spcBef>
                <a:spcPts val="0"/>
              </a:spcBef>
              <a:spcAft>
                <a:spcPts val="0"/>
              </a:spcAft>
              <a:buClr>
                <a:schemeClr val="lt1"/>
              </a:buClr>
              <a:buSzPts val="1100"/>
              <a:buFont typeface="Lato" panose="020F0502020204030203"/>
              <a:buChar char="■"/>
              <a:defRPr sz="11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1828800" marR="0" lvl="3" indent="-298450" algn="l" rtl="0">
              <a:lnSpc>
                <a:spcPct val="115000"/>
              </a:lnSpc>
              <a:spcBef>
                <a:spcPts val="0"/>
              </a:spcBef>
              <a:spcAft>
                <a:spcPts val="0"/>
              </a:spcAft>
              <a:buClr>
                <a:schemeClr val="lt1"/>
              </a:buClr>
              <a:buSzPts val="1100"/>
              <a:buFont typeface="Lato" panose="020F0502020204030203"/>
              <a:buChar char="●"/>
              <a:defRPr sz="11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2286000" marR="0" lvl="4" indent="-298450" algn="l" rtl="0">
              <a:lnSpc>
                <a:spcPct val="115000"/>
              </a:lnSpc>
              <a:spcBef>
                <a:spcPts val="0"/>
              </a:spcBef>
              <a:spcAft>
                <a:spcPts val="0"/>
              </a:spcAft>
              <a:buClr>
                <a:schemeClr val="lt1"/>
              </a:buClr>
              <a:buSzPts val="1100"/>
              <a:buFont typeface="Lato" panose="020F0502020204030203"/>
              <a:buChar char="○"/>
              <a:defRPr sz="11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2743200" marR="0" lvl="5" indent="-298450" algn="l" rtl="0">
              <a:lnSpc>
                <a:spcPct val="115000"/>
              </a:lnSpc>
              <a:spcBef>
                <a:spcPts val="0"/>
              </a:spcBef>
              <a:spcAft>
                <a:spcPts val="0"/>
              </a:spcAft>
              <a:buClr>
                <a:schemeClr val="lt1"/>
              </a:buClr>
              <a:buSzPts val="1100"/>
              <a:buFont typeface="Lato" panose="020F0502020204030203"/>
              <a:buChar char="■"/>
              <a:defRPr sz="11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3200400" marR="0" lvl="6" indent="-298450" algn="l" rtl="0">
              <a:lnSpc>
                <a:spcPct val="115000"/>
              </a:lnSpc>
              <a:spcBef>
                <a:spcPts val="0"/>
              </a:spcBef>
              <a:spcAft>
                <a:spcPts val="0"/>
              </a:spcAft>
              <a:buClr>
                <a:schemeClr val="lt1"/>
              </a:buClr>
              <a:buSzPts val="1100"/>
              <a:buFont typeface="Lato" panose="020F0502020204030203"/>
              <a:buChar char="●"/>
              <a:defRPr sz="11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3657600" marR="0" lvl="7" indent="-298450" algn="l" rtl="0">
              <a:lnSpc>
                <a:spcPct val="115000"/>
              </a:lnSpc>
              <a:spcBef>
                <a:spcPts val="0"/>
              </a:spcBef>
              <a:spcAft>
                <a:spcPts val="0"/>
              </a:spcAft>
              <a:buClr>
                <a:schemeClr val="lt1"/>
              </a:buClr>
              <a:buSzPts val="1100"/>
              <a:buFont typeface="Lato" panose="020F0502020204030203"/>
              <a:buChar char="○"/>
              <a:defRPr sz="11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4114800" marR="0" lvl="8" indent="-298450" algn="l" rtl="0">
              <a:lnSpc>
                <a:spcPct val="115000"/>
              </a:lnSpc>
              <a:spcBef>
                <a:spcPts val="0"/>
              </a:spcBef>
              <a:spcAft>
                <a:spcPts val="0"/>
              </a:spcAft>
              <a:buClr>
                <a:schemeClr val="lt1"/>
              </a:buClr>
              <a:buSzPts val="1100"/>
              <a:buFont typeface="Lato" panose="020F0502020204030203"/>
              <a:buChar char="■"/>
              <a:defRPr sz="11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
          <p:cNvSpPr txBox="1">
            <a:spLocks noGrp="1"/>
          </p:cNvSpPr>
          <p:nvPr>
            <p:ph type="ctrTitle"/>
          </p:nvPr>
        </p:nvSpPr>
        <p:spPr>
          <a:xfrm>
            <a:off x="3485375" y="992850"/>
            <a:ext cx="5017500" cy="1578900"/>
          </a:xfrm>
          <a:prstGeom prst="rect">
            <a:avLst/>
          </a:prstGeom>
          <a:noFill/>
          <a:ln>
            <a:noFill/>
          </a:ln>
        </p:spPr>
        <p:txBody>
          <a:bodyPr spcFirstLastPara="1" wrap="square" lIns="91425" tIns="91425" rIns="91425" bIns="91425" anchor="t" anchorCtr="0">
            <a:normAutofit/>
          </a:bodyPr>
          <a:lstStyle/>
          <a:p>
            <a:pPr marL="0" lvl="0" indent="0" algn="r" rtl="0">
              <a:lnSpc>
                <a:spcPct val="100000"/>
              </a:lnSpc>
              <a:spcBef>
                <a:spcPts val="0"/>
              </a:spcBef>
              <a:spcAft>
                <a:spcPts val="0"/>
              </a:spcAft>
              <a:buSzPts val="4444"/>
              <a:buNone/>
            </a:pPr>
            <a:r>
              <a:rPr lang="en-GB"/>
              <a:t>        FLIGHT FARE PREDICTION     </a:t>
            </a:r>
          </a:p>
        </p:txBody>
      </p:sp>
      <p:sp>
        <p:nvSpPr>
          <p:cNvPr id="135" name="Google Shape;135;p1"/>
          <p:cNvSpPr txBox="1">
            <a:spLocks noGrp="1"/>
          </p:cNvSpPr>
          <p:nvPr>
            <p:ph type="subTitle" idx="1"/>
          </p:nvPr>
        </p:nvSpPr>
        <p:spPr>
          <a:xfrm>
            <a:off x="3812075" y="2732200"/>
            <a:ext cx="4965000" cy="1775700"/>
          </a:xfrm>
          <a:prstGeom prst="rect">
            <a:avLst/>
          </a:prstGeom>
          <a:noFill/>
          <a:ln>
            <a:noFill/>
          </a:ln>
        </p:spPr>
        <p:txBody>
          <a:bodyPr spcFirstLastPara="1" wrap="square" lIns="91425" tIns="182875" rIns="91425" bIns="0" anchor="t" anchorCtr="0">
            <a:normAutofit fontScale="92500" lnSpcReduction="20000"/>
          </a:bodyPr>
          <a:lstStyle/>
          <a:p>
            <a:pPr marL="0" lvl="0" indent="0" algn="l" rtl="0">
              <a:lnSpc>
                <a:spcPct val="100000"/>
              </a:lnSpc>
              <a:spcBef>
                <a:spcPts val="0"/>
              </a:spcBef>
              <a:spcAft>
                <a:spcPts val="0"/>
              </a:spcAft>
              <a:buSzPct val="64000"/>
              <a:buNone/>
            </a:pPr>
            <a:r>
              <a:rPr lang="en-GB" sz="2400"/>
              <a:t>          </a:t>
            </a:r>
            <a:r>
              <a:rPr lang="en-GB"/>
              <a:t>   </a:t>
            </a:r>
            <a:r>
              <a:rPr lang="en-GB" sz="1400">
                <a:latin typeface="Comic Sans MS" panose="030F0702030302020204"/>
                <a:ea typeface="Comic Sans MS" panose="030F0702030302020204"/>
                <a:cs typeface="Comic Sans MS" panose="030F0702030302020204"/>
                <a:sym typeface="Comic Sans MS" panose="030F0702030302020204"/>
              </a:rPr>
              <a:t>BY </a:t>
            </a:r>
            <a:r>
              <a:rPr lang="en-GB" sz="1400">
                <a:latin typeface="Times New Roman" panose="02020603050405020304"/>
                <a:ea typeface="Times New Roman" panose="02020603050405020304"/>
                <a:cs typeface="Times New Roman" panose="02020603050405020304"/>
                <a:sym typeface="Times New Roman" panose="02020603050405020304"/>
              </a:rPr>
              <a:t>- </a:t>
            </a:r>
            <a:endParaRPr sz="1650">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100000"/>
              </a:lnSpc>
              <a:spcBef>
                <a:spcPts val="0"/>
              </a:spcBef>
              <a:spcAft>
                <a:spcPts val="0"/>
              </a:spcAft>
              <a:buSzPct val="93000"/>
              <a:buNone/>
            </a:pPr>
            <a:r>
              <a:rPr lang="en-GB" sz="1650">
                <a:latin typeface="Times New Roman" panose="02020603050405020304"/>
                <a:ea typeface="Times New Roman" panose="02020603050405020304"/>
                <a:cs typeface="Times New Roman" panose="02020603050405020304"/>
                <a:sym typeface="Times New Roman" panose="02020603050405020304"/>
              </a:rPr>
              <a:t>  SAKSHI SHREYA                      1905632</a:t>
            </a:r>
            <a:endParaRPr sz="165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SzPct val="93000"/>
              <a:buNone/>
            </a:pPr>
            <a:r>
              <a:rPr lang="en-GB" sz="1650">
                <a:latin typeface="Times New Roman" panose="02020603050405020304"/>
                <a:ea typeface="Times New Roman" panose="02020603050405020304"/>
                <a:cs typeface="Times New Roman" panose="02020603050405020304"/>
                <a:sym typeface="Times New Roman" panose="02020603050405020304"/>
              </a:rPr>
              <a:t>                     MIKITA MAJUMDAR               1905327</a:t>
            </a:r>
            <a:endParaRPr sz="165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SzPct val="93000"/>
              <a:buNone/>
            </a:pPr>
            <a:r>
              <a:rPr lang="en-GB" sz="1650">
                <a:latin typeface="Times New Roman" panose="02020603050405020304"/>
                <a:ea typeface="Times New Roman" panose="02020603050405020304"/>
                <a:cs typeface="Times New Roman" panose="02020603050405020304"/>
                <a:sym typeface="Times New Roman" panose="02020603050405020304"/>
              </a:rPr>
              <a:t>                     RACHEET PRADHAN              1905112</a:t>
            </a:r>
            <a:endParaRPr sz="165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SzPct val="93000"/>
              <a:buNone/>
            </a:pPr>
            <a:r>
              <a:rPr lang="en-GB" sz="1650">
                <a:latin typeface="Times New Roman" panose="02020603050405020304"/>
                <a:ea typeface="Times New Roman" panose="02020603050405020304"/>
                <a:cs typeface="Times New Roman" panose="02020603050405020304"/>
                <a:sym typeface="Times New Roman" panose="02020603050405020304"/>
              </a:rPr>
              <a:t>                     ABHIJIT ROUT                          1905074</a:t>
            </a:r>
            <a:endParaRPr sz="165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SzPct val="102000"/>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SzPct val="95000"/>
              <a:buNone/>
            </a:pPr>
            <a:endParaRPr sz="161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SzPct val="118000"/>
              <a:buNone/>
            </a:pPr>
            <a:r>
              <a:rPr lang="en-GB">
                <a:latin typeface="Times New Roman" panose="02020603050405020304"/>
                <a:ea typeface="Times New Roman" panose="02020603050405020304"/>
                <a:cs typeface="Times New Roman" panose="02020603050405020304"/>
                <a:sym typeface="Times New Roman" panose="02020603050405020304"/>
              </a:rPr>
              <a:t>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398052ca66_1_9"/>
          <p:cNvSpPr txBox="1">
            <a:spLocks noGrp="1"/>
          </p:cNvSpPr>
          <p:nvPr>
            <p:ph type="title"/>
          </p:nvPr>
        </p:nvSpPr>
        <p:spPr>
          <a:xfrm>
            <a:off x="372150" y="315700"/>
            <a:ext cx="5300700" cy="4619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Some of the categorical data are :</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AutoNum type="arabicPeriod"/>
            </a:pPr>
            <a:r>
              <a:rPr lang="en-GB" sz="1500">
                <a:latin typeface="Times New Roman" panose="02020603050405020304"/>
                <a:ea typeface="Times New Roman" panose="02020603050405020304"/>
                <a:cs typeface="Times New Roman" panose="02020603050405020304"/>
                <a:sym typeface="Times New Roman" panose="02020603050405020304"/>
              </a:rPr>
              <a:t>Nominal data : Data is not in the order.</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AutoNum type="arabicPeriod"/>
            </a:pPr>
            <a:r>
              <a:rPr lang="en-GB" sz="1500">
                <a:latin typeface="Times New Roman" panose="02020603050405020304"/>
                <a:ea typeface="Times New Roman" panose="02020603050405020304"/>
                <a:cs typeface="Times New Roman" panose="02020603050405020304"/>
                <a:sym typeface="Times New Roman" panose="02020603050405020304"/>
              </a:rPr>
              <a:t>Ordinal data : Data are in order.</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Since Airline column has 12 unique values it is nominal categorical data and there is less cardinality so we will </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perform one hot encoding.</a:t>
            </a:r>
            <a:endParaRPr sz="1500"/>
          </a:p>
          <a:p>
            <a:pPr marL="0" lvl="0" indent="0" algn="l" rtl="0">
              <a:spcBef>
                <a:spcPts val="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62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500" b="1">
                <a:latin typeface="Times New Roman" panose="02020603050405020304"/>
                <a:ea typeface="Times New Roman" panose="02020603050405020304"/>
                <a:cs typeface="Times New Roman" panose="02020603050405020304"/>
                <a:sym typeface="Times New Roman" panose="02020603050405020304"/>
              </a:rPr>
              <a:t>   Deployment: </a:t>
            </a:r>
            <a:endParaRPr sz="15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500" b="1">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Char char="●"/>
            </a:pPr>
            <a:r>
              <a:rPr lang="en-GB" sz="1500">
                <a:latin typeface="Times New Roman" panose="02020603050405020304"/>
                <a:ea typeface="Times New Roman" panose="02020603050405020304"/>
                <a:cs typeface="Times New Roman" panose="02020603050405020304"/>
                <a:sym typeface="Times New Roman" panose="02020603050405020304"/>
              </a:rPr>
              <a:t>After applying different models and finding the best one , we have deployed the web page using flask and predicted the flight fare.</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400"/>
          </a:p>
        </p:txBody>
      </p:sp>
      <p:pic>
        <p:nvPicPr>
          <p:cNvPr id="197" name="Google Shape;197;g2398052ca66_1_9"/>
          <p:cNvPicPr preferRelativeResize="0"/>
          <p:nvPr/>
        </p:nvPicPr>
        <p:blipFill>
          <a:blip r:embed="rId3"/>
          <a:stretch>
            <a:fillRect/>
          </a:stretch>
        </p:blipFill>
        <p:spPr>
          <a:xfrm>
            <a:off x="5468925" y="723675"/>
            <a:ext cx="3514825" cy="22152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9fc244edd2_18_8"/>
          <p:cNvSpPr txBox="1">
            <a:spLocks noGrp="1"/>
          </p:cNvSpPr>
          <p:nvPr>
            <p:ph type="title"/>
          </p:nvPr>
        </p:nvSpPr>
        <p:spPr>
          <a:xfrm>
            <a:off x="1028025" y="154025"/>
            <a:ext cx="5735100" cy="51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           UI AND RESULT ANALYSIS </a:t>
            </a:r>
          </a:p>
        </p:txBody>
      </p:sp>
      <p:sp>
        <p:nvSpPr>
          <p:cNvPr id="203" name="Google Shape;203;g19fc244edd2_18_8"/>
          <p:cNvSpPr txBox="1">
            <a:spLocks noGrp="1"/>
          </p:cNvSpPr>
          <p:nvPr>
            <p:ph type="body" idx="1"/>
          </p:nvPr>
        </p:nvSpPr>
        <p:spPr>
          <a:xfrm>
            <a:off x="245275" y="899175"/>
            <a:ext cx="8701800" cy="41529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770"/>
              <a:buNone/>
            </a:pPr>
            <a:r>
              <a:rPr lang="en-GB" sz="1500">
                <a:latin typeface="Times New Roman" panose="02020603050405020304"/>
                <a:ea typeface="Times New Roman" panose="02020603050405020304"/>
                <a:cs typeface="Times New Roman" panose="02020603050405020304"/>
                <a:sym typeface="Times New Roman" panose="02020603050405020304"/>
              </a:rPr>
              <a:t>Result analysis for flight price prediction involves evaluating the performance of the predictive model and identifying areas for improvement. </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5000"/>
              </a:lnSpc>
              <a:spcBef>
                <a:spcPts val="0"/>
              </a:spcBef>
              <a:spcAft>
                <a:spcPts val="0"/>
              </a:spcAft>
              <a:buSzPts val="770"/>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95000"/>
              </a:lnSpc>
              <a:spcBef>
                <a:spcPts val="0"/>
              </a:spcBef>
              <a:spcAft>
                <a:spcPts val="0"/>
              </a:spcAft>
              <a:buSzPts val="1500"/>
              <a:buFont typeface="Times New Roman" panose="02020603050405020304"/>
              <a:buChar char="●"/>
            </a:pPr>
            <a:r>
              <a:rPr lang="en-GB" sz="1500">
                <a:latin typeface="Times New Roman" panose="02020603050405020304"/>
                <a:ea typeface="Times New Roman" panose="02020603050405020304"/>
                <a:cs typeface="Times New Roman" panose="02020603050405020304"/>
                <a:sym typeface="Times New Roman" panose="02020603050405020304"/>
              </a:rPr>
              <a:t>User inputs: </a:t>
            </a:r>
            <a:endParaRPr sz="1500">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95000"/>
              </a:lnSpc>
              <a:spcBef>
                <a:spcPts val="0"/>
              </a:spcBef>
              <a:spcAft>
                <a:spcPts val="0"/>
              </a:spcAft>
              <a:buSzPts val="770"/>
              <a:buNone/>
            </a:pPr>
            <a:r>
              <a:rPr lang="en-GB" sz="1500">
                <a:latin typeface="Times New Roman" panose="02020603050405020304"/>
                <a:ea typeface="Times New Roman" panose="02020603050405020304"/>
                <a:cs typeface="Times New Roman" panose="02020603050405020304"/>
                <a:sym typeface="Times New Roman" panose="02020603050405020304"/>
              </a:rPr>
              <a:t> Departure airport </a:t>
            </a:r>
            <a:endParaRPr sz="1500">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95000"/>
              </a:lnSpc>
              <a:spcBef>
                <a:spcPts val="0"/>
              </a:spcBef>
              <a:spcAft>
                <a:spcPts val="0"/>
              </a:spcAft>
              <a:buSzPts val="770"/>
              <a:buNone/>
            </a:pPr>
            <a:r>
              <a:rPr lang="en-GB" sz="1500">
                <a:latin typeface="Times New Roman" panose="02020603050405020304"/>
                <a:ea typeface="Times New Roman" panose="02020603050405020304"/>
                <a:cs typeface="Times New Roman" panose="02020603050405020304"/>
                <a:sym typeface="Times New Roman" panose="02020603050405020304"/>
              </a:rPr>
              <a:t>Arrival airport</a:t>
            </a:r>
            <a:endParaRPr sz="1500">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95000"/>
              </a:lnSpc>
              <a:spcBef>
                <a:spcPts val="0"/>
              </a:spcBef>
              <a:spcAft>
                <a:spcPts val="0"/>
              </a:spcAft>
              <a:buSzPts val="770"/>
              <a:buNone/>
            </a:pPr>
            <a:r>
              <a:rPr lang="en-GB" sz="1500">
                <a:latin typeface="Times New Roman" panose="02020603050405020304"/>
                <a:ea typeface="Times New Roman" panose="02020603050405020304"/>
                <a:cs typeface="Times New Roman" panose="02020603050405020304"/>
                <a:sym typeface="Times New Roman" panose="02020603050405020304"/>
              </a:rPr>
              <a:t>Travel dates </a:t>
            </a:r>
            <a:endParaRPr sz="1500">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95000"/>
              </a:lnSpc>
              <a:spcBef>
                <a:spcPts val="0"/>
              </a:spcBef>
              <a:spcAft>
                <a:spcPts val="0"/>
              </a:spcAft>
              <a:buSzPts val="770"/>
              <a:buNone/>
            </a:pPr>
            <a:r>
              <a:rPr lang="en-GB" sz="1500">
                <a:latin typeface="Times New Roman" panose="02020603050405020304"/>
                <a:ea typeface="Times New Roman" panose="02020603050405020304"/>
                <a:cs typeface="Times New Roman" panose="02020603050405020304"/>
                <a:sym typeface="Times New Roman" panose="02020603050405020304"/>
              </a:rPr>
              <a:t>Preferred airlines </a:t>
            </a:r>
            <a:endParaRPr sz="1500">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lnSpc>
                <a:spcPct val="95000"/>
              </a:lnSpc>
              <a:spcBef>
                <a:spcPts val="0"/>
              </a:spcBef>
              <a:spcAft>
                <a:spcPts val="0"/>
              </a:spcAft>
              <a:buSzPts val="770"/>
              <a:buNone/>
            </a:pPr>
            <a:r>
              <a:rPr lang="en-GB" sz="1500">
                <a:latin typeface="Times New Roman" panose="02020603050405020304"/>
                <a:ea typeface="Times New Roman" panose="02020603050405020304"/>
                <a:cs typeface="Times New Roman" panose="02020603050405020304"/>
                <a:sym typeface="Times New Roman" panose="02020603050405020304"/>
              </a:rPr>
              <a:t>Flight type</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770"/>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770"/>
              <a:buNone/>
            </a:pPr>
            <a:r>
              <a:rPr lang="en-GB" sz="1500">
                <a:latin typeface="Times New Roman" panose="02020603050405020304"/>
                <a:ea typeface="Times New Roman" panose="02020603050405020304"/>
                <a:cs typeface="Times New Roman" panose="02020603050405020304"/>
                <a:sym typeface="Times New Roman" panose="02020603050405020304"/>
              </a:rPr>
              <a:t>The more specific the user inputs are the more accurate the flight price prediction is likely to be. For example providing exact travel dates and preferred airlines can help the predictive model make more precise predictions. On the other hand if the user is flexible with their travel dates the predictive model may be able to find lower priced flights that fall outside of the user’s initial search parameters.</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770"/>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95000"/>
              </a:lnSpc>
              <a:spcBef>
                <a:spcPts val="0"/>
              </a:spcBef>
              <a:spcAft>
                <a:spcPts val="0"/>
              </a:spcAft>
              <a:buSzPts val="1500"/>
              <a:buFont typeface="Times New Roman" panose="02020603050405020304"/>
              <a:buChar char="●"/>
            </a:pPr>
            <a:r>
              <a:rPr lang="en-GB" sz="1500">
                <a:latin typeface="Times New Roman" panose="02020603050405020304"/>
                <a:ea typeface="Times New Roman" panose="02020603050405020304"/>
                <a:cs typeface="Times New Roman" panose="02020603050405020304"/>
                <a:sym typeface="Times New Roman" panose="02020603050405020304"/>
              </a:rPr>
              <a:t>The user input parameters are: Departure Date : 25.04.2023 15:00, Arrival Date : 25.04.2023 17:30, Source : Mumbai, Destination : Delhi&lt; Stoppage : Non Stop &lt; Airline to travel : Vistara.</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95000"/>
              </a:lnSpc>
              <a:spcBef>
                <a:spcPts val="0"/>
              </a:spcBef>
              <a:spcAft>
                <a:spcPts val="0"/>
              </a:spcAft>
              <a:buSzPts val="1500"/>
              <a:buFont typeface="Times New Roman" panose="02020603050405020304"/>
              <a:buChar char="●"/>
            </a:pPr>
            <a:r>
              <a:rPr lang="en-GB" sz="1500">
                <a:latin typeface="Times New Roman" panose="02020603050405020304"/>
                <a:ea typeface="Times New Roman" panose="02020603050405020304"/>
                <a:cs typeface="Times New Roman" panose="02020603050405020304"/>
                <a:sym typeface="Times New Roman" panose="02020603050405020304"/>
              </a:rPr>
              <a:t>Hence the price predicted is Rs. 5166.16</a:t>
            </a:r>
            <a:endParaRPr sz="150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g2397c901203_1_13"/>
          <p:cNvPicPr preferRelativeResize="0"/>
          <p:nvPr/>
        </p:nvPicPr>
        <p:blipFill>
          <a:blip r:embed="rId3"/>
          <a:stretch>
            <a:fillRect/>
          </a:stretch>
        </p:blipFill>
        <p:spPr>
          <a:xfrm>
            <a:off x="219813" y="96062"/>
            <a:ext cx="8704375" cy="49513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2"/>
          <p:cNvSpPr txBox="1">
            <a:spLocks noGrp="1"/>
          </p:cNvSpPr>
          <p:nvPr>
            <p:ph type="title"/>
          </p:nvPr>
        </p:nvSpPr>
        <p:spPr>
          <a:xfrm>
            <a:off x="1297500" y="393750"/>
            <a:ext cx="7038900" cy="6915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GB"/>
              <a:t>CONCLUSION AND FUTURE SCOPE</a:t>
            </a:r>
          </a:p>
        </p:txBody>
      </p:sp>
      <p:sp>
        <p:nvSpPr>
          <p:cNvPr id="214" name="Google Shape;214;p22"/>
          <p:cNvSpPr txBox="1"/>
          <p:nvPr/>
        </p:nvSpPr>
        <p:spPr>
          <a:xfrm>
            <a:off x="194250" y="1101050"/>
            <a:ext cx="8776500" cy="4295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In conclusion, a flight price prediction project can be a useful tool for travelers who want to plan their trips and save money on airfare. By analyzing historical data and using machine learning algorithms, it is possible to build a model that can accurately predict the price of a flight at a given time. However, it is important to keep in mind that there are many factors that can affect flight prices, such as seasonality, demand, and airline policies, which may not be captured by the model. Therefore, it is always recommended to use the predictions as a guide and to also consider other factors when making a decision on purchasing a flight ticket.</a:t>
            </a:r>
            <a:endParaRPr sz="185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175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1550">
                <a:solidFill>
                  <a:schemeClr val="lt1"/>
                </a:solidFill>
                <a:latin typeface="Times New Roman" panose="02020603050405020304"/>
                <a:ea typeface="Times New Roman" panose="02020603050405020304"/>
                <a:cs typeface="Times New Roman" panose="02020603050405020304"/>
                <a:sym typeface="Times New Roman" panose="02020603050405020304"/>
              </a:rPr>
              <a:t>There are several potential future scopes for a flight price prediction project:</a:t>
            </a:r>
            <a:endParaRPr sz="155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Clr>
                <a:schemeClr val="lt1"/>
              </a:buClr>
              <a:buSzPts val="1500"/>
              <a:buFont typeface="Times New Roman" panose="02020603050405020304"/>
              <a:buChar char="●"/>
            </a:pPr>
            <a:r>
              <a:rPr 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Multi-airline prediction</a:t>
            </a:r>
            <a:endParaRPr sz="15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Clr>
                <a:schemeClr val="lt1"/>
              </a:buClr>
              <a:buSzPts val="1500"/>
              <a:buFont typeface="Times New Roman" panose="02020603050405020304"/>
              <a:buChar char="●"/>
            </a:pPr>
            <a:r>
              <a:rPr 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Real-time predictions</a:t>
            </a:r>
            <a:endParaRPr sz="15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Clr>
                <a:schemeClr val="lt1"/>
              </a:buClr>
              <a:buSzPts val="1500"/>
              <a:buFont typeface="Times New Roman" panose="02020603050405020304"/>
              <a:buChar char="●"/>
            </a:pPr>
            <a:r>
              <a:rPr 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Personalized recommendations</a:t>
            </a:r>
            <a:endParaRPr sz="15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Clr>
                <a:schemeClr val="lt1"/>
              </a:buClr>
              <a:buSzPts val="1500"/>
              <a:buFont typeface="Times New Roman" panose="02020603050405020304"/>
              <a:buChar char="●"/>
            </a:pPr>
            <a:r>
              <a:rPr 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Integration with travel planning apps</a:t>
            </a:r>
            <a:endParaRPr sz="15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endParaRPr sz="1350">
              <a:solidFill>
                <a:schemeClr val="lt1"/>
              </a:solidFill>
            </a:endParaRPr>
          </a:p>
          <a:p>
            <a:pPr marL="0" lvl="0" indent="0" algn="l" rtl="0">
              <a:spcBef>
                <a:spcPts val="0"/>
              </a:spcBef>
              <a:spcAft>
                <a:spcPts val="0"/>
              </a:spcAft>
              <a:buNone/>
            </a:pPr>
            <a:endParaRPr sz="1300">
              <a:solidFill>
                <a:schemeClr val="lt1"/>
              </a:solidFill>
              <a:latin typeface="Lato" panose="020F0502020204030203"/>
              <a:ea typeface="Lato" panose="020F0502020204030203"/>
              <a:cs typeface="Lato" panose="020F0502020204030203"/>
              <a:sym typeface="Lato" panose="020F0502020204030203"/>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19fc244edd2_18_16"/>
          <p:cNvSpPr txBox="1">
            <a:spLocks noGrp="1"/>
          </p:cNvSpPr>
          <p:nvPr>
            <p:ph type="body" idx="1"/>
          </p:nvPr>
        </p:nvSpPr>
        <p:spPr>
          <a:xfrm>
            <a:off x="777850" y="995075"/>
            <a:ext cx="7038900" cy="2911200"/>
          </a:xfrm>
          <a:prstGeom prst="rect">
            <a:avLst/>
          </a:prstGeom>
        </p:spPr>
        <p:txBody>
          <a:bodyPr spcFirstLastPara="1" wrap="square" lIns="91425" tIns="91425" rIns="91425" bIns="91425" anchor="t" anchorCtr="0">
            <a:normAutofit/>
          </a:bodyPr>
          <a:lstStyle/>
          <a:p>
            <a:pPr marL="2286000" lvl="0" indent="457200" algn="l" rtl="0">
              <a:spcBef>
                <a:spcPts val="0"/>
              </a:spcBef>
              <a:spcAft>
                <a:spcPts val="0"/>
              </a:spcAft>
              <a:buNone/>
            </a:pPr>
            <a:endParaRPr/>
          </a:p>
          <a:p>
            <a:pPr marL="2286000" lvl="0" indent="457200" algn="l" rtl="0">
              <a:spcBef>
                <a:spcPts val="0"/>
              </a:spcBef>
              <a:spcAft>
                <a:spcPts val="0"/>
              </a:spcAft>
              <a:buNone/>
            </a:pPr>
            <a:endParaRPr/>
          </a:p>
          <a:p>
            <a:pPr marL="2286000" lvl="0" indent="457200" algn="l" rtl="0">
              <a:spcBef>
                <a:spcPts val="0"/>
              </a:spcBef>
              <a:spcAft>
                <a:spcPts val="0"/>
              </a:spcAft>
              <a:buNone/>
            </a:pPr>
            <a:endParaRPr/>
          </a:p>
          <a:p>
            <a:pPr marL="2286000" lvl="0" indent="457200" algn="l" rtl="0">
              <a:spcBef>
                <a:spcPts val="0"/>
              </a:spcBef>
              <a:spcAft>
                <a:spcPts val="0"/>
              </a:spcAft>
              <a:buNone/>
            </a:pPr>
            <a:endParaRPr/>
          </a:p>
          <a:p>
            <a:pPr marL="2286000" lvl="0" indent="457200" algn="l" rtl="0">
              <a:spcBef>
                <a:spcPts val="0"/>
              </a:spcBef>
              <a:spcAft>
                <a:spcPts val="0"/>
              </a:spcAft>
              <a:buNone/>
            </a:pPr>
            <a:endParaRPr/>
          </a:p>
          <a:p>
            <a:pPr marL="2286000" lvl="0" indent="0" algn="l" rtl="0">
              <a:spcBef>
                <a:spcPts val="0"/>
              </a:spcBef>
              <a:spcAft>
                <a:spcPts val="0"/>
              </a:spcAft>
              <a:buNone/>
            </a:pPr>
            <a:r>
              <a:rPr lang="en-GB" sz="5100" b="1">
                <a:latin typeface="Caveat"/>
                <a:ea typeface="Caveat"/>
                <a:cs typeface="Caveat"/>
                <a:sym typeface="Caveat"/>
              </a:rPr>
              <a:t>THANK YOU</a:t>
            </a:r>
            <a:endParaRPr sz="5100" b="1">
              <a:latin typeface="Caveat"/>
              <a:ea typeface="Caveat"/>
              <a:cs typeface="Caveat"/>
              <a:sym typeface="Caveat"/>
            </a:endParaRPr>
          </a:p>
          <a:p>
            <a:pPr marL="2286000" lvl="0" indent="0" algn="l" rtl="0">
              <a:spcBef>
                <a:spcPts val="0"/>
              </a:spcBef>
              <a:spcAft>
                <a:spcPts val="0"/>
              </a:spcAft>
              <a:buNone/>
            </a:pPr>
            <a:endParaRPr sz="3200" b="1">
              <a:latin typeface="Caveat"/>
              <a:ea typeface="Caveat"/>
              <a:cs typeface="Caveat"/>
              <a:sym typeface="Caveat"/>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1371600" lvl="0" indent="457200" algn="l" rtl="0">
              <a:lnSpc>
                <a:spcPct val="100000"/>
              </a:lnSpc>
              <a:spcBef>
                <a:spcPts val="0"/>
              </a:spcBef>
              <a:spcAft>
                <a:spcPts val="0"/>
              </a:spcAft>
              <a:buSzPts val="2400"/>
              <a:buNone/>
            </a:pPr>
            <a:r>
              <a:rPr lang="en-GB" sz="2700"/>
              <a:t>INTRODUCTION</a:t>
            </a:r>
            <a:endParaRPr sz="2700"/>
          </a:p>
        </p:txBody>
      </p:sp>
      <p:sp>
        <p:nvSpPr>
          <p:cNvPr id="141" name="Google Shape;141;p2"/>
          <p:cNvSpPr txBox="1">
            <a:spLocks noGrp="1"/>
          </p:cNvSpPr>
          <p:nvPr>
            <p:ph type="body" idx="1"/>
          </p:nvPr>
        </p:nvSpPr>
        <p:spPr>
          <a:xfrm>
            <a:off x="1297500" y="1242000"/>
            <a:ext cx="7038900" cy="3236700"/>
          </a:xfrm>
          <a:prstGeom prst="rect">
            <a:avLst/>
          </a:pr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t" anchorCtr="0">
            <a:normAutofit/>
          </a:bodyPr>
          <a:lstStyle/>
          <a:p>
            <a:pPr marL="457200" lvl="0" indent="-323850" algn="l" rtl="0">
              <a:lnSpc>
                <a:spcPct val="115000"/>
              </a:lnSpc>
              <a:spcBef>
                <a:spcPts val="1200"/>
              </a:spcBef>
              <a:spcAft>
                <a:spcPts val="0"/>
              </a:spcAft>
              <a:buSzPts val="1500"/>
              <a:buFont typeface="Times New Roman" panose="02020603050405020304"/>
              <a:buChar char="●"/>
            </a:pPr>
            <a:r>
              <a:rPr 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Our project is flight fare prediction. Which helps user to search for flights on their desirable dates also can look into the fare for that day.</a:t>
            </a: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SzPts val="1500"/>
              <a:buFont typeface="Times New Roman" panose="02020603050405020304"/>
              <a:buChar char="●"/>
            </a:pPr>
            <a:r>
              <a:rPr 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Nowadays people travel a lot and currently using flight for their travel.</a:t>
            </a: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SzPts val="1500"/>
              <a:buFont typeface="Times New Roman" panose="02020603050405020304"/>
              <a:buChar char="●"/>
            </a:pPr>
            <a:r>
              <a:rPr lang="en-IN" alt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This </a:t>
            </a:r>
            <a:r>
              <a:rPr 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project is written in Python and deployed using interface </a:t>
            </a:r>
            <a:r>
              <a:rPr lang="en-IN" alt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i.e. </a:t>
            </a:r>
            <a:r>
              <a:rPr 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flask .</a:t>
            </a: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SzPts val="1500"/>
              <a:buFont typeface="Times New Roman" panose="02020603050405020304"/>
              <a:buChar char="●"/>
            </a:pPr>
            <a:r>
              <a:rPr lang="en-IN" alt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This</a:t>
            </a:r>
            <a:r>
              <a:rPr 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 project can be used to predict the pricing of the flight fare on the departure date as well as the arrival date.</a:t>
            </a: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lnSpc>
                <a:spcPct val="115000"/>
              </a:lnSpc>
              <a:spcBef>
                <a:spcPts val="0"/>
              </a:spcBef>
              <a:spcAft>
                <a:spcPts val="0"/>
              </a:spcAft>
              <a:buSzPts val="1500"/>
              <a:buFont typeface="Times New Roman" panose="02020603050405020304"/>
              <a:buChar char="●"/>
            </a:pPr>
            <a:r>
              <a:rPr 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Even also its shows if their are any breaks in between the travel journey.</a:t>
            </a:r>
            <a:endParaRPr sz="1500">
              <a:highlight>
                <a:schemeClr val="dk1"/>
              </a:highlight>
              <a:latin typeface="Merriweather" panose="00000500000000000000"/>
              <a:ea typeface="Merriweather" panose="00000500000000000000"/>
              <a:cs typeface="Merriweather" panose="00000500000000000000"/>
              <a:sym typeface="Merriweather" panose="0000050000000000000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19fc244edd2_17_0"/>
          <p:cNvSpPr txBox="1">
            <a:spLocks noGrp="1"/>
          </p:cNvSpPr>
          <p:nvPr>
            <p:ph type="title"/>
          </p:nvPr>
        </p:nvSpPr>
        <p:spPr>
          <a:xfrm>
            <a:off x="1285500" y="295100"/>
            <a:ext cx="7038900" cy="598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FLIGHT FARE DATASET</a:t>
            </a:r>
          </a:p>
        </p:txBody>
      </p:sp>
      <p:sp>
        <p:nvSpPr>
          <p:cNvPr id="147" name="Google Shape;147;g19fc244edd2_17_0"/>
          <p:cNvSpPr txBox="1"/>
          <p:nvPr/>
        </p:nvSpPr>
        <p:spPr>
          <a:xfrm>
            <a:off x="281725" y="977475"/>
            <a:ext cx="5391300" cy="3413125"/>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lt1"/>
              </a:buClr>
              <a:buSzPts val="1500"/>
              <a:buFont typeface="Times New Roman" panose="02020603050405020304"/>
              <a:buChar char="●"/>
            </a:pPr>
            <a:r>
              <a:rPr 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The dataset that we </a:t>
            </a:r>
            <a:r>
              <a:rPr lang="en-IN" alt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have </a:t>
            </a:r>
            <a:r>
              <a:rPr 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used for our project</a:t>
            </a:r>
            <a:r>
              <a:rPr lang="en-IN" alt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 i</a:t>
            </a:r>
            <a:r>
              <a:rPr 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s very useful </a:t>
            </a:r>
            <a:r>
              <a:rPr lang="en-IN" alt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in order</a:t>
            </a:r>
            <a:r>
              <a:rPr 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 to find the cheapest flight at the correct timing.</a:t>
            </a:r>
            <a:endParaRPr sz="15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Clr>
                <a:schemeClr val="lt1"/>
              </a:buClr>
              <a:buSzPts val="1500"/>
              <a:buFont typeface="Times New Roman" panose="02020603050405020304"/>
              <a:buChar char="●"/>
            </a:pPr>
            <a:r>
              <a:rPr 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By using the dataset we can also see the no of stoppages or favorable airlines.</a:t>
            </a:r>
            <a:endParaRPr sz="15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Clr>
                <a:schemeClr val="lt1"/>
              </a:buClr>
              <a:buSzPts val="1500"/>
              <a:buFont typeface="Times New Roman" panose="02020603050405020304"/>
              <a:buChar char="●"/>
            </a:pPr>
            <a:r>
              <a:rPr 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The goal of using this dataset is to predict the prices between various cities </a:t>
            </a:r>
            <a:r>
              <a:rPr lang="en-IN" alt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on the basis of departure and arrival date .</a:t>
            </a:r>
            <a:endParaRPr sz="15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Clr>
                <a:schemeClr val="lt1"/>
              </a:buClr>
              <a:buSzPts val="1500"/>
              <a:buFont typeface="Times New Roman" panose="02020603050405020304"/>
              <a:buChar char="●"/>
            </a:pPr>
            <a:r>
              <a:rPr 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By using this dataset we aim to build a model which predicts the prices of the flights using various input features.</a:t>
            </a:r>
            <a:endParaRPr sz="15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15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Clr>
                <a:schemeClr val="lt1"/>
              </a:buClr>
              <a:buSzPts val="1500"/>
              <a:buFont typeface="Times New Roman" panose="02020603050405020304"/>
              <a:buChar char="●"/>
            </a:pPr>
            <a:r>
              <a:rPr 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Dataset consists of 10 columns: </a:t>
            </a:r>
            <a:endParaRPr sz="15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500" b="1">
              <a:solidFill>
                <a:schemeClr val="lt1"/>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914400" lvl="0" indent="0" algn="l" rtl="0">
              <a:spcBef>
                <a:spcPts val="0"/>
              </a:spcBef>
              <a:spcAft>
                <a:spcPts val="0"/>
              </a:spcAft>
              <a:buNone/>
            </a:pPr>
            <a:r>
              <a:rPr 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Airline(favorable airline company ),date of journey, source,destination,route,department time, arrival time,duration,no of stops(if any break),price.</a:t>
            </a:r>
            <a:endParaRPr sz="15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8" name="Google Shape;148;g19fc244edd2_17_0"/>
          <p:cNvPicPr preferRelativeResize="0"/>
          <p:nvPr/>
        </p:nvPicPr>
        <p:blipFill>
          <a:blip r:embed="rId3"/>
          <a:stretch>
            <a:fillRect/>
          </a:stretch>
        </p:blipFill>
        <p:spPr>
          <a:xfrm>
            <a:off x="5780200" y="1426375"/>
            <a:ext cx="2890524" cy="2226051"/>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9fc244edd2_16_28"/>
          <p:cNvSpPr txBox="1">
            <a:spLocks noGrp="1"/>
          </p:cNvSpPr>
          <p:nvPr>
            <p:ph type="title"/>
          </p:nvPr>
        </p:nvSpPr>
        <p:spPr>
          <a:xfrm>
            <a:off x="1297500" y="1500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PREREQUISITES</a:t>
            </a:r>
          </a:p>
        </p:txBody>
      </p:sp>
      <p:sp>
        <p:nvSpPr>
          <p:cNvPr id="154" name="Google Shape;154;g19fc244edd2_16_28"/>
          <p:cNvSpPr txBox="1">
            <a:spLocks noGrp="1"/>
          </p:cNvSpPr>
          <p:nvPr>
            <p:ph type="body" idx="1"/>
          </p:nvPr>
        </p:nvSpPr>
        <p:spPr>
          <a:xfrm>
            <a:off x="673500" y="665200"/>
            <a:ext cx="7662900" cy="48216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Clr>
                <a:schemeClr val="lt1"/>
              </a:buClr>
              <a:buSzPts val="1300"/>
              <a:buFont typeface="Times New Roman" panose="02020603050405020304"/>
              <a:buChar char="●"/>
            </a:pPr>
            <a:r>
              <a:rPr lang="en-GB" i="1">
                <a:latin typeface="Times New Roman" panose="02020603050405020304"/>
                <a:ea typeface="Times New Roman" panose="02020603050405020304"/>
                <a:cs typeface="Times New Roman" panose="02020603050405020304"/>
                <a:sym typeface="Times New Roman" panose="02020603050405020304"/>
              </a:rPr>
              <a:t>Python </a:t>
            </a:r>
            <a:endParaRPr i="1">
              <a:latin typeface="Times New Roman" panose="02020603050405020304"/>
              <a:ea typeface="Times New Roman" panose="02020603050405020304"/>
              <a:cs typeface="Times New Roman" panose="02020603050405020304"/>
              <a:sym typeface="Times New Roman" panose="02020603050405020304"/>
            </a:endParaRPr>
          </a:p>
          <a:p>
            <a:pPr marL="914400" lvl="0" indent="-304800" algn="l" rtl="0">
              <a:spcBef>
                <a:spcPts val="0"/>
              </a:spcBef>
              <a:spcAft>
                <a:spcPts val="0"/>
              </a:spcAft>
              <a:buSzPts val="1200"/>
              <a:buFont typeface="Arial" panose="020B0604020202020204"/>
              <a:buChar char="-"/>
            </a:pPr>
            <a:r>
              <a:rPr lang="en-GB" sz="1200" b="1">
                <a:latin typeface="Times New Roman" panose="02020603050405020304"/>
                <a:ea typeface="Times New Roman" panose="02020603050405020304"/>
                <a:cs typeface="Times New Roman" panose="02020603050405020304"/>
                <a:sym typeface="Times New Roman" panose="02020603050405020304"/>
              </a:rPr>
              <a:t>High-level</a:t>
            </a:r>
            <a:r>
              <a:rPr lang="en-GB" sz="1200">
                <a:latin typeface="Times New Roman" panose="02020603050405020304"/>
                <a:ea typeface="Times New Roman" panose="02020603050405020304"/>
                <a:cs typeface="Times New Roman" panose="02020603050405020304"/>
                <a:sym typeface="Times New Roman" panose="02020603050405020304"/>
              </a:rPr>
              <a:t>, general-purpose programming language</a:t>
            </a:r>
            <a:endParaRPr sz="1200">
              <a:latin typeface="Times New Roman" panose="02020603050405020304"/>
              <a:ea typeface="Times New Roman" panose="02020603050405020304"/>
              <a:cs typeface="Times New Roman" panose="02020603050405020304"/>
              <a:sym typeface="Times New Roman" panose="02020603050405020304"/>
            </a:endParaRPr>
          </a:p>
          <a:p>
            <a:pPr marL="914400" lvl="0" indent="-304800" algn="l" rtl="0">
              <a:spcBef>
                <a:spcPts val="0"/>
              </a:spcBef>
              <a:spcAft>
                <a:spcPts val="0"/>
              </a:spcAft>
              <a:buSzPts val="1200"/>
              <a:buFont typeface="Arial" panose="020B0604020202020204"/>
              <a:buChar char="-"/>
            </a:pPr>
            <a:r>
              <a:rPr lang="en-GB" sz="1200">
                <a:latin typeface="Times New Roman" panose="02020603050405020304"/>
                <a:ea typeface="Times New Roman" panose="02020603050405020304"/>
                <a:cs typeface="Times New Roman" panose="02020603050405020304"/>
                <a:sym typeface="Times New Roman" panose="02020603050405020304"/>
              </a:rPr>
              <a:t>Used for </a:t>
            </a:r>
            <a:r>
              <a:rPr lang="en-GB" sz="1200" b="1">
                <a:latin typeface="Times New Roman" panose="02020603050405020304"/>
                <a:ea typeface="Times New Roman" panose="02020603050405020304"/>
                <a:cs typeface="Times New Roman" panose="02020603050405020304"/>
                <a:sym typeface="Times New Roman" panose="02020603050405020304"/>
              </a:rPr>
              <a:t>build websites and software</a:t>
            </a:r>
            <a:r>
              <a:rPr lang="en-GB" sz="1200">
                <a:latin typeface="Times New Roman" panose="02020603050405020304"/>
                <a:ea typeface="Times New Roman" panose="02020603050405020304"/>
                <a:cs typeface="Times New Roman" panose="02020603050405020304"/>
                <a:sym typeface="Times New Roman" panose="02020603050405020304"/>
              </a:rPr>
              <a:t>, </a:t>
            </a:r>
            <a:r>
              <a:rPr lang="en-GB" sz="1200" b="1">
                <a:latin typeface="Times New Roman" panose="02020603050405020304"/>
                <a:ea typeface="Times New Roman" panose="02020603050405020304"/>
                <a:cs typeface="Times New Roman" panose="02020603050405020304"/>
                <a:sym typeface="Times New Roman" panose="02020603050405020304"/>
              </a:rPr>
              <a:t>automate tasks</a:t>
            </a:r>
            <a:r>
              <a:rPr lang="en-GB" sz="1200">
                <a:latin typeface="Times New Roman" panose="02020603050405020304"/>
                <a:ea typeface="Times New Roman" panose="02020603050405020304"/>
                <a:cs typeface="Times New Roman" panose="02020603050405020304"/>
                <a:sym typeface="Times New Roman" panose="02020603050405020304"/>
              </a:rPr>
              <a:t>, and </a:t>
            </a:r>
            <a:r>
              <a:rPr lang="en-GB" sz="1200" b="1">
                <a:latin typeface="Times New Roman" panose="02020603050405020304"/>
                <a:ea typeface="Times New Roman" panose="02020603050405020304"/>
                <a:cs typeface="Times New Roman" panose="02020603050405020304"/>
                <a:sym typeface="Times New Roman" panose="02020603050405020304"/>
              </a:rPr>
              <a:t>conduct data analysis</a:t>
            </a:r>
            <a:r>
              <a:rPr lang="en-GB" sz="1200">
                <a:latin typeface="Times New Roman" panose="02020603050405020304"/>
                <a:ea typeface="Times New Roman" panose="02020603050405020304"/>
                <a:cs typeface="Times New Roman" panose="02020603050405020304"/>
                <a:sym typeface="Times New Roman" panose="02020603050405020304"/>
              </a:rPr>
              <a:t> </a:t>
            </a:r>
            <a:endParaRPr sz="12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spcBef>
                <a:spcPts val="0"/>
              </a:spcBef>
              <a:spcAft>
                <a:spcPts val="0"/>
              </a:spcAft>
              <a:buClr>
                <a:schemeClr val="lt1"/>
              </a:buClr>
              <a:buSzPts val="1300"/>
              <a:buFont typeface="Times New Roman" panose="02020603050405020304"/>
              <a:buChar char="●"/>
            </a:pPr>
            <a:r>
              <a:rPr lang="en-GB" i="1">
                <a:latin typeface="Times New Roman" panose="02020603050405020304"/>
                <a:ea typeface="Times New Roman" panose="02020603050405020304"/>
                <a:cs typeface="Times New Roman" panose="02020603050405020304"/>
                <a:sym typeface="Times New Roman" panose="02020603050405020304"/>
              </a:rPr>
              <a:t>Numpy </a:t>
            </a:r>
            <a:endParaRPr i="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rgbClr val="000000"/>
              </a:buClr>
              <a:buSzPts val="1200"/>
              <a:buFont typeface="Arial" panose="020B0604020202020204"/>
              <a:buChar char="●"/>
            </a:pPr>
            <a:r>
              <a:rPr lang="en-GB" sz="1200">
                <a:latin typeface="Times New Roman" panose="02020603050405020304"/>
                <a:ea typeface="Times New Roman" panose="02020603050405020304"/>
                <a:cs typeface="Times New Roman" panose="02020603050405020304"/>
                <a:sym typeface="Times New Roman" panose="02020603050405020304"/>
              </a:rPr>
              <a:t>    -    Library for Python supporting </a:t>
            </a:r>
            <a:r>
              <a:rPr lang="en-GB" sz="1200" b="1">
                <a:latin typeface="Times New Roman" panose="02020603050405020304"/>
                <a:ea typeface="Times New Roman" panose="02020603050405020304"/>
                <a:cs typeface="Times New Roman" panose="02020603050405020304"/>
                <a:sym typeface="Times New Roman" panose="02020603050405020304"/>
              </a:rPr>
              <a:t>matrices and mathematical functions</a:t>
            </a:r>
            <a:endParaRPr sz="1200" b="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rgbClr val="000000"/>
              </a:buClr>
              <a:buSzPts val="1200"/>
              <a:buFont typeface="Arial" panose="020B0604020202020204"/>
              <a:buChar char="●"/>
            </a:pPr>
            <a:r>
              <a:rPr lang="en-GB" sz="1200">
                <a:latin typeface="Times New Roman" panose="02020603050405020304"/>
                <a:ea typeface="Times New Roman" panose="02020603050405020304"/>
                <a:cs typeface="Times New Roman" panose="02020603050405020304"/>
                <a:sym typeface="Times New Roman" panose="02020603050405020304"/>
              </a:rPr>
              <a:t>    -    Used for working with </a:t>
            </a:r>
            <a:r>
              <a:rPr lang="en-GB" sz="1200" b="1">
                <a:latin typeface="Times New Roman" panose="02020603050405020304"/>
                <a:ea typeface="Times New Roman" panose="02020603050405020304"/>
                <a:cs typeface="Times New Roman" panose="02020603050405020304"/>
                <a:sym typeface="Times New Roman" panose="02020603050405020304"/>
              </a:rPr>
              <a:t>arrays</a:t>
            </a:r>
            <a:r>
              <a:rPr lang="en-GB" sz="1200">
                <a:latin typeface="Times New Roman" panose="02020603050405020304"/>
                <a:ea typeface="Times New Roman" panose="02020603050405020304"/>
                <a:cs typeface="Times New Roman" panose="02020603050405020304"/>
                <a:sym typeface="Times New Roman" panose="02020603050405020304"/>
              </a:rPr>
              <a:t>. It also has functions for working in domain of </a:t>
            </a:r>
            <a:r>
              <a:rPr lang="en-GB" sz="1200" b="1">
                <a:latin typeface="Times New Roman" panose="02020603050405020304"/>
                <a:ea typeface="Times New Roman" panose="02020603050405020304"/>
                <a:cs typeface="Times New Roman" panose="02020603050405020304"/>
                <a:sym typeface="Times New Roman" panose="02020603050405020304"/>
              </a:rPr>
              <a:t>linear algebra, fourier </a:t>
            </a:r>
          </a:p>
          <a:p>
            <a:pPr marL="457200" lvl="0" indent="-304800" algn="l" rtl="0">
              <a:spcBef>
                <a:spcPts val="0"/>
              </a:spcBef>
              <a:spcAft>
                <a:spcPts val="0"/>
              </a:spcAft>
              <a:buClr>
                <a:srgbClr val="000000"/>
              </a:buClr>
              <a:buSzPts val="1200"/>
              <a:buFont typeface="Arial" panose="020B0604020202020204"/>
              <a:buChar char="●"/>
            </a:pPr>
            <a:r>
              <a:rPr lang="en-GB" sz="1200" b="1">
                <a:latin typeface="Times New Roman" panose="02020603050405020304"/>
                <a:ea typeface="Times New Roman" panose="02020603050405020304"/>
                <a:cs typeface="Times New Roman" panose="02020603050405020304"/>
                <a:sym typeface="Times New Roman" panose="02020603050405020304"/>
              </a:rPr>
              <a:t> </a:t>
            </a:r>
            <a:r>
              <a:rPr lang="en-IN" altLang="en-GB" sz="1200" b="1">
                <a:latin typeface="Times New Roman" panose="02020603050405020304"/>
                <a:ea typeface="Times New Roman" panose="02020603050405020304"/>
                <a:cs typeface="Times New Roman" panose="02020603050405020304"/>
                <a:sym typeface="Times New Roman" panose="02020603050405020304"/>
              </a:rPr>
              <a:t>         </a:t>
            </a:r>
            <a:r>
              <a:rPr lang="en-GB" sz="1200" b="1">
                <a:latin typeface="Times New Roman" panose="02020603050405020304"/>
                <a:ea typeface="Times New Roman" panose="02020603050405020304"/>
                <a:cs typeface="Times New Roman" panose="02020603050405020304"/>
                <a:sym typeface="Times New Roman" panose="02020603050405020304"/>
              </a:rPr>
              <a:t>transform, and matrices.</a:t>
            </a:r>
            <a:endParaRPr sz="1200" b="1">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spcBef>
                <a:spcPts val="0"/>
              </a:spcBef>
              <a:spcAft>
                <a:spcPts val="0"/>
              </a:spcAft>
              <a:buClr>
                <a:schemeClr val="lt1"/>
              </a:buClr>
              <a:buSzPts val="1300"/>
              <a:buFont typeface="Times New Roman" panose="02020603050405020304"/>
              <a:buChar char="●"/>
            </a:pPr>
            <a:r>
              <a:rPr lang="en-GB" i="1">
                <a:latin typeface="Times New Roman" panose="02020603050405020304"/>
                <a:ea typeface="Times New Roman" panose="02020603050405020304"/>
                <a:cs typeface="Times New Roman" panose="02020603050405020304"/>
                <a:sym typeface="Times New Roman" panose="02020603050405020304"/>
              </a:rPr>
              <a:t>Pandas </a:t>
            </a:r>
            <a:endParaRPr i="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rgbClr val="000000"/>
              </a:buClr>
              <a:buSzPts val="1200"/>
              <a:buFont typeface="Arial" panose="020B0604020202020204"/>
              <a:buChar char="●"/>
            </a:pPr>
            <a:r>
              <a:rPr lang="en-GB" sz="1200">
                <a:latin typeface="Times New Roman" panose="02020603050405020304"/>
                <a:ea typeface="Times New Roman" panose="02020603050405020304"/>
                <a:cs typeface="Times New Roman" panose="02020603050405020304"/>
                <a:sym typeface="Times New Roman" panose="02020603050405020304"/>
              </a:rPr>
              <a:t>    -    Python programming language for </a:t>
            </a:r>
            <a:r>
              <a:rPr lang="en-GB" sz="1200" b="1">
                <a:latin typeface="Times New Roman" panose="02020603050405020304"/>
                <a:ea typeface="Times New Roman" panose="02020603050405020304"/>
                <a:cs typeface="Times New Roman" panose="02020603050405020304"/>
                <a:sym typeface="Times New Roman" panose="02020603050405020304"/>
              </a:rPr>
              <a:t>data manipulation</a:t>
            </a:r>
            <a:r>
              <a:rPr lang="en-GB" sz="1200">
                <a:latin typeface="Times New Roman" panose="02020603050405020304"/>
                <a:ea typeface="Times New Roman" panose="02020603050405020304"/>
                <a:cs typeface="Times New Roman" panose="02020603050405020304"/>
                <a:sym typeface="Times New Roman" panose="02020603050405020304"/>
              </a:rPr>
              <a:t> and built on numpy package</a:t>
            </a:r>
            <a:endParaRPr sz="1200">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rgbClr val="000000"/>
              </a:buClr>
              <a:buSzPts val="1200"/>
              <a:buFont typeface="Arial" panose="020B0604020202020204"/>
              <a:buChar char="●"/>
            </a:pPr>
            <a:r>
              <a:rPr lang="en-GB" sz="1200">
                <a:latin typeface="Times New Roman" panose="02020603050405020304"/>
                <a:ea typeface="Times New Roman" panose="02020603050405020304"/>
                <a:cs typeface="Times New Roman" panose="02020603050405020304"/>
                <a:sym typeface="Times New Roman" panose="02020603050405020304"/>
              </a:rPr>
              <a:t>    -    Used for data manipulation and </a:t>
            </a:r>
            <a:r>
              <a:rPr lang="en-GB" sz="1200" b="1">
                <a:latin typeface="Times New Roman" panose="02020603050405020304"/>
                <a:ea typeface="Times New Roman" panose="02020603050405020304"/>
                <a:cs typeface="Times New Roman" panose="02020603050405020304"/>
                <a:sym typeface="Times New Roman" panose="02020603050405020304"/>
              </a:rPr>
              <a:t>analysis</a:t>
            </a:r>
            <a:endParaRPr sz="1200" b="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chemeClr val="lt1"/>
              </a:buClr>
              <a:buSzPts val="1200"/>
              <a:buFont typeface="Times New Roman" panose="02020603050405020304"/>
              <a:buChar char="●"/>
            </a:pPr>
            <a:r>
              <a:rPr lang="en-GB" sz="1200">
                <a:latin typeface="Times New Roman" panose="02020603050405020304"/>
                <a:ea typeface="Times New Roman" panose="02020603050405020304"/>
                <a:cs typeface="Times New Roman" panose="02020603050405020304"/>
                <a:sym typeface="Times New Roman" panose="02020603050405020304"/>
              </a:rPr>
              <a:t> </a:t>
            </a:r>
            <a:r>
              <a:rPr lang="en-GB" i="1">
                <a:latin typeface="Times New Roman" panose="02020603050405020304"/>
                <a:ea typeface="Times New Roman" panose="02020603050405020304"/>
                <a:cs typeface="Times New Roman" panose="02020603050405020304"/>
                <a:sym typeface="Times New Roman" panose="02020603050405020304"/>
              </a:rPr>
              <a:t>Matplotlib </a:t>
            </a:r>
            <a:endParaRPr i="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rgbClr val="000000"/>
              </a:buClr>
              <a:buSzPts val="1200"/>
              <a:buFont typeface="Arial" panose="020B0604020202020204"/>
              <a:buChar char="●"/>
            </a:pPr>
            <a:r>
              <a:rPr lang="en-GB" sz="1200">
                <a:latin typeface="Times New Roman" panose="02020603050405020304"/>
                <a:ea typeface="Times New Roman" panose="02020603050405020304"/>
                <a:cs typeface="Times New Roman" panose="02020603050405020304"/>
                <a:sym typeface="Times New Roman" panose="02020603050405020304"/>
              </a:rPr>
              <a:t>    -    A p</a:t>
            </a:r>
            <a:r>
              <a:rPr lang="en-IN" altLang="en-GB" sz="1200">
                <a:latin typeface="Times New Roman" panose="02020603050405020304"/>
                <a:ea typeface="Times New Roman" panose="02020603050405020304"/>
                <a:cs typeface="Times New Roman" panose="02020603050405020304"/>
                <a:sym typeface="Times New Roman" panose="02020603050405020304"/>
              </a:rPr>
              <a:t>l</a:t>
            </a:r>
            <a:r>
              <a:rPr lang="en-GB" sz="1200">
                <a:latin typeface="Times New Roman" panose="02020603050405020304"/>
                <a:ea typeface="Times New Roman" panose="02020603050405020304"/>
                <a:cs typeface="Times New Roman" panose="02020603050405020304"/>
                <a:sym typeface="Times New Roman" panose="02020603050405020304"/>
              </a:rPr>
              <a:t>otting library </a:t>
            </a:r>
            <a:r>
              <a:rPr lang="en-GB" sz="1200" b="1">
                <a:latin typeface="Times New Roman" panose="02020603050405020304"/>
                <a:ea typeface="Times New Roman" panose="02020603050405020304"/>
                <a:cs typeface="Times New Roman" panose="02020603050405020304"/>
                <a:sym typeface="Times New Roman" panose="02020603050405020304"/>
              </a:rPr>
              <a:t>simple visualization</a:t>
            </a:r>
            <a:endParaRPr sz="1200" b="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rgbClr val="000000"/>
              </a:buClr>
              <a:buSzPts val="1200"/>
              <a:buFont typeface="Arial" panose="020B0604020202020204"/>
              <a:buChar char="●"/>
            </a:pPr>
            <a:r>
              <a:rPr lang="en-GB" sz="1200">
                <a:latin typeface="Times New Roman" panose="02020603050405020304"/>
                <a:ea typeface="Times New Roman" panose="02020603050405020304"/>
                <a:cs typeface="Times New Roman" panose="02020603050405020304"/>
                <a:sym typeface="Times New Roman" panose="02020603050405020304"/>
              </a:rPr>
              <a:t>    -    Used for creating static, animated, and </a:t>
            </a:r>
            <a:r>
              <a:rPr lang="en-GB" sz="1200" b="1">
                <a:latin typeface="Times New Roman" panose="02020603050405020304"/>
                <a:ea typeface="Times New Roman" panose="02020603050405020304"/>
                <a:cs typeface="Times New Roman" panose="02020603050405020304"/>
                <a:sym typeface="Times New Roman" panose="02020603050405020304"/>
              </a:rPr>
              <a:t>interactive visualizations</a:t>
            </a:r>
            <a:r>
              <a:rPr lang="en-GB" sz="1200">
                <a:latin typeface="Times New Roman" panose="02020603050405020304"/>
                <a:ea typeface="Times New Roman" panose="02020603050405020304"/>
                <a:cs typeface="Times New Roman" panose="02020603050405020304"/>
                <a:sym typeface="Times New Roman" panose="02020603050405020304"/>
              </a:rPr>
              <a:t> in python</a:t>
            </a:r>
            <a:endParaRPr sz="12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spcBef>
                <a:spcPts val="0"/>
              </a:spcBef>
              <a:spcAft>
                <a:spcPts val="0"/>
              </a:spcAft>
              <a:buClr>
                <a:schemeClr val="lt1"/>
              </a:buClr>
              <a:buSzPts val="1300"/>
              <a:buFont typeface="Times New Roman" panose="02020603050405020304"/>
              <a:buChar char="●"/>
            </a:pPr>
            <a:r>
              <a:rPr lang="en-GB" i="1">
                <a:latin typeface="Times New Roman" panose="02020603050405020304"/>
                <a:ea typeface="Times New Roman" panose="02020603050405020304"/>
                <a:cs typeface="Times New Roman" panose="02020603050405020304"/>
                <a:sym typeface="Times New Roman" panose="02020603050405020304"/>
              </a:rPr>
              <a:t>Flask</a:t>
            </a:r>
            <a:endParaRPr i="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rgbClr val="000000"/>
              </a:buClr>
              <a:buSzPts val="1200"/>
              <a:buFont typeface="Arial" panose="020B0604020202020204"/>
              <a:buChar char="●"/>
            </a:pPr>
            <a:r>
              <a:rPr lang="en-GB" sz="1200">
                <a:latin typeface="Times New Roman" panose="02020603050405020304"/>
                <a:ea typeface="Times New Roman" panose="02020603050405020304"/>
                <a:cs typeface="Times New Roman" panose="02020603050405020304"/>
                <a:sym typeface="Times New Roman" panose="02020603050405020304"/>
              </a:rPr>
              <a:t>    -    Micro web framework written in Python.</a:t>
            </a:r>
            <a:endParaRPr sz="1200">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rgbClr val="000000"/>
              </a:buClr>
              <a:buSzPts val="1200"/>
              <a:buFont typeface="Arial" panose="020B0604020202020204"/>
              <a:buChar char="●"/>
            </a:pPr>
            <a:r>
              <a:rPr lang="en-GB" sz="1200">
                <a:latin typeface="Times New Roman" panose="02020603050405020304"/>
                <a:ea typeface="Times New Roman" panose="02020603050405020304"/>
                <a:cs typeface="Times New Roman" panose="02020603050405020304"/>
                <a:sym typeface="Times New Roman" panose="02020603050405020304"/>
              </a:rPr>
              <a:t>    -    Used for developing web applications in Python </a:t>
            </a:r>
            <a:endParaRPr sz="1200" b="1">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spcBef>
                <a:spcPts val="0"/>
              </a:spcBef>
              <a:spcAft>
                <a:spcPts val="0"/>
              </a:spcAft>
              <a:buClr>
                <a:schemeClr val="lt1"/>
              </a:buClr>
              <a:buSzPts val="1300"/>
              <a:buFont typeface="Times New Roman" panose="02020603050405020304"/>
              <a:buChar char="●"/>
            </a:pPr>
            <a:r>
              <a:rPr lang="en-GB" i="1">
                <a:latin typeface="Times New Roman" panose="02020603050405020304"/>
                <a:ea typeface="Times New Roman" panose="02020603050405020304"/>
                <a:cs typeface="Times New Roman" panose="02020603050405020304"/>
                <a:sym typeface="Times New Roman" panose="02020603050405020304"/>
              </a:rPr>
              <a:t>Scikit Learn </a:t>
            </a:r>
            <a:endParaRPr i="1">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rgbClr val="000000"/>
              </a:buClr>
              <a:buSzPts val="1200"/>
              <a:buFont typeface="Arial" panose="020B0604020202020204"/>
              <a:buChar char="●"/>
            </a:pPr>
            <a:r>
              <a:rPr lang="en-GB" sz="1200">
                <a:latin typeface="Times New Roman" panose="02020603050405020304"/>
                <a:ea typeface="Times New Roman" panose="02020603050405020304"/>
                <a:cs typeface="Times New Roman" panose="02020603050405020304"/>
                <a:sym typeface="Times New Roman" panose="02020603050405020304"/>
              </a:rPr>
              <a:t>    -    It features various </a:t>
            </a:r>
            <a:r>
              <a:rPr lang="en-GB" sz="1200" b="1">
                <a:latin typeface="Times New Roman" panose="02020603050405020304"/>
                <a:ea typeface="Times New Roman" panose="02020603050405020304"/>
                <a:cs typeface="Times New Roman" panose="02020603050405020304"/>
                <a:sym typeface="Times New Roman" panose="02020603050405020304"/>
              </a:rPr>
              <a:t>machine learning algorithms</a:t>
            </a:r>
            <a:r>
              <a:rPr lang="en-GB" sz="1200">
                <a:latin typeface="Times New Roman" panose="02020603050405020304"/>
                <a:ea typeface="Times New Roman" panose="02020603050405020304"/>
                <a:cs typeface="Times New Roman" panose="02020603050405020304"/>
                <a:sym typeface="Times New Roman" panose="02020603050405020304"/>
              </a:rPr>
              <a:t> and evaluation metrics</a:t>
            </a:r>
            <a:endParaRPr sz="1200">
              <a:latin typeface="Times New Roman" panose="02020603050405020304"/>
              <a:ea typeface="Times New Roman" panose="02020603050405020304"/>
              <a:cs typeface="Times New Roman" panose="02020603050405020304"/>
              <a:sym typeface="Times New Roman" panose="02020603050405020304"/>
            </a:endParaRPr>
          </a:p>
          <a:p>
            <a:pPr marL="457200" lvl="0" indent="-304800" algn="l" rtl="0">
              <a:spcBef>
                <a:spcPts val="0"/>
              </a:spcBef>
              <a:spcAft>
                <a:spcPts val="0"/>
              </a:spcAft>
              <a:buClr>
                <a:srgbClr val="000000"/>
              </a:buClr>
              <a:buSzPts val="1200"/>
              <a:buFont typeface="Arial" panose="020B0604020202020204"/>
              <a:buChar char="●"/>
            </a:pPr>
            <a:r>
              <a:rPr lang="en-GB" sz="1200">
                <a:latin typeface="Times New Roman" panose="02020603050405020304"/>
                <a:ea typeface="Times New Roman" panose="02020603050405020304"/>
                <a:cs typeface="Times New Roman" panose="02020603050405020304"/>
                <a:sym typeface="Times New Roman" panose="02020603050405020304"/>
              </a:rPr>
              <a:t>    -    Used for - </a:t>
            </a:r>
            <a:r>
              <a:rPr lang="en-GB" sz="1200" b="1">
                <a:latin typeface="Times New Roman" panose="02020603050405020304"/>
                <a:ea typeface="Times New Roman" panose="02020603050405020304"/>
                <a:cs typeface="Times New Roman" panose="02020603050405020304"/>
                <a:sym typeface="Times New Roman" panose="02020603050405020304"/>
              </a:rPr>
              <a:t>Algorithmic decision-making method</a:t>
            </a:r>
            <a:endParaRPr sz="12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50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500"/>
              </a:spcBef>
              <a:spcAft>
                <a:spcPts val="0"/>
              </a:spcAft>
              <a:buNone/>
            </a:pPr>
            <a:endParaRPr sz="120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9fc244edd2_16_0"/>
          <p:cNvSpPr txBox="1">
            <a:spLocks noGrp="1"/>
          </p:cNvSpPr>
          <p:nvPr>
            <p:ph type="title"/>
          </p:nvPr>
        </p:nvSpPr>
        <p:spPr>
          <a:xfrm>
            <a:off x="500275" y="111700"/>
            <a:ext cx="7836000" cy="584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2690"/>
              <a:t>ML MODELS</a:t>
            </a:r>
            <a:endParaRPr sz="2690"/>
          </a:p>
        </p:txBody>
      </p:sp>
      <p:sp>
        <p:nvSpPr>
          <p:cNvPr id="160" name="Google Shape;160;g19fc244edd2_16_0"/>
          <p:cNvSpPr txBox="1">
            <a:spLocks noGrp="1"/>
          </p:cNvSpPr>
          <p:nvPr>
            <p:ph type="body" idx="1"/>
          </p:nvPr>
        </p:nvSpPr>
        <p:spPr>
          <a:xfrm>
            <a:off x="441975" y="1102525"/>
            <a:ext cx="4473300" cy="3788400"/>
          </a:xfrm>
          <a:prstGeom prst="rect">
            <a:avLst/>
          </a:prstGeom>
        </p:spPr>
        <p:txBody>
          <a:bodyPr spcFirstLastPara="1" wrap="square" lIns="91425" tIns="91425" rIns="91425" bIns="91425" anchor="t" anchorCtr="0">
            <a:noAutofit/>
          </a:bodyPr>
          <a:lstStyle/>
          <a:p>
            <a:pPr marL="457200" lvl="0" indent="0" algn="l" rtl="0">
              <a:lnSpc>
                <a:spcPct val="95000"/>
              </a:lnSpc>
              <a:spcBef>
                <a:spcPts val="0"/>
              </a:spcBef>
              <a:spcAft>
                <a:spcPts val="0"/>
              </a:spcAft>
              <a:buNone/>
            </a:pPr>
            <a:r>
              <a:rPr lang="en-GB" sz="1830" b="1">
                <a:latin typeface="Times New Roman" panose="02020603050405020304"/>
                <a:ea typeface="Times New Roman" panose="02020603050405020304"/>
                <a:cs typeface="Times New Roman" panose="02020603050405020304"/>
                <a:sym typeface="Times New Roman" panose="02020603050405020304"/>
              </a:rPr>
              <a:t>              Supervised</a:t>
            </a:r>
            <a:r>
              <a:rPr lang="en-GB" sz="1830">
                <a:latin typeface="Times New Roman" panose="02020603050405020304"/>
                <a:ea typeface="Times New Roman" panose="02020603050405020304"/>
                <a:cs typeface="Times New Roman" panose="02020603050405020304"/>
                <a:sym typeface="Times New Roman" panose="02020603050405020304"/>
              </a:rPr>
              <a:t> </a:t>
            </a:r>
            <a:r>
              <a:rPr lang="en-GB" sz="1405">
                <a:latin typeface="Times New Roman" panose="02020603050405020304"/>
                <a:ea typeface="Times New Roman" panose="02020603050405020304"/>
                <a:cs typeface="Times New Roman" panose="02020603050405020304"/>
                <a:sym typeface="Times New Roman" panose="02020603050405020304"/>
              </a:rPr>
              <a:t> </a:t>
            </a:r>
            <a:r>
              <a:rPr lang="en-GB" sz="1500">
                <a:latin typeface="Times New Roman" panose="02020603050405020304"/>
                <a:ea typeface="Times New Roman" panose="02020603050405020304"/>
                <a:cs typeface="Times New Roman" panose="02020603050405020304"/>
                <a:sym typeface="Times New Roman" panose="02020603050405020304"/>
              </a:rPr>
              <a:t> </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0" algn="ctr" rtl="0">
              <a:lnSpc>
                <a:spcPct val="95000"/>
              </a:lnSpc>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a. </a:t>
            </a:r>
            <a:r>
              <a:rPr lang="en-GB" sz="1500" b="1">
                <a:latin typeface="Times New Roman" panose="02020603050405020304"/>
                <a:ea typeface="Times New Roman" panose="02020603050405020304"/>
                <a:cs typeface="Times New Roman" panose="02020603050405020304"/>
                <a:sym typeface="Times New Roman" panose="02020603050405020304"/>
              </a:rPr>
              <a:t>Regression ( Logistic and Linear)</a:t>
            </a:r>
            <a:r>
              <a:rPr lang="en-GB" sz="1500">
                <a:latin typeface="Times New Roman" panose="02020603050405020304"/>
                <a:ea typeface="Times New Roman" panose="02020603050405020304"/>
                <a:cs typeface="Times New Roman" panose="02020603050405020304"/>
                <a:sym typeface="Times New Roman" panose="02020603050405020304"/>
              </a:rPr>
              <a:t> : Estimates relationships among variables , finding key patterns in  large and diverse datasets.</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935"/>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935"/>
              <a:buNone/>
            </a:pPr>
            <a:r>
              <a:rPr lang="en-GB" sz="1500">
                <a:latin typeface="Times New Roman" panose="02020603050405020304"/>
                <a:ea typeface="Times New Roman" panose="02020603050405020304"/>
                <a:cs typeface="Times New Roman" panose="02020603050405020304"/>
                <a:sym typeface="Times New Roman" panose="02020603050405020304"/>
              </a:rPr>
              <a:t>b.  </a:t>
            </a:r>
            <a:r>
              <a:rPr lang="en-GB" sz="1500" b="1">
                <a:latin typeface="Times New Roman" panose="02020603050405020304"/>
                <a:ea typeface="Times New Roman" panose="02020603050405020304"/>
                <a:cs typeface="Times New Roman" panose="02020603050405020304"/>
                <a:sym typeface="Times New Roman" panose="02020603050405020304"/>
              </a:rPr>
              <a:t>KNN:</a:t>
            </a:r>
            <a:r>
              <a:rPr lang="en-GB" sz="1500">
                <a:latin typeface="Times New Roman" panose="02020603050405020304"/>
                <a:ea typeface="Times New Roman" panose="02020603050405020304"/>
                <a:cs typeface="Times New Roman" panose="02020603050405020304"/>
                <a:sym typeface="Times New Roman" panose="02020603050405020304"/>
              </a:rPr>
              <a:t>  To create coordinates for each object in a n-dimensional space.</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935"/>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935"/>
              <a:buNone/>
            </a:pPr>
            <a:r>
              <a:rPr lang="en-GB" sz="1500">
                <a:latin typeface="Times New Roman" panose="02020603050405020304"/>
                <a:ea typeface="Times New Roman" panose="02020603050405020304"/>
                <a:cs typeface="Times New Roman" panose="02020603050405020304"/>
                <a:sym typeface="Times New Roman" panose="02020603050405020304"/>
              </a:rPr>
              <a:t>c. </a:t>
            </a:r>
            <a:r>
              <a:rPr lang="en-GB" sz="1500" b="1">
                <a:latin typeface="Times New Roman" panose="02020603050405020304"/>
                <a:ea typeface="Times New Roman" panose="02020603050405020304"/>
                <a:cs typeface="Times New Roman" panose="02020603050405020304"/>
                <a:sym typeface="Times New Roman" panose="02020603050405020304"/>
              </a:rPr>
              <a:t>Decision Tree</a:t>
            </a:r>
            <a:r>
              <a:rPr lang="en-GB" sz="1500">
                <a:latin typeface="Times New Roman" panose="02020603050405020304"/>
                <a:ea typeface="Times New Roman" panose="02020603050405020304"/>
                <a:cs typeface="Times New Roman" panose="02020603050405020304"/>
                <a:sym typeface="Times New Roman" panose="02020603050405020304"/>
              </a:rPr>
              <a:t>:  Determine what category an input falls into by traversing the  leaf’s and nodes of a tree.</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935"/>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935"/>
              <a:buNone/>
            </a:pPr>
            <a:r>
              <a:rPr lang="en-GB" sz="1500">
                <a:latin typeface="Times New Roman" panose="02020603050405020304"/>
                <a:ea typeface="Times New Roman" panose="02020603050405020304"/>
                <a:cs typeface="Times New Roman" panose="02020603050405020304"/>
                <a:sym typeface="Times New Roman" panose="02020603050405020304"/>
              </a:rPr>
              <a:t>d.  </a:t>
            </a:r>
            <a:r>
              <a:rPr lang="en-GB" sz="1500" b="1">
                <a:latin typeface="Times New Roman" panose="02020603050405020304"/>
                <a:ea typeface="Times New Roman" panose="02020603050405020304"/>
                <a:cs typeface="Times New Roman" panose="02020603050405020304"/>
                <a:sym typeface="Times New Roman" panose="02020603050405020304"/>
              </a:rPr>
              <a:t>Random Forest </a:t>
            </a:r>
            <a:r>
              <a:rPr lang="en-GB" sz="1500">
                <a:latin typeface="Times New Roman" panose="02020603050405020304"/>
                <a:ea typeface="Times New Roman" panose="02020603050405020304"/>
                <a:cs typeface="Times New Roman" panose="02020603050405020304"/>
                <a:sym typeface="Times New Roman" panose="02020603050405020304"/>
              </a:rPr>
              <a:t>: Combines the output of many decision trees </a:t>
            </a:r>
            <a:r>
              <a:rPr lang="en-IN" altLang="en-GB" sz="1500">
                <a:latin typeface="Times New Roman" panose="02020603050405020304"/>
                <a:ea typeface="Times New Roman" panose="02020603050405020304"/>
                <a:cs typeface="Times New Roman" panose="02020603050405020304"/>
                <a:sym typeface="Times New Roman" panose="02020603050405020304"/>
              </a:rPr>
              <a:t>to reach a single result.</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5000"/>
              </a:lnSpc>
              <a:spcBef>
                <a:spcPts val="0"/>
              </a:spcBef>
              <a:spcAft>
                <a:spcPts val="0"/>
              </a:spcAft>
              <a:buSzPts val="935"/>
              <a:buNone/>
            </a:pPr>
            <a:endParaRPr sz="1305">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5000"/>
              </a:lnSpc>
              <a:spcBef>
                <a:spcPts val="0"/>
              </a:spcBef>
              <a:spcAft>
                <a:spcPts val="0"/>
              </a:spcAft>
              <a:buSzPts val="935"/>
              <a:buNone/>
            </a:pPr>
            <a:endParaRPr sz="1305">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95000"/>
              </a:lnSpc>
              <a:spcBef>
                <a:spcPts val="0"/>
              </a:spcBef>
              <a:spcAft>
                <a:spcPts val="0"/>
              </a:spcAft>
              <a:buSzPts val="935"/>
              <a:buNone/>
            </a:pPr>
            <a:endParaRPr sz="1305">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5000"/>
              </a:lnSpc>
              <a:spcBef>
                <a:spcPts val="0"/>
              </a:spcBef>
              <a:spcAft>
                <a:spcPts val="0"/>
              </a:spcAft>
              <a:buSzPts val="935"/>
              <a:buNone/>
            </a:pPr>
            <a:endParaRPr sz="1305">
              <a:latin typeface="Times New Roman" panose="02020603050405020304"/>
              <a:ea typeface="Times New Roman" panose="02020603050405020304"/>
              <a:cs typeface="Times New Roman" panose="02020603050405020304"/>
              <a:sym typeface="Times New Roman" panose="02020603050405020304"/>
            </a:endParaRPr>
          </a:p>
        </p:txBody>
      </p:sp>
      <p:sp>
        <p:nvSpPr>
          <p:cNvPr id="161" name="Google Shape;161;g19fc244edd2_16_0"/>
          <p:cNvSpPr txBox="1">
            <a:spLocks noGrp="1"/>
          </p:cNvSpPr>
          <p:nvPr>
            <p:ph type="body" idx="2"/>
          </p:nvPr>
        </p:nvSpPr>
        <p:spPr>
          <a:xfrm>
            <a:off x="5133775" y="1102525"/>
            <a:ext cx="3803100" cy="33765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sz="1800">
                <a:latin typeface="Times New Roman" panose="02020603050405020304"/>
                <a:ea typeface="Times New Roman" panose="02020603050405020304"/>
                <a:cs typeface="Times New Roman" panose="02020603050405020304"/>
                <a:sym typeface="Times New Roman" panose="02020603050405020304"/>
              </a:rPr>
              <a:t>                 </a:t>
            </a:r>
            <a:r>
              <a:rPr lang="en-GB" sz="1800" b="1">
                <a:latin typeface="Times New Roman" panose="02020603050405020304"/>
                <a:ea typeface="Times New Roman" panose="02020603050405020304"/>
                <a:cs typeface="Times New Roman" panose="02020603050405020304"/>
                <a:sym typeface="Times New Roman" panose="02020603050405020304"/>
              </a:rPr>
              <a:t>Unsupervised </a:t>
            </a: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None/>
            </a:pP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None/>
            </a:pPr>
            <a:r>
              <a:rPr lang="en-GB" sz="1800" b="1">
                <a:latin typeface="Times New Roman" panose="02020603050405020304"/>
                <a:ea typeface="Times New Roman" panose="02020603050405020304"/>
                <a:cs typeface="Times New Roman" panose="02020603050405020304"/>
                <a:sym typeface="Times New Roman" panose="02020603050405020304"/>
              </a:rPr>
              <a:t> </a:t>
            </a:r>
            <a:r>
              <a:rPr lang="en-GB" sz="1500">
                <a:latin typeface="Times New Roman" panose="02020603050405020304"/>
                <a:ea typeface="Times New Roman" panose="02020603050405020304"/>
                <a:cs typeface="Times New Roman" panose="02020603050405020304"/>
                <a:sym typeface="Times New Roman" panose="02020603050405020304"/>
              </a:rPr>
              <a:t>a. </a:t>
            </a:r>
            <a:r>
              <a:rPr lang="en-GB" sz="1500" b="1">
                <a:latin typeface="Times New Roman" panose="02020603050405020304"/>
                <a:ea typeface="Times New Roman" panose="02020603050405020304"/>
                <a:cs typeface="Times New Roman" panose="02020603050405020304"/>
                <a:sym typeface="Times New Roman" panose="02020603050405020304"/>
              </a:rPr>
              <a:t>K-Means</a:t>
            </a:r>
            <a:r>
              <a:rPr lang="en-GB" sz="1500">
                <a:latin typeface="Times New Roman" panose="02020603050405020304"/>
                <a:ea typeface="Times New Roman" panose="02020603050405020304"/>
                <a:cs typeface="Times New Roman" panose="02020603050405020304"/>
                <a:sym typeface="Times New Roman" panose="02020603050405020304"/>
              </a:rPr>
              <a:t>: This is used to find the similarities between objects and groups them into K different clusters.</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                             </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 b. </a:t>
            </a:r>
            <a:r>
              <a:rPr lang="en-GB" sz="1500" b="1">
                <a:latin typeface="Times New Roman" panose="02020603050405020304"/>
                <a:ea typeface="Times New Roman" panose="02020603050405020304"/>
                <a:cs typeface="Times New Roman" panose="02020603050405020304"/>
                <a:sym typeface="Times New Roman" panose="02020603050405020304"/>
              </a:rPr>
              <a:t>Hierarchical Clustering</a:t>
            </a:r>
            <a:r>
              <a:rPr lang="en-GB" sz="1500">
                <a:latin typeface="Times New Roman" panose="02020603050405020304"/>
                <a:ea typeface="Times New Roman" panose="02020603050405020304"/>
                <a:cs typeface="Times New Roman" panose="02020603050405020304"/>
                <a:sym typeface="Times New Roman" panose="02020603050405020304"/>
              </a:rPr>
              <a:t>: It builds a tree of nested clusters without having to </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specify the number of clusters.</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3de4221674_0_0"/>
          <p:cNvSpPr txBox="1">
            <a:spLocks noGrp="1"/>
          </p:cNvSpPr>
          <p:nvPr>
            <p:ph type="title"/>
          </p:nvPr>
        </p:nvSpPr>
        <p:spPr>
          <a:xfrm>
            <a:off x="325425" y="228275"/>
            <a:ext cx="8451300" cy="16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In this project , we have used 5 different machine learning models:</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AutoNum type="arabicPeriod"/>
            </a:pPr>
            <a:r>
              <a:rPr lang="en-GB" sz="1500">
                <a:latin typeface="Times New Roman" panose="02020603050405020304"/>
                <a:ea typeface="Times New Roman" panose="02020603050405020304"/>
                <a:cs typeface="Times New Roman" panose="02020603050405020304"/>
                <a:sym typeface="Times New Roman" panose="02020603050405020304"/>
              </a:rPr>
              <a:t>Linear Regression</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AutoNum type="arabicPeriod"/>
            </a:pPr>
            <a:r>
              <a:rPr lang="en-GB" sz="1500">
                <a:latin typeface="Times New Roman" panose="02020603050405020304"/>
                <a:ea typeface="Times New Roman" panose="02020603050405020304"/>
                <a:cs typeface="Times New Roman" panose="02020603050405020304"/>
                <a:sym typeface="Times New Roman" panose="02020603050405020304"/>
              </a:rPr>
              <a:t>Decision Tree</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AutoNum type="arabicPeriod"/>
            </a:pPr>
            <a:r>
              <a:rPr lang="en-GB" sz="1500">
                <a:latin typeface="Times New Roman" panose="02020603050405020304"/>
                <a:ea typeface="Times New Roman" panose="02020603050405020304"/>
                <a:cs typeface="Times New Roman" panose="02020603050405020304"/>
                <a:sym typeface="Times New Roman" panose="02020603050405020304"/>
              </a:rPr>
              <a:t>Random Forest</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AutoNum type="arabicPeriod"/>
            </a:pPr>
            <a:r>
              <a:rPr lang="en-GB" sz="1500">
                <a:latin typeface="Times New Roman" panose="02020603050405020304"/>
                <a:ea typeface="Times New Roman" panose="02020603050405020304"/>
                <a:cs typeface="Times New Roman" panose="02020603050405020304"/>
                <a:sym typeface="Times New Roman" panose="02020603050405020304"/>
              </a:rPr>
              <a:t>KNN Classifier</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AutoNum type="arabicPeriod"/>
            </a:pPr>
            <a:r>
              <a:rPr lang="en-GB" sz="1500">
                <a:latin typeface="Times New Roman" panose="02020603050405020304"/>
                <a:ea typeface="Times New Roman" panose="02020603050405020304"/>
                <a:cs typeface="Times New Roman" panose="02020603050405020304"/>
                <a:sym typeface="Times New Roman" panose="02020603050405020304"/>
              </a:rPr>
              <a:t>XGBoost </a:t>
            </a:r>
            <a:endParaRPr sz="1500">
              <a:latin typeface="Times New Roman" panose="02020603050405020304"/>
              <a:ea typeface="Times New Roman" panose="02020603050405020304"/>
              <a:cs typeface="Times New Roman" panose="02020603050405020304"/>
              <a:sym typeface="Times New Roman" panose="02020603050405020304"/>
            </a:endParaRPr>
          </a:p>
        </p:txBody>
      </p:sp>
      <p:sp>
        <p:nvSpPr>
          <p:cNvPr id="167" name="Google Shape;167;g23de4221674_0_0"/>
          <p:cNvSpPr txBox="1">
            <a:spLocks noGrp="1"/>
          </p:cNvSpPr>
          <p:nvPr>
            <p:ph type="body" idx="1"/>
          </p:nvPr>
        </p:nvSpPr>
        <p:spPr>
          <a:xfrm>
            <a:off x="325425" y="1889225"/>
            <a:ext cx="4138200" cy="317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b="1" i="1">
                <a:latin typeface="Times New Roman" panose="02020603050405020304"/>
                <a:ea typeface="Times New Roman" panose="02020603050405020304"/>
                <a:cs typeface="Times New Roman" panose="02020603050405020304"/>
                <a:sym typeface="Times New Roman" panose="02020603050405020304"/>
              </a:rPr>
              <a:t>Comparison  of accuracy b/w models:</a:t>
            </a:r>
            <a:endParaRPr sz="1500" b="1" i="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500" i="1">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Char char="●"/>
            </a:pPr>
            <a:r>
              <a:rPr lang="en-GB" sz="1500">
                <a:latin typeface="Times New Roman" panose="02020603050405020304"/>
                <a:ea typeface="Times New Roman" panose="02020603050405020304"/>
                <a:cs typeface="Times New Roman" panose="02020603050405020304"/>
                <a:sym typeface="Times New Roman" panose="02020603050405020304"/>
              </a:rPr>
              <a:t>From the table we can see that , XGBoost</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 Regression model provides the best accuracy .</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This model has the best combination of prediction </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performance and processing time compared to </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others. </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It has the capacity to do parallel computation on a </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single machine as it is both linear model solver and</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 tree learning algorithm.</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pic>
        <p:nvPicPr>
          <p:cNvPr id="168" name="Google Shape;168;g23de4221674_0_0"/>
          <p:cNvPicPr preferRelativeResize="0"/>
          <p:nvPr/>
        </p:nvPicPr>
        <p:blipFill>
          <a:blip r:embed="rId3"/>
          <a:stretch>
            <a:fillRect/>
          </a:stretch>
        </p:blipFill>
        <p:spPr>
          <a:xfrm>
            <a:off x="4463525" y="2234550"/>
            <a:ext cx="4450824" cy="170927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a728ef1ea8_0_0"/>
          <p:cNvSpPr txBox="1">
            <a:spLocks noGrp="1"/>
          </p:cNvSpPr>
          <p:nvPr>
            <p:ph type="title"/>
          </p:nvPr>
        </p:nvSpPr>
        <p:spPr>
          <a:xfrm>
            <a:off x="1297500" y="393750"/>
            <a:ext cx="7038900" cy="66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IMPLEMENTATION</a:t>
            </a:r>
          </a:p>
        </p:txBody>
      </p:sp>
      <p:sp>
        <p:nvSpPr>
          <p:cNvPr id="174" name="Google Shape;174;g1a728ef1ea8_0_0"/>
          <p:cNvSpPr txBox="1">
            <a:spLocks noGrp="1"/>
          </p:cNvSpPr>
          <p:nvPr>
            <p:ph type="body" idx="1"/>
          </p:nvPr>
        </p:nvSpPr>
        <p:spPr>
          <a:xfrm>
            <a:off x="440625" y="1056150"/>
            <a:ext cx="2967900" cy="397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  </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500" b="1">
                <a:latin typeface="Times New Roman" panose="02020603050405020304"/>
                <a:ea typeface="Times New Roman" panose="02020603050405020304"/>
                <a:cs typeface="Times New Roman" panose="02020603050405020304"/>
                <a:sym typeface="Times New Roman" panose="02020603050405020304"/>
              </a:rPr>
              <a:t>In this project we followed these steps:</a:t>
            </a:r>
            <a:endParaRPr sz="15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500" b="1">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Char char="●"/>
            </a:pPr>
            <a:r>
              <a:rPr lang="en-GB" sz="1500" b="1">
                <a:latin typeface="Times New Roman" panose="02020603050405020304"/>
                <a:ea typeface="Times New Roman" panose="02020603050405020304"/>
                <a:cs typeface="Times New Roman" panose="02020603050405020304"/>
                <a:sym typeface="Times New Roman" panose="02020603050405020304"/>
              </a:rPr>
              <a:t>Data Exploration</a:t>
            </a: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Char char="●"/>
            </a:pPr>
            <a:r>
              <a:rPr lang="en-GB" sz="1500" b="1">
                <a:latin typeface="Times New Roman" panose="02020603050405020304"/>
                <a:ea typeface="Times New Roman" panose="02020603050405020304"/>
                <a:cs typeface="Times New Roman" panose="02020603050405020304"/>
                <a:sym typeface="Times New Roman" panose="02020603050405020304"/>
              </a:rPr>
              <a:t>Cleaning of data</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Char char="●"/>
            </a:pPr>
            <a:r>
              <a:rPr lang="en-GB" sz="1500" b="1">
                <a:latin typeface="Times New Roman" panose="02020603050405020304"/>
                <a:ea typeface="Times New Roman" panose="02020603050405020304"/>
                <a:cs typeface="Times New Roman" panose="02020603050405020304"/>
                <a:sym typeface="Times New Roman" panose="02020603050405020304"/>
              </a:rPr>
              <a:t>Feature selection</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Char char="●"/>
            </a:pPr>
            <a:r>
              <a:rPr lang="en-GB" sz="1500" b="1">
                <a:latin typeface="Times New Roman" panose="02020603050405020304"/>
                <a:ea typeface="Times New Roman" panose="02020603050405020304"/>
                <a:cs typeface="Times New Roman" panose="02020603050405020304"/>
                <a:sym typeface="Times New Roman" panose="02020603050405020304"/>
              </a:rPr>
              <a:t>Encoding </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Char char="●"/>
            </a:pPr>
            <a:r>
              <a:rPr lang="en-GB" sz="1500" b="1">
                <a:latin typeface="Times New Roman" panose="02020603050405020304"/>
                <a:ea typeface="Times New Roman" panose="02020603050405020304"/>
                <a:cs typeface="Times New Roman" panose="02020603050405020304"/>
                <a:sym typeface="Times New Roman" panose="02020603050405020304"/>
              </a:rPr>
              <a:t>Deployment</a:t>
            </a:r>
            <a:endParaRPr sz="15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15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p:txBody>
      </p:sp>
      <p:pic>
        <p:nvPicPr>
          <p:cNvPr id="175" name="Google Shape;175;g1a728ef1ea8_0_0"/>
          <p:cNvPicPr preferRelativeResize="0"/>
          <p:nvPr/>
        </p:nvPicPr>
        <p:blipFill>
          <a:blip r:embed="rId3"/>
          <a:stretch>
            <a:fillRect/>
          </a:stretch>
        </p:blipFill>
        <p:spPr>
          <a:xfrm>
            <a:off x="3969950" y="1483463"/>
            <a:ext cx="4533900" cy="2905125"/>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1a728ef1ea8_0_9"/>
          <p:cNvSpPr txBox="1">
            <a:spLocks noGrp="1"/>
          </p:cNvSpPr>
          <p:nvPr>
            <p:ph type="body" idx="1"/>
          </p:nvPr>
        </p:nvSpPr>
        <p:spPr>
          <a:xfrm>
            <a:off x="238000" y="709125"/>
            <a:ext cx="8625900" cy="403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Importing dependencies</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just" rtl="0">
              <a:lnSpc>
                <a:spcPct val="100000"/>
              </a:lnSpc>
              <a:spcBef>
                <a:spcPts val="0"/>
              </a:spcBef>
              <a:spcAft>
                <a:spcPts val="0"/>
              </a:spcAft>
              <a:buSzPts val="1500"/>
              <a:buFont typeface="Times New Roman" panose="02020603050405020304"/>
              <a:buChar char="●"/>
            </a:pPr>
            <a:r>
              <a:rPr 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 First up I’ve imported the python packages / libraries</a:t>
            </a: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0"/>
              </a:spcBef>
              <a:spcAft>
                <a:spcPts val="0"/>
              </a:spcAft>
              <a:buNone/>
            </a:pPr>
            <a:r>
              <a:rPr 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  that I’ve used for this app.</a:t>
            </a: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0"/>
              </a:spcBef>
              <a:spcAft>
                <a:spcPts val="0"/>
              </a:spcAft>
              <a:buNone/>
            </a:pP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just" rtl="0">
              <a:lnSpc>
                <a:spcPct val="100000"/>
              </a:lnSpc>
              <a:spcBef>
                <a:spcPts val="0"/>
              </a:spcBef>
              <a:spcAft>
                <a:spcPts val="0"/>
              </a:spcAft>
              <a:buSzPts val="1500"/>
              <a:buFont typeface="Times New Roman" panose="02020603050405020304"/>
              <a:buChar char="●"/>
            </a:pPr>
            <a:r>
              <a:rPr 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We have used matplotlib for data visualisation.</a:t>
            </a: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914400" lvl="0" indent="0" algn="just" rtl="0">
              <a:lnSpc>
                <a:spcPct val="100000"/>
              </a:lnSpc>
              <a:spcBef>
                <a:spcPts val="0"/>
              </a:spcBef>
              <a:spcAft>
                <a:spcPts val="0"/>
              </a:spcAft>
              <a:buNone/>
            </a:pP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914400" lvl="0" indent="0" algn="just" rtl="0">
              <a:lnSpc>
                <a:spcPct val="100000"/>
              </a:lnSpc>
              <a:spcBef>
                <a:spcPts val="0"/>
              </a:spcBef>
              <a:spcAft>
                <a:spcPts val="0"/>
              </a:spcAft>
              <a:buNone/>
            </a:pP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None/>
            </a:pPr>
            <a:r>
              <a:rPr 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Data Preprocessing : </a:t>
            </a: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0"/>
              </a:spcBef>
              <a:spcAft>
                <a:spcPts val="0"/>
              </a:spcAft>
              <a:buNone/>
            </a:pP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just" rtl="0">
              <a:lnSpc>
                <a:spcPct val="100000"/>
              </a:lnSpc>
              <a:spcBef>
                <a:spcPts val="0"/>
              </a:spcBef>
              <a:spcAft>
                <a:spcPts val="0"/>
              </a:spcAft>
              <a:buSzPts val="1500"/>
              <a:buFont typeface="Times New Roman" panose="02020603050405020304"/>
              <a:buChar char="●"/>
            </a:pPr>
            <a:r>
              <a:rPr 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  Before modelling ,  we will  preprocess the dataset.</a:t>
            </a: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0"/>
              </a:spcBef>
              <a:spcAft>
                <a:spcPts val="0"/>
              </a:spcAft>
              <a:buNone/>
            </a:pP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just" rtl="0">
              <a:lnSpc>
                <a:spcPct val="100000"/>
              </a:lnSpc>
              <a:spcBef>
                <a:spcPts val="0"/>
              </a:spcBef>
              <a:spcAft>
                <a:spcPts val="0"/>
              </a:spcAft>
              <a:buSzPts val="1500"/>
              <a:buFont typeface="Times New Roman" panose="02020603050405020304"/>
              <a:buChar char="●"/>
            </a:pPr>
            <a:r>
              <a:rPr 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  We have removed the null values amd dropped </a:t>
            </a: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0"/>
              </a:spcBef>
              <a:spcAft>
                <a:spcPts val="0"/>
              </a:spcAft>
              <a:buNone/>
            </a:pPr>
            <a:r>
              <a:rPr 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  the  columns of no use and finally cleaned data </a:t>
            </a: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0"/>
              </a:spcBef>
              <a:spcAft>
                <a:spcPts val="0"/>
              </a:spcAft>
              <a:buNone/>
            </a:pPr>
            <a:r>
              <a:rPr 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  set is received  which is  splitted in two parts</a:t>
            </a: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00000"/>
              </a:lnSpc>
              <a:spcBef>
                <a:spcPts val="0"/>
              </a:spcBef>
              <a:spcAft>
                <a:spcPts val="0"/>
              </a:spcAft>
              <a:buNone/>
            </a:pPr>
            <a:r>
              <a:rPr lang="en-GB" sz="1500">
                <a:highlight>
                  <a:schemeClr val="dk1"/>
                </a:highlight>
                <a:latin typeface="Times New Roman" panose="02020603050405020304"/>
                <a:ea typeface="Times New Roman" panose="02020603050405020304"/>
                <a:cs typeface="Times New Roman" panose="02020603050405020304"/>
                <a:sym typeface="Times New Roman" panose="02020603050405020304"/>
              </a:rPr>
              <a:t>   i.e. train and test.</a:t>
            </a:r>
            <a:endParaRPr sz="1500">
              <a:highlight>
                <a:schemeClr val="dk1"/>
              </a:highlight>
              <a:latin typeface="Times New Roman" panose="02020603050405020304"/>
              <a:ea typeface="Times New Roman" panose="02020603050405020304"/>
              <a:cs typeface="Times New Roman" panose="02020603050405020304"/>
              <a:sym typeface="Times New Roman" panose="02020603050405020304"/>
            </a:endParaRPr>
          </a:p>
        </p:txBody>
      </p:sp>
      <p:pic>
        <p:nvPicPr>
          <p:cNvPr id="181" name="Google Shape;181;g1a728ef1ea8_0_9"/>
          <p:cNvPicPr preferRelativeResize="0"/>
          <p:nvPr/>
        </p:nvPicPr>
        <p:blipFill rotWithShape="1">
          <a:blip r:embed="rId3"/>
          <a:srcRect l="16624" t="44175" r="60748" b="43360"/>
          <a:stretch>
            <a:fillRect/>
          </a:stretch>
        </p:blipFill>
        <p:spPr>
          <a:xfrm>
            <a:off x="5366925" y="927700"/>
            <a:ext cx="2826749" cy="976226"/>
          </a:xfrm>
          <a:prstGeom prst="rect">
            <a:avLst/>
          </a:prstGeom>
          <a:noFill/>
          <a:ln>
            <a:noFill/>
          </a:ln>
        </p:spPr>
      </p:pic>
      <p:pic>
        <p:nvPicPr>
          <p:cNvPr id="182" name="Google Shape;182;g1a728ef1ea8_0_9"/>
          <p:cNvPicPr preferRelativeResize="0"/>
          <p:nvPr/>
        </p:nvPicPr>
        <p:blipFill rotWithShape="1">
          <a:blip r:embed="rId4"/>
          <a:srcRect l="19332" t="61376" r="10393" b="16243"/>
          <a:stretch>
            <a:fillRect/>
          </a:stretch>
        </p:blipFill>
        <p:spPr>
          <a:xfrm>
            <a:off x="4842375" y="2486750"/>
            <a:ext cx="4108973" cy="225857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a728ef1ea8_0_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EDA  </a:t>
            </a:r>
          </a:p>
        </p:txBody>
      </p:sp>
      <p:sp>
        <p:nvSpPr>
          <p:cNvPr id="188" name="Google Shape;188;g1a728ef1ea8_0_16"/>
          <p:cNvSpPr txBox="1">
            <a:spLocks noGrp="1"/>
          </p:cNvSpPr>
          <p:nvPr>
            <p:ph type="body" idx="1"/>
          </p:nvPr>
        </p:nvSpPr>
        <p:spPr>
          <a:xfrm>
            <a:off x="165125" y="1189950"/>
            <a:ext cx="4793700" cy="3803100"/>
          </a:xfrm>
          <a:prstGeom prst="rect">
            <a:avLst/>
          </a:prstGeom>
        </p:spPr>
        <p:txBody>
          <a:bodyPr spcFirstLastPara="1" wrap="square" lIns="91425" tIns="91425" rIns="91425" bIns="91425" anchor="t" anchorCtr="0">
            <a:normAutofit/>
          </a:bodyPr>
          <a:lstStyle/>
          <a:p>
            <a:pPr marL="457200" lvl="0" indent="-323850" algn="l" rtl="0">
              <a:lnSpc>
                <a:spcPct val="104000"/>
              </a:lnSpc>
              <a:spcBef>
                <a:spcPts val="0"/>
              </a:spcBef>
              <a:spcAft>
                <a:spcPts val="0"/>
              </a:spcAft>
              <a:buSzPts val="1500"/>
              <a:buFont typeface="Times New Roman" panose="02020603050405020304"/>
              <a:buChar char="●"/>
            </a:pPr>
            <a:r>
              <a:rPr lang="en-GB" sz="1500">
                <a:latin typeface="Times New Roman" panose="02020603050405020304"/>
                <a:ea typeface="Times New Roman" panose="02020603050405020304"/>
                <a:cs typeface="Times New Roman" panose="02020603050405020304"/>
                <a:sym typeface="Times New Roman" panose="02020603050405020304"/>
              </a:rPr>
              <a:t>We have to convert the datatype of ‘Date_of_Journey’ </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4000"/>
              </a:lnSpc>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which is object into timestamp so as to use this column  properly for prediction. For this we require pandas “to_determine” to convert object data type to datetime dtype.</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4000"/>
              </a:lnSpc>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4000"/>
              </a:lnSpc>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4000"/>
              </a:lnSpc>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4000"/>
              </a:lnSpc>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4000"/>
              </a:lnSpc>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4000"/>
              </a:lnSpc>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4000"/>
              </a:lnSpc>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  </a:t>
            </a:r>
            <a:endParaRPr sz="1500">
              <a:latin typeface="Times New Roman" panose="02020603050405020304"/>
              <a:ea typeface="Times New Roman" panose="02020603050405020304"/>
              <a:cs typeface="Times New Roman" panose="02020603050405020304"/>
              <a:sym typeface="Times New Roman" panose="02020603050405020304"/>
            </a:endParaRPr>
          </a:p>
        </p:txBody>
      </p:sp>
      <p:pic>
        <p:nvPicPr>
          <p:cNvPr id="189" name="Google Shape;189;g1a728ef1ea8_0_16"/>
          <p:cNvPicPr preferRelativeResize="0"/>
          <p:nvPr/>
        </p:nvPicPr>
        <p:blipFill rotWithShape="1">
          <a:blip r:embed="rId3"/>
          <a:srcRect l="13658" t="21789" r="15090" b="13802"/>
          <a:stretch>
            <a:fillRect/>
          </a:stretch>
        </p:blipFill>
        <p:spPr>
          <a:xfrm>
            <a:off x="4958825" y="1022450"/>
            <a:ext cx="3788399" cy="1651300"/>
          </a:xfrm>
          <a:prstGeom prst="rect">
            <a:avLst/>
          </a:prstGeom>
          <a:noFill/>
          <a:ln>
            <a:noFill/>
          </a:ln>
        </p:spPr>
      </p:pic>
      <p:pic>
        <p:nvPicPr>
          <p:cNvPr id="190" name="Google Shape;190;g1a728ef1ea8_0_16"/>
          <p:cNvPicPr preferRelativeResize="0"/>
          <p:nvPr/>
        </p:nvPicPr>
        <p:blipFill>
          <a:blip r:embed="rId4"/>
          <a:stretch>
            <a:fillRect/>
          </a:stretch>
        </p:blipFill>
        <p:spPr>
          <a:xfrm>
            <a:off x="4958825" y="2906875"/>
            <a:ext cx="3788400" cy="1981674"/>
          </a:xfrm>
          <a:prstGeom prst="rect">
            <a:avLst/>
          </a:prstGeom>
          <a:noFill/>
          <a:ln>
            <a:noFill/>
          </a:ln>
        </p:spPr>
      </p:pic>
      <p:sp>
        <p:nvSpPr>
          <p:cNvPr id="191" name="Google Shape;191;g1a728ef1ea8_0_16"/>
          <p:cNvSpPr txBox="1"/>
          <p:nvPr/>
        </p:nvSpPr>
        <p:spPr>
          <a:xfrm>
            <a:off x="238000" y="3186550"/>
            <a:ext cx="4218300" cy="895800"/>
          </a:xfrm>
          <a:prstGeom prst="rect">
            <a:avLst/>
          </a:prstGeom>
          <a:noFill/>
          <a:ln>
            <a:noFill/>
          </a:ln>
        </p:spPr>
        <p:txBody>
          <a:bodyPr spcFirstLastPara="1" wrap="square" lIns="91425" tIns="91425" rIns="91425" bIns="91425" anchor="t" anchorCtr="0">
            <a:spAutoFit/>
          </a:bodyPr>
          <a:lstStyle/>
          <a:p>
            <a:pPr marL="457200" lvl="0" indent="-323850" algn="l" rtl="0">
              <a:lnSpc>
                <a:spcPct val="104000"/>
              </a:lnSpc>
              <a:spcBef>
                <a:spcPts val="0"/>
              </a:spcBef>
              <a:spcAft>
                <a:spcPts val="0"/>
              </a:spcAft>
              <a:buClr>
                <a:schemeClr val="lt1"/>
              </a:buClr>
              <a:buSzPts val="1500"/>
              <a:buFont typeface="Times New Roman" panose="02020603050405020304"/>
              <a:buChar char="●"/>
            </a:pPr>
            <a:r>
              <a:rPr lang="en-GB" sz="1500">
                <a:solidFill>
                  <a:schemeClr val="lt1"/>
                </a:solidFill>
                <a:latin typeface="Times New Roman" panose="02020603050405020304"/>
                <a:ea typeface="Times New Roman" panose="02020603050405020304"/>
                <a:cs typeface="Times New Roman" panose="02020603050405020304"/>
                <a:sym typeface="Times New Roman" panose="02020603050405020304"/>
              </a:rPr>
              <a:t>Calculating the time taken by plane to reach the destination .</a:t>
            </a:r>
            <a:endParaRPr sz="15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1149</Words>
  <Application>Microsoft Office PowerPoint</Application>
  <PresentationFormat>On-screen Show (16:9)</PresentationFormat>
  <Paragraphs>173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Times New Roman</vt:lpstr>
      <vt:lpstr>Arial</vt:lpstr>
      <vt:lpstr>Comic Sans MS</vt:lpstr>
      <vt:lpstr>Caveat</vt:lpstr>
      <vt:lpstr>Merriweather</vt:lpstr>
      <vt:lpstr>Montserrat</vt:lpstr>
      <vt:lpstr>Lato</vt:lpstr>
      <vt:lpstr>Focus</vt:lpstr>
      <vt:lpstr>        FLIGHT FARE PREDICTION     </vt:lpstr>
      <vt:lpstr>INTRODUCTION</vt:lpstr>
      <vt:lpstr>FLIGHT FARE DATASET</vt:lpstr>
      <vt:lpstr>PREREQUISITES</vt:lpstr>
      <vt:lpstr>ML MODELS</vt:lpstr>
      <vt:lpstr>In this project , we have used 5 different machine learning models: Linear Regression Decision Tree Random Forest KNN Classifier XGBoost </vt:lpstr>
      <vt:lpstr>IMPLEMENTATION</vt:lpstr>
      <vt:lpstr>PowerPoint Presentation</vt:lpstr>
      <vt:lpstr>EDA  </vt:lpstr>
      <vt:lpstr>Some of the categorical data are : Nominal data : Data is not in the order. Ordinal data : Data are in order. Since Airline column has 12 unique values it is nominal categorical data and there is less cardinality so we will  perform one hot encoding.       Deployment:   After applying different models and finding the best one , we have deployed the web page using flask and predicted the flight fare.  </vt:lpstr>
      <vt:lpstr>           UI AND RESULT ANALYSIS </vt:lpstr>
      <vt:lpstr>PowerPoint Presentation</vt:lpstr>
      <vt:lpstr>CONCLUSION AND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FLIGHT FARE PREDICTION     </dc:title>
  <dc:creator/>
  <cp:lastModifiedBy>1905112</cp:lastModifiedBy>
  <cp:revision>5</cp:revision>
  <dcterms:created xsi:type="dcterms:W3CDTF">2023-05-04T03:38:42Z</dcterms:created>
  <dcterms:modified xsi:type="dcterms:W3CDTF">2023-05-04T05:32:39Z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4EB19655551D4211BE1E59A38E037DA6</vt:lpwstr>
  </property>
  <property fmtid="{D5CDD505-2E9C-101B-9397-08002B2CF9AE}" pid="3" name="KSOProductBuildVer">
    <vt:lpwstr>1033-11.2.0.11537</vt:lpwstr>
  </property>
</Properties>
</file>