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327"/>
  </p:normalViewPr>
  <p:slideViewPr>
    <p:cSldViewPr snapToGrid="0">
      <p:cViewPr varScale="1">
        <p:scale>
          <a:sx n="91" d="100"/>
          <a:sy n="91" d="100"/>
        </p:scale>
        <p:origin x="22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3710-E684-74F7-EA33-8701441BD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4F471-5F91-199D-BE9E-40468AEF7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B52F8-C7DB-D1D4-1B67-E35AE198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529-CD41-D344-B884-0861609F055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9F5C2-9573-D59B-A4BF-44E0D8B7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CD758-632E-3BC2-4B5C-94ED9BAC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1203-072C-DC46-BCF5-245498D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2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32B2-8058-7CCA-7B8A-0A264C22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41634-3929-BADC-13E2-7AFAAFCBB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BC2DB-9B32-E494-90C0-D4670807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529-CD41-D344-B884-0861609F055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F613A-CE36-63AF-2819-289A83B7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E8FAC-AF58-25BB-B166-B43F580D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1203-072C-DC46-BCF5-245498D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3A845-1AFB-3ED0-D8DD-06791CB73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1A4FA-7FE4-13C9-EEF8-EA245951D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67D0-860D-FE0D-A00D-A3986AB7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529-CD41-D344-B884-0861609F055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09862-A70C-DBAE-0DEE-12C3C5CF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56BF9-C882-2641-29BB-55EEDE8B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1203-072C-DC46-BCF5-245498D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0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7B0B-D0FA-55F3-FC5B-3A34CF85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3C31-1B95-59E8-6557-B9C4C635A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18F63-5643-3A57-61D3-68D36C4C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529-CD41-D344-B884-0861609F055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FA26-C42B-9E52-F651-BC745585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A9C0-0F0D-E893-2D19-2EA900A4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1203-072C-DC46-BCF5-245498D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3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5256-A8D2-1BCE-DCCE-3CC75C1E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027E7-BFA8-E2CF-C9C8-426DC0EF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EAEA-4497-13F1-210F-ED4A3C62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529-CD41-D344-B884-0861609F055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60555-3D12-611D-78BB-E6F2BF08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02251-4974-CF5E-0FEA-46220531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1203-072C-DC46-BCF5-245498D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1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8F7C-9CD8-5CAC-C482-BCC0A049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2F98-F138-DB5E-8927-59C23EFD6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A0C4D-FECB-493F-0221-3173CD479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6CA43-920B-2127-2E1E-5BEB1629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529-CD41-D344-B884-0861609F055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4F67F-E551-879E-4773-AB07A5B6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2E16F-B835-3D3F-033A-1F45E4FD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1203-072C-DC46-BCF5-245498D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7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2B6-DE76-F67A-A11D-4E5C343E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484DE-A157-F8EB-AFFC-24B9CF768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BF5DC-C27D-6CA9-349B-45C5C0EFB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171AB-03ED-7657-B026-8EACA7DF2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76EFA-9124-D273-31C5-91D8BCC2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93C2F-16D5-95F4-CA78-162CD768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529-CD41-D344-B884-0861609F055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DC4CB-AB65-CEF2-6D6C-9FB7E449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989B1-1305-E976-389E-72E3FE3C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1203-072C-DC46-BCF5-245498D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6A2F-D2E6-8920-874F-00EE5CA8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19EBA-F623-A1A6-829E-7D3F029B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529-CD41-D344-B884-0861609F055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AF5B0-F68B-52F7-5E4C-85164B39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B390C-B27F-11CD-BE51-D1CE1493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1203-072C-DC46-BCF5-245498D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3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79291-E68E-31B8-09D7-EBB775A9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529-CD41-D344-B884-0861609F055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778A2-7879-5A63-EA98-921F6DCD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FCE99-3FD1-4C16-0A98-76C746AE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1203-072C-DC46-BCF5-245498D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0820-BEA1-5B36-2CDA-F68BD068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E46B-E7E2-4F28-C5C3-28420C56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B0AFF-2C65-4A37-73AF-503411C74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56F16-09A0-D623-F43F-D183F1DA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529-CD41-D344-B884-0861609F055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9AE1E-AF5A-5B9B-E07A-E03B8B59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D2F9D-1469-A454-5C71-9C522905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1203-072C-DC46-BCF5-245498D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1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A654-73AF-6A1D-EB4C-656AD0EE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50976-B06A-F47C-80AE-3B96CFA30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93575-8E28-4283-4DBD-D53C6EC6B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15048-959D-0661-5289-B488C6FF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D529-CD41-D344-B884-0861609F055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FA542-0038-A52F-4480-521D6825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61EC6-C3BB-AEFC-E05C-E67E5883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1203-072C-DC46-BCF5-245498D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2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23D05-C35B-4196-050D-2C57A08F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CC681-7EA1-080F-D872-E2A6EB644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C9C06-5910-9A9E-D326-D796DD3E7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D529-CD41-D344-B884-0861609F055A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4F9A-5EB2-706C-A2FD-81309DD05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196FF-803E-D12E-0138-D853D8FF3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1203-072C-DC46-BCF5-245498D7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4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965F-7814-AC0F-6E36-184152B14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628D8-9D38-4E3D-3010-0864CAD93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Nov.</a:t>
            </a:r>
            <a:r>
              <a:rPr lang="zh-CN" altLang="en-US" dirty="0"/>
              <a:t> </a:t>
            </a:r>
            <a:r>
              <a:rPr lang="en-US" altLang="zh-CN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7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9BCDF1-26F8-BAD7-8F76-33B5F22F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/>
              <a:t>Log-transformed data</a:t>
            </a:r>
            <a:endParaRPr lang="en-US" sz="5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A379F5-5D7D-EC8F-C5A3-3F95B5833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19083"/>
            <a:ext cx="102108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2400"/>
              <a:t>DNA data vs RNA data</a:t>
            </a:r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398213-08E1-28EF-CC6D-04F3C7956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29" y="2742397"/>
            <a:ext cx="4603973" cy="3291840"/>
          </a:xfrm>
          <a:prstGeom prst="rect">
            <a:avLst/>
          </a:prstGeom>
        </p:spPr>
      </p:pic>
      <p:sp>
        <p:nvSpPr>
          <p:cNvPr id="55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32AEC7-49FE-76BF-366C-22AD45CA2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28" b="-1"/>
          <a:stretch/>
        </p:blipFill>
        <p:spPr>
          <a:xfrm>
            <a:off x="6817310" y="2744731"/>
            <a:ext cx="4496747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1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81FA-DA63-7D17-85C0-1C15A009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scRNA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(new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copykat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B2F9D-BD07-0308-0524-089E6291F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2599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Pre-processing</a:t>
                </a:r>
              </a:p>
              <a:p>
                <a:pPr lvl="1"/>
                <a:r>
                  <a:rPr lang="en-US" b="0" i="0" dirty="0">
                    <a:solidFill>
                      <a:srgbClr val="222222"/>
                    </a:solidFill>
                    <a:effectLst/>
                    <a:latin typeface="Harding"/>
                  </a:rPr>
                  <a:t>Freeman–Tukey transformation</a:t>
                </a:r>
                <a:r>
                  <a:rPr lang="zh-CN" altLang="en-US" b="0" i="0" dirty="0">
                    <a:solidFill>
                      <a:srgbClr val="222222"/>
                    </a:solidFill>
                    <a:effectLst/>
                    <a:latin typeface="Harding"/>
                  </a:rPr>
                  <a:t> </a:t>
                </a:r>
                <a:r>
                  <a:rPr lang="en-US" altLang="zh-CN" b="0" i="0" dirty="0">
                    <a:solidFill>
                      <a:srgbClr val="222222"/>
                    </a:solidFill>
                    <a:effectLst/>
                    <a:latin typeface="Harding"/>
                  </a:rPr>
                  <a:t>(for</a:t>
                </a:r>
                <a:r>
                  <a:rPr lang="zh-CN" altLang="en-US" b="0" i="0" dirty="0">
                    <a:solidFill>
                      <a:srgbClr val="222222"/>
                    </a:solidFill>
                    <a:effectLst/>
                    <a:latin typeface="Harding"/>
                  </a:rPr>
                  <a:t> </a:t>
                </a:r>
                <a:r>
                  <a:rPr lang="en-US" altLang="zh-CN" b="0" i="0" dirty="0">
                    <a:solidFill>
                      <a:srgbClr val="222222"/>
                    </a:solidFill>
                    <a:effectLst/>
                    <a:latin typeface="Harding"/>
                  </a:rPr>
                  <a:t>expression</a:t>
                </a:r>
                <a:r>
                  <a:rPr lang="zh-CN" altLang="en-US" b="0" i="0" dirty="0">
                    <a:solidFill>
                      <a:srgbClr val="222222"/>
                    </a:solidFill>
                    <a:effectLst/>
                    <a:latin typeface="Harding"/>
                  </a:rPr>
                  <a:t> </a:t>
                </a:r>
                <a:r>
                  <a:rPr lang="en-US" altLang="zh-CN" b="0" i="0" dirty="0">
                    <a:solidFill>
                      <a:srgbClr val="222222"/>
                    </a:solidFill>
                    <a:effectLst/>
                    <a:latin typeface="Harding"/>
                  </a:rPr>
                  <a:t>data</a:t>
                </a:r>
                <a:r>
                  <a:rPr lang="zh-CN" altLang="en-US" b="0" i="0" dirty="0">
                    <a:solidFill>
                      <a:srgbClr val="222222"/>
                    </a:solidFill>
                    <a:effectLst/>
                    <a:latin typeface="Harding"/>
                  </a:rPr>
                  <a:t> </a:t>
                </a:r>
                <a:r>
                  <a:rPr lang="en-US" altLang="zh-CN" b="0" i="0" dirty="0">
                    <a:solidFill>
                      <a:srgbClr val="222222"/>
                    </a:solidFill>
                    <a:effectLst/>
                    <a:latin typeface="Harding"/>
                  </a:rPr>
                  <a:t>to</a:t>
                </a:r>
                <a:r>
                  <a:rPr lang="zh-CN" altLang="en-US" b="0" i="0" dirty="0">
                    <a:solidFill>
                      <a:srgbClr val="222222"/>
                    </a:solidFill>
                    <a:effectLst/>
                    <a:latin typeface="Harding"/>
                  </a:rPr>
                  <a:t> </a:t>
                </a:r>
                <a:r>
                  <a:rPr lang="en-US" b="0" i="0" dirty="0">
                    <a:solidFill>
                      <a:srgbClr val="222222"/>
                    </a:solidFill>
                    <a:effectLst/>
                    <a:latin typeface="Harding"/>
                  </a:rPr>
                  <a:t>stabilize variance</a:t>
                </a:r>
                <a:r>
                  <a:rPr lang="en-US" altLang="zh-CN" b="0" i="0" dirty="0">
                    <a:solidFill>
                      <a:srgbClr val="222222"/>
                    </a:solidFill>
                    <a:effectLst/>
                    <a:latin typeface="Harding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⁡(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rad>
                    <m:r>
                      <a:rPr lang="en-US" altLang="zh-CN" b="0" i="1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  <m:r>
                      <a:rPr lang="en-US" altLang="zh-CN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0" dirty="0">
                  <a:solidFill>
                    <a:srgbClr val="222222"/>
                  </a:solidFill>
                  <a:effectLst/>
                  <a:latin typeface="Harding"/>
                </a:endParaRPr>
              </a:p>
              <a:p>
                <a:pPr lvl="2"/>
                <a:endParaRPr lang="en-US" altLang="zh-CN" b="0" i="0" dirty="0">
                  <a:solidFill>
                    <a:srgbClr val="222222"/>
                  </a:solidFill>
                  <a:effectLst/>
                  <a:latin typeface="Harding"/>
                </a:endParaRPr>
              </a:p>
              <a:p>
                <a:pPr lvl="1"/>
                <a:r>
                  <a:rPr lang="en-US" altLang="zh-CN" dirty="0">
                    <a:solidFill>
                      <a:srgbClr val="222222"/>
                    </a:solidFill>
                    <a:latin typeface="Harding"/>
                  </a:rPr>
                  <a:t>P</a:t>
                </a:r>
                <a:r>
                  <a:rPr lang="en-US" b="0" i="0" dirty="0">
                    <a:solidFill>
                      <a:srgbClr val="222222"/>
                    </a:solidFill>
                    <a:effectLst/>
                    <a:latin typeface="Harding"/>
                  </a:rPr>
                  <a:t>olynomial dynamic linear modeling (DLM)</a:t>
                </a:r>
                <a:r>
                  <a:rPr lang="zh-CN" altLang="en-US" b="0" i="0" dirty="0">
                    <a:solidFill>
                      <a:srgbClr val="222222"/>
                    </a:solidFill>
                    <a:effectLst/>
                    <a:latin typeface="Harding"/>
                  </a:rPr>
                  <a:t> </a:t>
                </a:r>
                <a:r>
                  <a:rPr lang="en-US" altLang="zh-CN" b="0" i="0" dirty="0">
                    <a:solidFill>
                      <a:srgbClr val="222222"/>
                    </a:solidFill>
                    <a:effectLst/>
                    <a:latin typeface="Harding"/>
                  </a:rPr>
                  <a:t>(</a:t>
                </a:r>
                <a:r>
                  <a:rPr lang="en-US" altLang="zh-CN" b="0" i="0" u="sng" dirty="0">
                    <a:solidFill>
                      <a:srgbClr val="222222"/>
                    </a:solidFill>
                    <a:effectLst/>
                    <a:latin typeface="Harding"/>
                  </a:rPr>
                  <a:t>s</a:t>
                </a:r>
                <a:r>
                  <a:rPr lang="en-US" b="0" i="0" u="sng" dirty="0">
                    <a:solidFill>
                      <a:srgbClr val="222222"/>
                    </a:solidFill>
                    <a:effectLst/>
                    <a:latin typeface="Harding"/>
                  </a:rPr>
                  <a:t>mooth the outliers</a:t>
                </a:r>
                <a:r>
                  <a:rPr lang="en-US" altLang="zh-CN" b="0" i="0" dirty="0">
                    <a:solidFill>
                      <a:srgbClr val="222222"/>
                    </a:solidFill>
                    <a:effectLst/>
                    <a:latin typeface="Harding"/>
                  </a:rPr>
                  <a:t>)</a:t>
                </a:r>
              </a:p>
              <a:p>
                <a:pPr lvl="2"/>
                <a:r>
                  <a:rPr lang="en-US" altLang="zh-CN" dirty="0">
                    <a:solidFill>
                      <a:srgbClr val="222222"/>
                    </a:solidFill>
                    <a:latin typeface="Harding"/>
                  </a:rPr>
                  <a:t>Try</a:t>
                </a:r>
                <a:r>
                  <a:rPr lang="zh-CN" altLang="en-US" dirty="0">
                    <a:solidFill>
                      <a:srgbClr val="222222"/>
                    </a:solidFill>
                    <a:latin typeface="Harding"/>
                  </a:rPr>
                  <a:t> </a:t>
                </a:r>
                <a:r>
                  <a:rPr lang="en-US" altLang="zh-CN" dirty="0">
                    <a:solidFill>
                      <a:srgbClr val="222222"/>
                    </a:solidFill>
                    <a:latin typeface="Harding"/>
                  </a:rPr>
                  <a:t>to</a:t>
                </a:r>
                <a:r>
                  <a:rPr lang="zh-CN" altLang="en-US" dirty="0">
                    <a:solidFill>
                      <a:srgbClr val="222222"/>
                    </a:solidFill>
                    <a:latin typeface="Harding"/>
                  </a:rPr>
                  <a:t> </a:t>
                </a:r>
                <a:r>
                  <a:rPr lang="en-US" altLang="zh-CN" dirty="0">
                    <a:solidFill>
                      <a:srgbClr val="222222"/>
                    </a:solidFill>
                    <a:latin typeface="Harding"/>
                  </a:rPr>
                  <a:t>use</a:t>
                </a:r>
                <a:r>
                  <a:rPr lang="zh-CN" altLang="en-US" dirty="0">
                    <a:solidFill>
                      <a:srgbClr val="222222"/>
                    </a:solidFill>
                    <a:latin typeface="Harding"/>
                  </a:rPr>
                  <a:t> </a:t>
                </a:r>
                <a:r>
                  <a:rPr lang="en-US" altLang="zh-CN" dirty="0">
                    <a:solidFill>
                      <a:srgbClr val="222222"/>
                    </a:solidFill>
                    <a:latin typeface="Harding"/>
                  </a:rPr>
                  <a:t>it</a:t>
                </a:r>
                <a:r>
                  <a:rPr lang="zh-CN" altLang="en-US" dirty="0">
                    <a:solidFill>
                      <a:srgbClr val="222222"/>
                    </a:solidFill>
                    <a:latin typeface="Harding"/>
                  </a:rPr>
                  <a:t> </a:t>
                </a:r>
                <a:r>
                  <a:rPr lang="en-US" altLang="zh-CN" dirty="0">
                    <a:solidFill>
                      <a:srgbClr val="222222"/>
                    </a:solidFill>
                    <a:latin typeface="Harding"/>
                  </a:rPr>
                  <a:t>for</a:t>
                </a:r>
                <a:r>
                  <a:rPr lang="zh-CN" altLang="en-US" dirty="0">
                    <a:solidFill>
                      <a:srgbClr val="222222"/>
                    </a:solidFill>
                    <a:latin typeface="Harding"/>
                  </a:rPr>
                  <a:t> </a:t>
                </a:r>
                <a:r>
                  <a:rPr lang="en-US" altLang="zh-CN" dirty="0" err="1">
                    <a:solidFill>
                      <a:srgbClr val="222222"/>
                    </a:solidFill>
                    <a:latin typeface="Harding"/>
                  </a:rPr>
                  <a:t>scDNA</a:t>
                </a:r>
                <a:r>
                  <a:rPr lang="zh-CN" altLang="en-US" dirty="0">
                    <a:solidFill>
                      <a:srgbClr val="222222"/>
                    </a:solidFill>
                    <a:latin typeface="Harding"/>
                  </a:rPr>
                  <a:t> </a:t>
                </a:r>
                <a:r>
                  <a:rPr lang="en-US" altLang="zh-CN" dirty="0">
                    <a:solidFill>
                      <a:srgbClr val="222222"/>
                    </a:solidFill>
                    <a:latin typeface="Harding"/>
                  </a:rPr>
                  <a:t>data</a:t>
                </a:r>
                <a:endParaRPr lang="en-US" altLang="zh-CN" b="0" i="0" dirty="0">
                  <a:solidFill>
                    <a:srgbClr val="222222"/>
                  </a:solidFill>
                  <a:effectLst/>
                  <a:latin typeface="Harding"/>
                </a:endParaRPr>
              </a:p>
              <a:p>
                <a:pPr lvl="1"/>
                <a:endParaRPr lang="en-US" altLang="zh-CN" b="0" i="0" dirty="0">
                  <a:solidFill>
                    <a:srgbClr val="222222"/>
                  </a:solidFill>
                  <a:effectLst/>
                  <a:latin typeface="Harding"/>
                </a:endParaRPr>
              </a:p>
              <a:p>
                <a:pPr lvl="1"/>
                <a:endParaRPr lang="en-US" dirty="0">
                  <a:solidFill>
                    <a:srgbClr val="222222"/>
                  </a:solidFill>
                  <a:latin typeface="Harding"/>
                </a:endParaRPr>
              </a:p>
              <a:p>
                <a:pPr lvl="1"/>
                <a:endParaRPr lang="en-US" dirty="0">
                  <a:solidFill>
                    <a:srgbClr val="222222"/>
                  </a:solidFill>
                  <a:latin typeface="Harding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B2F9D-BD07-0308-0524-089E6291F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2599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2432459-B8C6-CFD0-157B-276D9C7D0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344" y="4007301"/>
            <a:ext cx="3746500" cy="261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B8337C-9960-6C4A-35FF-F11873D1F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156" y="4007301"/>
            <a:ext cx="3746500" cy="26289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B56BBE48-D135-29D0-0894-A052F13085B5}"/>
              </a:ext>
            </a:extLst>
          </p:cNvPr>
          <p:cNvSpPr/>
          <p:nvPr/>
        </p:nvSpPr>
        <p:spPr>
          <a:xfrm>
            <a:off x="5613009" y="4853354"/>
            <a:ext cx="1012874" cy="928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81FA-DA63-7D17-85C0-1C15A009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scRNA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(new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copykat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2F9D-BD07-0308-0524-089E6291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9"/>
            <a:ext cx="10515600" cy="4351338"/>
          </a:xfrm>
        </p:spPr>
        <p:txBody>
          <a:bodyPr/>
          <a:lstStyle/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exactly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10X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 the tree</a:t>
            </a:r>
          </a:p>
          <a:p>
            <a:pPr lvl="1"/>
            <a:r>
              <a:rPr lang="en-US" dirty="0"/>
              <a:t>pair-wise L1-norm distance</a:t>
            </a:r>
          </a:p>
          <a:p>
            <a:pPr lvl="1"/>
            <a:r>
              <a:rPr lang="en-US" dirty="0"/>
              <a:t>hierarchical clustering using the complete linkage method</a:t>
            </a:r>
          </a:p>
          <a:p>
            <a:pPr lvl="1"/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diploid/aneuploid</a:t>
            </a:r>
            <a:r>
              <a:rPr lang="zh-CN" altLang="en-US" dirty="0"/>
              <a:t> </a:t>
            </a:r>
            <a:r>
              <a:rPr lang="en-US" altLang="zh-CN" dirty="0"/>
              <a:t>cells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FAD16-2065-FE2D-C15C-F61E28B9A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6" y="3183178"/>
            <a:ext cx="5327858" cy="2169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05BAF5-01E5-AF48-453C-01EC38D11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053" y="3145973"/>
            <a:ext cx="3465899" cy="274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32CED-071B-5483-6CDF-E3D8E8D2B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95" y="4644531"/>
            <a:ext cx="2620898" cy="20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2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09B234-DC4C-B626-D29C-A59255375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680" y="1646645"/>
            <a:ext cx="4394200" cy="453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40BD35-2910-B915-753A-5CA872B1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35" y="1637680"/>
            <a:ext cx="4521200" cy="453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BAC69D-0D8B-9929-A1EE-DF247DE6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</a:t>
            </a:r>
            <a:r>
              <a:rPr lang="en-US" altLang="zh-CN" dirty="0" err="1"/>
              <a:t>DNA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BB57671E-67FD-80D7-4A7F-D3A4E71BA21A}"/>
              </a:ext>
            </a:extLst>
          </p:cNvPr>
          <p:cNvSpPr/>
          <p:nvPr/>
        </p:nvSpPr>
        <p:spPr>
          <a:xfrm>
            <a:off x="5594267" y="1987339"/>
            <a:ext cx="45719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6F1CCBF7-0132-F041-A182-16E916986A9A}"/>
              </a:ext>
            </a:extLst>
          </p:cNvPr>
          <p:cNvSpPr/>
          <p:nvPr/>
        </p:nvSpPr>
        <p:spPr>
          <a:xfrm>
            <a:off x="5611194" y="2104904"/>
            <a:ext cx="70157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38DD35D1-6E18-D662-37EB-F150C3BF2A1A}"/>
              </a:ext>
            </a:extLst>
          </p:cNvPr>
          <p:cNvSpPr/>
          <p:nvPr/>
        </p:nvSpPr>
        <p:spPr>
          <a:xfrm>
            <a:off x="5646626" y="2196440"/>
            <a:ext cx="70157" cy="19604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449D98AE-0586-7D6D-AB88-0647E420FCAE}"/>
              </a:ext>
            </a:extLst>
          </p:cNvPr>
          <p:cNvSpPr/>
          <p:nvPr/>
        </p:nvSpPr>
        <p:spPr>
          <a:xfrm>
            <a:off x="5672643" y="2328838"/>
            <a:ext cx="116937" cy="19604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628DA5E0-3CC1-E010-3C05-0CDC967D4317}"/>
              </a:ext>
            </a:extLst>
          </p:cNvPr>
          <p:cNvSpPr/>
          <p:nvPr/>
        </p:nvSpPr>
        <p:spPr>
          <a:xfrm>
            <a:off x="5608787" y="2641895"/>
            <a:ext cx="45719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A65F20CC-5A87-8C0D-86FE-8EBF401F47CF}"/>
              </a:ext>
            </a:extLst>
          </p:cNvPr>
          <p:cNvSpPr/>
          <p:nvPr/>
        </p:nvSpPr>
        <p:spPr>
          <a:xfrm>
            <a:off x="5630068" y="2759460"/>
            <a:ext cx="70157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BBD2E154-F11D-CC3B-EDA7-9F13A37363B4}"/>
              </a:ext>
            </a:extLst>
          </p:cNvPr>
          <p:cNvSpPr/>
          <p:nvPr/>
        </p:nvSpPr>
        <p:spPr>
          <a:xfrm>
            <a:off x="5711723" y="2445854"/>
            <a:ext cx="125998" cy="404281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973CCBF4-1D02-C63C-708E-D7F3487EFD3F}"/>
              </a:ext>
            </a:extLst>
          </p:cNvPr>
          <p:cNvSpPr/>
          <p:nvPr/>
        </p:nvSpPr>
        <p:spPr>
          <a:xfrm>
            <a:off x="5603725" y="3054644"/>
            <a:ext cx="45719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773C9F6F-B6B4-0817-24FC-4E3534F5A155}"/>
              </a:ext>
            </a:extLst>
          </p:cNvPr>
          <p:cNvSpPr/>
          <p:nvPr/>
        </p:nvSpPr>
        <p:spPr>
          <a:xfrm>
            <a:off x="5594636" y="3172209"/>
            <a:ext cx="100528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1500B327-E992-6B3C-1940-AAA880F1A520}"/>
              </a:ext>
            </a:extLst>
          </p:cNvPr>
          <p:cNvSpPr/>
          <p:nvPr/>
        </p:nvSpPr>
        <p:spPr>
          <a:xfrm>
            <a:off x="5630068" y="3263745"/>
            <a:ext cx="109236" cy="19604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7A13019F-C888-7BE6-D3EE-6F5D429AC00E}"/>
              </a:ext>
            </a:extLst>
          </p:cNvPr>
          <p:cNvSpPr/>
          <p:nvPr/>
        </p:nvSpPr>
        <p:spPr>
          <a:xfrm>
            <a:off x="5757442" y="2598254"/>
            <a:ext cx="232679" cy="763511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CC8144B3-E691-BBA9-F5A3-99C4004F0A28}"/>
              </a:ext>
            </a:extLst>
          </p:cNvPr>
          <p:cNvSpPr/>
          <p:nvPr/>
        </p:nvSpPr>
        <p:spPr>
          <a:xfrm>
            <a:off x="10361924" y="1990857"/>
            <a:ext cx="45719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5DE9CA24-5B1F-82DD-E27A-6B42CE989DC7}"/>
              </a:ext>
            </a:extLst>
          </p:cNvPr>
          <p:cNvSpPr/>
          <p:nvPr/>
        </p:nvSpPr>
        <p:spPr>
          <a:xfrm>
            <a:off x="10378851" y="2108422"/>
            <a:ext cx="70157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ket 23">
            <a:extLst>
              <a:ext uri="{FF2B5EF4-FFF2-40B4-BE49-F238E27FC236}">
                <a16:creationId xmlns:a16="http://schemas.microsoft.com/office/drawing/2014/main" id="{1874292F-DCCB-AFF4-391C-9BFF003D179D}"/>
              </a:ext>
            </a:extLst>
          </p:cNvPr>
          <p:cNvSpPr/>
          <p:nvPr/>
        </p:nvSpPr>
        <p:spPr>
          <a:xfrm>
            <a:off x="10414283" y="2199958"/>
            <a:ext cx="70157" cy="19604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8189728A-9C13-803B-4ED5-D20B7F06D733}"/>
              </a:ext>
            </a:extLst>
          </p:cNvPr>
          <p:cNvSpPr/>
          <p:nvPr/>
        </p:nvSpPr>
        <p:spPr>
          <a:xfrm>
            <a:off x="10440300" y="2332356"/>
            <a:ext cx="116937" cy="19604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7F948444-9D7C-B8A0-9912-A7259DB71EBB}"/>
              </a:ext>
            </a:extLst>
          </p:cNvPr>
          <p:cNvSpPr/>
          <p:nvPr/>
        </p:nvSpPr>
        <p:spPr>
          <a:xfrm>
            <a:off x="10376444" y="2645413"/>
            <a:ext cx="45719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1CDB9448-2EBD-F2DF-9B9F-3CF480C9861F}"/>
              </a:ext>
            </a:extLst>
          </p:cNvPr>
          <p:cNvSpPr/>
          <p:nvPr/>
        </p:nvSpPr>
        <p:spPr>
          <a:xfrm>
            <a:off x="10397725" y="2762978"/>
            <a:ext cx="70157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0DB60FD1-7C1B-85D0-1355-5883F7259848}"/>
              </a:ext>
            </a:extLst>
          </p:cNvPr>
          <p:cNvSpPr/>
          <p:nvPr/>
        </p:nvSpPr>
        <p:spPr>
          <a:xfrm>
            <a:off x="10479380" y="2449372"/>
            <a:ext cx="125998" cy="404281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ket 28">
            <a:extLst>
              <a:ext uri="{FF2B5EF4-FFF2-40B4-BE49-F238E27FC236}">
                <a16:creationId xmlns:a16="http://schemas.microsoft.com/office/drawing/2014/main" id="{442C2968-947A-B9D9-D635-A57D42A60D6C}"/>
              </a:ext>
            </a:extLst>
          </p:cNvPr>
          <p:cNvSpPr/>
          <p:nvPr/>
        </p:nvSpPr>
        <p:spPr>
          <a:xfrm>
            <a:off x="10371382" y="3058162"/>
            <a:ext cx="45719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ket 29">
            <a:extLst>
              <a:ext uri="{FF2B5EF4-FFF2-40B4-BE49-F238E27FC236}">
                <a16:creationId xmlns:a16="http://schemas.microsoft.com/office/drawing/2014/main" id="{3BAF09C3-6DEE-EC28-0D5F-72AAC142CD66}"/>
              </a:ext>
            </a:extLst>
          </p:cNvPr>
          <p:cNvSpPr/>
          <p:nvPr/>
        </p:nvSpPr>
        <p:spPr>
          <a:xfrm>
            <a:off x="10362293" y="3175727"/>
            <a:ext cx="100528" cy="15694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ket 30">
            <a:extLst>
              <a:ext uri="{FF2B5EF4-FFF2-40B4-BE49-F238E27FC236}">
                <a16:creationId xmlns:a16="http://schemas.microsoft.com/office/drawing/2014/main" id="{C231226D-52BC-6456-751F-A44CECAED745}"/>
              </a:ext>
            </a:extLst>
          </p:cNvPr>
          <p:cNvSpPr/>
          <p:nvPr/>
        </p:nvSpPr>
        <p:spPr>
          <a:xfrm>
            <a:off x="10397725" y="3267263"/>
            <a:ext cx="109236" cy="19604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E22D078B-1B61-5C85-EF60-319923AF44FE}"/>
              </a:ext>
            </a:extLst>
          </p:cNvPr>
          <p:cNvSpPr/>
          <p:nvPr/>
        </p:nvSpPr>
        <p:spPr>
          <a:xfrm>
            <a:off x="10525099" y="2601772"/>
            <a:ext cx="232679" cy="763511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8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FA07-C89C-6C74-8C3E-59E2162F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</a:t>
            </a:r>
            <a:r>
              <a:rPr lang="en-US" altLang="zh-CN" dirty="0" err="1"/>
              <a:t>DNA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5CA0-4801-B9EA-BF30-42D6C715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didn’t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  <a:r>
              <a:rPr lang="zh-CN" altLang="en-US" dirty="0"/>
              <a:t> </a:t>
            </a:r>
            <a:r>
              <a:rPr lang="en-US" altLang="zh-CN"/>
              <a:t>information.</a:t>
            </a:r>
            <a:endParaRPr lang="en-US" altLang="zh-CN" dirty="0"/>
          </a:p>
          <a:p>
            <a:r>
              <a:rPr lang="en-US" altLang="zh-CN" dirty="0"/>
              <a:t>Predicted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provided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matched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59A0D-5E86-4F4B-C3ED-47036C04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222" y="3069865"/>
            <a:ext cx="1026619" cy="170523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1B9C9A-DCD6-A267-D0BA-6E4EBF316703}"/>
              </a:ext>
            </a:extLst>
          </p:cNvPr>
          <p:cNvCxnSpPr>
            <a:cxnSpLocks/>
          </p:cNvCxnSpPr>
          <p:nvPr/>
        </p:nvCxnSpPr>
        <p:spPr>
          <a:xfrm flipH="1">
            <a:off x="9710581" y="3134231"/>
            <a:ext cx="21836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CAD670-F9CF-05E2-73CD-6476A85A4FC9}"/>
              </a:ext>
            </a:extLst>
          </p:cNvPr>
          <p:cNvCxnSpPr>
            <a:cxnSpLocks/>
          </p:cNvCxnSpPr>
          <p:nvPr/>
        </p:nvCxnSpPr>
        <p:spPr>
          <a:xfrm flipH="1">
            <a:off x="9710581" y="3286631"/>
            <a:ext cx="21836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03002E-E787-0CDD-D839-901D98079A9E}"/>
              </a:ext>
            </a:extLst>
          </p:cNvPr>
          <p:cNvCxnSpPr>
            <a:cxnSpLocks/>
          </p:cNvCxnSpPr>
          <p:nvPr/>
        </p:nvCxnSpPr>
        <p:spPr>
          <a:xfrm flipH="1">
            <a:off x="9710581" y="3433600"/>
            <a:ext cx="21836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E40506-33FC-7F49-C29B-A1F0DF9FD7C5}"/>
              </a:ext>
            </a:extLst>
          </p:cNvPr>
          <p:cNvCxnSpPr>
            <a:cxnSpLocks/>
          </p:cNvCxnSpPr>
          <p:nvPr/>
        </p:nvCxnSpPr>
        <p:spPr>
          <a:xfrm flipH="1">
            <a:off x="9710581" y="3566410"/>
            <a:ext cx="21836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86B0F5-0CB0-28F1-1321-4BE1F9CE13D1}"/>
              </a:ext>
            </a:extLst>
          </p:cNvPr>
          <p:cNvCxnSpPr>
            <a:cxnSpLocks/>
          </p:cNvCxnSpPr>
          <p:nvPr/>
        </p:nvCxnSpPr>
        <p:spPr>
          <a:xfrm flipH="1">
            <a:off x="9710581" y="3709711"/>
            <a:ext cx="21836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CAC11E-BDE4-E212-07CA-B28898148ED0}"/>
              </a:ext>
            </a:extLst>
          </p:cNvPr>
          <p:cNvCxnSpPr>
            <a:cxnSpLocks/>
          </p:cNvCxnSpPr>
          <p:nvPr/>
        </p:nvCxnSpPr>
        <p:spPr>
          <a:xfrm flipV="1">
            <a:off x="9710581" y="3134231"/>
            <a:ext cx="0" cy="57548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63600F-0571-662E-06AE-0027CEB5DD36}"/>
              </a:ext>
            </a:extLst>
          </p:cNvPr>
          <p:cNvCxnSpPr>
            <a:cxnSpLocks/>
          </p:cNvCxnSpPr>
          <p:nvPr/>
        </p:nvCxnSpPr>
        <p:spPr>
          <a:xfrm flipH="1">
            <a:off x="9628858" y="3996314"/>
            <a:ext cx="21836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96E420-8BE8-A2C8-351C-3ECCF90184CC}"/>
              </a:ext>
            </a:extLst>
          </p:cNvPr>
          <p:cNvCxnSpPr>
            <a:cxnSpLocks/>
          </p:cNvCxnSpPr>
          <p:nvPr/>
        </p:nvCxnSpPr>
        <p:spPr>
          <a:xfrm flipH="1">
            <a:off x="9628858" y="3862111"/>
            <a:ext cx="21836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85FE20-4D32-C7F0-6D9E-D32E70265F22}"/>
              </a:ext>
            </a:extLst>
          </p:cNvPr>
          <p:cNvCxnSpPr>
            <a:cxnSpLocks/>
          </p:cNvCxnSpPr>
          <p:nvPr/>
        </p:nvCxnSpPr>
        <p:spPr>
          <a:xfrm flipH="1">
            <a:off x="9628858" y="4295683"/>
            <a:ext cx="21836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03AD97-73F0-5B62-4DF7-C389803F21E3}"/>
              </a:ext>
            </a:extLst>
          </p:cNvPr>
          <p:cNvCxnSpPr>
            <a:cxnSpLocks/>
          </p:cNvCxnSpPr>
          <p:nvPr/>
        </p:nvCxnSpPr>
        <p:spPr>
          <a:xfrm flipH="1">
            <a:off x="9628858" y="4428493"/>
            <a:ext cx="21836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353DA9-6BBF-F041-AF2A-224550F4BF1B}"/>
              </a:ext>
            </a:extLst>
          </p:cNvPr>
          <p:cNvCxnSpPr>
            <a:cxnSpLocks/>
          </p:cNvCxnSpPr>
          <p:nvPr/>
        </p:nvCxnSpPr>
        <p:spPr>
          <a:xfrm flipH="1">
            <a:off x="9628858" y="4571794"/>
            <a:ext cx="21836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67B4BB-5442-7EC5-9FAE-C7E72345FE0D}"/>
              </a:ext>
            </a:extLst>
          </p:cNvPr>
          <p:cNvCxnSpPr>
            <a:cxnSpLocks/>
          </p:cNvCxnSpPr>
          <p:nvPr/>
        </p:nvCxnSpPr>
        <p:spPr>
          <a:xfrm flipV="1">
            <a:off x="9628858" y="3862111"/>
            <a:ext cx="0" cy="84729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AD2F9C-54B3-53E7-62CF-A835305B906A}"/>
              </a:ext>
            </a:extLst>
          </p:cNvPr>
          <p:cNvCxnSpPr>
            <a:cxnSpLocks/>
          </p:cNvCxnSpPr>
          <p:nvPr/>
        </p:nvCxnSpPr>
        <p:spPr>
          <a:xfrm flipV="1">
            <a:off x="9374100" y="3511820"/>
            <a:ext cx="0" cy="91667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CBE9D1-440C-EFE9-419F-296769E87E37}"/>
              </a:ext>
            </a:extLst>
          </p:cNvPr>
          <p:cNvCxnSpPr>
            <a:cxnSpLocks/>
          </p:cNvCxnSpPr>
          <p:nvPr/>
        </p:nvCxnSpPr>
        <p:spPr>
          <a:xfrm flipH="1">
            <a:off x="9374100" y="3526603"/>
            <a:ext cx="33648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978B29-BB78-4E31-0E9B-E303D30D7C1A}"/>
              </a:ext>
            </a:extLst>
          </p:cNvPr>
          <p:cNvCxnSpPr>
            <a:cxnSpLocks/>
          </p:cNvCxnSpPr>
          <p:nvPr/>
        </p:nvCxnSpPr>
        <p:spPr>
          <a:xfrm flipH="1">
            <a:off x="9374100" y="4420531"/>
            <a:ext cx="25475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E17C1EB-9682-356F-0AE7-C7D7EE05E8F0}"/>
              </a:ext>
            </a:extLst>
          </p:cNvPr>
          <p:cNvSpPr txBox="1"/>
          <p:nvPr/>
        </p:nvSpPr>
        <p:spPr>
          <a:xfrm>
            <a:off x="8335727" y="3860484"/>
            <a:ext cx="108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4AFB14-DFCC-8E9E-4D94-8568585EC83F}"/>
              </a:ext>
            </a:extLst>
          </p:cNvPr>
          <p:cNvSpPr txBox="1"/>
          <p:nvPr/>
        </p:nvSpPr>
        <p:spPr>
          <a:xfrm>
            <a:off x="10934769" y="3860484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34D3D0-CD8F-5272-F45E-454A001DDDE2}"/>
              </a:ext>
            </a:extLst>
          </p:cNvPr>
          <p:cNvCxnSpPr>
            <a:cxnSpLocks/>
          </p:cNvCxnSpPr>
          <p:nvPr/>
        </p:nvCxnSpPr>
        <p:spPr>
          <a:xfrm flipH="1">
            <a:off x="9628858" y="4709408"/>
            <a:ext cx="21836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0C54472-AD38-71F5-0DB2-4607E548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64" y="2860106"/>
            <a:ext cx="7772400" cy="31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8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125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Harding</vt:lpstr>
      <vt:lpstr>Arial</vt:lpstr>
      <vt:lpstr>Calibri</vt:lpstr>
      <vt:lpstr>Calibri Light</vt:lpstr>
      <vt:lpstr>Cambria Math</vt:lpstr>
      <vt:lpstr>Office Theme</vt:lpstr>
      <vt:lpstr>Summary</vt:lpstr>
      <vt:lpstr>Log-transformed data</vt:lpstr>
      <vt:lpstr>scRNA data (new source from copykat)</vt:lpstr>
      <vt:lpstr>scRNA data (new source from copykat)</vt:lpstr>
      <vt:lpstr>scDNA data</vt:lpstr>
      <vt:lpstr>scDNA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 Ruiqi</dc:creator>
  <cp:lastModifiedBy>Lyu Ruiqi</cp:lastModifiedBy>
  <cp:revision>5</cp:revision>
  <dcterms:created xsi:type="dcterms:W3CDTF">2022-11-23T00:21:46Z</dcterms:created>
  <dcterms:modified xsi:type="dcterms:W3CDTF">2022-11-23T20:45:13Z</dcterms:modified>
</cp:coreProperties>
</file>