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94"/>
  </p:normalViewPr>
  <p:slideViewPr>
    <p:cSldViewPr snapToGrid="0">
      <p:cViewPr varScale="1">
        <p:scale>
          <a:sx n="121" d="100"/>
          <a:sy n="12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0264-7228-0818-130E-9113A3FC7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38BB1-C3A7-EA5D-0D48-0BC5A3A7B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7B8B-104F-3B39-B97D-2C396E4B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FCCA-291E-23BB-B467-D15A62DF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34A4-6739-7B27-4EC1-F7894BE7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3C22-BBD0-DDF2-D5B7-4A493481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B1C1-AD99-797F-F3FA-B944792C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F796-E614-44E5-3789-34686C29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AF5D-FC8D-92A6-5EA2-62DD1CE7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86FC-1C0D-DABF-915D-9DD660D7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9C67-B626-AB6B-5EF6-9570E0942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52B66-D105-B019-B5B0-1E51FF93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DA3B-3330-5B0A-73C0-6CDE4D0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7998-6A43-6A72-26D3-880E9B67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4088-6335-27F5-F8CF-118B664E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E7AA-C676-796C-36FF-23E61656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DCF6-E3BA-E3B9-390F-6AEDBE93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15D8-673C-B6C5-8CD6-1CE7B570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41EC-5386-9094-D990-A568067A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81E1-7EAD-25DA-9A4B-0E236B28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EE18-1AF3-707C-64DF-35042B21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01BE-74EB-515E-EAB4-B8A30E70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1275-FE83-6B41-5F58-F9D778D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FBE6-4074-87EC-E5BA-7CEDBD5A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0386-D552-B6E4-4EF5-DB07EB0F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0188-ED23-C1A0-0638-7A92D7F4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1B19-37F6-7793-77FF-540F303BA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411B-EBDA-5EB1-A27E-639B9F4E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39C60-948A-8F88-9992-7E9CF928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4A34-7A7C-8F6A-6913-A1B05DEF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99189-88D7-AF48-BB7C-CA6D618F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65E1-A0D2-FEB6-820F-E90B817C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790F-2F3A-27A9-F26F-9504EA15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E801-8277-0BFF-61B2-6E2A6559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CF532-AB43-597A-0B46-A4DFAA27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52D85-0170-9650-5025-A8EC218B7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2F403-0873-4F98-5B27-BBBEA855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19654-D3A4-B0FD-BC62-0BA16218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73ABB-2772-6960-891E-65809B5A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AE69-9E9E-5DBF-67E0-9BEC8E4A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D7C85-2D10-B3E7-D94C-5C761FB9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B2184-34B8-8F3D-1268-ED6BA90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8060C-7AD0-D511-7350-BB5AC41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1A2E-06E6-55B5-B58A-BAF302D1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EF5BF-D551-9523-C97F-2C6D88E7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D449-E515-8F65-BF4E-4109C8D2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1E1E-7149-2B46-9C9F-9E32207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8A75-2E8B-32C2-1B5F-72C62D36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B4D54-CE30-5926-6DAC-6C33E566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0AC05-BC69-096F-24BF-63AA4F9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FA49-C56D-664D-E1A1-8C1F9F8E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FD656-8399-2E25-C9A0-825D2FB3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B4BF-CCAF-14EF-8A3E-96CF8D51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A0F3A-4C18-A204-6DAC-99B430236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98E6F-295B-B179-4403-E9847673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AFAC-3C62-05C5-E435-3ED97F8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18DF-BC52-A7AA-3FB7-BFE579BB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3B0A8-8284-967E-A002-FE7F7D60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B567A-5A06-48F4-821A-7C477D01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0B98-5089-DEC1-3158-63DC5117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FF14-6089-2487-FBAA-797B5A831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DEF3-0FEF-3C4E-840A-D01FDD953A7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465A-E5D2-04C9-EDFE-2BD1D98A8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3509-AFF7-637F-A786-7CE24DF4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C366-EE41-4943-8461-4F575886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3E2925-9D2F-4436-8D47-E7C1C570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8B645-7AA5-D377-8BF4-87E65995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243581"/>
            <a:ext cx="10518776" cy="2308324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Rotation</a:t>
            </a:r>
            <a:r>
              <a:rPr lang="zh-CN" altLang="en-US" sz="7200" dirty="0">
                <a:solidFill>
                  <a:schemeClr val="bg1"/>
                </a:solidFill>
              </a:rPr>
              <a:t> </a:t>
            </a:r>
            <a:r>
              <a:rPr lang="en-US" sz="72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64A35-5ED9-8949-004A-B435D400E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4912571"/>
            <a:ext cx="6583362" cy="107595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Ruiqi Lyu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Dec 1</a:t>
            </a:r>
            <a:r>
              <a:rPr lang="en-US" altLang="zh-CN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188E4-F255-43D0-92CC-3CF3D7701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637211" cy="1649863"/>
            <a:chOff x="1" y="1"/>
            <a:chExt cx="9637211" cy="1649863"/>
          </a:xfr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C771FCDE-112A-4324-B49A-CA94CBA7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56EED7-40A9-4EAF-B230-108CC384E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EABE02-705D-4B3A-B7DF-634641E1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C4F13C-93EF-478B-A270-CF799F86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000297-B3F2-4605-9C3B-D7655D68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96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9B234-DC4C-B626-D29C-A5925537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680" y="1646645"/>
            <a:ext cx="4394200" cy="453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0BD35-2910-B915-753A-5CA872B1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35" y="1637680"/>
            <a:ext cx="452120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AC69D-0D8B-9929-A1EE-DF247DE6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</a:t>
            </a:r>
            <a:r>
              <a:rPr lang="en-US" altLang="zh-CN" dirty="0" err="1"/>
              <a:t>DNA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B57671E-67FD-80D7-4A7F-D3A4E71BA21A}"/>
              </a:ext>
            </a:extLst>
          </p:cNvPr>
          <p:cNvSpPr/>
          <p:nvPr/>
        </p:nvSpPr>
        <p:spPr>
          <a:xfrm>
            <a:off x="5594267" y="1987339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F1CCBF7-0132-F041-A182-16E916986A9A}"/>
              </a:ext>
            </a:extLst>
          </p:cNvPr>
          <p:cNvSpPr/>
          <p:nvPr/>
        </p:nvSpPr>
        <p:spPr>
          <a:xfrm>
            <a:off x="5611194" y="2104904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8DD35D1-6E18-D662-37EB-F150C3BF2A1A}"/>
              </a:ext>
            </a:extLst>
          </p:cNvPr>
          <p:cNvSpPr/>
          <p:nvPr/>
        </p:nvSpPr>
        <p:spPr>
          <a:xfrm>
            <a:off x="5646626" y="2196440"/>
            <a:ext cx="7015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449D98AE-0586-7D6D-AB88-0647E420FCAE}"/>
              </a:ext>
            </a:extLst>
          </p:cNvPr>
          <p:cNvSpPr/>
          <p:nvPr/>
        </p:nvSpPr>
        <p:spPr>
          <a:xfrm>
            <a:off x="5672643" y="2328838"/>
            <a:ext cx="11693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8DA5E0-3CC1-E010-3C05-0CDC967D4317}"/>
              </a:ext>
            </a:extLst>
          </p:cNvPr>
          <p:cNvSpPr/>
          <p:nvPr/>
        </p:nvSpPr>
        <p:spPr>
          <a:xfrm>
            <a:off x="5608787" y="2641895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A65F20CC-5A87-8C0D-86FE-8EBF401F47CF}"/>
              </a:ext>
            </a:extLst>
          </p:cNvPr>
          <p:cNvSpPr/>
          <p:nvPr/>
        </p:nvSpPr>
        <p:spPr>
          <a:xfrm>
            <a:off x="5630068" y="2759460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BD2E154-F11D-CC3B-EDA7-9F13A37363B4}"/>
              </a:ext>
            </a:extLst>
          </p:cNvPr>
          <p:cNvSpPr/>
          <p:nvPr/>
        </p:nvSpPr>
        <p:spPr>
          <a:xfrm>
            <a:off x="5711723" y="2445854"/>
            <a:ext cx="125998" cy="40428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73CCBF4-1D02-C63C-708E-D7F3487EFD3F}"/>
              </a:ext>
            </a:extLst>
          </p:cNvPr>
          <p:cNvSpPr/>
          <p:nvPr/>
        </p:nvSpPr>
        <p:spPr>
          <a:xfrm>
            <a:off x="5603725" y="3054644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773C9F6F-B6B4-0817-24FC-4E3534F5A155}"/>
              </a:ext>
            </a:extLst>
          </p:cNvPr>
          <p:cNvSpPr/>
          <p:nvPr/>
        </p:nvSpPr>
        <p:spPr>
          <a:xfrm>
            <a:off x="5594636" y="3172209"/>
            <a:ext cx="100528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1500B327-E992-6B3C-1940-AAA880F1A520}"/>
              </a:ext>
            </a:extLst>
          </p:cNvPr>
          <p:cNvSpPr/>
          <p:nvPr/>
        </p:nvSpPr>
        <p:spPr>
          <a:xfrm>
            <a:off x="5630068" y="3263745"/>
            <a:ext cx="109236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A13019F-C888-7BE6-D3EE-6F5D429AC00E}"/>
              </a:ext>
            </a:extLst>
          </p:cNvPr>
          <p:cNvSpPr/>
          <p:nvPr/>
        </p:nvSpPr>
        <p:spPr>
          <a:xfrm>
            <a:off x="5757442" y="2598254"/>
            <a:ext cx="232679" cy="76351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CC8144B3-E691-BBA9-F5A3-99C4004F0A28}"/>
              </a:ext>
            </a:extLst>
          </p:cNvPr>
          <p:cNvSpPr/>
          <p:nvPr/>
        </p:nvSpPr>
        <p:spPr>
          <a:xfrm>
            <a:off x="10361924" y="1990857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DE9CA24-5B1F-82DD-E27A-6B42CE989DC7}"/>
              </a:ext>
            </a:extLst>
          </p:cNvPr>
          <p:cNvSpPr/>
          <p:nvPr/>
        </p:nvSpPr>
        <p:spPr>
          <a:xfrm>
            <a:off x="10378851" y="2108422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1874292F-DCCB-AFF4-391C-9BFF003D179D}"/>
              </a:ext>
            </a:extLst>
          </p:cNvPr>
          <p:cNvSpPr/>
          <p:nvPr/>
        </p:nvSpPr>
        <p:spPr>
          <a:xfrm>
            <a:off x="10414283" y="2199958"/>
            <a:ext cx="7015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189728A-9C13-803B-4ED5-D20B7F06D733}"/>
              </a:ext>
            </a:extLst>
          </p:cNvPr>
          <p:cNvSpPr/>
          <p:nvPr/>
        </p:nvSpPr>
        <p:spPr>
          <a:xfrm>
            <a:off x="10440300" y="2332356"/>
            <a:ext cx="11693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7F948444-9D7C-B8A0-9912-A7259DB71EBB}"/>
              </a:ext>
            </a:extLst>
          </p:cNvPr>
          <p:cNvSpPr/>
          <p:nvPr/>
        </p:nvSpPr>
        <p:spPr>
          <a:xfrm>
            <a:off x="10376444" y="2645413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1CDB9448-2EBD-F2DF-9B9F-3CF480C9861F}"/>
              </a:ext>
            </a:extLst>
          </p:cNvPr>
          <p:cNvSpPr/>
          <p:nvPr/>
        </p:nvSpPr>
        <p:spPr>
          <a:xfrm>
            <a:off x="10397725" y="2762978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0DB60FD1-7C1B-85D0-1355-5883F7259848}"/>
              </a:ext>
            </a:extLst>
          </p:cNvPr>
          <p:cNvSpPr/>
          <p:nvPr/>
        </p:nvSpPr>
        <p:spPr>
          <a:xfrm>
            <a:off x="10479380" y="2449372"/>
            <a:ext cx="125998" cy="40428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442C2968-947A-B9D9-D635-A57D42A60D6C}"/>
              </a:ext>
            </a:extLst>
          </p:cNvPr>
          <p:cNvSpPr/>
          <p:nvPr/>
        </p:nvSpPr>
        <p:spPr>
          <a:xfrm>
            <a:off x="10371382" y="3058162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3BAF09C3-6DEE-EC28-0D5F-72AAC142CD66}"/>
              </a:ext>
            </a:extLst>
          </p:cNvPr>
          <p:cNvSpPr/>
          <p:nvPr/>
        </p:nvSpPr>
        <p:spPr>
          <a:xfrm>
            <a:off x="10362293" y="3175727"/>
            <a:ext cx="100528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C231226D-52BC-6456-751F-A44CECAED745}"/>
              </a:ext>
            </a:extLst>
          </p:cNvPr>
          <p:cNvSpPr/>
          <p:nvPr/>
        </p:nvSpPr>
        <p:spPr>
          <a:xfrm>
            <a:off x="10397725" y="3267263"/>
            <a:ext cx="109236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22D078B-1B61-5C85-EF60-319923AF44FE}"/>
              </a:ext>
            </a:extLst>
          </p:cNvPr>
          <p:cNvSpPr/>
          <p:nvPr/>
        </p:nvSpPr>
        <p:spPr>
          <a:xfrm>
            <a:off x="10525099" y="2601772"/>
            <a:ext cx="232679" cy="76351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FA07-C89C-6C74-8C3E-59E2162F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</a:t>
            </a:r>
            <a:r>
              <a:rPr lang="en-US" altLang="zh-CN" dirty="0" err="1"/>
              <a:t>DNA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59A0D-5E86-4F4B-C3ED-47036C04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22" y="3069865"/>
            <a:ext cx="1026619" cy="17052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B9C9A-DCD6-A267-D0BA-6E4EBF316703}"/>
              </a:ext>
            </a:extLst>
          </p:cNvPr>
          <p:cNvCxnSpPr>
            <a:cxnSpLocks/>
          </p:cNvCxnSpPr>
          <p:nvPr/>
        </p:nvCxnSpPr>
        <p:spPr>
          <a:xfrm flipH="1">
            <a:off x="9710581" y="3134231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CAD670-F9CF-05E2-73CD-6476A85A4FC9}"/>
              </a:ext>
            </a:extLst>
          </p:cNvPr>
          <p:cNvCxnSpPr>
            <a:cxnSpLocks/>
          </p:cNvCxnSpPr>
          <p:nvPr/>
        </p:nvCxnSpPr>
        <p:spPr>
          <a:xfrm flipH="1">
            <a:off x="9710581" y="3286631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03002E-E787-0CDD-D839-901D98079A9E}"/>
              </a:ext>
            </a:extLst>
          </p:cNvPr>
          <p:cNvCxnSpPr>
            <a:cxnSpLocks/>
          </p:cNvCxnSpPr>
          <p:nvPr/>
        </p:nvCxnSpPr>
        <p:spPr>
          <a:xfrm flipH="1">
            <a:off x="9710581" y="3433600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40506-33FC-7F49-C29B-A1F0DF9FD7C5}"/>
              </a:ext>
            </a:extLst>
          </p:cNvPr>
          <p:cNvCxnSpPr>
            <a:cxnSpLocks/>
          </p:cNvCxnSpPr>
          <p:nvPr/>
        </p:nvCxnSpPr>
        <p:spPr>
          <a:xfrm flipH="1">
            <a:off x="9710581" y="3566410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86B0F5-0CB0-28F1-1321-4BE1F9CE13D1}"/>
              </a:ext>
            </a:extLst>
          </p:cNvPr>
          <p:cNvCxnSpPr>
            <a:cxnSpLocks/>
          </p:cNvCxnSpPr>
          <p:nvPr/>
        </p:nvCxnSpPr>
        <p:spPr>
          <a:xfrm flipH="1">
            <a:off x="9710581" y="3709711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AC11E-BDE4-E212-07CA-B28898148ED0}"/>
              </a:ext>
            </a:extLst>
          </p:cNvPr>
          <p:cNvCxnSpPr>
            <a:cxnSpLocks/>
          </p:cNvCxnSpPr>
          <p:nvPr/>
        </p:nvCxnSpPr>
        <p:spPr>
          <a:xfrm flipV="1">
            <a:off x="9710581" y="3134231"/>
            <a:ext cx="0" cy="57548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3600F-0571-662E-06AE-0027CEB5DD36}"/>
              </a:ext>
            </a:extLst>
          </p:cNvPr>
          <p:cNvCxnSpPr>
            <a:cxnSpLocks/>
          </p:cNvCxnSpPr>
          <p:nvPr/>
        </p:nvCxnSpPr>
        <p:spPr>
          <a:xfrm flipH="1">
            <a:off x="9628858" y="3996314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6E420-8BE8-A2C8-351C-3ECCF90184CC}"/>
              </a:ext>
            </a:extLst>
          </p:cNvPr>
          <p:cNvCxnSpPr>
            <a:cxnSpLocks/>
          </p:cNvCxnSpPr>
          <p:nvPr/>
        </p:nvCxnSpPr>
        <p:spPr>
          <a:xfrm flipH="1">
            <a:off x="9628858" y="3862111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85FE20-4D32-C7F0-6D9E-D32E70265F22}"/>
              </a:ext>
            </a:extLst>
          </p:cNvPr>
          <p:cNvCxnSpPr>
            <a:cxnSpLocks/>
          </p:cNvCxnSpPr>
          <p:nvPr/>
        </p:nvCxnSpPr>
        <p:spPr>
          <a:xfrm flipH="1">
            <a:off x="9628858" y="4295683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3AD97-73F0-5B62-4DF7-C389803F21E3}"/>
              </a:ext>
            </a:extLst>
          </p:cNvPr>
          <p:cNvCxnSpPr>
            <a:cxnSpLocks/>
          </p:cNvCxnSpPr>
          <p:nvPr/>
        </p:nvCxnSpPr>
        <p:spPr>
          <a:xfrm flipH="1">
            <a:off x="9628858" y="4428493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353DA9-6BBF-F041-AF2A-224550F4BF1B}"/>
              </a:ext>
            </a:extLst>
          </p:cNvPr>
          <p:cNvCxnSpPr>
            <a:cxnSpLocks/>
          </p:cNvCxnSpPr>
          <p:nvPr/>
        </p:nvCxnSpPr>
        <p:spPr>
          <a:xfrm flipH="1">
            <a:off x="9628858" y="4571794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7B4BB-5442-7EC5-9FAE-C7E72345FE0D}"/>
              </a:ext>
            </a:extLst>
          </p:cNvPr>
          <p:cNvCxnSpPr>
            <a:cxnSpLocks/>
          </p:cNvCxnSpPr>
          <p:nvPr/>
        </p:nvCxnSpPr>
        <p:spPr>
          <a:xfrm flipV="1">
            <a:off x="9628858" y="3862111"/>
            <a:ext cx="0" cy="84729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AD2F9C-54B3-53E7-62CF-A835305B906A}"/>
              </a:ext>
            </a:extLst>
          </p:cNvPr>
          <p:cNvCxnSpPr>
            <a:cxnSpLocks/>
          </p:cNvCxnSpPr>
          <p:nvPr/>
        </p:nvCxnSpPr>
        <p:spPr>
          <a:xfrm flipV="1">
            <a:off x="9374100" y="3511820"/>
            <a:ext cx="0" cy="91667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CBE9D1-440C-EFE9-419F-296769E87E37}"/>
              </a:ext>
            </a:extLst>
          </p:cNvPr>
          <p:cNvCxnSpPr>
            <a:cxnSpLocks/>
          </p:cNvCxnSpPr>
          <p:nvPr/>
        </p:nvCxnSpPr>
        <p:spPr>
          <a:xfrm flipH="1">
            <a:off x="9374100" y="3526603"/>
            <a:ext cx="33648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978B29-BB78-4E31-0E9B-E303D30D7C1A}"/>
              </a:ext>
            </a:extLst>
          </p:cNvPr>
          <p:cNvCxnSpPr>
            <a:cxnSpLocks/>
          </p:cNvCxnSpPr>
          <p:nvPr/>
        </p:nvCxnSpPr>
        <p:spPr>
          <a:xfrm flipH="1">
            <a:off x="9374100" y="4420531"/>
            <a:ext cx="25475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17C1EB-9682-356F-0AE7-C7D7EE05E8F0}"/>
              </a:ext>
            </a:extLst>
          </p:cNvPr>
          <p:cNvSpPr txBox="1"/>
          <p:nvPr/>
        </p:nvSpPr>
        <p:spPr>
          <a:xfrm>
            <a:off x="8335727" y="3860484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4AFB14-DFCC-8E9E-4D94-8568585EC83F}"/>
              </a:ext>
            </a:extLst>
          </p:cNvPr>
          <p:cNvSpPr txBox="1"/>
          <p:nvPr/>
        </p:nvSpPr>
        <p:spPr>
          <a:xfrm>
            <a:off x="10934769" y="3860484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34D3D0-CD8F-5272-F45E-454A001DDDE2}"/>
              </a:ext>
            </a:extLst>
          </p:cNvPr>
          <p:cNvCxnSpPr>
            <a:cxnSpLocks/>
          </p:cNvCxnSpPr>
          <p:nvPr/>
        </p:nvCxnSpPr>
        <p:spPr>
          <a:xfrm flipH="1">
            <a:off x="9628858" y="4709408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0C54472-AD38-71F5-0DB2-4607E548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3" y="2292097"/>
            <a:ext cx="7772400" cy="31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0E997-C0F0-1444-059E-DBC6918F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altLang="zh-CN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72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31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D2044-AF7D-3FF3-AF20-AC92D971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Paired </a:t>
            </a:r>
            <a:r>
              <a:rPr lang="en-US" altLang="zh-CN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scDNA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altLang="zh-CN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scRNA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</a:t>
            </a:r>
            <a:b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</a:t>
            </a:r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cells</a:t>
            </a:r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from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groups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0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3E3A-FF61-C58E-4337-7DD7F7A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7BAFF-EBA5-4DAC-4805-78C5613C2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u="sng" dirty="0" err="1"/>
                  <a:t>scDNA</a:t>
                </a:r>
                <a:r>
                  <a:rPr lang="en-US" u="sng" dirty="0"/>
                  <a:t> CNV </a:t>
                </a:r>
                <a:r>
                  <a:rPr lang="en-US" dirty="0"/>
                  <a:t>and </a:t>
                </a:r>
                <a:r>
                  <a:rPr lang="en-US" u="sng" dirty="0" err="1"/>
                  <a:t>scRNA</a:t>
                </a:r>
                <a:r>
                  <a:rPr lang="en-US" u="sng" dirty="0"/>
                  <a:t> CNV (inferred by </a:t>
                </a:r>
                <a:r>
                  <a:rPr lang="en-US" u="sng" dirty="0" err="1"/>
                  <a:t>CopyKat</a:t>
                </a:r>
                <a:r>
                  <a:rPr lang="en-US" u="sng" dirty="0"/>
                  <a:t>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Preprocess: </a:t>
                </a:r>
              </a:p>
              <a:p>
                <a:pPr lvl="1"/>
                <a:r>
                  <a:rPr lang="en-US" dirty="0"/>
                  <a:t>Log-transform DNA data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(clearer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pattern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exp(RNA))</a:t>
                </a:r>
                <a:endParaRPr lang="en-US" dirty="0"/>
              </a:p>
              <a:p>
                <a:pPr lvl="1"/>
                <a:r>
                  <a:rPr lang="en-US" dirty="0"/>
                  <a:t>Normaliz</a:t>
                </a:r>
                <a:r>
                  <a:rPr lang="en-US" altLang="zh-CN" dirty="0"/>
                  <a:t>ation</a:t>
                </a:r>
                <a:r>
                  <a:rPr lang="en-US" dirty="0"/>
                  <a:t>: for each cell: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7BAFF-EBA5-4DAC-4805-78C5613C2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8CCCD-9C1D-7705-EF61-C749F401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76" y="3749675"/>
            <a:ext cx="34671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799FF-27AD-937A-28E7-F95D79948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26" y="3749675"/>
            <a:ext cx="3467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3E3A-FF61-C58E-4337-7DD7F7A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BAFF-EBA5-4DAC-4805-78C5613C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Test different types of correlation.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82087-59C3-F0B9-5610-221935F1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68" y="1690688"/>
            <a:ext cx="2914864" cy="24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9A64D-6FA7-7EB5-4E2A-E79D1765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36" y="1690687"/>
            <a:ext cx="2914864" cy="2467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66E088-2FC8-0A04-8D1F-E178DF872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568" y="4249882"/>
            <a:ext cx="2914864" cy="2467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888BE-EC67-54C6-827D-D3E8318A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36" y="4249881"/>
            <a:ext cx="2914864" cy="2467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98975-E126-EE0A-00A3-589B2F27C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88" y="1716376"/>
            <a:ext cx="2936698" cy="2467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7A79BF-F6FC-1EA5-8CA9-71608BE17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87" y="4229604"/>
            <a:ext cx="2936699" cy="24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02A4-35F6-C7C2-9D44-EF7D9F87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F613-336E-5598-E160-D592C05C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Reason:</a:t>
            </a:r>
          </a:p>
          <a:p>
            <a:pPr lvl="1"/>
            <a:r>
              <a:rPr lang="en-US" altLang="zh-CN" dirty="0"/>
              <a:t>Redundant</a:t>
            </a:r>
            <a:r>
              <a:rPr lang="zh-CN" altLang="en-US" dirty="0"/>
              <a:t> </a:t>
            </a:r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Linkage disequilibrium</a:t>
            </a:r>
            <a:r>
              <a:rPr lang="zh-CN" altLang="en-US" dirty="0"/>
              <a:t> </a:t>
            </a:r>
            <a:r>
              <a:rPr lang="en-US" altLang="zh-CN" dirty="0"/>
              <a:t>- collinearity</a:t>
            </a:r>
            <a:endParaRPr lang="en-US" dirty="0"/>
          </a:p>
          <a:p>
            <a:r>
              <a:rPr lang="en-US" dirty="0"/>
              <a:t>2593 genes for 2 classes*10 cells</a:t>
            </a:r>
          </a:p>
          <a:p>
            <a:pPr lvl="1"/>
            <a:r>
              <a:rPr lang="en-US" dirty="0"/>
              <a:t>Differential analysis</a:t>
            </a:r>
          </a:p>
          <a:p>
            <a:pPr lvl="1"/>
            <a:r>
              <a:rPr lang="en-US" dirty="0"/>
              <a:t>Select only 1 gene in the 5,000,000 bp gene window</a:t>
            </a:r>
            <a:r>
              <a:rPr lang="zh-CN" altLang="en-US" dirty="0"/>
              <a:t> </a:t>
            </a:r>
            <a:r>
              <a:rPr lang="en-US" altLang="zh-CN" dirty="0"/>
              <a:t>(like</a:t>
            </a:r>
            <a:r>
              <a:rPr lang="zh-CN" altLang="en-US" dirty="0"/>
              <a:t> </a:t>
            </a:r>
            <a:r>
              <a:rPr lang="en-US" altLang="zh-CN" dirty="0"/>
              <a:t>clumping)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EE268-80B8-92FA-2E63-4A6BF231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06" y="3749675"/>
            <a:ext cx="35687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B514A-0312-A501-02D0-89EFDF64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78" y="3749675"/>
            <a:ext cx="3556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9E6E-759D-D376-63BF-CD429075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7032-8531-1461-7252-B12C773DD181}"/>
              </a:ext>
            </a:extLst>
          </p:cNvPr>
          <p:cNvSpPr txBox="1"/>
          <p:nvPr/>
        </p:nvSpPr>
        <p:spPr>
          <a:xfrm>
            <a:off x="9416326" y="2873668"/>
            <a:ext cx="21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214</a:t>
            </a:r>
            <a:r>
              <a:rPr lang="zh-CN" altLang="en-US" sz="1600" dirty="0"/>
              <a:t> </a:t>
            </a:r>
            <a:r>
              <a:rPr lang="en-US" altLang="zh-CN" sz="1600" dirty="0"/>
              <a:t>w/o</a:t>
            </a:r>
            <a:r>
              <a:rPr lang="zh-CN" altLang="en-US" sz="1600" dirty="0"/>
              <a:t> </a:t>
            </a: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0.005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7D7A5-77EB-B899-4B12-B169EAC19938}"/>
              </a:ext>
            </a:extLst>
          </p:cNvPr>
          <p:cNvSpPr txBox="1"/>
          <p:nvPr/>
        </p:nvSpPr>
        <p:spPr>
          <a:xfrm>
            <a:off x="6520906" y="2873668"/>
            <a:ext cx="64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raw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93A03-1947-2ECA-7D48-D9AB648F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83" y="105387"/>
            <a:ext cx="3015283" cy="2552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E99A52-2563-1ADD-C09F-4941BAD4E620}"/>
              </a:ext>
            </a:extLst>
          </p:cNvPr>
          <p:cNvSpPr txBox="1"/>
          <p:nvPr/>
        </p:nvSpPr>
        <p:spPr>
          <a:xfrm>
            <a:off x="2964104" y="2320755"/>
            <a:ext cx="21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214</a:t>
            </a:r>
            <a:r>
              <a:rPr lang="zh-CN" altLang="en-US" sz="1600" dirty="0"/>
              <a:t> </a:t>
            </a:r>
            <a:r>
              <a:rPr lang="en-US" altLang="zh-CN" sz="1600" dirty="0"/>
              <a:t>w/o</a:t>
            </a:r>
            <a:r>
              <a:rPr lang="zh-CN" altLang="en-US" sz="1600" dirty="0"/>
              <a:t> </a:t>
            </a: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0.005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9E60E-FFB5-3755-496C-1CF82220053F}"/>
              </a:ext>
            </a:extLst>
          </p:cNvPr>
          <p:cNvSpPr txBox="1"/>
          <p:nvPr/>
        </p:nvSpPr>
        <p:spPr>
          <a:xfrm>
            <a:off x="1041342" y="2320755"/>
            <a:ext cx="64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raw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2636-8515-D685-DBD6-2960E9A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40" y="3156290"/>
            <a:ext cx="3083043" cy="25522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D9775D-A2EA-F097-5BE5-C3D74DAF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0" y="2657650"/>
            <a:ext cx="2711200" cy="2244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8D9A50-3E8E-8248-5F77-75B0A794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793" y="5708553"/>
            <a:ext cx="1350381" cy="109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05949-4266-378F-A37D-911549D27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0371" y="105387"/>
            <a:ext cx="3083042" cy="2552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8C4C23-A1A9-EB7E-312C-3764CF1DF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0371" y="3156290"/>
            <a:ext cx="3083042" cy="2552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C169A1-53C8-32AB-1300-F2FD2F163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749" y="2657649"/>
            <a:ext cx="2651614" cy="2244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57E57-806C-C93F-C7B1-B23A06B85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6612" y="5688447"/>
            <a:ext cx="1350381" cy="111789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EAC57FD-06FC-B2A7-929E-BA219C9F99F3}"/>
              </a:ext>
            </a:extLst>
          </p:cNvPr>
          <p:cNvSpPr/>
          <p:nvPr/>
        </p:nvSpPr>
        <p:spPr>
          <a:xfrm>
            <a:off x="5410602" y="991698"/>
            <a:ext cx="1692412" cy="169164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B58580-4000-43FF-F4CA-1EEE254F1F3C}"/>
              </a:ext>
            </a:extLst>
          </p:cNvPr>
          <p:cNvSpPr/>
          <p:nvPr/>
        </p:nvSpPr>
        <p:spPr>
          <a:xfrm>
            <a:off x="8921044" y="1060296"/>
            <a:ext cx="1692412" cy="169164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7F31E5-6E3A-7738-C76D-C59AA84EC5D0}"/>
              </a:ext>
            </a:extLst>
          </p:cNvPr>
          <p:cNvSpPr/>
          <p:nvPr/>
        </p:nvSpPr>
        <p:spPr>
          <a:xfrm>
            <a:off x="6547531" y="3975662"/>
            <a:ext cx="1692412" cy="169164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F3C3AE7-9C3F-1E6F-21D4-7D5DE592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29" y="2984709"/>
            <a:ext cx="3015283" cy="2552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B9E6E-759D-D376-63BF-CD429075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DC5F0-E78E-8A0F-065B-1EC83273CCA1}"/>
              </a:ext>
            </a:extLst>
          </p:cNvPr>
          <p:cNvSpPr txBox="1"/>
          <p:nvPr/>
        </p:nvSpPr>
        <p:spPr>
          <a:xfrm>
            <a:off x="5900757" y="2748836"/>
            <a:ext cx="167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103</a:t>
            </a:r>
            <a:r>
              <a:rPr lang="zh-CN" altLang="en-US" sz="1400" dirty="0"/>
              <a:t> </a:t>
            </a:r>
            <a:r>
              <a:rPr lang="en-US" altLang="zh-CN" sz="1400" dirty="0"/>
              <a:t>w/</a:t>
            </a:r>
            <a:r>
              <a:rPr lang="zh-CN" altLang="en-US" sz="1400" dirty="0"/>
              <a:t> </a:t>
            </a:r>
            <a:r>
              <a:rPr lang="en-US" altLang="zh-CN" sz="1400" dirty="0"/>
              <a:t>window</a:t>
            </a:r>
            <a:r>
              <a:rPr lang="zh-CN" altLang="en-US" sz="1400" dirty="0"/>
              <a:t> </a:t>
            </a:r>
            <a:r>
              <a:rPr lang="en-US" altLang="zh-CN" sz="1400" dirty="0"/>
              <a:t>0.01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5B294-53A5-F1A8-E3A5-7E55A6A829C0}"/>
              </a:ext>
            </a:extLst>
          </p:cNvPr>
          <p:cNvSpPr txBox="1"/>
          <p:nvPr/>
        </p:nvSpPr>
        <p:spPr>
          <a:xfrm>
            <a:off x="9608903" y="2753742"/>
            <a:ext cx="167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230</a:t>
            </a:r>
            <a:r>
              <a:rPr lang="zh-CN" altLang="en-US" sz="1400" dirty="0"/>
              <a:t> </a:t>
            </a:r>
            <a:r>
              <a:rPr lang="en-US" altLang="zh-CN" sz="1400" dirty="0"/>
              <a:t>w/</a:t>
            </a:r>
            <a:r>
              <a:rPr lang="zh-CN" altLang="en-US" sz="1400" dirty="0"/>
              <a:t> </a:t>
            </a:r>
            <a:r>
              <a:rPr lang="en-US" altLang="zh-CN" sz="1400" dirty="0"/>
              <a:t>window</a:t>
            </a:r>
            <a:r>
              <a:rPr lang="zh-CN" altLang="en-US" sz="1400" dirty="0"/>
              <a:t> </a:t>
            </a:r>
            <a:r>
              <a:rPr lang="en-US" altLang="zh-CN" sz="1400" dirty="0"/>
              <a:t>0.05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03FE6-540A-F97F-D59F-A90F934D17D7}"/>
              </a:ext>
            </a:extLst>
          </p:cNvPr>
          <p:cNvSpPr txBox="1"/>
          <p:nvPr/>
        </p:nvSpPr>
        <p:spPr>
          <a:xfrm>
            <a:off x="541974" y="2263299"/>
            <a:ext cx="178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103</a:t>
            </a:r>
            <a:r>
              <a:rPr lang="zh-CN" altLang="en-US" sz="1400" dirty="0"/>
              <a:t> </a:t>
            </a:r>
            <a:r>
              <a:rPr lang="en-US" altLang="zh-CN" sz="1400" dirty="0"/>
              <a:t>w/</a:t>
            </a:r>
            <a:r>
              <a:rPr lang="zh-CN" altLang="en-US" sz="1400" dirty="0"/>
              <a:t> </a:t>
            </a:r>
            <a:r>
              <a:rPr lang="en-US" altLang="zh-CN" sz="1400" dirty="0"/>
              <a:t>window</a:t>
            </a:r>
            <a:r>
              <a:rPr lang="zh-CN" altLang="en-US" sz="1400" dirty="0"/>
              <a:t> </a:t>
            </a:r>
            <a:r>
              <a:rPr lang="en-US" altLang="zh-CN" sz="1400" dirty="0"/>
              <a:t>0.01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5AA78-1082-006A-F903-2C1A57810F4C}"/>
              </a:ext>
            </a:extLst>
          </p:cNvPr>
          <p:cNvSpPr txBox="1"/>
          <p:nvPr/>
        </p:nvSpPr>
        <p:spPr>
          <a:xfrm>
            <a:off x="3161034" y="2271708"/>
            <a:ext cx="167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230</a:t>
            </a:r>
            <a:r>
              <a:rPr lang="zh-CN" altLang="en-US" sz="1400" dirty="0"/>
              <a:t> </a:t>
            </a:r>
            <a:r>
              <a:rPr lang="en-US" altLang="zh-CN" sz="1400" dirty="0"/>
              <a:t>w/</a:t>
            </a:r>
            <a:r>
              <a:rPr lang="zh-CN" altLang="en-US" sz="1400" dirty="0"/>
              <a:t> </a:t>
            </a:r>
            <a:r>
              <a:rPr lang="en-US" altLang="zh-CN" sz="1400" dirty="0"/>
              <a:t>window</a:t>
            </a:r>
            <a:r>
              <a:rPr lang="zh-CN" altLang="en-US" sz="1400" dirty="0"/>
              <a:t> </a:t>
            </a:r>
            <a:r>
              <a:rPr lang="en-US" altLang="zh-CN" sz="1400" dirty="0"/>
              <a:t>0.05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9B005-F8E5-0B90-0F88-381A2546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45" y="27223"/>
            <a:ext cx="3015283" cy="2552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EEC17-68B8-9149-08D0-0371A1382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15" y="2571076"/>
            <a:ext cx="2526583" cy="2138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3D168-953D-BE31-FF95-A72763ADF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947" y="2984709"/>
            <a:ext cx="3015283" cy="25522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06D88D-D0AC-89AB-0C78-9DDEBFA29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764" y="5577195"/>
            <a:ext cx="1252587" cy="10602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9DC72C-E555-EC12-AD7B-F312A583E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626" y="0"/>
            <a:ext cx="3015283" cy="25522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37785C-56A4-0874-09E9-4C6C722CF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1581" y="2579485"/>
            <a:ext cx="2526584" cy="21386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A4509E-CA3B-6145-0DE1-EA3412CD5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162" y="5577195"/>
            <a:ext cx="1252587" cy="10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6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D2044-AF7D-3FF3-AF20-AC92D971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Previously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u</a:t>
            </a: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sed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ublic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  <a:b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larger</a:t>
            </a:r>
            <a:r>
              <a:rPr lang="zh-CN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scale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1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1FA-DA63-7D17-85C0-1C15A009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scRNA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 err="1"/>
              <a:t>copykat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2F9D-BD07-0308-0524-089E6291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9"/>
            <a:ext cx="10515600" cy="4351338"/>
          </a:xfrm>
        </p:spPr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10X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 the tree</a:t>
            </a:r>
          </a:p>
          <a:p>
            <a:pPr lvl="1"/>
            <a:r>
              <a:rPr lang="en-US" dirty="0"/>
              <a:t>pair-wise L1-norm distance</a:t>
            </a:r>
          </a:p>
          <a:p>
            <a:pPr lvl="1"/>
            <a:r>
              <a:rPr lang="en-US" dirty="0"/>
              <a:t>hierarchical clustering using the complete linkage method</a:t>
            </a:r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diploid/aneuploid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FAD16-2065-FE2D-C15C-F61E28B9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" y="3183178"/>
            <a:ext cx="5327858" cy="2169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5BAF5-01E5-AF48-453C-01EC38D1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53" y="3145973"/>
            <a:ext cx="3465899" cy="27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32CED-071B-5483-6CDF-E3D8E8D2B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95" y="4644531"/>
            <a:ext cx="2620898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193</Words>
  <Application>Microsoft Macintosh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Rotation Summary</vt:lpstr>
      <vt:lpstr>Paired scDNA/scRNA data 20 cells from 2 groups</vt:lpstr>
      <vt:lpstr>Correlation Analysis</vt:lpstr>
      <vt:lpstr>Correlation Analysis</vt:lpstr>
      <vt:lpstr>Feature selection</vt:lpstr>
      <vt:lpstr>Feature selection</vt:lpstr>
      <vt:lpstr>Feature selection</vt:lpstr>
      <vt:lpstr>Previously used public data larger scale</vt:lpstr>
      <vt:lpstr>scRNA data (from copykat)</vt:lpstr>
      <vt:lpstr>scDNA data</vt:lpstr>
      <vt:lpstr>scDNA data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Dec 14</dc:title>
  <dc:creator>Lyu Ruiqi</dc:creator>
  <cp:lastModifiedBy>Lyu Ruiqi</cp:lastModifiedBy>
  <cp:revision>21</cp:revision>
  <dcterms:created xsi:type="dcterms:W3CDTF">2022-12-12T02:02:08Z</dcterms:created>
  <dcterms:modified xsi:type="dcterms:W3CDTF">2022-12-16T17:57:10Z</dcterms:modified>
</cp:coreProperties>
</file>