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4F-D0BB-4AB7-965D-0C476A184CA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83C62C-6518-4BDF-B1B3-DAD195C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5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4F-D0BB-4AB7-965D-0C476A184CA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83C62C-6518-4BDF-B1B3-DAD195C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7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4F-D0BB-4AB7-965D-0C476A184CA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83C62C-6518-4BDF-B1B3-DAD195C091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9846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4F-D0BB-4AB7-965D-0C476A184CA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83C62C-6518-4BDF-B1B3-DAD195C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48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4F-D0BB-4AB7-965D-0C476A184CA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83C62C-6518-4BDF-B1B3-DAD195C0915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5867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4F-D0BB-4AB7-965D-0C476A184CA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83C62C-6518-4BDF-B1B3-DAD195C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5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4F-D0BB-4AB7-965D-0C476A184CA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C62C-6518-4BDF-B1B3-DAD195C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7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4F-D0BB-4AB7-965D-0C476A184CA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C62C-6518-4BDF-B1B3-DAD195C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4F-D0BB-4AB7-965D-0C476A184CA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C62C-6518-4BDF-B1B3-DAD195C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6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4F-D0BB-4AB7-965D-0C476A184CA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83C62C-6518-4BDF-B1B3-DAD195C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5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4F-D0BB-4AB7-965D-0C476A184CA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83C62C-6518-4BDF-B1B3-DAD195C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4F-D0BB-4AB7-965D-0C476A184CA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83C62C-6518-4BDF-B1B3-DAD195C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9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4F-D0BB-4AB7-965D-0C476A184CA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C62C-6518-4BDF-B1B3-DAD195C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1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4F-D0BB-4AB7-965D-0C476A184CA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C62C-6518-4BDF-B1B3-DAD195C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4F-D0BB-4AB7-965D-0C476A184CA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C62C-6518-4BDF-B1B3-DAD195C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4F-D0BB-4AB7-965D-0C476A184CA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83C62C-6518-4BDF-B1B3-DAD195C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3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704F-D0BB-4AB7-965D-0C476A184CA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83C62C-6518-4BDF-B1B3-DAD195C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0EEC-64FE-99BD-477F-FE7B2BB03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91" y="1445919"/>
            <a:ext cx="8907574" cy="145202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      MID- TERM ASSESSMENT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3100" dirty="0"/>
              <a:t>ENERGY USE OF APPLIANCES IN A LOW ENERGY 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66BB4-9ED5-809D-F3ED-11E418BAA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0402" y="3429000"/>
            <a:ext cx="7623932" cy="171977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PRESENTED BY,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M.RACHEL</a:t>
            </a:r>
          </a:p>
        </p:txBody>
      </p:sp>
    </p:spTree>
    <p:extLst>
      <p:ext uri="{BB962C8B-B14F-4D97-AF65-F5344CB8AC3E}">
        <p14:creationId xmlns:p14="http://schemas.microsoft.com/office/powerpoint/2010/main" val="145708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DB0C-3C96-82BC-340D-05461EEC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8" y="618978"/>
            <a:ext cx="9605475" cy="970671"/>
          </a:xfrm>
        </p:spPr>
        <p:txBody>
          <a:bodyPr/>
          <a:lstStyle/>
          <a:p>
            <a:r>
              <a:rPr lang="en-US" b="1" dirty="0"/>
              <a:t>VISULIZATION OF OUTLIERS- BOXPLOT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C9D8B-05FF-F70B-BAD5-BC92755C2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50" y="1997612"/>
            <a:ext cx="4285371" cy="3910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20A9A9-2236-A7A8-DB01-0C015D8AD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687" y="2219470"/>
            <a:ext cx="4191000" cy="344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3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82B01F-54C9-BEC0-7BBC-0124EDDB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22" y="415290"/>
            <a:ext cx="3984673" cy="3171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2DD17D-D452-B4E8-B624-09F6AFAAD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752" y="415290"/>
            <a:ext cx="3984673" cy="30137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C8E5F3-5013-AE66-4196-D7B1E1CAC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50" y="3429000"/>
            <a:ext cx="4191000" cy="301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0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95D8-75BF-CDD6-ECD4-1CDBF3B0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1" y="652246"/>
            <a:ext cx="9352255" cy="1007742"/>
          </a:xfrm>
        </p:spPr>
        <p:txBody>
          <a:bodyPr/>
          <a:lstStyle/>
          <a:p>
            <a:r>
              <a:rPr lang="en-US" b="1" dirty="0"/>
              <a:t>TRANSFORMED DATA-HISTOGRAM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09350-F342-92D8-FFFE-321701613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93" y="1962443"/>
            <a:ext cx="4707402" cy="3770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5A2418-959F-D227-4B4A-92D03EF68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631" y="2067951"/>
            <a:ext cx="4580793" cy="355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39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DC5065-EB8E-3CF2-8341-96D89B16E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34" y="1505243"/>
            <a:ext cx="4717366" cy="3826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FF3B16-2A51-6824-089A-1ADF97DBC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26" y="1638886"/>
            <a:ext cx="4271890" cy="355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09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E69A0C-E3C9-5D48-43E6-8EF0283CA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01844"/>
              </p:ext>
            </p:extLst>
          </p:nvPr>
        </p:nvGraphicFramePr>
        <p:xfrm>
          <a:off x="478302" y="1916722"/>
          <a:ext cx="11310425" cy="389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681">
                  <a:extLst>
                    <a:ext uri="{9D8B030D-6E8A-4147-A177-3AD203B41FA5}">
                      <a16:colId xmlns:a16="http://schemas.microsoft.com/office/drawing/2014/main" val="2469177314"/>
                    </a:ext>
                  </a:extLst>
                </a:gridCol>
                <a:gridCol w="1955421">
                  <a:extLst>
                    <a:ext uri="{9D8B030D-6E8A-4147-A177-3AD203B41FA5}">
                      <a16:colId xmlns:a16="http://schemas.microsoft.com/office/drawing/2014/main" val="3638802143"/>
                    </a:ext>
                  </a:extLst>
                </a:gridCol>
                <a:gridCol w="1831826">
                  <a:extLst>
                    <a:ext uri="{9D8B030D-6E8A-4147-A177-3AD203B41FA5}">
                      <a16:colId xmlns:a16="http://schemas.microsoft.com/office/drawing/2014/main" val="2541610689"/>
                    </a:ext>
                  </a:extLst>
                </a:gridCol>
                <a:gridCol w="1971049">
                  <a:extLst>
                    <a:ext uri="{9D8B030D-6E8A-4147-A177-3AD203B41FA5}">
                      <a16:colId xmlns:a16="http://schemas.microsoft.com/office/drawing/2014/main" val="505164200"/>
                    </a:ext>
                  </a:extLst>
                </a:gridCol>
                <a:gridCol w="1895222">
                  <a:extLst>
                    <a:ext uri="{9D8B030D-6E8A-4147-A177-3AD203B41FA5}">
                      <a16:colId xmlns:a16="http://schemas.microsoft.com/office/drawing/2014/main" val="3388645231"/>
                    </a:ext>
                  </a:extLst>
                </a:gridCol>
                <a:gridCol w="1918226">
                  <a:extLst>
                    <a:ext uri="{9D8B030D-6E8A-4147-A177-3AD203B41FA5}">
                      <a16:colId xmlns:a16="http://schemas.microsoft.com/office/drawing/2014/main" val="3741633462"/>
                    </a:ext>
                  </a:extLst>
                </a:gridCol>
              </a:tblGrid>
              <a:tr h="660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PM05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CHOQUET</a:t>
                      </a:r>
                    </a:p>
                    <a:p>
                      <a:pPr algn="ctr"/>
                      <a:r>
                        <a:rPr lang="en-US" dirty="0"/>
                        <a:t>INTEGRAL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36968"/>
                  </a:ext>
                </a:extLst>
              </a:tr>
              <a:tr h="591273">
                <a:tc>
                  <a:txBody>
                    <a:bodyPr/>
                    <a:lstStyle/>
                    <a:p>
                      <a:r>
                        <a:rPr lang="en-US" b="1" dirty="0"/>
                        <a:t>RMSE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0.248138876360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0.24478300535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0.252927346054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0.23344530190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0.22619564847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82414"/>
                  </a:ext>
                </a:extLst>
              </a:tr>
              <a:tr h="660195">
                <a:tc>
                  <a:txBody>
                    <a:bodyPr/>
                    <a:lstStyle/>
                    <a:p>
                      <a:r>
                        <a:rPr lang="en-US" b="1" dirty="0"/>
                        <a:t>AV. ABS</a:t>
                      </a:r>
                    </a:p>
                    <a:p>
                      <a:r>
                        <a:rPr lang="en-US" b="1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0.212943871998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0.21056780176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0.216929458410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0.17556158617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0.17295654471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00568"/>
                  </a:ext>
                </a:extLst>
              </a:tr>
              <a:tr h="660195">
                <a:tc>
                  <a:txBody>
                    <a:bodyPr/>
                    <a:lstStyle/>
                    <a:p>
                      <a:r>
                        <a:rPr lang="en-US" b="1" dirty="0"/>
                        <a:t>PEARSON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0.418363991032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0.42767430744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0.406940251613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0.31488829940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0.36613001569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04281"/>
                  </a:ext>
                </a:extLst>
              </a:tr>
              <a:tr h="660195">
                <a:tc>
                  <a:txBody>
                    <a:bodyPr/>
                    <a:lstStyle/>
                    <a:p>
                      <a:r>
                        <a:rPr lang="en-US" b="1" dirty="0"/>
                        <a:t>SPEARMAN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0.381366903728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0.39920593412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0.357788174339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0.26425643675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0.32705610546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05355"/>
                  </a:ext>
                </a:extLst>
              </a:tr>
              <a:tr h="660195">
                <a:tc>
                  <a:txBody>
                    <a:bodyPr/>
                    <a:lstStyle/>
                    <a:p>
                      <a:r>
                        <a:rPr lang="en-US" b="1" dirty="0"/>
                        <a:t>ORNESS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0.0119113198597105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0.0517844336872667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8643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11C6EF-2FA1-F6E5-07FC-0FFB43603BA1}"/>
              </a:ext>
            </a:extLst>
          </p:cNvPr>
          <p:cNvSpPr txBox="1"/>
          <p:nvPr/>
        </p:nvSpPr>
        <p:spPr>
          <a:xfrm>
            <a:off x="1800665" y="682283"/>
            <a:ext cx="714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ERROR MEASURES AND CORRELATION TABLE</a:t>
            </a:r>
          </a:p>
        </p:txBody>
      </p:sp>
    </p:spTree>
    <p:extLst>
      <p:ext uri="{BB962C8B-B14F-4D97-AF65-F5344CB8AC3E}">
        <p14:creationId xmlns:p14="http://schemas.microsoft.com/office/powerpoint/2010/main" val="100266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E2DA-3C11-3A1B-5A7E-75A17704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528" y="300554"/>
            <a:ext cx="9732083" cy="712321"/>
          </a:xfrm>
        </p:spPr>
        <p:txBody>
          <a:bodyPr/>
          <a:lstStyle/>
          <a:p>
            <a:r>
              <a:rPr lang="en-US" b="1" dirty="0"/>
              <a:t>WEIGHTS/PARAMETERS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82BA89-05A6-2FB9-C9D4-46483159C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78195"/>
              </p:ext>
            </p:extLst>
          </p:nvPr>
        </p:nvGraphicFramePr>
        <p:xfrm>
          <a:off x="1209821" y="1153552"/>
          <a:ext cx="1063241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483">
                  <a:extLst>
                    <a:ext uri="{9D8B030D-6E8A-4147-A177-3AD203B41FA5}">
                      <a16:colId xmlns:a16="http://schemas.microsoft.com/office/drawing/2014/main" val="2709300274"/>
                    </a:ext>
                  </a:extLst>
                </a:gridCol>
                <a:gridCol w="2126483">
                  <a:extLst>
                    <a:ext uri="{9D8B030D-6E8A-4147-A177-3AD203B41FA5}">
                      <a16:colId xmlns:a16="http://schemas.microsoft.com/office/drawing/2014/main" val="3643403132"/>
                    </a:ext>
                  </a:extLst>
                </a:gridCol>
                <a:gridCol w="2126483">
                  <a:extLst>
                    <a:ext uri="{9D8B030D-6E8A-4147-A177-3AD203B41FA5}">
                      <a16:colId xmlns:a16="http://schemas.microsoft.com/office/drawing/2014/main" val="4263029487"/>
                    </a:ext>
                  </a:extLst>
                </a:gridCol>
                <a:gridCol w="2126483">
                  <a:extLst>
                    <a:ext uri="{9D8B030D-6E8A-4147-A177-3AD203B41FA5}">
                      <a16:colId xmlns:a16="http://schemas.microsoft.com/office/drawing/2014/main" val="2020403382"/>
                    </a:ext>
                  </a:extLst>
                </a:gridCol>
                <a:gridCol w="2126483">
                  <a:extLst>
                    <a:ext uri="{9D8B030D-6E8A-4147-A177-3AD203B41FA5}">
                      <a16:colId xmlns:a16="http://schemas.microsoft.com/office/drawing/2014/main" val="1927182210"/>
                    </a:ext>
                  </a:extLst>
                </a:gridCol>
              </a:tblGrid>
              <a:tr h="6035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PM05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CHOQUET</a:t>
                      </a:r>
                    </a:p>
                    <a:p>
                      <a:pPr algn="ctr"/>
                      <a:r>
                        <a:rPr lang="en-US" dirty="0"/>
                        <a:t>INTEGRAL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545388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r>
                        <a:rPr lang="en-US" dirty="0"/>
                        <a:t>0.717704556361778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0.644730818502836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0.774167224500454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0.964266040420875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0.303895357777912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612660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0.0505036945648508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0.0357339595791316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0.265898724146154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042413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0.126310560297991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818700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r>
                        <a:rPr lang="en-US" dirty="0"/>
                        <a:t>0.282295443638204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0.355269181497161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0.175329080934691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0.303895357777912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3612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FCCC95-45B4-2FCA-7311-A7BC6571D6D6}"/>
              </a:ext>
            </a:extLst>
          </p:cNvPr>
          <p:cNvSpPr txBox="1"/>
          <p:nvPr/>
        </p:nvSpPr>
        <p:spPr>
          <a:xfrm>
            <a:off x="1315327" y="4607168"/>
            <a:ext cx="10360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0          8) 0                                                 15) 0.999999999999968</a:t>
            </a:r>
          </a:p>
          <a:p>
            <a:r>
              <a:rPr lang="en-US" dirty="0"/>
              <a:t>2) 0           9) 0.0759932672635167            </a:t>
            </a:r>
          </a:p>
          <a:p>
            <a:r>
              <a:rPr lang="en-US" dirty="0"/>
              <a:t>3) 0          10) 0</a:t>
            </a:r>
          </a:p>
          <a:p>
            <a:r>
              <a:rPr lang="en-US" dirty="0"/>
              <a:t>4) 0          11) 0.494757758808006</a:t>
            </a:r>
          </a:p>
          <a:p>
            <a:r>
              <a:rPr lang="en-US" dirty="0"/>
              <a:t>5) 0          12)0</a:t>
            </a:r>
          </a:p>
          <a:p>
            <a:r>
              <a:rPr lang="en-US" dirty="0"/>
              <a:t>6) 0          13) 13 0.0759932672635167                                           </a:t>
            </a:r>
          </a:p>
          <a:p>
            <a:r>
              <a:rPr lang="en-US" dirty="0"/>
              <a:t>7) 0          14)0</a:t>
            </a:r>
          </a:p>
        </p:txBody>
      </p:sp>
    </p:spTree>
    <p:extLst>
      <p:ext uri="{BB962C8B-B14F-4D97-AF65-F5344CB8AC3E}">
        <p14:creationId xmlns:p14="http://schemas.microsoft.com/office/powerpoint/2010/main" val="329182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E5C8-A76A-CB48-C21B-F2FEDA89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409" y="624110"/>
            <a:ext cx="9549203" cy="852998"/>
          </a:xfrm>
        </p:spPr>
        <p:txBody>
          <a:bodyPr/>
          <a:lstStyle/>
          <a:p>
            <a:r>
              <a:rPr lang="en-US" b="1" dirty="0"/>
              <a:t>BEST PERFORMING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E97B3-8D61-C05D-AC8D-F01700E36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133601"/>
            <a:ext cx="8915400" cy="3777622"/>
          </a:xfrm>
        </p:spPr>
        <p:txBody>
          <a:bodyPr/>
          <a:lstStyle/>
          <a:p>
            <a:r>
              <a:rPr lang="en-US" dirty="0"/>
              <a:t>Among all models </a:t>
            </a:r>
            <a:r>
              <a:rPr lang="en-US" b="1" dirty="0"/>
              <a:t>CHOQUET INTEGERAL </a:t>
            </a:r>
            <a:r>
              <a:rPr lang="en-US" dirty="0"/>
              <a:t>performed better with Low RMSE error, high spearman correlation when compared with the model of second low RMSE error and spearman correlation</a:t>
            </a:r>
          </a:p>
          <a:p>
            <a:r>
              <a:rPr lang="en-US" dirty="0"/>
              <a:t>PREDICTED Y value = 95.41772 </a:t>
            </a:r>
          </a:p>
        </p:txBody>
      </p:sp>
    </p:spTree>
    <p:extLst>
      <p:ext uri="{BB962C8B-B14F-4D97-AF65-F5344CB8AC3E}">
        <p14:creationId xmlns:p14="http://schemas.microsoft.com/office/powerpoint/2010/main" val="1641290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4F71-FC40-CA07-9D31-6AACDCF5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63262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Algerian" panose="04020705040A02060702" pitchFamily="82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89382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8CE3-20CD-EABD-AC79-794A97C51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134" y="770647"/>
            <a:ext cx="8911687" cy="1134352"/>
          </a:xfrm>
        </p:spPr>
        <p:txBody>
          <a:bodyPr/>
          <a:lstStyle/>
          <a:p>
            <a:r>
              <a:rPr lang="en-US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88BE3-2E69-D900-2E09-45A5991B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134" y="1904999"/>
            <a:ext cx="8915400" cy="4158175"/>
          </a:xfrm>
        </p:spPr>
        <p:txBody>
          <a:bodyPr/>
          <a:lstStyle/>
          <a:p>
            <a:r>
              <a:rPr lang="en-US" dirty="0"/>
              <a:t>Datafile [ENB_2023.txt ]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 R code [AggWaFit718.R ]</a:t>
            </a:r>
          </a:p>
          <a:p>
            <a:r>
              <a:rPr lang="en-US" b="1" dirty="0">
                <a:solidFill>
                  <a:srgbClr val="000000"/>
                </a:solidFill>
              </a:rPr>
              <a:t>VARIABLES: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+mj-lt"/>
              </a:rPr>
              <a:t>X1: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Temperature in kitchen area, in Celsius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+mj-lt"/>
              </a:rPr>
              <a:t>X2: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Humidity in kitchen area, given as a percentage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+mj-lt"/>
              </a:rPr>
              <a:t>X3: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Temperature outside (from weather station), in Celsius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+mj-lt"/>
              </a:rPr>
              <a:t>X4: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Humidity outside (from weather station), given as a percentage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+mj-lt"/>
              </a:rPr>
              <a:t>X5: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Visibility (from weather station), in km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+mj-lt"/>
              </a:rPr>
              <a:t>Y: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Appliances, energy use, in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+mj-lt"/>
              </a:rPr>
              <a:t>Wh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367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C2C2-D535-EA93-A053-EF7D79EC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37" y="610043"/>
            <a:ext cx="8911687" cy="852997"/>
          </a:xfrm>
        </p:spPr>
        <p:txBody>
          <a:bodyPr/>
          <a:lstStyle/>
          <a:p>
            <a:r>
              <a:rPr lang="en-US" b="1" dirty="0"/>
              <a:t>SKEWNESS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73A1F1-4C2A-8CE8-8D0C-2EAFCFAB8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69584"/>
              </p:ext>
            </p:extLst>
          </p:nvPr>
        </p:nvGraphicFramePr>
        <p:xfrm>
          <a:off x="984737" y="1871001"/>
          <a:ext cx="10930596" cy="410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1">
                  <a:extLst>
                    <a:ext uri="{9D8B030D-6E8A-4147-A177-3AD203B41FA5}">
                      <a16:colId xmlns:a16="http://schemas.microsoft.com/office/drawing/2014/main" val="3243456364"/>
                    </a:ext>
                  </a:extLst>
                </a:gridCol>
                <a:gridCol w="2110154">
                  <a:extLst>
                    <a:ext uri="{9D8B030D-6E8A-4147-A177-3AD203B41FA5}">
                      <a16:colId xmlns:a16="http://schemas.microsoft.com/office/drawing/2014/main" val="2360850902"/>
                    </a:ext>
                  </a:extLst>
                </a:gridCol>
                <a:gridCol w="3235570">
                  <a:extLst>
                    <a:ext uri="{9D8B030D-6E8A-4147-A177-3AD203B41FA5}">
                      <a16:colId xmlns:a16="http://schemas.microsoft.com/office/drawing/2014/main" val="353945374"/>
                    </a:ext>
                  </a:extLst>
                </a:gridCol>
                <a:gridCol w="3938951">
                  <a:extLst>
                    <a:ext uri="{9D8B030D-6E8A-4147-A177-3AD203B41FA5}">
                      <a16:colId xmlns:a16="http://schemas.microsoft.com/office/drawing/2014/main" val="3700030996"/>
                    </a:ext>
                  </a:extLst>
                </a:gridCol>
              </a:tblGrid>
              <a:tr h="436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variables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</a:rPr>
                        <a:t>skewness_vals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effectLst/>
                        </a:rPr>
                        <a:t>inferences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666697468"/>
                  </a:ext>
                </a:extLst>
              </a:tr>
              <a:tr h="64361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X1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0.32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Fairly Symmetrical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172451825"/>
                  </a:ext>
                </a:extLst>
              </a:tr>
              <a:tr h="64361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X2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0.44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Fairly Symmetrical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492804749"/>
                  </a:ext>
                </a:extLst>
              </a:tr>
              <a:tr h="64361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X3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Fairly Symmetrical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240867807"/>
                  </a:ext>
                </a:extLst>
              </a:tr>
              <a:tr h="64361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X4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-0.47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Fairly Symmetrical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774830048"/>
                  </a:ext>
                </a:extLst>
              </a:tr>
              <a:tr h="65970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X5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0.83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Moderately right skewed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59031019"/>
                  </a:ext>
                </a:extLst>
              </a:tr>
              <a:tr h="43680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1.75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Highly Skewed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09728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26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F5A6-B12E-586B-529D-088E9F2B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497" y="356825"/>
            <a:ext cx="9338187" cy="867065"/>
          </a:xfrm>
        </p:spPr>
        <p:txBody>
          <a:bodyPr>
            <a:normAutofit fontScale="90000"/>
          </a:bodyPr>
          <a:lstStyle/>
          <a:p>
            <a:br>
              <a:rPr lang="en-US" sz="2800" b="1" dirty="0"/>
            </a:br>
            <a:r>
              <a:rPr lang="en-US" sz="4000" b="1" dirty="0"/>
              <a:t>CORRELATION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50AF1E-1D66-66DA-1336-79C4841D3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74490"/>
              </p:ext>
            </p:extLst>
          </p:nvPr>
        </p:nvGraphicFramePr>
        <p:xfrm>
          <a:off x="1883690" y="2159194"/>
          <a:ext cx="9101799" cy="286297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00257">
                  <a:extLst>
                    <a:ext uri="{9D8B030D-6E8A-4147-A177-3AD203B41FA5}">
                      <a16:colId xmlns:a16="http://schemas.microsoft.com/office/drawing/2014/main" val="4241349783"/>
                    </a:ext>
                  </a:extLst>
                </a:gridCol>
                <a:gridCol w="1300257">
                  <a:extLst>
                    <a:ext uri="{9D8B030D-6E8A-4147-A177-3AD203B41FA5}">
                      <a16:colId xmlns:a16="http://schemas.microsoft.com/office/drawing/2014/main" val="226552068"/>
                    </a:ext>
                  </a:extLst>
                </a:gridCol>
                <a:gridCol w="1300257">
                  <a:extLst>
                    <a:ext uri="{9D8B030D-6E8A-4147-A177-3AD203B41FA5}">
                      <a16:colId xmlns:a16="http://schemas.microsoft.com/office/drawing/2014/main" val="3501722697"/>
                    </a:ext>
                  </a:extLst>
                </a:gridCol>
                <a:gridCol w="1300257">
                  <a:extLst>
                    <a:ext uri="{9D8B030D-6E8A-4147-A177-3AD203B41FA5}">
                      <a16:colId xmlns:a16="http://schemas.microsoft.com/office/drawing/2014/main" val="2393424379"/>
                    </a:ext>
                  </a:extLst>
                </a:gridCol>
                <a:gridCol w="1300257">
                  <a:extLst>
                    <a:ext uri="{9D8B030D-6E8A-4147-A177-3AD203B41FA5}">
                      <a16:colId xmlns:a16="http://schemas.microsoft.com/office/drawing/2014/main" val="1463984354"/>
                    </a:ext>
                  </a:extLst>
                </a:gridCol>
                <a:gridCol w="1300257">
                  <a:extLst>
                    <a:ext uri="{9D8B030D-6E8A-4147-A177-3AD203B41FA5}">
                      <a16:colId xmlns:a16="http://schemas.microsoft.com/office/drawing/2014/main" val="1951350417"/>
                    </a:ext>
                  </a:extLst>
                </a:gridCol>
                <a:gridCol w="1300257">
                  <a:extLst>
                    <a:ext uri="{9D8B030D-6E8A-4147-A177-3AD203B41FA5}">
                      <a16:colId xmlns:a16="http://schemas.microsoft.com/office/drawing/2014/main" val="3304527332"/>
                    </a:ext>
                  </a:extLst>
                </a:gridCol>
              </a:tblGrid>
              <a:tr h="408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95199"/>
                  </a:ext>
                </a:extLst>
              </a:tr>
              <a:tr h="4089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X1    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1.00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0.18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0.36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92941207"/>
                  </a:ext>
                </a:extLst>
              </a:tr>
              <a:tr h="40899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  X2</a:t>
                      </a:r>
                      <a:endParaRPr lang="en-US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1.00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0.30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-0.01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0.18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336060716"/>
                  </a:ext>
                </a:extLst>
              </a:tr>
              <a:tr h="40899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X3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0.30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1.00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-0.37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0.55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577479269"/>
                  </a:ext>
                </a:extLst>
              </a:tr>
              <a:tr h="40899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X4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-0.01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-0.37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1.00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-0.10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0.07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2888923897"/>
                  </a:ext>
                </a:extLst>
              </a:tr>
              <a:tr h="40899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X5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0.18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0.15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-0.10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1.00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0.28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417153980"/>
                  </a:ext>
                </a:extLst>
              </a:tr>
              <a:tr h="40899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0.36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0.55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0.07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0.28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1.00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102877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37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67EB-F718-775C-B8C4-5D461643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3" y="668217"/>
            <a:ext cx="9369083" cy="675248"/>
          </a:xfrm>
        </p:spPr>
        <p:txBody>
          <a:bodyPr/>
          <a:lstStyle/>
          <a:p>
            <a:r>
              <a:rPr lang="en-US" b="1" dirty="0"/>
              <a:t>DATA DISTRIBUTIONS – SCATTER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1B453A-0C21-5E8D-B3C4-4DFD67ED8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11" y="1842869"/>
            <a:ext cx="3953018" cy="367166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13FA1C-D98E-922D-DEC3-170DA093E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999" y="1842869"/>
            <a:ext cx="4121832" cy="367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5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01BF5-A2BD-EC93-ABE4-BDF7F8D3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02" y="355502"/>
            <a:ext cx="4065563" cy="3231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DC80A8-9083-A303-5F73-01E5F0957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419" y="355502"/>
            <a:ext cx="3892058" cy="3231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90C95C-2410-A7B3-6351-06A75A843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996" y="3587262"/>
            <a:ext cx="432288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8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EA7B9E-465C-217A-74DA-796D091D53CD}"/>
              </a:ext>
            </a:extLst>
          </p:cNvPr>
          <p:cNvSpPr txBox="1"/>
          <p:nvPr/>
        </p:nvSpPr>
        <p:spPr>
          <a:xfrm>
            <a:off x="1871001" y="541607"/>
            <a:ext cx="8257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DATA DISTRIBUTION-HISTROGRAM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8471C-5588-56F4-6A22-37DFF3BB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93" y="1829091"/>
            <a:ext cx="4712676" cy="3882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F60E84-3755-F302-9917-29FC0514B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1829091"/>
            <a:ext cx="4571999" cy="38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3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90D8EF-771C-F09F-EAEE-658DCCFD6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85" y="1280160"/>
            <a:ext cx="4712677" cy="3826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9107DD-ADF4-993A-9C4D-9E7CFE270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40" y="1280161"/>
            <a:ext cx="4970581" cy="360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7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0DB62F-E756-DB59-48A1-20640469D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04" y="1336431"/>
            <a:ext cx="4661096" cy="3924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B81B5B-8328-E519-3D9C-7CD27E410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11" y="1336431"/>
            <a:ext cx="4285371" cy="392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220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312</TotalTime>
  <Words>366</Words>
  <Application>Microsoft Office PowerPoint</Application>
  <PresentationFormat>Widescreen</PresentationFormat>
  <Paragraphs>167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Algerian</vt:lpstr>
      <vt:lpstr>Arial</vt:lpstr>
      <vt:lpstr>Century Gothic</vt:lpstr>
      <vt:lpstr>Wingdings 3</vt:lpstr>
      <vt:lpstr>Wisp</vt:lpstr>
      <vt:lpstr>       MID- TERM ASSESSMENT      ENERGY USE OF APPLIANCES IN A LOW ENERGY HOUSE</vt:lpstr>
      <vt:lpstr>DATASET</vt:lpstr>
      <vt:lpstr>SKEWNESS TABLE</vt:lpstr>
      <vt:lpstr> CORRELATION TABLE</vt:lpstr>
      <vt:lpstr>DATA DISTRIBUTIONS – SCATTER PLOT</vt:lpstr>
      <vt:lpstr>PowerPoint Presentation</vt:lpstr>
      <vt:lpstr>PowerPoint Presentation</vt:lpstr>
      <vt:lpstr>PowerPoint Presentation</vt:lpstr>
      <vt:lpstr>PowerPoint Presentation</vt:lpstr>
      <vt:lpstr>VISULIZATION OF OUTLIERS- BOXPLOT</vt:lpstr>
      <vt:lpstr>PowerPoint Presentation</vt:lpstr>
      <vt:lpstr>TRANSFORMED DATA-HISTOGRAM</vt:lpstr>
      <vt:lpstr>PowerPoint Presentation</vt:lpstr>
      <vt:lpstr>PowerPoint Presentation</vt:lpstr>
      <vt:lpstr>WEIGHTS/PARAMETERS</vt:lpstr>
      <vt:lpstr>BEST PERFORMING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 TERM ASSESSMENT           ENERGY APPLIANCES</dc:title>
  <dc:creator>Frank Lin</dc:creator>
  <cp:lastModifiedBy>Frank Lin</cp:lastModifiedBy>
  <cp:revision>2</cp:revision>
  <dcterms:created xsi:type="dcterms:W3CDTF">2023-12-09T09:01:47Z</dcterms:created>
  <dcterms:modified xsi:type="dcterms:W3CDTF">2023-12-09T15:38:45Z</dcterms:modified>
</cp:coreProperties>
</file>