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256" r:id="rId2"/>
    <p:sldId id="257" r:id="rId3"/>
    <p:sldId id="258" r:id="rId4"/>
    <p:sldId id="259" r:id="rId5"/>
    <p:sldId id="261" r:id="rId6"/>
    <p:sldId id="260" r:id="rId7"/>
    <p:sldId id="262" r:id="rId8"/>
    <p:sldId id="265" r:id="rId9"/>
    <p:sldId id="263" r:id="rId10"/>
    <p:sldId id="264"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t>Tuesday, November 14, 2023</a:t>
            </a:fld>
            <a:endParaRPr lang="en-US" dirty="0"/>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60052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Tuesday, November 14, 2023</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2191659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Tuesday, November 14, 2023</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102097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Tuesday, November 14, 2023</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623296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Tuesday, November 14, 2023</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7612971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6CB39B-5F4C-4A7E-9BE3-AAFD45576D16}" type="datetime2">
              <a:rPr lang="en-US" smtClean="0"/>
              <a:t>Tuesday, November 14, 2023</a:t>
            </a:fld>
            <a:endParaRPr lang="en-US" dirty="0"/>
          </a:p>
        </p:txBody>
      </p:sp>
      <p:sp>
        <p:nvSpPr>
          <p:cNvPr id="4" name="Footer Placeholder 3"/>
          <p:cNvSpPr>
            <a:spLocks noGrp="1"/>
          </p:cNvSpPr>
          <p:nvPr>
            <p:ph type="ftr" sz="quarter" idx="11"/>
          </p:nvPr>
        </p:nvSpPr>
        <p:spPr/>
        <p:txBody>
          <a:bodyPr/>
          <a:lstStyle/>
          <a:p>
            <a:r>
              <a:rPr lang="en-US"/>
              <a:t>Sample Footer</a:t>
            </a:r>
            <a:endParaRPr lang="en-US" dirty="0"/>
          </a:p>
        </p:txBody>
      </p:sp>
      <p:sp>
        <p:nvSpPr>
          <p:cNvPr id="5" name="Slide Number Placeholder 4"/>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9697275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6CB39B-5F4C-4A7E-9BE3-AAFD45576D16}" type="datetime2">
              <a:rPr lang="en-US" smtClean="0"/>
              <a:t>Tuesday, November 14, 2023</a:t>
            </a:fld>
            <a:endParaRPr lang="en-US" dirty="0"/>
          </a:p>
        </p:txBody>
      </p:sp>
      <p:sp>
        <p:nvSpPr>
          <p:cNvPr id="4" name="Footer Placeholder 3"/>
          <p:cNvSpPr>
            <a:spLocks noGrp="1"/>
          </p:cNvSpPr>
          <p:nvPr>
            <p:ph type="ftr" sz="quarter" idx="11"/>
          </p:nvPr>
        </p:nvSpPr>
        <p:spPr/>
        <p:txBody>
          <a:bodyPr/>
          <a:lstStyle/>
          <a:p>
            <a:r>
              <a:rPr lang="en-US"/>
              <a:t>Sample Footer</a:t>
            </a:r>
            <a:endParaRPr lang="en-US" dirty="0"/>
          </a:p>
        </p:txBody>
      </p:sp>
      <p:sp>
        <p:nvSpPr>
          <p:cNvPr id="5" name="Slide Number Placeholder 4"/>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4716173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D84-71F4-4271-8C46-0D47C0A9B12E}" type="datetime2">
              <a:rPr lang="en-US" smtClean="0"/>
              <a:t>Tuesday, November 14, 2023</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31877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E0CE1-F450-4107-B2CB-17B18F8A3F4A}" type="datetime2">
              <a:rPr lang="en-US" smtClean="0"/>
              <a:t>Tuesday, November 14, 2023</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7115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t>Tuesday, November 14, 2023</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9083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Tuesday, November 14, 2023</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2117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t>Tuesday, November 14, 2023</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2208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CB39B-5F4C-4A7E-9BE3-AAFD45576D16}" type="datetime2">
              <a:rPr lang="en-US" smtClean="0"/>
              <a:t>Tuesday, November 14, 2023</a:t>
            </a:fld>
            <a:endParaRPr lang="en-US" dirty="0"/>
          </a:p>
        </p:txBody>
      </p:sp>
      <p:sp>
        <p:nvSpPr>
          <p:cNvPr id="8" name="Footer Placeholder 7"/>
          <p:cNvSpPr>
            <a:spLocks noGrp="1"/>
          </p:cNvSpPr>
          <p:nvPr>
            <p:ph type="ftr" sz="quarter" idx="11"/>
          </p:nvPr>
        </p:nvSpPr>
        <p:spPr/>
        <p:txBody>
          <a:bodyPr/>
          <a:lstStyle/>
          <a:p>
            <a:r>
              <a:rPr lang="en-US"/>
              <a:t>Sample Footer</a:t>
            </a:r>
            <a:endParaRPr lang="en-US" dirty="0"/>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74369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t>Tuesday, November 14, 2023</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48122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t>Tuesday, November 14, 2023</a:t>
            </a:fld>
            <a:endParaRPr lang="en-US"/>
          </a:p>
        </p:txBody>
      </p:sp>
      <p:sp>
        <p:nvSpPr>
          <p:cNvPr id="3" name="Footer Placeholder 2"/>
          <p:cNvSpPr>
            <a:spLocks noGrp="1"/>
          </p:cNvSpPr>
          <p:nvPr>
            <p:ph type="ftr" sz="quarter" idx="11"/>
          </p:nvPr>
        </p:nvSpPr>
        <p:spPr/>
        <p:txBody>
          <a:bodyPr/>
          <a:lstStyle/>
          <a:p>
            <a:r>
              <a:rPr lang="en-US"/>
              <a:t>Sample Footer</a:t>
            </a:r>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65616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1462FC-960E-4740-921F-B36862979F21}" type="datetime2">
              <a:rPr lang="en-US" smtClean="0"/>
              <a:t>Tuesday, November 14, 2023</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6466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Tuesday, November 14, 2023</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24920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rgbClr val="0070C0">
            <a:alpha val="36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46CB39B-5F4C-4A7E-9BE3-AAFD45576D16}" type="datetime2">
              <a:rPr lang="en-US" smtClean="0"/>
              <a:t>Tuesday, November 14, 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a:t>Sample Footer</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057835140"/>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nternews.org/resource/vaccine-inequality-why-vaccine-inequality-our-biggest-covid-19-communication-challenge-yet" TargetMode="External"/><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hyperlink" Target="mailto:rm74565n@pace.edu" TargetMode="Externa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Rachel230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Bolsa_Fam%C3%ADli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A doctor giving a patient a shot&#10;&#10;Description automatically generated">
            <a:extLst>
              <a:ext uri="{FF2B5EF4-FFF2-40B4-BE49-F238E27FC236}">
                <a16:creationId xmlns:a16="http://schemas.microsoft.com/office/drawing/2014/main" id="{386AD86F-6FE6-E4AD-BB95-083EE8F8A9E8}"/>
              </a:ext>
            </a:extLst>
          </p:cNvPr>
          <p:cNvPicPr>
            <a:picLocks noChangeAspect="1"/>
          </p:cNvPicPr>
          <p:nvPr/>
        </p:nvPicPr>
        <p:blipFill rotWithShape="1">
          <a:blip r:embed="rId2">
            <a:alphaModFix amt="2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946" r="29749" b="-1"/>
          <a:stretch/>
        </p:blipFill>
        <p:spPr>
          <a:xfrm>
            <a:off x="0" y="10"/>
            <a:ext cx="6092932" cy="6857990"/>
          </a:xfrm>
          <a:prstGeom prst="rect">
            <a:avLst/>
          </a:prstGeom>
        </p:spPr>
      </p:pic>
      <p:pic>
        <p:nvPicPr>
          <p:cNvPr id="118" name="Picture 117" descr="A classroom with many tables and chairs&#10;&#10;Description automatically generated">
            <a:extLst>
              <a:ext uri="{FF2B5EF4-FFF2-40B4-BE49-F238E27FC236}">
                <a16:creationId xmlns:a16="http://schemas.microsoft.com/office/drawing/2014/main" id="{95A64BBE-60D9-9B51-A7AC-6C6BD8061B98}"/>
              </a:ext>
            </a:extLst>
          </p:cNvPr>
          <p:cNvPicPr>
            <a:picLocks noChangeAspect="1"/>
          </p:cNvPicPr>
          <p:nvPr/>
        </p:nvPicPr>
        <p:blipFill rotWithShape="1">
          <a:blip r:embed="rId4">
            <a:alphaModFix amt="25000"/>
          </a:blip>
          <a:srcRect l="18675" r="21961" b="-1"/>
          <a:stretch/>
        </p:blipFill>
        <p:spPr>
          <a:xfrm>
            <a:off x="6092952" y="10"/>
            <a:ext cx="6099048" cy="6857990"/>
          </a:xfrm>
          <a:prstGeom prst="rect">
            <a:avLst/>
          </a:prstGeom>
        </p:spPr>
      </p:pic>
      <p:sp>
        <p:nvSpPr>
          <p:cNvPr id="2" name="Title 1">
            <a:extLst>
              <a:ext uri="{FF2B5EF4-FFF2-40B4-BE49-F238E27FC236}">
                <a16:creationId xmlns:a16="http://schemas.microsoft.com/office/drawing/2014/main" id="{E41C55AE-7A0A-6CA0-156D-36432640718C}"/>
              </a:ext>
            </a:extLst>
          </p:cNvPr>
          <p:cNvSpPr>
            <a:spLocks noGrp="1"/>
          </p:cNvSpPr>
          <p:nvPr>
            <p:ph type="ctrTitle"/>
          </p:nvPr>
        </p:nvSpPr>
        <p:spPr>
          <a:xfrm>
            <a:off x="916051" y="881300"/>
            <a:ext cx="10353762" cy="970450"/>
          </a:xfrm>
        </p:spPr>
        <p:txBody>
          <a:bodyPr vert="horz" lIns="91440" tIns="45720" rIns="91440" bIns="45720" rtlCol="0" anchor="ctr">
            <a:noAutofit/>
          </a:bodyPr>
          <a:lstStyle/>
          <a:p>
            <a:pPr>
              <a:lnSpc>
                <a:spcPct val="90000"/>
              </a:lnSpc>
            </a:pPr>
            <a:r>
              <a:rPr lang="en-US" sz="4400" dirty="0">
                <a:latin typeface="Times New Roman" panose="02020603050405020304" pitchFamily="18" charset="0"/>
                <a:cs typeface="Times New Roman" panose="02020603050405020304" pitchFamily="18" charset="0"/>
              </a:rPr>
              <a:t>NO-SHOW NAVIGATION –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Phase 3: Development</a:t>
            </a:r>
          </a:p>
        </p:txBody>
      </p:sp>
      <p:sp>
        <p:nvSpPr>
          <p:cNvPr id="3" name="Subtitle 2">
            <a:extLst>
              <a:ext uri="{FF2B5EF4-FFF2-40B4-BE49-F238E27FC236}">
                <a16:creationId xmlns:a16="http://schemas.microsoft.com/office/drawing/2014/main" id="{CC3D4D28-EC24-AD10-EA88-536FBD0E8CA9}"/>
              </a:ext>
            </a:extLst>
          </p:cNvPr>
          <p:cNvSpPr>
            <a:spLocks noGrp="1"/>
          </p:cNvSpPr>
          <p:nvPr>
            <p:ph type="subTitle" idx="1"/>
          </p:nvPr>
        </p:nvSpPr>
        <p:spPr>
          <a:xfrm>
            <a:off x="731340" y="2880529"/>
            <a:ext cx="5176881" cy="3317071"/>
          </a:xfrm>
        </p:spPr>
        <p:txBody>
          <a:bodyPr vert="horz" lIns="91440" tIns="45720" rIns="91440" bIns="45720" rtlCol="0" anchor="ctr">
            <a:normAutofit/>
          </a:bodyPr>
          <a:lstStyle/>
          <a:p>
            <a:pPr algn="l">
              <a:spcBef>
                <a:spcPts val="0"/>
              </a:spcBef>
              <a:spcAft>
                <a:spcPts val="0"/>
              </a:spcAft>
            </a:pPr>
            <a:r>
              <a:rPr lang="en-US" dirty="0">
                <a:solidFill>
                  <a:schemeClr val="tx2"/>
                </a:solidFill>
              </a:rPr>
              <a:t>November 14</a:t>
            </a:r>
            <a:r>
              <a:rPr lang="en-US" baseline="30000" dirty="0">
                <a:solidFill>
                  <a:schemeClr val="tx2"/>
                </a:solidFill>
              </a:rPr>
              <a:t>th</a:t>
            </a:r>
            <a:r>
              <a:rPr lang="en-US" dirty="0">
                <a:solidFill>
                  <a:schemeClr val="tx2"/>
                </a:solidFill>
              </a:rPr>
              <a:t>, 2023</a:t>
            </a:r>
          </a:p>
          <a:p>
            <a:pPr algn="l">
              <a:spcBef>
                <a:spcPts val="0"/>
              </a:spcBef>
              <a:spcAft>
                <a:spcPts val="0"/>
              </a:spcAft>
            </a:pPr>
            <a:endParaRPr lang="en-US" dirty="0">
              <a:solidFill>
                <a:schemeClr val="tx2"/>
              </a:solidFill>
            </a:endParaRPr>
          </a:p>
          <a:p>
            <a:pPr algn="l">
              <a:spcBef>
                <a:spcPts val="0"/>
              </a:spcBef>
              <a:spcAft>
                <a:spcPts val="0"/>
              </a:spcAft>
            </a:pPr>
            <a:r>
              <a:rPr lang="en-US" dirty="0">
                <a:solidFill>
                  <a:schemeClr val="tx2"/>
                </a:solidFill>
              </a:rPr>
              <a:t>Rishika Rachel Manda, M.S. in Data Science</a:t>
            </a:r>
          </a:p>
          <a:p>
            <a:pPr algn="l">
              <a:spcBef>
                <a:spcPts val="0"/>
              </a:spcBef>
              <a:spcAft>
                <a:spcPts val="0"/>
              </a:spcAft>
            </a:pPr>
            <a:r>
              <a:rPr lang="en-US" dirty="0">
                <a:solidFill>
                  <a:schemeClr val="tx2"/>
                </a:solidFill>
              </a:rPr>
              <a:t>Practical Data Science, CS 667</a:t>
            </a:r>
          </a:p>
          <a:p>
            <a:pPr algn="l">
              <a:spcBef>
                <a:spcPts val="0"/>
              </a:spcBef>
              <a:spcAft>
                <a:spcPts val="0"/>
              </a:spcAft>
            </a:pPr>
            <a:r>
              <a:rPr lang="en-US" dirty="0">
                <a:solidFill>
                  <a:schemeClr val="tx2"/>
                </a:solidFill>
                <a:hlinkClick r:id="rId5">
                  <a:extLst>
                    <a:ext uri="{A12FA001-AC4F-418D-AE19-62706E023703}">
                      <ahyp:hlinkClr xmlns:ahyp="http://schemas.microsoft.com/office/drawing/2018/hyperlinkcolor" val="tx"/>
                    </a:ext>
                  </a:extLst>
                </a:hlinkClick>
              </a:rPr>
              <a:t>rm74565n@pace.edu</a:t>
            </a:r>
            <a:endParaRPr lang="en-US" dirty="0">
              <a:solidFill>
                <a:schemeClr val="tx2"/>
              </a:solidFill>
            </a:endParaRPr>
          </a:p>
          <a:p>
            <a:pPr algn="l">
              <a:spcBef>
                <a:spcPts val="0"/>
              </a:spcBef>
              <a:spcAft>
                <a:spcPts val="0"/>
              </a:spcAft>
            </a:pPr>
            <a:r>
              <a:rPr lang="en-US" dirty="0">
                <a:solidFill>
                  <a:schemeClr val="tx2"/>
                </a:solidFill>
              </a:rPr>
              <a:t>Pace University, NYC</a:t>
            </a:r>
          </a:p>
        </p:txBody>
      </p:sp>
      <p:sp>
        <p:nvSpPr>
          <p:cNvPr id="7" name="TextBox 6">
            <a:extLst>
              <a:ext uri="{FF2B5EF4-FFF2-40B4-BE49-F238E27FC236}">
                <a16:creationId xmlns:a16="http://schemas.microsoft.com/office/drawing/2014/main" id="{6A6F9E7B-E88C-CCEC-E2E7-6346D22D67B2}"/>
              </a:ext>
            </a:extLst>
          </p:cNvPr>
          <p:cNvSpPr txBox="1"/>
          <p:nvPr/>
        </p:nvSpPr>
        <p:spPr>
          <a:xfrm>
            <a:off x="5908221" y="6657945"/>
            <a:ext cx="184731" cy="200055"/>
          </a:xfrm>
          <a:prstGeom prst="rect">
            <a:avLst/>
          </a:prstGeom>
          <a:solidFill>
            <a:srgbClr val="000000"/>
          </a:solidFill>
        </p:spPr>
        <p:txBody>
          <a:bodyPr wrap="none" rtlCol="0">
            <a:spAutoFit/>
          </a:bodyPr>
          <a:lstStyle/>
          <a:p>
            <a:pPr algn="r">
              <a:spcAft>
                <a:spcPts val="600"/>
              </a:spcAft>
            </a:pPr>
            <a:endParaRPr lang="en-IN" sz="700" dirty="0">
              <a:solidFill>
                <a:srgbClr val="FFFFFF"/>
              </a:solidFill>
            </a:endParaRPr>
          </a:p>
        </p:txBody>
      </p:sp>
      <p:sp>
        <p:nvSpPr>
          <p:cNvPr id="4" name="TextBox 3">
            <a:extLst>
              <a:ext uri="{FF2B5EF4-FFF2-40B4-BE49-F238E27FC236}">
                <a16:creationId xmlns:a16="http://schemas.microsoft.com/office/drawing/2014/main" id="{71A7A236-D2D7-E137-B7EC-96E51B8E29A9}"/>
              </a:ext>
            </a:extLst>
          </p:cNvPr>
          <p:cNvSpPr txBox="1"/>
          <p:nvPr/>
        </p:nvSpPr>
        <p:spPr>
          <a:xfrm>
            <a:off x="11470640" y="6380480"/>
            <a:ext cx="386080" cy="369332"/>
          </a:xfrm>
          <a:prstGeom prst="rect">
            <a:avLst/>
          </a:prstGeom>
          <a:noFill/>
        </p:spPr>
        <p:txBody>
          <a:bodyPr wrap="square" rtlCol="0">
            <a:spAutoFit/>
          </a:bodyPr>
          <a:lstStyle/>
          <a:p>
            <a:r>
              <a:rPr lang="en-IN" b="1" dirty="0"/>
              <a:t>1</a:t>
            </a:r>
          </a:p>
        </p:txBody>
      </p:sp>
    </p:spTree>
    <p:extLst>
      <p:ext uri="{BB962C8B-B14F-4D97-AF65-F5344CB8AC3E}">
        <p14:creationId xmlns:p14="http://schemas.microsoft.com/office/powerpoint/2010/main" val="3088924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A916-C4E6-694C-12B5-8BAEF7976546}"/>
              </a:ext>
            </a:extLst>
          </p:cNvPr>
          <p:cNvSpPr>
            <a:spLocks noGrp="1"/>
          </p:cNvSpPr>
          <p:nvPr>
            <p:ph type="title"/>
          </p:nvPr>
        </p:nvSpPr>
        <p:spPr/>
        <p:txBody>
          <a:bodyPr/>
          <a:lstStyle/>
          <a:p>
            <a:pPr algn="l"/>
            <a:r>
              <a:rPr lang="en-IN" dirty="0">
                <a:latin typeface="Times New Roman" panose="02020603050405020304" pitchFamily="18" charset="0"/>
                <a:cs typeface="Times New Roman" panose="02020603050405020304" pitchFamily="18" charset="0"/>
              </a:rPr>
              <a:t>Scholarships in Jardim Camburi</a:t>
            </a:r>
          </a:p>
        </p:txBody>
      </p:sp>
      <p:pic>
        <p:nvPicPr>
          <p:cNvPr id="4098" name="Picture 2">
            <a:extLst>
              <a:ext uri="{FF2B5EF4-FFF2-40B4-BE49-F238E27FC236}">
                <a16:creationId xmlns:a16="http://schemas.microsoft.com/office/drawing/2014/main" id="{1A18978C-024F-8E3E-B37B-608F13E134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54930" y="1894523"/>
            <a:ext cx="6271334" cy="40592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F86999-4E71-5328-2F6D-C5F709526F6F}"/>
              </a:ext>
            </a:extLst>
          </p:cNvPr>
          <p:cNvSpPr txBox="1"/>
          <p:nvPr/>
        </p:nvSpPr>
        <p:spPr>
          <a:xfrm>
            <a:off x="812800" y="2082799"/>
            <a:ext cx="4074160" cy="3785652"/>
          </a:xfrm>
          <a:prstGeom prst="rect">
            <a:avLst/>
          </a:prstGeom>
          <a:noFill/>
        </p:spPr>
        <p:txBody>
          <a:bodyPr wrap="square" rtlCol="0">
            <a:spAutoFit/>
          </a:bodyPr>
          <a:lstStyle/>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More than 25% of the people in Jardim Camburi were not given/didn’t enroll for the scholarships.</a:t>
            </a:r>
          </a:p>
          <a:p>
            <a:pPr marL="342900" indent="-34290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Out of this 25%, there is a large proportion of ‘No-Shows’</a:t>
            </a:r>
          </a:p>
          <a:p>
            <a:pPr marL="342900" indent="-34290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Hence, it is evident that scholarships can be the one of the factors that impact ‘No-Shows’. (Hypothesis 1)</a:t>
            </a:r>
          </a:p>
        </p:txBody>
      </p:sp>
      <p:sp>
        <p:nvSpPr>
          <p:cNvPr id="3" name="TextBox 2">
            <a:extLst>
              <a:ext uri="{FF2B5EF4-FFF2-40B4-BE49-F238E27FC236}">
                <a16:creationId xmlns:a16="http://schemas.microsoft.com/office/drawing/2014/main" id="{C3986798-67A7-C463-729B-E2754C55F990}"/>
              </a:ext>
            </a:extLst>
          </p:cNvPr>
          <p:cNvSpPr txBox="1"/>
          <p:nvPr/>
        </p:nvSpPr>
        <p:spPr>
          <a:xfrm>
            <a:off x="11531600" y="6370320"/>
            <a:ext cx="518160" cy="369332"/>
          </a:xfrm>
          <a:prstGeom prst="rect">
            <a:avLst/>
          </a:prstGeom>
          <a:noFill/>
        </p:spPr>
        <p:txBody>
          <a:bodyPr wrap="square" rtlCol="0">
            <a:spAutoFit/>
          </a:bodyPr>
          <a:lstStyle/>
          <a:p>
            <a:r>
              <a:rPr lang="en-IN" b="1" dirty="0"/>
              <a:t>10</a:t>
            </a:r>
          </a:p>
        </p:txBody>
      </p:sp>
    </p:spTree>
    <p:extLst>
      <p:ext uri="{BB962C8B-B14F-4D97-AF65-F5344CB8AC3E}">
        <p14:creationId xmlns:p14="http://schemas.microsoft.com/office/powerpoint/2010/main" val="623320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06EC-9604-38A0-F1E3-A5977EE10877}"/>
              </a:ext>
            </a:extLst>
          </p:cNvPr>
          <p:cNvSpPr>
            <a:spLocks noGrp="1"/>
          </p:cNvSpPr>
          <p:nvPr>
            <p:ph type="title"/>
          </p:nvPr>
        </p:nvSpPr>
        <p:spPr>
          <a:xfrm>
            <a:off x="919119" y="71120"/>
            <a:ext cx="10353762" cy="970450"/>
          </a:xfrm>
        </p:spPr>
        <p:txBody>
          <a:bodyPr/>
          <a:lstStyle/>
          <a:p>
            <a:pPr algn="l"/>
            <a:r>
              <a:rPr lang="en-US" dirty="0">
                <a:latin typeface="Times New Roman" panose="02020603050405020304" pitchFamily="18" charset="0"/>
                <a:cs typeface="Times New Roman" panose="02020603050405020304" pitchFamily="18" charset="0"/>
              </a:rPr>
              <a:t>No-shows based on hypertension and age</a:t>
            </a:r>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218BA924-D2C0-4FD0-E174-5E94F4F6E93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65268"/>
          <a:stretch/>
        </p:blipFill>
        <p:spPr bwMode="auto">
          <a:xfrm>
            <a:off x="0" y="1134579"/>
            <a:ext cx="4257040" cy="30179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6586C4F-8ECF-FAFD-50F4-FAB47CDC6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040" y="1134579"/>
            <a:ext cx="3864092" cy="301798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9B927DB-4DEE-0E30-1BD5-18E633C6CE71}"/>
              </a:ext>
            </a:extLst>
          </p:cNvPr>
          <p:cNvSpPr txBox="1"/>
          <p:nvPr/>
        </p:nvSpPr>
        <p:spPr>
          <a:xfrm>
            <a:off x="223520" y="4245577"/>
            <a:ext cx="11480800" cy="2431435"/>
          </a:xfrm>
          <a:prstGeom prst="rect">
            <a:avLst/>
          </a:prstGeom>
          <a:noFill/>
        </p:spPr>
        <p:txBody>
          <a:bodyPr wrap="square" rtlCol="0">
            <a:spAutoFit/>
          </a:bodyPr>
          <a:lstStyle/>
          <a:p>
            <a:pPr marL="285750" indent="-285750">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The features ‘Hypertension’ and ‘Age’ appeared to be strongly co-related with the number of No-shows as per the plots.</a:t>
            </a:r>
          </a:p>
          <a:p>
            <a:pPr marL="285750" indent="-285750">
              <a:buFont typeface="Wingdings" panose="05000000000000000000" pitchFamily="2" charset="2"/>
              <a:buChar char="q"/>
            </a:pPr>
            <a:endParaRPr lang="en-US" sz="19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rPr>
              <a:t>There may exist a relationship between these two features contributing to the patients not showing up on their scheduled days of appointments. (Hypothesis 2)</a:t>
            </a:r>
          </a:p>
          <a:p>
            <a:pPr marL="285750" indent="-285750">
              <a:buFont typeface="Wingdings" panose="05000000000000000000" pitchFamily="2" charset="2"/>
              <a:buChar char="q"/>
            </a:pPr>
            <a:endParaRPr lang="en-IN" sz="19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rPr>
              <a:t>Evidently, the people between ages 50 and 80 suffer from hypertension. This relationship can substantially prove to be one of the factors leading to No-shows. </a:t>
            </a:r>
          </a:p>
        </p:txBody>
      </p:sp>
      <p:pic>
        <p:nvPicPr>
          <p:cNvPr id="1030" name="Picture 6">
            <a:extLst>
              <a:ext uri="{FF2B5EF4-FFF2-40B4-BE49-F238E27FC236}">
                <a16:creationId xmlns:a16="http://schemas.microsoft.com/office/drawing/2014/main" id="{2078FF7C-D31E-2C98-6314-83AF34C13B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1132" y="1134579"/>
            <a:ext cx="4070867" cy="30179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E40D025-2DFE-B70D-577A-09A25B58724F}"/>
              </a:ext>
            </a:extLst>
          </p:cNvPr>
          <p:cNvSpPr txBox="1"/>
          <p:nvPr/>
        </p:nvSpPr>
        <p:spPr>
          <a:xfrm>
            <a:off x="11541760" y="6431280"/>
            <a:ext cx="538480" cy="369332"/>
          </a:xfrm>
          <a:prstGeom prst="rect">
            <a:avLst/>
          </a:prstGeom>
          <a:noFill/>
        </p:spPr>
        <p:txBody>
          <a:bodyPr wrap="square" rtlCol="0">
            <a:spAutoFit/>
          </a:bodyPr>
          <a:lstStyle/>
          <a:p>
            <a:r>
              <a:rPr lang="en-US" b="1" dirty="0"/>
              <a:t>11</a:t>
            </a:r>
            <a:endParaRPr lang="en-IN" b="1" dirty="0"/>
          </a:p>
        </p:txBody>
      </p:sp>
    </p:spTree>
    <p:extLst>
      <p:ext uri="{BB962C8B-B14F-4D97-AF65-F5344CB8AC3E}">
        <p14:creationId xmlns:p14="http://schemas.microsoft.com/office/powerpoint/2010/main" val="3287344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F5A31-2D04-9CB2-CBE9-B1342B906792}"/>
              </a:ext>
            </a:extLst>
          </p:cNvPr>
          <p:cNvSpPr>
            <a:spLocks noGrp="1"/>
          </p:cNvSpPr>
          <p:nvPr>
            <p:ph type="title"/>
          </p:nvPr>
        </p:nvSpPr>
        <p:spPr/>
        <p:txBody>
          <a:bodyPr>
            <a:normAutofit/>
          </a:bodyPr>
          <a:lstStyle/>
          <a:p>
            <a:pPr algn="l"/>
            <a:r>
              <a:rPr lang="en-IN" sz="4800" dirty="0">
                <a:latin typeface="Times New Roman" panose="02020603050405020304" pitchFamily="18" charset="0"/>
                <a:cs typeface="Times New Roman" panose="02020603050405020304" pitchFamily="18" charset="0"/>
              </a:rPr>
              <a:t>MODELING METHODS</a:t>
            </a:r>
          </a:p>
        </p:txBody>
      </p:sp>
      <p:cxnSp>
        <p:nvCxnSpPr>
          <p:cNvPr id="5" name="Straight Connector 4">
            <a:extLst>
              <a:ext uri="{FF2B5EF4-FFF2-40B4-BE49-F238E27FC236}">
                <a16:creationId xmlns:a16="http://schemas.microsoft.com/office/drawing/2014/main" id="{1D312869-BC5E-A124-781C-749AD5E17485}"/>
              </a:ext>
            </a:extLst>
          </p:cNvPr>
          <p:cNvCxnSpPr>
            <a:cxnSpLocks/>
          </p:cNvCxnSpPr>
          <p:nvPr/>
        </p:nvCxnSpPr>
        <p:spPr>
          <a:xfrm>
            <a:off x="0" y="3881120"/>
            <a:ext cx="12100560"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F81CB138-0D7A-AA00-3B20-C4CD9730CB08}"/>
              </a:ext>
            </a:extLst>
          </p:cNvPr>
          <p:cNvSpPr txBox="1"/>
          <p:nvPr/>
        </p:nvSpPr>
        <p:spPr>
          <a:xfrm>
            <a:off x="11531600" y="6421120"/>
            <a:ext cx="568960" cy="369332"/>
          </a:xfrm>
          <a:prstGeom prst="rect">
            <a:avLst/>
          </a:prstGeom>
          <a:noFill/>
        </p:spPr>
        <p:txBody>
          <a:bodyPr wrap="square" rtlCol="0">
            <a:spAutoFit/>
          </a:bodyPr>
          <a:lstStyle/>
          <a:p>
            <a:r>
              <a:rPr lang="en-US" b="1" dirty="0"/>
              <a:t>12</a:t>
            </a:r>
            <a:endParaRPr lang="en-IN" b="1" dirty="0"/>
          </a:p>
        </p:txBody>
      </p:sp>
    </p:spTree>
    <p:extLst>
      <p:ext uri="{BB962C8B-B14F-4D97-AF65-F5344CB8AC3E}">
        <p14:creationId xmlns:p14="http://schemas.microsoft.com/office/powerpoint/2010/main" val="2903720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2DE5A-A441-CC4B-AA1A-1A9297AA94C1}"/>
              </a:ext>
            </a:extLst>
          </p:cNvPr>
          <p:cNvSpPr>
            <a:spLocks noGrp="1"/>
          </p:cNvSpPr>
          <p:nvPr>
            <p:ph type="title"/>
          </p:nvPr>
        </p:nvSpPr>
        <p:spPr>
          <a:xfrm>
            <a:off x="913795" y="365760"/>
            <a:ext cx="10353762" cy="970450"/>
          </a:xfrm>
        </p:spPr>
        <p:txBody>
          <a:bodyPr/>
          <a:lstStyle/>
          <a:p>
            <a:pPr algn="l"/>
            <a:r>
              <a:rPr lang="en-US" dirty="0">
                <a:latin typeface="Times New Roman" panose="02020603050405020304" pitchFamily="18" charset="0"/>
                <a:cs typeface="Times New Roman" panose="02020603050405020304" pitchFamily="18" charset="0"/>
              </a:rPr>
              <a:t>Modeling methods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41E50A-8ACB-88C6-5F34-21881482E221}"/>
              </a:ext>
            </a:extLst>
          </p:cNvPr>
          <p:cNvSpPr>
            <a:spLocks noGrp="1"/>
          </p:cNvSpPr>
          <p:nvPr>
            <p:ph idx="1"/>
          </p:nvPr>
        </p:nvSpPr>
        <p:spPr>
          <a:xfrm>
            <a:off x="508000" y="1539409"/>
            <a:ext cx="11145519" cy="4830911"/>
          </a:xfrm>
        </p:spPr>
        <p:txBody>
          <a:bodyPr>
            <a:normAutofit lnSpcReduction="10000"/>
          </a:bodyPr>
          <a:lstStyle/>
          <a:p>
            <a:pPr>
              <a:buFont typeface="Wingdings" panose="05000000000000000000" pitchFamily="2" charset="2"/>
              <a:buChar char="q"/>
            </a:pPr>
            <a:r>
              <a:rPr lang="en-US" b="1" dirty="0"/>
              <a:t>Outcome Variable</a:t>
            </a:r>
            <a:r>
              <a:rPr lang="en-US" dirty="0"/>
              <a:t>: Will patients show up? </a:t>
            </a:r>
            <a:r>
              <a:rPr lang="en-IN" b="0" i="0" dirty="0">
                <a:solidFill>
                  <a:srgbClr val="0F0F0F"/>
                </a:solidFill>
                <a:effectLst/>
                <a:latin typeface="Times New Roman" panose="02020603050405020304" pitchFamily="18" charset="0"/>
                <a:cs typeface="Times New Roman" panose="02020603050405020304" pitchFamily="18" charset="0"/>
              </a:rPr>
              <a:t>Our goal is to predict whether a patient will attend their scheduled medical appointment. This helps us in better scheduling and resource management, ensuring efficient healthcare delivery.</a:t>
            </a: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Features</a:t>
            </a:r>
            <a:r>
              <a:rPr lang="en-US" dirty="0">
                <a:latin typeface="Times New Roman" panose="02020603050405020304" pitchFamily="18" charset="0"/>
                <a:cs typeface="Times New Roman" panose="02020603050405020304" pitchFamily="18" charset="0"/>
              </a:rPr>
              <a:t>: </a:t>
            </a:r>
          </a:p>
          <a:p>
            <a:pPr>
              <a:spcBef>
                <a:spcPts val="0"/>
              </a:spcBef>
              <a:spcAft>
                <a:spcPts val="0"/>
              </a:spcAft>
              <a:buFont typeface="Arial" panose="020B0604020202020204" pitchFamily="34" charset="0"/>
              <a:buChar char="•"/>
            </a:pPr>
            <a:r>
              <a:rPr lang="en-IN" dirty="0">
                <a:solidFill>
                  <a:srgbClr val="0E101A"/>
                </a:solidFill>
                <a:effectLst/>
              </a:rPr>
              <a:t>We consider the patient's appointment history, demographic details (age, gender), appointment-related information (time of day, day of the week), Hypertension, Diabetes and SMS received.</a:t>
            </a:r>
          </a:p>
          <a:p>
            <a:pPr>
              <a:spcBef>
                <a:spcPts val="0"/>
              </a:spcBef>
              <a:spcAft>
                <a:spcPts val="0"/>
              </a:spcAft>
              <a:buFont typeface="Arial" panose="020B0604020202020204" pitchFamily="34" charset="0"/>
              <a:buChar char="•"/>
            </a:pPr>
            <a:r>
              <a:rPr lang="en-IN" dirty="0">
                <a:solidFill>
                  <a:srgbClr val="0E101A"/>
                </a:solidFill>
                <a:effectLst/>
              </a:rPr>
              <a:t>These features provide insights into patient behaviour and help us understand patterns related to appointment attendance.</a:t>
            </a:r>
          </a:p>
          <a:p>
            <a:pPr marL="36900" indent="0">
              <a:spcBef>
                <a:spcPts val="0"/>
              </a:spcBef>
              <a:spcAft>
                <a:spcPts val="0"/>
              </a:spcAft>
              <a:buNone/>
            </a:pPr>
            <a:endParaRPr lang="en-US"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buFont typeface="Wingdings" panose="05000000000000000000" pitchFamily="2" charset="2"/>
              <a:buChar char="q"/>
            </a:pPr>
            <a:r>
              <a:rPr lang="en-IN" b="1" dirty="0">
                <a:solidFill>
                  <a:srgbClr val="0E101A"/>
                </a:solidFill>
                <a:effectLst/>
              </a:rPr>
              <a:t>Model type</a:t>
            </a:r>
            <a:r>
              <a:rPr lang="en-IN" dirty="0">
                <a:solidFill>
                  <a:srgbClr val="0E101A"/>
                </a:solidFill>
                <a:effectLst/>
              </a:rPr>
              <a:t>: Random Forest</a:t>
            </a:r>
          </a:p>
          <a:p>
            <a:pPr>
              <a:spcBef>
                <a:spcPts val="0"/>
              </a:spcBef>
              <a:spcAft>
                <a:spcPts val="0"/>
              </a:spcAft>
              <a:buFont typeface="Arial" panose="020B0604020202020204" pitchFamily="34" charset="0"/>
              <a:buChar char="•"/>
            </a:pPr>
            <a:r>
              <a:rPr lang="en-IN" dirty="0">
                <a:solidFill>
                  <a:srgbClr val="0E101A"/>
                </a:solidFill>
                <a:effectLst/>
              </a:rPr>
              <a:t>Random forest is like asking a group of experts where each expert gives their opinion, and the most popular opinion is chosen. It makes our model robust and less prone to errors from any source. </a:t>
            </a:r>
          </a:p>
          <a:p>
            <a:pPr>
              <a:spcBef>
                <a:spcPts val="0"/>
              </a:spcBef>
              <a:spcAft>
                <a:spcPts val="0"/>
              </a:spcAft>
              <a:buFont typeface="Arial" panose="020B0604020202020204" pitchFamily="34" charset="0"/>
              <a:buChar char="•"/>
            </a:pPr>
            <a:r>
              <a:rPr lang="en-IN" dirty="0">
                <a:solidFill>
                  <a:srgbClr val="0E101A"/>
                </a:solidFill>
                <a:effectLst/>
              </a:rPr>
              <a:t>Random Forest can handle complex interactions between features and operates by constructing multiple decision trees.</a:t>
            </a:r>
          </a:p>
        </p:txBody>
      </p:sp>
      <p:sp>
        <p:nvSpPr>
          <p:cNvPr id="4" name="TextBox 3">
            <a:extLst>
              <a:ext uri="{FF2B5EF4-FFF2-40B4-BE49-F238E27FC236}">
                <a16:creationId xmlns:a16="http://schemas.microsoft.com/office/drawing/2014/main" id="{AEEE8A29-E413-75AB-6289-8454375C1578}"/>
              </a:ext>
            </a:extLst>
          </p:cNvPr>
          <p:cNvSpPr txBox="1"/>
          <p:nvPr/>
        </p:nvSpPr>
        <p:spPr>
          <a:xfrm>
            <a:off x="11419840" y="6370320"/>
            <a:ext cx="548640" cy="369332"/>
          </a:xfrm>
          <a:prstGeom prst="rect">
            <a:avLst/>
          </a:prstGeom>
          <a:noFill/>
        </p:spPr>
        <p:txBody>
          <a:bodyPr wrap="square" rtlCol="0">
            <a:spAutoFit/>
          </a:bodyPr>
          <a:lstStyle/>
          <a:p>
            <a:r>
              <a:rPr lang="en-US" b="1" dirty="0"/>
              <a:t>13</a:t>
            </a:r>
            <a:endParaRPr lang="en-IN" b="1" dirty="0"/>
          </a:p>
        </p:txBody>
      </p:sp>
    </p:spTree>
    <p:extLst>
      <p:ext uri="{BB962C8B-B14F-4D97-AF65-F5344CB8AC3E}">
        <p14:creationId xmlns:p14="http://schemas.microsoft.com/office/powerpoint/2010/main" val="3424051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7BAE-B22A-FE96-6C6E-5FA75595F963}"/>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Modeling methods (continued)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6642A8-4859-F698-3B96-91A1D93159D0}"/>
              </a:ext>
            </a:extLst>
          </p:cNvPr>
          <p:cNvSpPr>
            <a:spLocks noGrp="1"/>
          </p:cNvSpPr>
          <p:nvPr>
            <p:ph idx="1"/>
          </p:nvPr>
        </p:nvSpPr>
        <p:spPr>
          <a:xfrm>
            <a:off x="913795" y="1732449"/>
            <a:ext cx="10353762" cy="4912191"/>
          </a:xfrm>
        </p:spPr>
        <p:txBody>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Model type: </a:t>
            </a:r>
            <a:r>
              <a:rPr lang="en-US" dirty="0">
                <a:latin typeface="Times New Roman" panose="02020603050405020304" pitchFamily="18" charset="0"/>
                <a:cs typeface="Times New Roman" panose="02020603050405020304" pitchFamily="18" charset="0"/>
              </a:rPr>
              <a:t>Random Forest</a:t>
            </a:r>
          </a:p>
          <a:p>
            <a:pPr>
              <a:spcBef>
                <a:spcPts val="0"/>
              </a:spcBef>
              <a:spcAft>
                <a:spcPts val="0"/>
              </a:spcAft>
              <a:buFont typeface="Arial" panose="020B0604020202020204" pitchFamily="34" charset="0"/>
              <a:buChar char="•"/>
            </a:pPr>
            <a:r>
              <a:rPr lang="en-IN" dirty="0">
                <a:solidFill>
                  <a:srgbClr val="0E101A"/>
                </a:solidFill>
                <a:effectLst/>
                <a:latin typeface="Times New Roman" panose="02020603050405020304" pitchFamily="18" charset="0"/>
                <a:cs typeface="Times New Roman" panose="02020603050405020304" pitchFamily="18" charset="0"/>
              </a:rPr>
              <a:t>Balanced Decision Making: In healthcare, it's crucial not to be overly biased by a single factor. Random Forest naturally avoids getting overly influenced by just one aspect of the data.</a:t>
            </a:r>
          </a:p>
          <a:p>
            <a:pPr>
              <a:spcBef>
                <a:spcPts val="0"/>
              </a:spcBef>
              <a:spcAft>
                <a:spcPts val="0"/>
              </a:spcAft>
              <a:buFont typeface="Arial" panose="020B0604020202020204" pitchFamily="34" charset="0"/>
              <a:buChar char="•"/>
            </a:pPr>
            <a:r>
              <a:rPr lang="en-IN" dirty="0">
                <a:solidFill>
                  <a:srgbClr val="0E101A"/>
                </a:solidFill>
                <a:effectLst/>
                <a:latin typeface="Times New Roman" panose="02020603050405020304" pitchFamily="18" charset="0"/>
                <a:cs typeface="Times New Roman" panose="02020603050405020304" pitchFamily="18" charset="0"/>
              </a:rPr>
              <a:t>Adaptable to Different Patients: Just like every patient is different, Random Forest adapts to the varied characteristics of patients, like age, gender, and appointment history.</a:t>
            </a:r>
          </a:p>
          <a:p>
            <a:pPr>
              <a:spcBef>
                <a:spcPts val="0"/>
              </a:spcBef>
              <a:spcAft>
                <a:spcPts val="0"/>
              </a:spcAft>
              <a:buFont typeface="Arial" panose="020B0604020202020204" pitchFamily="34" charset="0"/>
              <a:buChar char="•"/>
            </a:pPr>
            <a:r>
              <a:rPr lang="en-IN" dirty="0">
                <a:solidFill>
                  <a:srgbClr val="0E101A"/>
                </a:solidFill>
                <a:effectLst/>
                <a:latin typeface="Times New Roman" panose="02020603050405020304" pitchFamily="18" charset="0"/>
                <a:cs typeface="Times New Roman" panose="02020603050405020304" pitchFamily="18" charset="0"/>
              </a:rPr>
              <a:t>Combining multiple factors and learning from patterns from individual decision trees to generate a strong prediction. </a:t>
            </a:r>
          </a:p>
          <a:p>
            <a:pPr marL="36900" indent="0">
              <a:spcBef>
                <a:spcPts val="0"/>
              </a:spcBef>
              <a:spcAft>
                <a:spcPts val="0"/>
              </a:spcAft>
              <a:buNone/>
            </a:pPr>
            <a:endParaRPr lang="en-IN" dirty="0">
              <a:solidFill>
                <a:srgbClr val="0E101A"/>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Model type: </a:t>
            </a:r>
            <a:r>
              <a:rPr lang="en-IN" dirty="0">
                <a:latin typeface="Times New Roman" panose="02020603050405020304" pitchFamily="18" charset="0"/>
                <a:cs typeface="Times New Roman" panose="02020603050405020304" pitchFamily="18" charset="0"/>
              </a:rPr>
              <a:t>Random Forest (Technical version) </a:t>
            </a:r>
          </a:p>
          <a:p>
            <a:pPr>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Reference in the appendix</a:t>
            </a:r>
            <a:endParaRPr lang="en-IN" dirty="0">
              <a:solidFill>
                <a:schemeClr val="tx1"/>
              </a:solidFill>
              <a:latin typeface="Times New Roman" panose="02020603050405020304" pitchFamily="18" charset="0"/>
              <a:cs typeface="Times New Roman" panose="02020603050405020304" pitchFamily="18" charset="0"/>
            </a:endParaRPr>
          </a:p>
          <a:p>
            <a:pPr marL="36900" indent="0">
              <a:buNone/>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53BC07-9060-2084-3300-EFC9EFAF0C77}"/>
              </a:ext>
            </a:extLst>
          </p:cNvPr>
          <p:cNvSpPr txBox="1"/>
          <p:nvPr/>
        </p:nvSpPr>
        <p:spPr>
          <a:xfrm>
            <a:off x="11450320" y="6400800"/>
            <a:ext cx="619760" cy="369332"/>
          </a:xfrm>
          <a:prstGeom prst="rect">
            <a:avLst/>
          </a:prstGeom>
          <a:noFill/>
        </p:spPr>
        <p:txBody>
          <a:bodyPr wrap="square" rtlCol="0">
            <a:spAutoFit/>
          </a:bodyPr>
          <a:lstStyle/>
          <a:p>
            <a:r>
              <a:rPr lang="en-US" b="1" dirty="0"/>
              <a:t>14</a:t>
            </a:r>
            <a:endParaRPr lang="en-IN" b="1" dirty="0"/>
          </a:p>
        </p:txBody>
      </p:sp>
    </p:spTree>
    <p:extLst>
      <p:ext uri="{BB962C8B-B14F-4D97-AF65-F5344CB8AC3E}">
        <p14:creationId xmlns:p14="http://schemas.microsoft.com/office/powerpoint/2010/main" val="1771778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3F7C-F9E8-F227-E181-B35C284DAF08}"/>
              </a:ext>
            </a:extLst>
          </p:cNvPr>
          <p:cNvSpPr>
            <a:spLocks noGrp="1"/>
          </p:cNvSpPr>
          <p:nvPr>
            <p:ph type="title"/>
          </p:nvPr>
        </p:nvSpPr>
        <p:spPr>
          <a:xfrm>
            <a:off x="832515" y="2712720"/>
            <a:ext cx="10353762" cy="970450"/>
          </a:xfrm>
        </p:spPr>
        <p:txBody>
          <a:bodyPr>
            <a:normAutofit/>
          </a:bodyPr>
          <a:lstStyle/>
          <a:p>
            <a:pPr algn="l"/>
            <a:r>
              <a:rPr lang="en-US" sz="4800" dirty="0">
                <a:latin typeface="Times New Roman" panose="02020603050405020304" pitchFamily="18" charset="0"/>
                <a:cs typeface="Times New Roman" panose="02020603050405020304" pitchFamily="18" charset="0"/>
              </a:rPr>
              <a:t>FINDINGS</a:t>
            </a:r>
            <a:endParaRPr lang="en-IN" sz="48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BD441C89-C3A2-53F5-F746-E5B9BED52B56}"/>
              </a:ext>
            </a:extLst>
          </p:cNvPr>
          <p:cNvCxnSpPr>
            <a:cxnSpLocks/>
          </p:cNvCxnSpPr>
          <p:nvPr/>
        </p:nvCxnSpPr>
        <p:spPr>
          <a:xfrm flipV="1">
            <a:off x="0" y="3917190"/>
            <a:ext cx="12192000" cy="96350"/>
          </a:xfrm>
          <a:prstGeom prst="line">
            <a:avLst/>
          </a:prstGeom>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6103815A-0DCE-EB3F-E442-4BDFEE9DDF13}"/>
              </a:ext>
            </a:extLst>
          </p:cNvPr>
          <p:cNvSpPr txBox="1"/>
          <p:nvPr/>
        </p:nvSpPr>
        <p:spPr>
          <a:xfrm>
            <a:off x="11369040" y="6370320"/>
            <a:ext cx="609600" cy="369332"/>
          </a:xfrm>
          <a:prstGeom prst="rect">
            <a:avLst/>
          </a:prstGeom>
          <a:noFill/>
        </p:spPr>
        <p:txBody>
          <a:bodyPr wrap="square" rtlCol="0">
            <a:spAutoFit/>
          </a:bodyPr>
          <a:lstStyle/>
          <a:p>
            <a:r>
              <a:rPr lang="en-US" b="1" dirty="0"/>
              <a:t>15</a:t>
            </a:r>
            <a:endParaRPr lang="en-IN" b="1" dirty="0"/>
          </a:p>
        </p:txBody>
      </p:sp>
    </p:spTree>
    <p:extLst>
      <p:ext uri="{BB962C8B-B14F-4D97-AF65-F5344CB8AC3E}">
        <p14:creationId xmlns:p14="http://schemas.microsoft.com/office/powerpoint/2010/main" val="4164229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F238-CDB3-8C99-ED34-ECB2E02F1990}"/>
              </a:ext>
            </a:extLst>
          </p:cNvPr>
          <p:cNvSpPr>
            <a:spLocks noGrp="1"/>
          </p:cNvSpPr>
          <p:nvPr>
            <p:ph type="title"/>
          </p:nvPr>
        </p:nvSpPr>
        <p:spPr>
          <a:xfrm>
            <a:off x="284480" y="406400"/>
            <a:ext cx="11460480" cy="970450"/>
          </a:xfrm>
        </p:spPr>
        <p:txBody>
          <a:bodyPr>
            <a:normAutofit/>
          </a:bodyPr>
          <a:lstStyle/>
          <a:p>
            <a:r>
              <a:rPr lang="en-US" dirty="0">
                <a:latin typeface="Times New Roman" panose="02020603050405020304" pitchFamily="18" charset="0"/>
                <a:cs typeface="Times New Roman" panose="02020603050405020304" pitchFamily="18" charset="0"/>
              </a:rPr>
              <a:t>Our Insights: How well can we predict No-shows?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9C9C53-5D5C-A036-88D3-787B45556B73}"/>
              </a:ext>
            </a:extLst>
          </p:cNvPr>
          <p:cNvSpPr>
            <a:spLocks noGrp="1"/>
          </p:cNvSpPr>
          <p:nvPr>
            <p:ph idx="1"/>
          </p:nvPr>
        </p:nvSpPr>
        <p:spPr>
          <a:xfrm>
            <a:off x="609600" y="1534160"/>
            <a:ext cx="10972800" cy="5049520"/>
          </a:xfrm>
        </p:spPr>
        <p:txBody>
          <a:bodyPr>
            <a:normAutofit lnSpcReduction="10000"/>
          </a:bodyPr>
          <a:lstStyle/>
          <a:p>
            <a:pPr marL="36900" indent="0">
              <a:buNone/>
            </a:pPr>
            <a:r>
              <a:rPr lang="en-US" b="1" dirty="0">
                <a:latin typeface="Times New Roman" panose="02020603050405020304" pitchFamily="18" charset="0"/>
                <a:cs typeface="Times New Roman" panose="02020603050405020304" pitchFamily="18" charset="0"/>
              </a:rPr>
              <a:t>Understanding our insights:</a:t>
            </a:r>
          </a:p>
          <a:p>
            <a:pPr marL="36900" indent="0">
              <a:buNone/>
            </a:pPr>
            <a:r>
              <a:rPr lang="en-US" b="1" dirty="0">
                <a:solidFill>
                  <a:srgbClr val="0E101A"/>
                </a:solidFill>
                <a:effectLst/>
                <a:latin typeface="Times New Roman" panose="02020603050405020304" pitchFamily="18" charset="0"/>
                <a:cs typeface="Times New Roman" panose="02020603050405020304" pitchFamily="18" charset="0"/>
              </a:rPr>
              <a:t>1. </a:t>
            </a:r>
            <a:r>
              <a:rPr lang="en-IN" b="1" dirty="0">
                <a:solidFill>
                  <a:srgbClr val="0E101A"/>
                </a:solidFill>
                <a:effectLst/>
                <a:latin typeface="Times New Roman" panose="02020603050405020304" pitchFamily="18" charset="0"/>
                <a:cs typeface="Times New Roman" panose="02020603050405020304" pitchFamily="18" charset="0"/>
              </a:rPr>
              <a:t>Overall, Success Rate: About 63% Accuracy</a:t>
            </a:r>
          </a:p>
          <a:p>
            <a:pPr>
              <a:buFont typeface="Arial" panose="020B0604020202020204" pitchFamily="34" charset="0"/>
              <a:buChar char="•"/>
            </a:pPr>
            <a:r>
              <a:rPr lang="en-IN" dirty="0">
                <a:solidFill>
                  <a:srgbClr val="0E101A"/>
                </a:solidFill>
                <a:effectLst/>
                <a:latin typeface="Times New Roman" panose="02020603050405020304" pitchFamily="18" charset="0"/>
                <a:cs typeface="Times New Roman" panose="02020603050405020304" pitchFamily="18" charset="0"/>
              </a:rPr>
              <a:t>What This Means: Our model correctly predicts whether patients will show up for their appointments about 63% of the time.</a:t>
            </a:r>
          </a:p>
          <a:p>
            <a:pPr marL="36900" indent="0">
              <a:buNone/>
            </a:pPr>
            <a:r>
              <a:rPr lang="en-IN" b="1" dirty="0">
                <a:solidFill>
                  <a:srgbClr val="0E101A"/>
                </a:solidFill>
                <a:effectLst/>
                <a:latin typeface="Times New Roman" panose="02020603050405020304" pitchFamily="18" charset="0"/>
                <a:cs typeface="Times New Roman" panose="02020603050405020304" pitchFamily="18" charset="0"/>
              </a:rPr>
              <a:t>2. Precision and Recall: A closer look</a:t>
            </a:r>
          </a:p>
          <a:p>
            <a:pPr>
              <a:spcBef>
                <a:spcPts val="0"/>
              </a:spcBef>
              <a:spcAft>
                <a:spcPts val="0"/>
              </a:spcAft>
              <a:buFont typeface="Arial" panose="020B0604020202020204" pitchFamily="34" charset="0"/>
              <a:buChar char="•"/>
            </a:pPr>
            <a:r>
              <a:rPr lang="en-IN" dirty="0">
                <a:solidFill>
                  <a:srgbClr val="0E101A"/>
                </a:solidFill>
                <a:effectLst/>
                <a:latin typeface="Times New Roman" panose="02020603050405020304" pitchFamily="18" charset="0"/>
                <a:cs typeface="Times New Roman" panose="02020603050405020304" pitchFamily="18" charset="0"/>
              </a:rPr>
              <a:t>For Patients Showing Up (Class 0):</a:t>
            </a:r>
          </a:p>
          <a:p>
            <a:pPr>
              <a:spcBef>
                <a:spcPts val="0"/>
              </a:spcBef>
              <a:spcAft>
                <a:spcPts val="0"/>
              </a:spcAft>
              <a:buFont typeface="Wingdings" panose="05000000000000000000" pitchFamily="2" charset="2"/>
              <a:buChar char="Ø"/>
            </a:pPr>
            <a:r>
              <a:rPr lang="en-IN" dirty="0">
                <a:solidFill>
                  <a:srgbClr val="0E101A"/>
                </a:solidFill>
                <a:effectLst/>
                <a:latin typeface="Times New Roman" panose="02020603050405020304" pitchFamily="18" charset="0"/>
                <a:cs typeface="Times New Roman" panose="02020603050405020304" pitchFamily="18" charset="0"/>
              </a:rPr>
              <a:t>Precision (75%): When our model predicts a patient will show up, it's correct 75% of the time.</a:t>
            </a:r>
          </a:p>
          <a:p>
            <a:pPr>
              <a:spcBef>
                <a:spcPts val="0"/>
              </a:spcBef>
              <a:spcAft>
                <a:spcPts val="0"/>
              </a:spcAft>
              <a:buFont typeface="Wingdings" panose="05000000000000000000" pitchFamily="2" charset="2"/>
              <a:buChar char="Ø"/>
            </a:pPr>
            <a:r>
              <a:rPr lang="en-IN" dirty="0">
                <a:solidFill>
                  <a:srgbClr val="0E101A"/>
                </a:solidFill>
                <a:effectLst/>
                <a:latin typeface="Times New Roman" panose="02020603050405020304" pitchFamily="18" charset="0"/>
                <a:cs typeface="Times New Roman" panose="02020603050405020304" pitchFamily="18" charset="0"/>
              </a:rPr>
              <a:t>Recall (73%): Of the patients who show up, our model correctly identifies 73% of them.</a:t>
            </a:r>
          </a:p>
          <a:p>
            <a:pPr marL="36900" indent="0">
              <a:spcBef>
                <a:spcPts val="0"/>
              </a:spcBef>
              <a:spcAft>
                <a:spcPts val="0"/>
              </a:spcAft>
              <a:buNone/>
            </a:pPr>
            <a:endParaRPr lang="en-IN"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r>
              <a:rPr lang="en-IN" dirty="0">
                <a:solidFill>
                  <a:srgbClr val="0E101A"/>
                </a:solidFill>
                <a:effectLst/>
                <a:latin typeface="Times New Roman" panose="02020603050405020304" pitchFamily="18" charset="0"/>
                <a:cs typeface="Times New Roman" panose="02020603050405020304" pitchFamily="18" charset="0"/>
              </a:rPr>
              <a:t>For Patients Not Showing Up (Class 1):</a:t>
            </a:r>
          </a:p>
          <a:p>
            <a:pPr>
              <a:spcBef>
                <a:spcPts val="0"/>
              </a:spcBef>
              <a:spcAft>
                <a:spcPts val="0"/>
              </a:spcAft>
              <a:buFont typeface="Wingdings" panose="05000000000000000000" pitchFamily="2" charset="2"/>
              <a:buChar char="Ø"/>
            </a:pPr>
            <a:r>
              <a:rPr lang="en-IN" dirty="0">
                <a:solidFill>
                  <a:srgbClr val="0E101A"/>
                </a:solidFill>
                <a:effectLst/>
                <a:latin typeface="Times New Roman" panose="02020603050405020304" pitchFamily="18" charset="0"/>
                <a:cs typeface="Times New Roman" panose="02020603050405020304" pitchFamily="18" charset="0"/>
              </a:rPr>
              <a:t>Precision (36%): When our model predicts a no-show, it's correct about 36% of the time.</a:t>
            </a:r>
          </a:p>
          <a:p>
            <a:pPr>
              <a:spcBef>
                <a:spcPts val="0"/>
              </a:spcBef>
              <a:spcAft>
                <a:spcPts val="0"/>
              </a:spcAft>
              <a:buFont typeface="Wingdings" panose="05000000000000000000" pitchFamily="2" charset="2"/>
              <a:buChar char="Ø"/>
            </a:pPr>
            <a:r>
              <a:rPr lang="en-IN" dirty="0">
                <a:solidFill>
                  <a:srgbClr val="0E101A"/>
                </a:solidFill>
                <a:effectLst/>
                <a:latin typeface="Times New Roman" panose="02020603050405020304" pitchFamily="18" charset="0"/>
                <a:cs typeface="Times New Roman" panose="02020603050405020304" pitchFamily="18" charset="0"/>
              </a:rPr>
              <a:t>Recall (37%): Our model identifies 37% of the patients who won't show up.</a:t>
            </a:r>
          </a:p>
          <a:p>
            <a:pPr marL="36900" indent="0">
              <a:spcBef>
                <a:spcPts val="0"/>
              </a:spcBef>
              <a:spcAft>
                <a:spcPts val="0"/>
              </a:spcAft>
              <a:buNone/>
            </a:pPr>
            <a:endParaRPr lang="en-IN"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r>
              <a:rPr lang="en-IN" dirty="0">
                <a:solidFill>
                  <a:srgbClr val="0E101A"/>
                </a:solidFill>
                <a:effectLst/>
                <a:latin typeface="Times New Roman" panose="02020603050405020304" pitchFamily="18" charset="0"/>
                <a:cs typeface="Times New Roman" panose="02020603050405020304" pitchFamily="18" charset="0"/>
              </a:rPr>
              <a:t>What This Tells Us: We're better at predicting who will show up than who won't. This finding is crucial for planning and managing our healthcare resources effectively.</a:t>
            </a:r>
          </a:p>
          <a:p>
            <a:pPr>
              <a:buFont typeface="Arial" panose="020B0604020202020204" pitchFamily="34" charset="0"/>
              <a:buChar char="•"/>
            </a:pPr>
            <a:endParaRPr lang="en-IN" dirty="0">
              <a:solidFill>
                <a:srgbClr val="0E101A"/>
              </a:solidFill>
              <a:effectLst/>
            </a:endParaRPr>
          </a:p>
          <a:p>
            <a:pPr marL="36900" indent="0">
              <a:buNone/>
            </a:pPr>
            <a:endParaRPr lang="en-IN" dirty="0">
              <a:solidFill>
                <a:srgbClr val="0E101A"/>
              </a:solidFill>
              <a:effectLst/>
            </a:endParaRPr>
          </a:p>
          <a:p>
            <a:pPr marL="36900" indent="0">
              <a:buNone/>
            </a:pPr>
            <a:endParaRPr lang="en-IN" dirty="0">
              <a:solidFill>
                <a:srgbClr val="0E101A"/>
              </a:solidFill>
              <a:effectLst/>
            </a:endParaRPr>
          </a:p>
          <a:p>
            <a:pPr marL="36900" indent="0">
              <a:buNone/>
            </a:pPr>
            <a:endParaRPr lang="en-IN" dirty="0">
              <a:solidFill>
                <a:srgbClr val="0E101A"/>
              </a:solidFill>
              <a:effectLst/>
            </a:endParaRPr>
          </a:p>
          <a:p>
            <a:pPr marL="36900" indent="0">
              <a:buNone/>
            </a:pPr>
            <a:endParaRPr lang="en-IN" dirty="0">
              <a:solidFill>
                <a:srgbClr val="0E101A"/>
              </a:solidFill>
              <a:effectLst/>
            </a:endParaRPr>
          </a:p>
        </p:txBody>
      </p:sp>
      <p:sp>
        <p:nvSpPr>
          <p:cNvPr id="4" name="TextBox 3">
            <a:extLst>
              <a:ext uri="{FF2B5EF4-FFF2-40B4-BE49-F238E27FC236}">
                <a16:creationId xmlns:a16="http://schemas.microsoft.com/office/drawing/2014/main" id="{C188E907-F222-5FF2-8286-0F04FAF47CC0}"/>
              </a:ext>
            </a:extLst>
          </p:cNvPr>
          <p:cNvSpPr txBox="1"/>
          <p:nvPr/>
        </p:nvSpPr>
        <p:spPr>
          <a:xfrm>
            <a:off x="11430000" y="6421120"/>
            <a:ext cx="609600" cy="369332"/>
          </a:xfrm>
          <a:prstGeom prst="rect">
            <a:avLst/>
          </a:prstGeom>
          <a:noFill/>
        </p:spPr>
        <p:txBody>
          <a:bodyPr wrap="square" rtlCol="0">
            <a:spAutoFit/>
          </a:bodyPr>
          <a:lstStyle/>
          <a:p>
            <a:r>
              <a:rPr lang="en-US" b="1" dirty="0"/>
              <a:t>16</a:t>
            </a:r>
            <a:endParaRPr lang="en-IN" b="1" dirty="0"/>
          </a:p>
        </p:txBody>
      </p:sp>
    </p:spTree>
    <p:extLst>
      <p:ext uri="{BB962C8B-B14F-4D97-AF65-F5344CB8AC3E}">
        <p14:creationId xmlns:p14="http://schemas.microsoft.com/office/powerpoint/2010/main" val="1302018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6B7BB-5742-428D-BD6A-9E3CD25A4F3C}"/>
              </a:ext>
            </a:extLst>
          </p:cNvPr>
          <p:cNvSpPr>
            <a:spLocks noGrp="1"/>
          </p:cNvSpPr>
          <p:nvPr>
            <p:ph type="title"/>
          </p:nvPr>
        </p:nvSpPr>
        <p:spPr>
          <a:xfrm>
            <a:off x="913795" y="193040"/>
            <a:ext cx="10353762" cy="970450"/>
          </a:xfrm>
        </p:spPr>
        <p:txBody>
          <a:bodyPr/>
          <a:lstStyle/>
          <a:p>
            <a:pPr algn="l"/>
            <a:r>
              <a:rPr lang="en-US" dirty="0">
                <a:latin typeface="Times New Roman" panose="02020603050405020304" pitchFamily="18" charset="0"/>
                <a:cs typeface="Times New Roman" panose="02020603050405020304" pitchFamily="18" charset="0"/>
              </a:rPr>
              <a:t>Our Insights (continued)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4FE03C-0FCE-F320-C83A-F483ABEAD64E}"/>
              </a:ext>
            </a:extLst>
          </p:cNvPr>
          <p:cNvSpPr>
            <a:spLocks noGrp="1"/>
          </p:cNvSpPr>
          <p:nvPr>
            <p:ph idx="1"/>
          </p:nvPr>
        </p:nvSpPr>
        <p:spPr>
          <a:xfrm>
            <a:off x="781714" y="1351280"/>
            <a:ext cx="6005166" cy="5130799"/>
          </a:xfrm>
        </p:spPr>
        <p:txBody>
          <a:bodyPr/>
          <a:lstStyle/>
          <a:p>
            <a:pPr marL="36900" indent="0" algn="l">
              <a:buNone/>
            </a:pPr>
            <a:r>
              <a:rPr lang="en-IN" b="1" i="0" dirty="0">
                <a:effectLst/>
                <a:latin typeface="Times New Roman" panose="02020603050405020304" pitchFamily="18" charset="0"/>
                <a:cs typeface="Times New Roman" panose="02020603050405020304" pitchFamily="18" charset="0"/>
              </a:rPr>
              <a:t>3. Confusion Matrix: Understanding Our Predictions</a:t>
            </a:r>
            <a:endParaRPr lang="en-IN"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Interpreting the Numbers</a:t>
            </a:r>
            <a:r>
              <a:rPr lang="en-IN" b="0" i="0" dirty="0">
                <a:effectLst/>
                <a:latin typeface="Times New Roman" panose="02020603050405020304" pitchFamily="18" charset="0"/>
                <a:cs typeface="Times New Roman" panose="02020603050405020304" pitchFamily="18" charset="0"/>
              </a:rPr>
              <a:t>:</a:t>
            </a:r>
          </a:p>
          <a:p>
            <a:pPr algn="l">
              <a:spcBef>
                <a:spcPts val="0"/>
              </a:spcBef>
              <a:spcAft>
                <a:spcPts val="0"/>
              </a:spcAft>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Out of 10,287 patients expected to show up, we correctly predicted 7,524 but mistakenly thought 2,763 wouldn’t show up.</a:t>
            </a:r>
          </a:p>
          <a:p>
            <a:pPr algn="l">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For the 4,104 patients not expected to show up, we correctly identified 1,530, but we missed 2,574.</a:t>
            </a:r>
          </a:p>
          <a:p>
            <a:pPr marL="36900" indent="0" algn="l">
              <a:spcBef>
                <a:spcPts val="0"/>
              </a:spcBef>
              <a:spcAft>
                <a:spcPts val="0"/>
              </a:spcAft>
              <a:buNone/>
            </a:pPr>
            <a:endParaRPr lang="en-IN"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Impact</a:t>
            </a:r>
            <a:r>
              <a:rPr lang="en-IN" b="0" i="0" dirty="0">
                <a:effectLst/>
                <a:latin typeface="Times New Roman" panose="02020603050405020304" pitchFamily="18" charset="0"/>
                <a:cs typeface="Times New Roman" panose="02020603050405020304" pitchFamily="18" charset="0"/>
              </a:rPr>
              <a:t>: It shows where we need to improve, especially in identifying patients who might miss their appointments.</a:t>
            </a:r>
          </a:p>
          <a:p>
            <a:pPr marL="36900" indent="0">
              <a:buNone/>
            </a:pPr>
            <a:endParaRPr lang="en-IN" dirty="0"/>
          </a:p>
        </p:txBody>
      </p:sp>
      <p:pic>
        <p:nvPicPr>
          <p:cNvPr id="2050" name="Picture 2">
            <a:extLst>
              <a:ext uri="{FF2B5EF4-FFF2-40B4-BE49-F238E27FC236}">
                <a16:creationId xmlns:a16="http://schemas.microsoft.com/office/drawing/2014/main" id="{EA8E15B8-96CD-88EF-6C68-3B3BF86DF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2588" y="1490136"/>
            <a:ext cx="4681732" cy="38777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6EF891-87BF-EAD2-F82C-CE345814516A}"/>
              </a:ext>
            </a:extLst>
          </p:cNvPr>
          <p:cNvSpPr txBox="1"/>
          <p:nvPr/>
        </p:nvSpPr>
        <p:spPr>
          <a:xfrm>
            <a:off x="11409680" y="6319520"/>
            <a:ext cx="660400" cy="369332"/>
          </a:xfrm>
          <a:prstGeom prst="rect">
            <a:avLst/>
          </a:prstGeom>
          <a:noFill/>
        </p:spPr>
        <p:txBody>
          <a:bodyPr wrap="square" rtlCol="0">
            <a:spAutoFit/>
          </a:bodyPr>
          <a:lstStyle/>
          <a:p>
            <a:r>
              <a:rPr lang="en-US" b="1" dirty="0"/>
              <a:t>17</a:t>
            </a:r>
            <a:endParaRPr lang="en-IN" b="1" dirty="0"/>
          </a:p>
        </p:txBody>
      </p:sp>
    </p:spTree>
    <p:extLst>
      <p:ext uri="{BB962C8B-B14F-4D97-AF65-F5344CB8AC3E}">
        <p14:creationId xmlns:p14="http://schemas.microsoft.com/office/powerpoint/2010/main" val="2226322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1EC5-E201-CDDE-DCB6-126C33F859CA}"/>
              </a:ext>
            </a:extLst>
          </p:cNvPr>
          <p:cNvSpPr>
            <a:spLocks noGrp="1"/>
          </p:cNvSpPr>
          <p:nvPr>
            <p:ph type="title"/>
          </p:nvPr>
        </p:nvSpPr>
        <p:spPr>
          <a:xfrm>
            <a:off x="919119" y="2814320"/>
            <a:ext cx="10353762" cy="970450"/>
          </a:xfrm>
        </p:spPr>
        <p:txBody>
          <a:bodyPr>
            <a:normAutofit/>
          </a:bodyPr>
          <a:lstStyle/>
          <a:p>
            <a:pPr algn="l"/>
            <a:r>
              <a:rPr lang="en-US" sz="4400" dirty="0">
                <a:latin typeface="Times New Roman" panose="02020603050405020304" pitchFamily="18" charset="0"/>
                <a:cs typeface="Times New Roman" panose="02020603050405020304" pitchFamily="18" charset="0"/>
              </a:rPr>
              <a:t>RECOMMENDATIONS &amp; NEXT STEPS</a:t>
            </a:r>
            <a:endParaRPr lang="en-IN" sz="4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E1B2AE5-8C08-4C4F-9BDD-F513BA597490}"/>
              </a:ext>
            </a:extLst>
          </p:cNvPr>
          <p:cNvCxnSpPr/>
          <p:nvPr/>
        </p:nvCxnSpPr>
        <p:spPr>
          <a:xfrm>
            <a:off x="0" y="395224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AC0006DF-5F08-AAB4-E97C-63A58030D081}"/>
              </a:ext>
            </a:extLst>
          </p:cNvPr>
          <p:cNvSpPr txBox="1"/>
          <p:nvPr/>
        </p:nvSpPr>
        <p:spPr>
          <a:xfrm>
            <a:off x="11399520" y="6299200"/>
            <a:ext cx="579120" cy="369332"/>
          </a:xfrm>
          <a:prstGeom prst="rect">
            <a:avLst/>
          </a:prstGeom>
          <a:noFill/>
        </p:spPr>
        <p:txBody>
          <a:bodyPr wrap="square" rtlCol="0">
            <a:spAutoFit/>
          </a:bodyPr>
          <a:lstStyle/>
          <a:p>
            <a:r>
              <a:rPr lang="en-US" b="1" dirty="0"/>
              <a:t>18</a:t>
            </a:r>
            <a:endParaRPr lang="en-IN" b="1" dirty="0"/>
          </a:p>
        </p:txBody>
      </p:sp>
    </p:spTree>
    <p:extLst>
      <p:ext uri="{BB962C8B-B14F-4D97-AF65-F5344CB8AC3E}">
        <p14:creationId xmlns:p14="http://schemas.microsoft.com/office/powerpoint/2010/main" val="3313955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9E75-A0C6-E94D-6039-9C5EFA9C8C95}"/>
              </a:ext>
            </a:extLst>
          </p:cNvPr>
          <p:cNvSpPr>
            <a:spLocks noGrp="1"/>
          </p:cNvSpPr>
          <p:nvPr>
            <p:ph type="title"/>
          </p:nvPr>
        </p:nvSpPr>
        <p:spPr>
          <a:xfrm>
            <a:off x="913795" y="213360"/>
            <a:ext cx="10353762" cy="970450"/>
          </a:xfrm>
        </p:spPr>
        <p:txBody>
          <a:bodyPr/>
          <a:lstStyle/>
          <a:p>
            <a:pPr algn="l"/>
            <a:r>
              <a:rPr lang="en-US" dirty="0">
                <a:latin typeface="Times New Roman" panose="02020603050405020304" pitchFamily="18" charset="0"/>
                <a:cs typeface="Times New Roman" panose="02020603050405020304" pitchFamily="18" charset="0"/>
              </a:rPr>
              <a:t>Recommendations &amp; Next steps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0F6DDB-F3F0-C2C8-FA2A-90BCC18F8FE2}"/>
              </a:ext>
            </a:extLst>
          </p:cNvPr>
          <p:cNvSpPr>
            <a:spLocks noGrp="1"/>
          </p:cNvSpPr>
          <p:nvPr>
            <p:ph idx="1"/>
          </p:nvPr>
        </p:nvSpPr>
        <p:spPr>
          <a:xfrm>
            <a:off x="913795" y="1326049"/>
            <a:ext cx="10353762" cy="5410031"/>
          </a:xfrm>
        </p:spPr>
        <p:txBody>
          <a:bodyPr>
            <a:normAutofit/>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Recommendations – Turning insights into actions</a:t>
            </a:r>
          </a:p>
          <a:p>
            <a:pPr marL="36900" indent="0">
              <a:buNone/>
            </a:pPr>
            <a:r>
              <a:rPr lang="en-US" b="1" dirty="0">
                <a:latin typeface="Times New Roman" panose="02020603050405020304" pitchFamily="18" charset="0"/>
                <a:cs typeface="Times New Roman" panose="02020603050405020304" pitchFamily="18" charset="0"/>
              </a:rPr>
              <a:t>Key Findings:</a:t>
            </a:r>
          </a:p>
          <a:p>
            <a:pPr marL="494100" indent="-457200">
              <a:buAutoNum type="arabicPeriod"/>
            </a:pPr>
            <a:r>
              <a:rPr lang="en-IN" i="0" dirty="0">
                <a:solidFill>
                  <a:srgbClr val="0F0F0F"/>
                </a:solidFill>
                <a:effectLst/>
                <a:latin typeface="Times New Roman" panose="02020603050405020304" pitchFamily="18" charset="0"/>
                <a:cs typeface="Times New Roman" panose="02020603050405020304" pitchFamily="18" charset="0"/>
              </a:rPr>
              <a:t>Our model is better than random guessing but needs improvement in predicting no-shows.</a:t>
            </a:r>
            <a:endParaRPr lang="en-IN" dirty="0">
              <a:solidFill>
                <a:srgbClr val="0F0F0F"/>
              </a:solidFill>
              <a:effectLst/>
              <a:latin typeface="Times New Roman" panose="02020603050405020304" pitchFamily="18" charset="0"/>
              <a:cs typeface="Times New Roman" panose="02020603050405020304" pitchFamily="18" charset="0"/>
            </a:endParaRPr>
          </a:p>
          <a:p>
            <a:pPr marL="494100" indent="-457200">
              <a:buAutoNum type="arabicPeriod"/>
            </a:pPr>
            <a:r>
              <a:rPr lang="en-IN" i="0" dirty="0">
                <a:solidFill>
                  <a:srgbClr val="0F0F0F"/>
                </a:solidFill>
                <a:effectLst/>
                <a:latin typeface="Times New Roman" panose="02020603050405020304" pitchFamily="18" charset="0"/>
                <a:cs typeface="Times New Roman" panose="02020603050405020304" pitchFamily="18" charset="0"/>
              </a:rPr>
              <a:t>The model has low precision for no-show predictions, which means it is only correct about 36% of the time when it predicts a no-show.</a:t>
            </a:r>
          </a:p>
          <a:p>
            <a:pPr marL="36900" indent="0">
              <a:buNone/>
            </a:pPr>
            <a:r>
              <a:rPr lang="en-IN" b="1" i="0" dirty="0">
                <a:solidFill>
                  <a:srgbClr val="0F0F0F"/>
                </a:solidFill>
                <a:effectLst/>
                <a:latin typeface="Times New Roman" panose="02020603050405020304" pitchFamily="18" charset="0"/>
                <a:cs typeface="Times New Roman" panose="02020603050405020304" pitchFamily="18" charset="0"/>
              </a:rPr>
              <a:t>Connection to the Business need:</a:t>
            </a:r>
          </a:p>
          <a:p>
            <a:pPr>
              <a:buFont typeface="Arial" panose="020B0604020202020204" pitchFamily="34" charset="0"/>
              <a:buChar char="•"/>
            </a:pPr>
            <a:r>
              <a:rPr lang="en-IN" i="0" dirty="0">
                <a:solidFill>
                  <a:srgbClr val="0F0F0F"/>
                </a:solidFill>
                <a:effectLst/>
                <a:latin typeface="Times New Roman" panose="02020603050405020304" pitchFamily="18" charset="0"/>
                <a:cs typeface="Times New Roman" panose="02020603050405020304" pitchFamily="18" charset="0"/>
              </a:rPr>
              <a:t>Accurately predicting no-shows is crucial for better scheduling and resource allocation in our healthcare services.</a:t>
            </a:r>
          </a:p>
          <a:p>
            <a:pPr>
              <a:spcBef>
                <a:spcPts val="0"/>
              </a:spcBef>
              <a:spcAft>
                <a:spcPts val="0"/>
              </a:spcAft>
              <a:buFont typeface="Arial" panose="020B0604020202020204" pitchFamily="34" charset="0"/>
              <a:buChar char="•"/>
            </a:pPr>
            <a:r>
              <a:rPr lang="en-IN" i="0" dirty="0">
                <a:solidFill>
                  <a:srgbClr val="0F0F0F"/>
                </a:solidFill>
                <a:effectLst/>
                <a:latin typeface="Times New Roman" panose="02020603050405020304" pitchFamily="18" charset="0"/>
                <a:cs typeface="Times New Roman" panose="02020603050405020304" pitchFamily="18" charset="0"/>
              </a:rPr>
              <a:t>Incorrectly predicting no-shows can lead to underutilization of resources and missed opportunities to serve more patients.</a:t>
            </a:r>
          </a:p>
          <a:p>
            <a:pPr marL="36900" indent="0">
              <a:lnSpc>
                <a:spcPct val="150000"/>
              </a:lnSpc>
              <a:spcBef>
                <a:spcPts val="0"/>
              </a:spcBef>
              <a:spcAft>
                <a:spcPts val="0"/>
              </a:spcAft>
              <a:buNone/>
            </a:pPr>
            <a:r>
              <a:rPr lang="en-IN" b="1" dirty="0">
                <a:solidFill>
                  <a:srgbClr val="0F0F0F"/>
                </a:solidFill>
                <a:effectLst/>
                <a:latin typeface="Times New Roman" panose="02020603050405020304" pitchFamily="18" charset="0"/>
                <a:cs typeface="Times New Roman" panose="02020603050405020304" pitchFamily="18" charset="0"/>
              </a:rPr>
              <a:t>Actionable Recommendation:</a:t>
            </a:r>
          </a:p>
          <a:p>
            <a:pPr marL="36900" indent="0">
              <a:spcBef>
                <a:spcPts val="0"/>
              </a:spcBef>
              <a:spcAft>
                <a:spcPts val="0"/>
              </a:spcAft>
              <a:buNone/>
            </a:pPr>
            <a:r>
              <a:rPr lang="en-IN" dirty="0">
                <a:solidFill>
                  <a:srgbClr val="0F0F0F"/>
                </a:solidFill>
                <a:effectLst/>
                <a:latin typeface="Times New Roman" panose="02020603050405020304" pitchFamily="18" charset="0"/>
                <a:cs typeface="Times New Roman" panose="02020603050405020304" pitchFamily="18" charset="0"/>
              </a:rPr>
              <a:t>Develop targeted strategies to engage with patients flagged as potential no-shows, including reminder systems, flexible rescheduling options, or transportation support to encourage attendance.</a:t>
            </a:r>
          </a:p>
          <a:p>
            <a:pPr marL="36900" indent="0">
              <a:spcBef>
                <a:spcPts val="0"/>
              </a:spcBef>
              <a:spcAft>
                <a:spcPts val="0"/>
              </a:spcAft>
              <a:buNone/>
            </a:pPr>
            <a:endParaRPr lang="en-IN" b="1" i="0" dirty="0">
              <a:solidFill>
                <a:srgbClr val="0F0F0F"/>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D3F6E9A-C984-6D22-55F6-22B396271C9A}"/>
              </a:ext>
            </a:extLst>
          </p:cNvPr>
          <p:cNvSpPr txBox="1"/>
          <p:nvPr/>
        </p:nvSpPr>
        <p:spPr>
          <a:xfrm>
            <a:off x="11460480" y="6390640"/>
            <a:ext cx="538480" cy="369332"/>
          </a:xfrm>
          <a:prstGeom prst="rect">
            <a:avLst/>
          </a:prstGeom>
          <a:noFill/>
        </p:spPr>
        <p:txBody>
          <a:bodyPr wrap="square" rtlCol="0">
            <a:spAutoFit/>
          </a:bodyPr>
          <a:lstStyle/>
          <a:p>
            <a:r>
              <a:rPr lang="en-US" b="1" dirty="0"/>
              <a:t>19</a:t>
            </a:r>
            <a:endParaRPr lang="en-IN" b="1" dirty="0"/>
          </a:p>
        </p:txBody>
      </p:sp>
    </p:spTree>
    <p:extLst>
      <p:ext uri="{BB962C8B-B14F-4D97-AF65-F5344CB8AC3E}">
        <p14:creationId xmlns:p14="http://schemas.microsoft.com/office/powerpoint/2010/main" val="3060698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CADC-81AA-51B5-2F8A-30891B3552A9}"/>
              </a:ext>
            </a:extLst>
          </p:cNvPr>
          <p:cNvSpPr>
            <a:spLocks noGrp="1"/>
          </p:cNvSpPr>
          <p:nvPr>
            <p:ph type="title"/>
          </p:nvPr>
        </p:nvSpPr>
        <p:spPr/>
        <p:txBody>
          <a:bodyPr>
            <a:normAutofit/>
          </a:bodyPr>
          <a:lstStyle/>
          <a:p>
            <a:pPr algn="l"/>
            <a:r>
              <a:rPr lang="en-IN" sz="4000"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156128A3-FE0C-6E9A-31DE-ED43003E68D8}"/>
              </a:ext>
            </a:extLst>
          </p:cNvPr>
          <p:cNvSpPr>
            <a:spLocks noGrp="1"/>
          </p:cNvSpPr>
          <p:nvPr>
            <p:ph idx="1"/>
          </p:nvPr>
        </p:nvSpPr>
        <p:spPr>
          <a:xfrm>
            <a:off x="469583" y="1757599"/>
            <a:ext cx="11090274" cy="3979625"/>
          </a:xfrm>
        </p:spPr>
        <p:txBody>
          <a:bodyPr>
            <a:normAutofit/>
          </a:bodyPr>
          <a:lstStyle/>
          <a:p>
            <a:pPr>
              <a:buClr>
                <a:schemeClr val="tx1"/>
              </a:buClr>
              <a:buSzPct val="750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Executive Summary</a:t>
            </a:r>
          </a:p>
          <a:p>
            <a:pPr>
              <a:buClr>
                <a:schemeClr val="tx1"/>
              </a:buClr>
              <a:buSzPct val="750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Project plan recap</a:t>
            </a:r>
          </a:p>
          <a:p>
            <a:pPr>
              <a:buClr>
                <a:schemeClr val="tx1"/>
              </a:buClr>
              <a:buSzPct val="750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Data</a:t>
            </a:r>
          </a:p>
          <a:p>
            <a:pPr>
              <a:buClr>
                <a:schemeClr val="tx1"/>
              </a:buClr>
              <a:buSzPct val="750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Exploratory data analysis (EDA)</a:t>
            </a:r>
          </a:p>
          <a:p>
            <a:pPr>
              <a:buClr>
                <a:schemeClr val="tx1"/>
              </a:buClr>
              <a:buSzPct val="750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Modelling methods</a:t>
            </a:r>
          </a:p>
          <a:p>
            <a:pPr>
              <a:buClr>
                <a:schemeClr val="tx1"/>
              </a:buClr>
              <a:buSzPct val="750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Findings</a:t>
            </a:r>
          </a:p>
          <a:p>
            <a:pPr>
              <a:buClr>
                <a:schemeClr val="tx1"/>
              </a:buClr>
              <a:buSzPct val="750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Recommendations and next steps</a:t>
            </a:r>
          </a:p>
        </p:txBody>
      </p:sp>
      <p:sp>
        <p:nvSpPr>
          <p:cNvPr id="4" name="TextBox 3">
            <a:extLst>
              <a:ext uri="{FF2B5EF4-FFF2-40B4-BE49-F238E27FC236}">
                <a16:creationId xmlns:a16="http://schemas.microsoft.com/office/drawing/2014/main" id="{9AB6455F-703D-B9C4-6157-D8A3BF934157}"/>
              </a:ext>
            </a:extLst>
          </p:cNvPr>
          <p:cNvSpPr txBox="1"/>
          <p:nvPr/>
        </p:nvSpPr>
        <p:spPr>
          <a:xfrm>
            <a:off x="11399520" y="6380480"/>
            <a:ext cx="416560" cy="369332"/>
          </a:xfrm>
          <a:prstGeom prst="rect">
            <a:avLst/>
          </a:prstGeom>
          <a:noFill/>
        </p:spPr>
        <p:txBody>
          <a:bodyPr wrap="square" rtlCol="0">
            <a:spAutoFit/>
          </a:bodyPr>
          <a:lstStyle/>
          <a:p>
            <a:r>
              <a:rPr lang="en-IN" b="1" dirty="0"/>
              <a:t>2</a:t>
            </a:r>
          </a:p>
        </p:txBody>
      </p:sp>
    </p:spTree>
    <p:extLst>
      <p:ext uri="{BB962C8B-B14F-4D97-AF65-F5344CB8AC3E}">
        <p14:creationId xmlns:p14="http://schemas.microsoft.com/office/powerpoint/2010/main" val="1463937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0E5E-BC69-5B95-05A2-87F72A939997}"/>
              </a:ext>
            </a:extLst>
          </p:cNvPr>
          <p:cNvSpPr>
            <a:spLocks noGrp="1"/>
          </p:cNvSpPr>
          <p:nvPr>
            <p:ph type="title"/>
          </p:nvPr>
        </p:nvSpPr>
        <p:spPr>
          <a:xfrm>
            <a:off x="913795" y="182880"/>
            <a:ext cx="10353762" cy="970450"/>
          </a:xfrm>
        </p:spPr>
        <p:txBody>
          <a:bodyPr/>
          <a:lstStyle/>
          <a:p>
            <a:pPr algn="l"/>
            <a:r>
              <a:rPr lang="en-US" dirty="0">
                <a:latin typeface="Times New Roman" panose="02020603050405020304" pitchFamily="18" charset="0"/>
                <a:cs typeface="Times New Roman" panose="02020603050405020304" pitchFamily="18" charset="0"/>
              </a:rPr>
              <a:t>Recommendations &amp; Next steps (continued)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78E693-2B0A-77C3-08C7-81B244BE37F0}"/>
              </a:ext>
            </a:extLst>
          </p:cNvPr>
          <p:cNvSpPr>
            <a:spLocks noGrp="1"/>
          </p:cNvSpPr>
          <p:nvPr>
            <p:ph idx="1"/>
          </p:nvPr>
        </p:nvSpPr>
        <p:spPr>
          <a:xfrm>
            <a:off x="629920" y="1300481"/>
            <a:ext cx="10911840" cy="4765040"/>
          </a:xfrm>
        </p:spPr>
        <p:txBody>
          <a:bodyPr>
            <a:noAutofit/>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Next Steps – Advancing the predictive capabilities</a:t>
            </a:r>
          </a:p>
          <a:p>
            <a:pPr marL="36900" indent="0">
              <a:buNone/>
            </a:pPr>
            <a:r>
              <a:rPr lang="en-US" b="1" dirty="0">
                <a:latin typeface="Times New Roman" panose="02020603050405020304" pitchFamily="18" charset="0"/>
                <a:cs typeface="Times New Roman" panose="02020603050405020304" pitchFamily="18" charset="0"/>
              </a:rPr>
              <a:t>1. Building a more advanced model:</a:t>
            </a:r>
          </a:p>
          <a:p>
            <a:pPr>
              <a:spcBef>
                <a:spcPts val="0"/>
              </a:spcBef>
              <a:spcAft>
                <a:spcPts val="0"/>
              </a:spcAft>
              <a:buFont typeface="Arial" panose="020B0604020202020204" pitchFamily="34" charset="0"/>
              <a:buChar char="•"/>
            </a:pPr>
            <a:r>
              <a:rPr lang="en-IN" dirty="0">
                <a:solidFill>
                  <a:srgbClr val="0E101A"/>
                </a:solidFill>
                <a:effectLst/>
                <a:latin typeface="Times New Roman" panose="02020603050405020304" pitchFamily="18" charset="0"/>
                <a:cs typeface="Times New Roman" panose="02020603050405020304" pitchFamily="18" charset="0"/>
              </a:rPr>
              <a:t>Objective: To improve the accuracy and reliability of our predictions.</a:t>
            </a:r>
          </a:p>
          <a:p>
            <a:pPr>
              <a:lnSpc>
                <a:spcPct val="110000"/>
              </a:lnSpc>
              <a:spcBef>
                <a:spcPts val="0"/>
              </a:spcBef>
              <a:spcAft>
                <a:spcPts val="0"/>
              </a:spcAft>
              <a:buFont typeface="Arial" panose="020B0604020202020204" pitchFamily="34" charset="0"/>
              <a:buChar char="•"/>
            </a:pPr>
            <a:r>
              <a:rPr lang="en-IN" dirty="0">
                <a:solidFill>
                  <a:srgbClr val="0E101A"/>
                </a:solidFill>
                <a:effectLst/>
                <a:latin typeface="Times New Roman" panose="02020603050405020304" pitchFamily="18" charset="0"/>
                <a:cs typeface="Times New Roman" panose="02020603050405020304" pitchFamily="18" charset="0"/>
              </a:rPr>
              <a:t>Approach: Explore more sophisticated machine learning techniques, like ensemble methods or deep learning, that could more effectively capture complex patterns in patient behaviour.</a:t>
            </a:r>
          </a:p>
          <a:p>
            <a:pPr marL="36900" indent="0">
              <a:spcBef>
                <a:spcPts val="0"/>
              </a:spcBef>
              <a:spcAft>
                <a:spcPts val="0"/>
              </a:spcAft>
              <a:buNone/>
            </a:pPr>
            <a:endParaRPr lang="en-IN" dirty="0">
              <a:solidFill>
                <a:srgbClr val="0E101A"/>
              </a:solidFill>
              <a:effectLst/>
              <a:latin typeface="Times New Roman" panose="02020603050405020304" pitchFamily="18" charset="0"/>
              <a:cs typeface="Times New Roman" panose="02020603050405020304" pitchFamily="18" charset="0"/>
            </a:endParaRPr>
          </a:p>
          <a:p>
            <a:pPr marL="36900" indent="0">
              <a:spcBef>
                <a:spcPts val="0"/>
              </a:spcBef>
              <a:spcAft>
                <a:spcPts val="0"/>
              </a:spcAft>
              <a:buNone/>
            </a:pPr>
            <a:r>
              <a:rPr lang="en-IN" b="1" dirty="0">
                <a:solidFill>
                  <a:srgbClr val="0E101A"/>
                </a:solidFill>
                <a:effectLst/>
                <a:latin typeface="Times New Roman" panose="02020603050405020304" pitchFamily="18" charset="0"/>
                <a:cs typeface="Times New Roman" panose="02020603050405020304" pitchFamily="18" charset="0"/>
              </a:rPr>
              <a:t>2. Expanding data collection:</a:t>
            </a:r>
          </a:p>
          <a:p>
            <a:pPr>
              <a:lnSpc>
                <a:spcPct val="120000"/>
              </a:lnSpc>
              <a:spcBef>
                <a:spcPts val="0"/>
              </a:spcBef>
              <a:spcAft>
                <a:spcPts val="0"/>
              </a:spcAft>
              <a:buFont typeface="Arial" panose="020B0604020202020204" pitchFamily="34" charset="0"/>
              <a:buChar char="•"/>
            </a:pPr>
            <a:r>
              <a:rPr lang="en-IN" dirty="0">
                <a:solidFill>
                  <a:srgbClr val="0E101A"/>
                </a:solidFill>
                <a:effectLst/>
                <a:latin typeface="Times New Roman" panose="02020603050405020304" pitchFamily="18" charset="0"/>
                <a:cs typeface="Times New Roman" panose="02020603050405020304" pitchFamily="18" charset="0"/>
              </a:rPr>
              <a:t>Objective: To gain a more comprehensive understanding of factors influencing patient no-shows.</a:t>
            </a:r>
          </a:p>
          <a:p>
            <a:pPr>
              <a:lnSpc>
                <a:spcPct val="120000"/>
              </a:lnSpc>
              <a:spcBef>
                <a:spcPts val="0"/>
              </a:spcBef>
              <a:spcAft>
                <a:spcPts val="0"/>
              </a:spcAft>
              <a:buFont typeface="Arial" panose="020B0604020202020204" pitchFamily="34" charset="0"/>
              <a:buChar char="•"/>
            </a:pPr>
            <a:r>
              <a:rPr lang="en-IN" dirty="0">
                <a:solidFill>
                  <a:srgbClr val="0E101A"/>
                </a:solidFill>
                <a:effectLst/>
                <a:latin typeface="Times New Roman" panose="02020603050405020304" pitchFamily="18" charset="0"/>
                <a:cs typeface="Times New Roman" panose="02020603050405020304" pitchFamily="18" charset="0"/>
              </a:rPr>
              <a:t>Approach: Collect additional data such as socio-economic factors, weather conditions on the appointment day, or patient satisfaction with previous visits.</a:t>
            </a:r>
          </a:p>
          <a:p>
            <a:pPr marL="36900" indent="0">
              <a:spcBef>
                <a:spcPts val="0"/>
              </a:spcBef>
              <a:spcAft>
                <a:spcPts val="0"/>
              </a:spcAft>
              <a:buNone/>
            </a:pPr>
            <a:endParaRPr lang="en-IN" b="1" dirty="0">
              <a:solidFill>
                <a:srgbClr val="0E101A"/>
              </a:solidFill>
              <a:effectLst/>
              <a:latin typeface="Times New Roman" panose="02020603050405020304" pitchFamily="18" charset="0"/>
              <a:cs typeface="Times New Roman" panose="02020603050405020304" pitchFamily="18" charset="0"/>
            </a:endParaRPr>
          </a:p>
          <a:p>
            <a:pPr marL="36900" indent="0">
              <a:spcBef>
                <a:spcPts val="0"/>
              </a:spcBef>
              <a:spcAft>
                <a:spcPts val="0"/>
              </a:spcAft>
              <a:buNone/>
            </a:pPr>
            <a:r>
              <a:rPr lang="en-IN" b="1" dirty="0">
                <a:solidFill>
                  <a:srgbClr val="0E101A"/>
                </a:solidFill>
                <a:effectLst/>
                <a:latin typeface="Times New Roman" panose="02020603050405020304" pitchFamily="18" charset="0"/>
                <a:cs typeface="Times New Roman" panose="02020603050405020304" pitchFamily="18" charset="0"/>
              </a:rPr>
              <a:t>3. Continuous monitoring &amp; updating:</a:t>
            </a:r>
          </a:p>
          <a:p>
            <a:pPr>
              <a:lnSpc>
                <a:spcPct val="120000"/>
              </a:lnSpc>
              <a:spcBef>
                <a:spcPts val="0"/>
              </a:spcBef>
              <a:spcAft>
                <a:spcPts val="0"/>
              </a:spcAft>
              <a:buFont typeface="Arial" panose="020B0604020202020204" pitchFamily="34" charset="0"/>
              <a:buChar char="•"/>
            </a:pPr>
            <a:r>
              <a:rPr lang="en-IN" dirty="0">
                <a:solidFill>
                  <a:srgbClr val="0E101A"/>
                </a:solidFill>
                <a:effectLst/>
                <a:latin typeface="Times New Roman" panose="02020603050405020304" pitchFamily="18" charset="0"/>
                <a:cs typeface="Times New Roman" panose="02020603050405020304" pitchFamily="18" charset="0"/>
              </a:rPr>
              <a:t>Ongoing Task: Regularly evaluate the model's performance with current data.</a:t>
            </a:r>
          </a:p>
          <a:p>
            <a:pPr>
              <a:lnSpc>
                <a:spcPct val="120000"/>
              </a:lnSpc>
              <a:spcBef>
                <a:spcPts val="0"/>
              </a:spcBef>
              <a:spcAft>
                <a:spcPts val="0"/>
              </a:spcAft>
              <a:buFont typeface="Arial" panose="020B0604020202020204" pitchFamily="34" charset="0"/>
              <a:buChar char="•"/>
            </a:pPr>
            <a:r>
              <a:rPr lang="en-IN" dirty="0">
                <a:solidFill>
                  <a:srgbClr val="0E101A"/>
                </a:solidFill>
                <a:effectLst/>
                <a:latin typeface="Times New Roman" panose="02020603050405020304" pitchFamily="18" charset="0"/>
                <a:cs typeface="Times New Roman" panose="02020603050405020304" pitchFamily="18" charset="0"/>
              </a:rPr>
              <a:t>Purpose: To ensure the model adapts to changing patterns in patient behaviour and remains effective over time.</a:t>
            </a:r>
          </a:p>
          <a:p>
            <a:pPr marL="36900" indent="0">
              <a:lnSpc>
                <a:spcPct val="110000"/>
              </a:lnSpc>
              <a:spcBef>
                <a:spcPts val="0"/>
              </a:spcBef>
              <a:spcAft>
                <a:spcPts val="0"/>
              </a:spcAft>
              <a:buNone/>
            </a:pPr>
            <a:endParaRPr lang="en-IN" b="1" dirty="0">
              <a:solidFill>
                <a:srgbClr val="0E101A"/>
              </a:solidFill>
              <a:effectLst/>
            </a:endParaRPr>
          </a:p>
          <a:p>
            <a:pPr marL="36900" indent="0">
              <a:buNone/>
            </a:pPr>
            <a:endParaRPr lang="en-US" b="1" dirty="0">
              <a:latin typeface="Times New Roman" panose="02020603050405020304" pitchFamily="18" charset="0"/>
              <a:cs typeface="Times New Roman" panose="02020603050405020304" pitchFamily="18" charset="0"/>
            </a:endParaRPr>
          </a:p>
          <a:p>
            <a:pPr marL="36900" indent="0">
              <a:buNone/>
            </a:pP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6381C7A-01DF-0526-8FE3-0B15A9EB3C32}"/>
              </a:ext>
            </a:extLst>
          </p:cNvPr>
          <p:cNvSpPr txBox="1"/>
          <p:nvPr/>
        </p:nvSpPr>
        <p:spPr>
          <a:xfrm>
            <a:off x="11541760" y="6431280"/>
            <a:ext cx="538480" cy="369332"/>
          </a:xfrm>
          <a:prstGeom prst="rect">
            <a:avLst/>
          </a:prstGeom>
          <a:noFill/>
        </p:spPr>
        <p:txBody>
          <a:bodyPr wrap="square" rtlCol="0">
            <a:spAutoFit/>
          </a:bodyPr>
          <a:lstStyle/>
          <a:p>
            <a:r>
              <a:rPr lang="en-US" b="1" dirty="0"/>
              <a:t>20</a:t>
            </a:r>
            <a:endParaRPr lang="en-IN" b="1" dirty="0"/>
          </a:p>
        </p:txBody>
      </p:sp>
    </p:spTree>
    <p:extLst>
      <p:ext uri="{BB962C8B-B14F-4D97-AF65-F5344CB8AC3E}">
        <p14:creationId xmlns:p14="http://schemas.microsoft.com/office/powerpoint/2010/main" val="626846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DB40E-B00E-D7FE-6CF5-22A28E8D3032}"/>
              </a:ext>
            </a:extLst>
          </p:cNvPr>
          <p:cNvSpPr>
            <a:spLocks noGrp="1"/>
          </p:cNvSpPr>
          <p:nvPr>
            <p:ph type="title"/>
          </p:nvPr>
        </p:nvSpPr>
        <p:spPr>
          <a:xfrm>
            <a:off x="919119" y="2733040"/>
            <a:ext cx="10353762" cy="970450"/>
          </a:xfrm>
        </p:spPr>
        <p:txBody>
          <a:bodyPr>
            <a:normAutofit/>
          </a:bodyPr>
          <a:lstStyle/>
          <a:p>
            <a:pPr algn="l"/>
            <a:r>
              <a:rPr lang="en-US" sz="4800" dirty="0">
                <a:latin typeface="Times New Roman" panose="02020603050405020304" pitchFamily="18" charset="0"/>
                <a:cs typeface="Times New Roman" panose="02020603050405020304" pitchFamily="18" charset="0"/>
              </a:rPr>
              <a:t>APPENDIX</a:t>
            </a:r>
            <a:endParaRPr lang="en-IN" sz="48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D0A60649-CAA0-9BDE-A452-422BBEF009D6}"/>
              </a:ext>
            </a:extLst>
          </p:cNvPr>
          <p:cNvCxnSpPr/>
          <p:nvPr/>
        </p:nvCxnSpPr>
        <p:spPr>
          <a:xfrm>
            <a:off x="0" y="3860800"/>
            <a:ext cx="12192000" cy="0"/>
          </a:xfrm>
          <a:prstGeom prst="line">
            <a:avLst/>
          </a:prstGeom>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0F1ADAF2-66D7-F358-9030-76DF31683D0E}"/>
              </a:ext>
            </a:extLst>
          </p:cNvPr>
          <p:cNvSpPr txBox="1"/>
          <p:nvPr/>
        </p:nvSpPr>
        <p:spPr>
          <a:xfrm>
            <a:off x="11490960" y="6360160"/>
            <a:ext cx="558800" cy="369332"/>
          </a:xfrm>
          <a:prstGeom prst="rect">
            <a:avLst/>
          </a:prstGeom>
          <a:noFill/>
        </p:spPr>
        <p:txBody>
          <a:bodyPr wrap="square" rtlCol="0">
            <a:spAutoFit/>
          </a:bodyPr>
          <a:lstStyle/>
          <a:p>
            <a:r>
              <a:rPr lang="en-US" b="1" dirty="0"/>
              <a:t>21</a:t>
            </a:r>
            <a:endParaRPr lang="en-IN" b="1" dirty="0"/>
          </a:p>
        </p:txBody>
      </p:sp>
    </p:spTree>
    <p:extLst>
      <p:ext uri="{BB962C8B-B14F-4D97-AF65-F5344CB8AC3E}">
        <p14:creationId xmlns:p14="http://schemas.microsoft.com/office/powerpoint/2010/main" val="3203489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A329-F04A-CA46-54A1-097696901B7B}"/>
              </a:ext>
            </a:extLst>
          </p:cNvPr>
          <p:cNvSpPr>
            <a:spLocks noGrp="1"/>
          </p:cNvSpPr>
          <p:nvPr>
            <p:ph type="title"/>
          </p:nvPr>
        </p:nvSpPr>
        <p:spPr>
          <a:xfrm>
            <a:off x="913795" y="457201"/>
            <a:ext cx="10353762" cy="970450"/>
          </a:xfrm>
        </p:spPr>
        <p:txBody>
          <a:bodyPr/>
          <a:lstStyle/>
          <a:p>
            <a:pPr algn="l"/>
            <a:r>
              <a:rPr lang="en-US" dirty="0">
                <a:latin typeface="Times New Roman" panose="02020603050405020304" pitchFamily="18" charset="0"/>
                <a:cs typeface="Times New Roman" panose="02020603050405020304" pitchFamily="18" charset="0"/>
              </a:rPr>
              <a:t>Additional Information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26E276-0A60-D18F-00D4-EE79CC39EC7A}"/>
              </a:ext>
            </a:extLst>
          </p:cNvPr>
          <p:cNvSpPr>
            <a:spLocks noGrp="1"/>
          </p:cNvSpPr>
          <p:nvPr>
            <p:ph idx="1"/>
          </p:nvPr>
        </p:nvSpPr>
        <p:spPr/>
        <p:txBody>
          <a:bodyPr>
            <a:normAutofit lnSpcReduction="10000"/>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Modeling Methods:</a:t>
            </a:r>
          </a:p>
          <a:p>
            <a:pPr marL="36900" indent="0">
              <a:buNone/>
            </a:pPr>
            <a:r>
              <a:rPr lang="en-US" b="1" dirty="0">
                <a:latin typeface="Times New Roman" panose="02020603050405020304" pitchFamily="18" charset="0"/>
                <a:cs typeface="Times New Roman" panose="02020603050405020304" pitchFamily="18" charset="0"/>
              </a:rPr>
              <a:t>1. Model type: </a:t>
            </a:r>
            <a:r>
              <a:rPr lang="en-US" dirty="0">
                <a:latin typeface="Times New Roman" panose="02020603050405020304" pitchFamily="18" charset="0"/>
                <a:cs typeface="Times New Roman" panose="02020603050405020304" pitchFamily="18" charset="0"/>
              </a:rPr>
              <a:t>Random Forest (Technical version)</a:t>
            </a:r>
          </a:p>
          <a:p>
            <a:pPr>
              <a:spcBef>
                <a:spcPts val="0"/>
              </a:spcBef>
              <a:spcAft>
                <a:spcPts val="0"/>
              </a:spcAft>
              <a:buFont typeface="Arial" panose="020B0604020202020204" pitchFamily="34" charset="0"/>
              <a:buChar char="•"/>
            </a:pPr>
            <a:r>
              <a:rPr lang="en-IN" dirty="0">
                <a:solidFill>
                  <a:srgbClr val="0E101A"/>
                </a:solidFill>
                <a:effectLst/>
              </a:rPr>
              <a:t>Rationale: .In our dataset, the relationship between features (like patient demographics, appointment history, and time factors) and the outcome (patient no-shows) is intricate. Random Forest can handle complex interactions between features and robustness against overfitting.</a:t>
            </a:r>
          </a:p>
          <a:p>
            <a:pPr>
              <a:spcBef>
                <a:spcPts val="0"/>
              </a:spcBef>
              <a:spcAft>
                <a:spcPts val="0"/>
              </a:spcAft>
              <a:buFont typeface="Arial" panose="020B0604020202020204" pitchFamily="34" charset="0"/>
              <a:buChar char="•"/>
            </a:pPr>
            <a:r>
              <a:rPr lang="en-IN" dirty="0">
                <a:solidFill>
                  <a:srgbClr val="0E101A"/>
                </a:solidFill>
                <a:effectLst/>
              </a:rPr>
              <a:t>Theoretical Background: It operates by constructing multiple decision trees during training and outputting the mode of the classes (classification) for individual trees. It mitigates the risk of error in particular trees and provides a more accurate and stable prediction.</a:t>
            </a:r>
          </a:p>
          <a:p>
            <a:pPr>
              <a:spcBef>
                <a:spcPts val="0"/>
              </a:spcBef>
              <a:spcAft>
                <a:spcPts val="0"/>
              </a:spcAft>
              <a:buFont typeface="Arial" panose="020B0604020202020204" pitchFamily="34" charset="0"/>
              <a:buChar char="•"/>
            </a:pPr>
            <a:r>
              <a:rPr lang="en-IN" dirty="0">
                <a:solidFill>
                  <a:srgbClr val="0E101A"/>
                </a:solidFill>
                <a:effectLst/>
              </a:rPr>
              <a:t>Hyperparameter Tuning: Parameters like n_estimators, </a:t>
            </a:r>
            <a:r>
              <a:rPr lang="en-IN" dirty="0" err="1">
                <a:solidFill>
                  <a:srgbClr val="0E101A"/>
                </a:solidFill>
                <a:effectLst/>
              </a:rPr>
              <a:t>max_depth</a:t>
            </a:r>
            <a:r>
              <a:rPr lang="en-IN" dirty="0">
                <a:solidFill>
                  <a:srgbClr val="0E101A"/>
                </a:solidFill>
                <a:effectLst/>
              </a:rPr>
              <a:t>, </a:t>
            </a:r>
            <a:r>
              <a:rPr lang="en-IN" dirty="0" err="1">
                <a:solidFill>
                  <a:srgbClr val="0E101A"/>
                </a:solidFill>
                <a:effectLst/>
              </a:rPr>
              <a:t>min_samples_split</a:t>
            </a:r>
            <a:r>
              <a:rPr lang="en-IN" dirty="0">
                <a:solidFill>
                  <a:srgbClr val="0E101A"/>
                </a:solidFill>
                <a:effectLst/>
              </a:rPr>
              <a:t>, and the tuning approach (</a:t>
            </a:r>
            <a:r>
              <a:rPr lang="en-IN" dirty="0" err="1">
                <a:solidFill>
                  <a:srgbClr val="0E101A"/>
                </a:solidFill>
                <a:effectLst/>
              </a:rPr>
              <a:t>GridSearchCV</a:t>
            </a:r>
            <a:r>
              <a:rPr lang="en-IN" dirty="0">
                <a:solidFill>
                  <a:srgbClr val="0E101A"/>
                </a:solidFill>
                <a:effectLst/>
              </a:rPr>
              <a:t>) applied.</a:t>
            </a:r>
          </a:p>
          <a:p>
            <a:pPr marL="36900" indent="0">
              <a:spcBef>
                <a:spcPts val="0"/>
              </a:spcBef>
              <a:spcAft>
                <a:spcPts val="0"/>
              </a:spcAft>
              <a:buNone/>
            </a:pPr>
            <a:endParaRPr lang="en-IN" dirty="0">
              <a:solidFill>
                <a:srgbClr val="0E101A"/>
              </a:solidFill>
              <a:effectLst/>
            </a:endParaRPr>
          </a:p>
          <a:p>
            <a:pPr>
              <a:spcBef>
                <a:spcPts val="0"/>
              </a:spcBef>
              <a:spcAft>
                <a:spcPts val="0"/>
              </a:spcAft>
              <a:buFont typeface="Wingdings" panose="05000000000000000000" pitchFamily="2" charset="2"/>
              <a:buChar char="q"/>
            </a:pPr>
            <a:r>
              <a:rPr lang="en-IN" dirty="0">
                <a:solidFill>
                  <a:srgbClr val="0E101A"/>
                </a:solidFill>
                <a:effectLst/>
              </a:rPr>
              <a:t>Git Repo: </a:t>
            </a:r>
            <a:r>
              <a:rPr lang="en-IN" dirty="0">
                <a:solidFill>
                  <a:schemeClr val="tx1"/>
                </a:solidFill>
                <a:effectLst/>
                <a:hlinkClick r:id="rId2">
                  <a:extLst>
                    <a:ext uri="{A12FA001-AC4F-418D-AE19-62706E023703}">
                      <ahyp:hlinkClr xmlns:ahyp="http://schemas.microsoft.com/office/drawing/2018/hyperlinkcolor" val="tx"/>
                    </a:ext>
                  </a:extLst>
                </a:hlinkClick>
              </a:rPr>
              <a:t>https://github.com/Rachel2302</a:t>
            </a:r>
            <a:endParaRPr lang="en-IN" dirty="0">
              <a:solidFill>
                <a:schemeClr val="tx1"/>
              </a:solidFill>
              <a:effectLst/>
            </a:endParaRPr>
          </a:p>
          <a:p>
            <a:pPr marL="36900" indent="0">
              <a:buNone/>
            </a:pPr>
            <a:endParaRPr lang="en-US" dirty="0">
              <a:latin typeface="Times New Roman" panose="02020603050405020304" pitchFamily="18" charset="0"/>
              <a:cs typeface="Times New Roman" panose="02020603050405020304" pitchFamily="18" charset="0"/>
            </a:endParaRPr>
          </a:p>
          <a:p>
            <a:pPr marL="36900" indent="0">
              <a:buNone/>
            </a:pPr>
            <a:endParaRPr lang="en-US" dirty="0">
              <a:latin typeface="Times New Roman" panose="02020603050405020304" pitchFamily="18" charset="0"/>
              <a:cs typeface="Times New Roman" panose="02020603050405020304" pitchFamily="18" charset="0"/>
            </a:endParaRPr>
          </a:p>
          <a:p>
            <a:pPr marL="36900" indent="0">
              <a:buNone/>
            </a:pPr>
            <a:endParaRPr lang="en-US" dirty="0">
              <a:latin typeface="Times New Roman" panose="02020603050405020304" pitchFamily="18" charset="0"/>
              <a:cs typeface="Times New Roman" panose="02020603050405020304" pitchFamily="18" charset="0"/>
            </a:endParaRPr>
          </a:p>
          <a:p>
            <a:pPr marL="36900" indent="0">
              <a:buNone/>
            </a:pP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851BD69-13DD-1FCF-0110-4CE05623D55D}"/>
              </a:ext>
            </a:extLst>
          </p:cNvPr>
          <p:cNvSpPr txBox="1"/>
          <p:nvPr/>
        </p:nvSpPr>
        <p:spPr>
          <a:xfrm>
            <a:off x="11358880" y="6370320"/>
            <a:ext cx="650240" cy="369332"/>
          </a:xfrm>
          <a:prstGeom prst="rect">
            <a:avLst/>
          </a:prstGeom>
          <a:noFill/>
        </p:spPr>
        <p:txBody>
          <a:bodyPr wrap="square" rtlCol="0">
            <a:spAutoFit/>
          </a:bodyPr>
          <a:lstStyle/>
          <a:p>
            <a:r>
              <a:rPr lang="en-US" b="1" dirty="0"/>
              <a:t>22</a:t>
            </a:r>
            <a:endParaRPr lang="en-IN" b="1" dirty="0"/>
          </a:p>
        </p:txBody>
      </p:sp>
    </p:spTree>
    <p:extLst>
      <p:ext uri="{BB962C8B-B14F-4D97-AF65-F5344CB8AC3E}">
        <p14:creationId xmlns:p14="http://schemas.microsoft.com/office/powerpoint/2010/main" val="130641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D142-8814-2891-1243-31A3141698D9}"/>
              </a:ext>
            </a:extLst>
          </p:cNvPr>
          <p:cNvSpPr>
            <a:spLocks noGrp="1"/>
          </p:cNvSpPr>
          <p:nvPr>
            <p:ph type="title"/>
          </p:nvPr>
        </p:nvSpPr>
        <p:spPr/>
        <p:txBody>
          <a:bodyPr/>
          <a:lstStyle/>
          <a:p>
            <a:pPr algn="l"/>
            <a:r>
              <a:rPr lang="en-IN" dirty="0">
                <a:latin typeface="Times New Roman" panose="02020603050405020304" pitchFamily="18" charset="0"/>
                <a:cs typeface="Times New Roman" panose="02020603050405020304" pitchFamily="18" charset="0"/>
              </a:rPr>
              <a:t>EXECUTIVE SUMMARY</a:t>
            </a:r>
          </a:p>
        </p:txBody>
      </p:sp>
      <p:sp>
        <p:nvSpPr>
          <p:cNvPr id="3" name="Content Placeholder 2">
            <a:extLst>
              <a:ext uri="{FF2B5EF4-FFF2-40B4-BE49-F238E27FC236}">
                <a16:creationId xmlns:a16="http://schemas.microsoft.com/office/drawing/2014/main" id="{A8810DFA-332E-B088-7A29-1157F9FFF055}"/>
              </a:ext>
            </a:extLst>
          </p:cNvPr>
          <p:cNvSpPr>
            <a:spLocks noGrp="1"/>
          </p:cNvSpPr>
          <p:nvPr>
            <p:ph idx="1"/>
          </p:nvPr>
        </p:nvSpPr>
        <p:spPr>
          <a:xfrm>
            <a:off x="842675" y="1905169"/>
            <a:ext cx="10353762" cy="4058751"/>
          </a:xfrm>
        </p:spPr>
        <p:txBody>
          <a:bodyPr>
            <a:normAutofit/>
          </a:bodyPr>
          <a:lstStyle/>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 hospital is facing issues with patients not showing up for their scheduled appointments. The no-shows are causing scheduling issues and financial losses. </a:t>
            </a:r>
          </a:p>
          <a:p>
            <a:pPr marL="36900" indent="0">
              <a:buNone/>
            </a:pPr>
            <a:endParaRPr lang="en-IN" sz="2400" dirty="0">
              <a:solidFill>
                <a:srgbClr val="0E101A"/>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400" dirty="0">
                <a:solidFill>
                  <a:srgbClr val="0E101A"/>
                </a:solidFill>
                <a:effectLst/>
                <a:latin typeface="Times New Roman" panose="02020603050405020304" pitchFamily="18" charset="0"/>
                <a:cs typeface="Times New Roman" panose="02020603050405020304" pitchFamily="18" charset="0"/>
              </a:rPr>
              <a:t>Identify patterns and factors contributing to patients missing their appointments. Predict whether a patient will show up for their appointment.</a:t>
            </a:r>
          </a:p>
          <a:p>
            <a:pPr marL="36900" indent="0">
              <a:buNone/>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091881-9086-B0B1-E76F-E35CDFE981F8}"/>
              </a:ext>
            </a:extLst>
          </p:cNvPr>
          <p:cNvSpPr txBox="1"/>
          <p:nvPr/>
        </p:nvSpPr>
        <p:spPr>
          <a:xfrm>
            <a:off x="11460480" y="6390640"/>
            <a:ext cx="406400" cy="369332"/>
          </a:xfrm>
          <a:prstGeom prst="rect">
            <a:avLst/>
          </a:prstGeom>
          <a:noFill/>
        </p:spPr>
        <p:txBody>
          <a:bodyPr wrap="square" rtlCol="0">
            <a:spAutoFit/>
          </a:bodyPr>
          <a:lstStyle/>
          <a:p>
            <a:r>
              <a:rPr lang="en-IN" b="1" dirty="0"/>
              <a:t>3</a:t>
            </a:r>
          </a:p>
        </p:txBody>
      </p:sp>
    </p:spTree>
    <p:extLst>
      <p:ext uri="{BB962C8B-B14F-4D97-AF65-F5344CB8AC3E}">
        <p14:creationId xmlns:p14="http://schemas.microsoft.com/office/powerpoint/2010/main" val="85750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6F05-C225-3D7A-5EF4-102F2A7603EC}"/>
              </a:ext>
            </a:extLst>
          </p:cNvPr>
          <p:cNvSpPr>
            <a:spLocks noGrp="1"/>
          </p:cNvSpPr>
          <p:nvPr>
            <p:ph type="title"/>
          </p:nvPr>
        </p:nvSpPr>
        <p:spPr/>
        <p:txBody>
          <a:bodyPr/>
          <a:lstStyle/>
          <a:p>
            <a:pPr algn="l"/>
            <a:r>
              <a:rPr lang="en-IN" dirty="0">
                <a:latin typeface="Times New Roman" panose="02020603050405020304" pitchFamily="18" charset="0"/>
                <a:cs typeface="Times New Roman" panose="02020603050405020304" pitchFamily="18" charset="0"/>
              </a:rPr>
              <a:t>PROJECT PLAN RECAP</a:t>
            </a:r>
          </a:p>
        </p:txBody>
      </p:sp>
      <p:graphicFrame>
        <p:nvGraphicFramePr>
          <p:cNvPr id="5" name="Content Placeholder 4">
            <a:extLst>
              <a:ext uri="{FF2B5EF4-FFF2-40B4-BE49-F238E27FC236}">
                <a16:creationId xmlns:a16="http://schemas.microsoft.com/office/drawing/2014/main" id="{1C61658E-41B9-25AB-8928-2FADD25EC7C1}"/>
              </a:ext>
            </a:extLst>
          </p:cNvPr>
          <p:cNvGraphicFramePr>
            <a:graphicFrameLocks noGrp="1"/>
          </p:cNvGraphicFramePr>
          <p:nvPr>
            <p:ph idx="1"/>
            <p:extLst>
              <p:ext uri="{D42A27DB-BD31-4B8C-83A1-F6EECF244321}">
                <p14:modId xmlns:p14="http://schemas.microsoft.com/office/powerpoint/2010/main" val="2860645648"/>
              </p:ext>
            </p:extLst>
          </p:nvPr>
        </p:nvGraphicFramePr>
        <p:xfrm>
          <a:off x="182880" y="1899920"/>
          <a:ext cx="11775440" cy="4216402"/>
        </p:xfrm>
        <a:graphic>
          <a:graphicData uri="http://schemas.openxmlformats.org/drawingml/2006/table">
            <a:tbl>
              <a:tblPr firstRow="1" bandRow="1">
                <a:tableStyleId>{5C22544A-7EE6-4342-B048-85BDC9FD1C3A}</a:tableStyleId>
              </a:tblPr>
              <a:tblGrid>
                <a:gridCol w="2943860">
                  <a:extLst>
                    <a:ext uri="{9D8B030D-6E8A-4147-A177-3AD203B41FA5}">
                      <a16:colId xmlns:a16="http://schemas.microsoft.com/office/drawing/2014/main" val="2595791564"/>
                    </a:ext>
                  </a:extLst>
                </a:gridCol>
                <a:gridCol w="2943860">
                  <a:extLst>
                    <a:ext uri="{9D8B030D-6E8A-4147-A177-3AD203B41FA5}">
                      <a16:colId xmlns:a16="http://schemas.microsoft.com/office/drawing/2014/main" val="2210072404"/>
                    </a:ext>
                  </a:extLst>
                </a:gridCol>
                <a:gridCol w="2943860">
                  <a:extLst>
                    <a:ext uri="{9D8B030D-6E8A-4147-A177-3AD203B41FA5}">
                      <a16:colId xmlns:a16="http://schemas.microsoft.com/office/drawing/2014/main" val="3881927559"/>
                    </a:ext>
                  </a:extLst>
                </a:gridCol>
                <a:gridCol w="2943860">
                  <a:extLst>
                    <a:ext uri="{9D8B030D-6E8A-4147-A177-3AD203B41FA5}">
                      <a16:colId xmlns:a16="http://schemas.microsoft.com/office/drawing/2014/main" val="2893297775"/>
                    </a:ext>
                  </a:extLst>
                </a:gridCol>
              </a:tblGrid>
              <a:tr h="853440">
                <a:tc>
                  <a:txBody>
                    <a:bodyPr/>
                    <a:lstStyle/>
                    <a:p>
                      <a:r>
                        <a:rPr lang="en-IN" b="1" dirty="0">
                          <a:solidFill>
                            <a:schemeClr val="tx1"/>
                          </a:solidFill>
                          <a:latin typeface="Times New Roman" panose="02020603050405020304" pitchFamily="18" charset="0"/>
                          <a:cs typeface="Times New Roman" panose="02020603050405020304" pitchFamily="18" charset="0"/>
                        </a:rPr>
                        <a:t>Deliverable</a:t>
                      </a: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Details</a:t>
                      </a: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Due Date</a:t>
                      </a: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Status</a:t>
                      </a:r>
                    </a:p>
                  </a:txBody>
                  <a:tcPr/>
                </a:tc>
                <a:extLst>
                  <a:ext uri="{0D108BD9-81ED-4DB2-BD59-A6C34878D82A}">
                    <a16:rowId xmlns:a16="http://schemas.microsoft.com/office/drawing/2014/main" val="3015666929"/>
                  </a:ext>
                </a:extLst>
              </a:tr>
              <a:tr h="1087121">
                <a:tc>
                  <a:txBody>
                    <a:bodyPr/>
                    <a:lstStyle/>
                    <a:p>
                      <a:r>
                        <a:rPr lang="en-IN" dirty="0">
                          <a:solidFill>
                            <a:schemeClr val="tx1"/>
                          </a:solidFill>
                          <a:latin typeface="Times New Roman" panose="02020603050405020304" pitchFamily="18" charset="0"/>
                          <a:cs typeface="Times New Roman" panose="02020603050405020304" pitchFamily="18" charset="0"/>
                        </a:rPr>
                        <a:t>Data &amp; EDA</a:t>
                      </a:r>
                    </a:p>
                  </a:txBody>
                  <a:tcPr/>
                </a:tc>
                <a:tc>
                  <a:txBody>
                    <a:bodyPr/>
                    <a:lstStyle/>
                    <a:p>
                      <a:r>
                        <a:rPr lang="en-IN" dirty="0">
                          <a:latin typeface="Times New Roman" panose="02020603050405020304" pitchFamily="18" charset="0"/>
                          <a:cs typeface="Times New Roman" panose="02020603050405020304" pitchFamily="18" charset="0"/>
                        </a:rPr>
                        <a:t>Identify patterns and factors contributing to patients missing their appointments.</a:t>
                      </a:r>
                    </a:p>
                  </a:txBody>
                  <a:tcPr/>
                </a:tc>
                <a:tc>
                  <a:txBody>
                    <a:bodyPr/>
                    <a:lstStyle/>
                    <a:p>
                      <a:r>
                        <a:rPr lang="en-IN" dirty="0">
                          <a:latin typeface="Times New Roman" panose="02020603050405020304" pitchFamily="18" charset="0"/>
                          <a:cs typeface="Times New Roman" panose="02020603050405020304" pitchFamily="18" charset="0"/>
                        </a:rPr>
                        <a:t>10/31/23</a:t>
                      </a:r>
                    </a:p>
                  </a:txBody>
                  <a:tcPr/>
                </a:tc>
                <a:tc>
                  <a:txBody>
                    <a:bodyPr/>
                    <a:lstStyle/>
                    <a:p>
                      <a:r>
                        <a:rPr lang="en-IN" dirty="0">
                          <a:highlight>
                            <a:srgbClr val="00FF00"/>
                          </a:highlight>
                          <a:latin typeface="Times New Roman" panose="02020603050405020304" pitchFamily="18" charset="0"/>
                          <a:cs typeface="Times New Roman" panose="02020603050405020304" pitchFamily="18" charset="0"/>
                        </a:rPr>
                        <a:t>Complete</a:t>
                      </a:r>
                    </a:p>
                  </a:txBody>
                  <a:tcPr/>
                </a:tc>
                <a:extLst>
                  <a:ext uri="{0D108BD9-81ED-4DB2-BD59-A6C34878D82A}">
                    <a16:rowId xmlns:a16="http://schemas.microsoft.com/office/drawing/2014/main" val="624264679"/>
                  </a:ext>
                </a:extLst>
              </a:tr>
              <a:tr h="1087121">
                <a:tc>
                  <a:txBody>
                    <a:bodyPr/>
                    <a:lstStyle/>
                    <a:p>
                      <a:r>
                        <a:rPr lang="en-IN" dirty="0">
                          <a:latin typeface="Times New Roman" panose="02020603050405020304" pitchFamily="18" charset="0"/>
                          <a:cs typeface="Times New Roman" panose="02020603050405020304" pitchFamily="18" charset="0"/>
                        </a:rPr>
                        <a:t>Methods, Findings, and Recommendations</a:t>
                      </a:r>
                    </a:p>
                  </a:txBody>
                  <a:tcPr/>
                </a:tc>
                <a:tc>
                  <a:txBody>
                    <a:bodyPr/>
                    <a:lstStyle/>
                    <a:p>
                      <a:r>
                        <a:rPr lang="en-US" dirty="0">
                          <a:latin typeface="Times New Roman" panose="02020603050405020304" pitchFamily="18" charset="0"/>
                          <a:cs typeface="Times New Roman" panose="02020603050405020304" pitchFamily="18" charset="0"/>
                        </a:rPr>
                        <a:t>M</a:t>
                      </a:r>
                      <a:r>
                        <a:rPr lang="en-IN" dirty="0">
                          <a:latin typeface="Times New Roman" panose="02020603050405020304" pitchFamily="18" charset="0"/>
                          <a:cs typeface="Times New Roman" panose="02020603050405020304" pitchFamily="18" charset="0"/>
                        </a:rPr>
                        <a:t>odeling: Outcome variable, features, model type</a:t>
                      </a:r>
                    </a:p>
                    <a:p>
                      <a:r>
                        <a:rPr lang="en-IN" dirty="0">
                          <a:latin typeface="Times New Roman" panose="02020603050405020304" pitchFamily="18" charset="0"/>
                          <a:cs typeface="Times New Roman" panose="02020603050405020304" pitchFamily="18" charset="0"/>
                        </a:rPr>
                        <a:t>Findings: Understanding the insights</a:t>
                      </a:r>
                    </a:p>
                  </a:txBody>
                  <a:tcPr/>
                </a:tc>
                <a:tc>
                  <a:txBody>
                    <a:bodyPr/>
                    <a:lstStyle/>
                    <a:p>
                      <a:r>
                        <a:rPr lang="en-IN" dirty="0">
                          <a:latin typeface="Times New Roman" panose="02020603050405020304" pitchFamily="18" charset="0"/>
                          <a:cs typeface="Times New Roman" panose="02020603050405020304" pitchFamily="18" charset="0"/>
                        </a:rPr>
                        <a:t>11/14/23</a:t>
                      </a:r>
                    </a:p>
                  </a:txBody>
                  <a:tcPr/>
                </a:tc>
                <a:tc>
                  <a:txBody>
                    <a:bodyPr/>
                    <a:lstStyle/>
                    <a:p>
                      <a:r>
                        <a:rPr lang="en-IN" dirty="0">
                          <a:highlight>
                            <a:srgbClr val="00FF00"/>
                          </a:highlight>
                          <a:latin typeface="Times New Roman" panose="02020603050405020304" pitchFamily="18" charset="0"/>
                          <a:cs typeface="Times New Roman" panose="02020603050405020304" pitchFamily="18" charset="0"/>
                        </a:rPr>
                        <a:t>Complete</a:t>
                      </a:r>
                    </a:p>
                  </a:txBody>
                  <a:tcPr/>
                </a:tc>
                <a:extLst>
                  <a:ext uri="{0D108BD9-81ED-4DB2-BD59-A6C34878D82A}">
                    <a16:rowId xmlns:a16="http://schemas.microsoft.com/office/drawing/2014/main" val="2457950720"/>
                  </a:ext>
                </a:extLst>
              </a:tr>
              <a:tr h="1087121">
                <a:tc>
                  <a:txBody>
                    <a:bodyPr/>
                    <a:lstStyle/>
                    <a:p>
                      <a:r>
                        <a:rPr lang="en-IN" dirty="0">
                          <a:latin typeface="Times New Roman" panose="02020603050405020304" pitchFamily="18" charset="0"/>
                          <a:cs typeface="Times New Roman" panose="02020603050405020304" pitchFamily="18" charset="0"/>
                        </a:rPr>
                        <a:t>Final presentation</a:t>
                      </a:r>
                    </a:p>
                  </a:txBody>
                  <a:tcPr/>
                </a:tc>
                <a:tc>
                  <a:txBody>
                    <a:bodyPr/>
                    <a:lstStyle/>
                    <a:p>
                      <a:r>
                        <a:rPr lang="en-IN" dirty="0">
                          <a:latin typeface="Times New Roman" panose="02020603050405020304" pitchFamily="18" charset="0"/>
                          <a:cs typeface="Times New Roman" panose="02020603050405020304" pitchFamily="18" charset="0"/>
                        </a:rPr>
                        <a:t>Final completed deck</a:t>
                      </a:r>
                    </a:p>
                  </a:txBody>
                  <a:tcPr/>
                </a:tc>
                <a:tc>
                  <a:txBody>
                    <a:bodyPr/>
                    <a:lstStyle/>
                    <a:p>
                      <a:r>
                        <a:rPr lang="en-IN" dirty="0">
                          <a:latin typeface="Times New Roman" panose="02020603050405020304" pitchFamily="18" charset="0"/>
                          <a:cs typeface="Times New Roman" panose="02020603050405020304" pitchFamily="18" charset="0"/>
                        </a:rPr>
                        <a:t>11/21/23</a:t>
                      </a:r>
                    </a:p>
                  </a:txBody>
                  <a:tcPr/>
                </a:tc>
                <a:tc>
                  <a:txBody>
                    <a:bodyPr/>
                    <a:lstStyle/>
                    <a:p>
                      <a:r>
                        <a:rPr lang="en-US" dirty="0">
                          <a:highlight>
                            <a:srgbClr val="FFFF00"/>
                          </a:highlight>
                          <a:latin typeface="Times New Roman" panose="02020603050405020304" pitchFamily="18" charset="0"/>
                          <a:cs typeface="Times New Roman" panose="02020603050405020304" pitchFamily="18" charset="0"/>
                        </a:rPr>
                        <a:t>I</a:t>
                      </a:r>
                      <a:r>
                        <a:rPr lang="en-IN" dirty="0">
                          <a:highlight>
                            <a:srgbClr val="FFFF00"/>
                          </a:highlight>
                          <a:latin typeface="Times New Roman" panose="02020603050405020304" pitchFamily="18" charset="0"/>
                          <a:cs typeface="Times New Roman" panose="02020603050405020304" pitchFamily="18" charset="0"/>
                        </a:rPr>
                        <a:t>n Progress</a:t>
                      </a:r>
                    </a:p>
                  </a:txBody>
                  <a:tcPr/>
                </a:tc>
                <a:extLst>
                  <a:ext uri="{0D108BD9-81ED-4DB2-BD59-A6C34878D82A}">
                    <a16:rowId xmlns:a16="http://schemas.microsoft.com/office/drawing/2014/main" val="1935547660"/>
                  </a:ext>
                </a:extLst>
              </a:tr>
            </a:tbl>
          </a:graphicData>
        </a:graphic>
      </p:graphicFrame>
      <p:sp>
        <p:nvSpPr>
          <p:cNvPr id="3" name="TextBox 2">
            <a:extLst>
              <a:ext uri="{FF2B5EF4-FFF2-40B4-BE49-F238E27FC236}">
                <a16:creationId xmlns:a16="http://schemas.microsoft.com/office/drawing/2014/main" id="{89CF1F63-B98D-E3E0-D107-CB7E8241EB5B}"/>
              </a:ext>
            </a:extLst>
          </p:cNvPr>
          <p:cNvSpPr txBox="1"/>
          <p:nvPr/>
        </p:nvSpPr>
        <p:spPr>
          <a:xfrm>
            <a:off x="11511280" y="6441440"/>
            <a:ext cx="447040" cy="369332"/>
          </a:xfrm>
          <a:prstGeom prst="rect">
            <a:avLst/>
          </a:prstGeom>
          <a:noFill/>
        </p:spPr>
        <p:txBody>
          <a:bodyPr wrap="square" rtlCol="0">
            <a:spAutoFit/>
          </a:bodyPr>
          <a:lstStyle/>
          <a:p>
            <a:r>
              <a:rPr lang="en-IN" b="1" dirty="0"/>
              <a:t>4</a:t>
            </a:r>
          </a:p>
        </p:txBody>
      </p:sp>
    </p:spTree>
    <p:extLst>
      <p:ext uri="{BB962C8B-B14F-4D97-AF65-F5344CB8AC3E}">
        <p14:creationId xmlns:p14="http://schemas.microsoft.com/office/powerpoint/2010/main" val="1635268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B7BB7-C20E-B4B4-A7EE-F79022D5C6F2}"/>
              </a:ext>
            </a:extLst>
          </p:cNvPr>
          <p:cNvSpPr>
            <a:spLocks noGrp="1"/>
          </p:cNvSpPr>
          <p:nvPr>
            <p:ph type="title"/>
          </p:nvPr>
        </p:nvSpPr>
        <p:spPr/>
        <p:txBody>
          <a:bodyPr>
            <a:normAutofit/>
          </a:bodyPr>
          <a:lstStyle/>
          <a:p>
            <a:pPr algn="l"/>
            <a:r>
              <a:rPr lang="en-IN" sz="4800" dirty="0">
                <a:latin typeface="Times New Roman" panose="02020603050405020304" pitchFamily="18" charset="0"/>
                <a:cs typeface="Times New Roman" panose="02020603050405020304" pitchFamily="18" charset="0"/>
              </a:rPr>
              <a:t>DATA</a:t>
            </a:r>
          </a:p>
        </p:txBody>
      </p:sp>
      <p:cxnSp>
        <p:nvCxnSpPr>
          <p:cNvPr id="5" name="Straight Connector 4">
            <a:extLst>
              <a:ext uri="{FF2B5EF4-FFF2-40B4-BE49-F238E27FC236}">
                <a16:creationId xmlns:a16="http://schemas.microsoft.com/office/drawing/2014/main" id="{016ECD6A-7D30-D77B-A90A-FF34E094F85F}"/>
              </a:ext>
            </a:extLst>
          </p:cNvPr>
          <p:cNvCxnSpPr>
            <a:cxnSpLocks/>
          </p:cNvCxnSpPr>
          <p:nvPr/>
        </p:nvCxnSpPr>
        <p:spPr>
          <a:xfrm>
            <a:off x="0" y="3820160"/>
            <a:ext cx="12120880" cy="0"/>
          </a:xfrm>
          <a:prstGeom prst="line">
            <a:avLst/>
          </a:prstGeom>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2ED08C6D-0303-5B5B-81EE-1D225C894D41}"/>
              </a:ext>
            </a:extLst>
          </p:cNvPr>
          <p:cNvSpPr txBox="1"/>
          <p:nvPr/>
        </p:nvSpPr>
        <p:spPr>
          <a:xfrm>
            <a:off x="11450320" y="6431280"/>
            <a:ext cx="487680" cy="369332"/>
          </a:xfrm>
          <a:prstGeom prst="rect">
            <a:avLst/>
          </a:prstGeom>
          <a:noFill/>
        </p:spPr>
        <p:txBody>
          <a:bodyPr wrap="square" rtlCol="0">
            <a:spAutoFit/>
          </a:bodyPr>
          <a:lstStyle/>
          <a:p>
            <a:r>
              <a:rPr lang="en-IN" b="1" dirty="0"/>
              <a:t>5</a:t>
            </a:r>
          </a:p>
        </p:txBody>
      </p:sp>
    </p:spTree>
    <p:extLst>
      <p:ext uri="{BB962C8B-B14F-4D97-AF65-F5344CB8AC3E}">
        <p14:creationId xmlns:p14="http://schemas.microsoft.com/office/powerpoint/2010/main" val="2340009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FE6D1-A675-2725-EE74-0C7D47ADF9F2}"/>
              </a:ext>
            </a:extLst>
          </p:cNvPr>
          <p:cNvSpPr>
            <a:spLocks noGrp="1"/>
          </p:cNvSpPr>
          <p:nvPr>
            <p:ph type="title"/>
          </p:nvPr>
        </p:nvSpPr>
        <p:spPr>
          <a:xfrm>
            <a:off x="913795" y="162560"/>
            <a:ext cx="10353762" cy="970450"/>
          </a:xfrm>
        </p:spPr>
        <p:txBody>
          <a:bodyPr/>
          <a:lstStyle/>
          <a:p>
            <a:pPr algn="l"/>
            <a:r>
              <a:rPr lang="en-IN" dirty="0">
                <a:latin typeface="Times New Roman" panose="02020603050405020304" pitchFamily="18" charset="0"/>
                <a:cs typeface="Times New Roman" panose="02020603050405020304" pitchFamily="18" charset="0"/>
              </a:rPr>
              <a:t>DATA </a:t>
            </a:r>
          </a:p>
        </p:txBody>
      </p:sp>
      <p:sp>
        <p:nvSpPr>
          <p:cNvPr id="3" name="Content Placeholder 2">
            <a:extLst>
              <a:ext uri="{FF2B5EF4-FFF2-40B4-BE49-F238E27FC236}">
                <a16:creationId xmlns:a16="http://schemas.microsoft.com/office/drawing/2014/main" id="{53F86DC9-E802-E866-1A52-89161DCD3412}"/>
              </a:ext>
            </a:extLst>
          </p:cNvPr>
          <p:cNvSpPr>
            <a:spLocks noGrp="1"/>
          </p:cNvSpPr>
          <p:nvPr>
            <p:ph idx="1"/>
          </p:nvPr>
        </p:nvSpPr>
        <p:spPr>
          <a:xfrm>
            <a:off x="832515" y="1315889"/>
            <a:ext cx="10059005" cy="4851231"/>
          </a:xfrm>
        </p:spPr>
        <p:txBody>
          <a:bodyPr>
            <a:normAutofit lnSpcReduction="10000"/>
          </a:bodyPr>
          <a:lstStyle/>
          <a:p>
            <a:pPr>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Data source</a:t>
            </a:r>
            <a:r>
              <a:rPr lang="en-IN" dirty="0">
                <a:latin typeface="Times New Roman" panose="02020603050405020304" pitchFamily="18" charset="0"/>
                <a:cs typeface="Times New Roman" panose="02020603050405020304" pitchFamily="18" charset="0"/>
              </a:rPr>
              <a:t>: Kaggle, Sample size: (110527 rows, 14 columns), Time period: 2016 </a:t>
            </a:r>
          </a:p>
          <a:p>
            <a:pPr marL="3690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Data alterations</a:t>
            </a:r>
            <a:r>
              <a:rPr lang="en-IN"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Introduced new feature called ‘Waiting Time’ in order to understand the impact/contribution of the time patients had to wait until the Appointment day.</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Excluded rows with negative ‘Waiting Time’ values.</a:t>
            </a:r>
          </a:p>
          <a:p>
            <a:pPr marL="3690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Assumptions</a:t>
            </a:r>
            <a:r>
              <a:rPr lang="en-IN"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Anomalies/errors in ‘Appointment day’ entries, specifically time-based. </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Extensive study showed certain neighbourhoods where scholarships (financial aid) were given. Data was extracted from Brazil when Brazilian government offered scholarships for poor families (‘Scholarship’ is one of our features) under the program ‘Bolsa Familia’. Here’s the link for additional information </a:t>
            </a:r>
            <a:r>
              <a:rPr lang="en-IN" dirty="0">
                <a:latin typeface="Times New Roman" panose="02020603050405020304" pitchFamily="18" charset="0"/>
                <a:cs typeface="Times New Roman" panose="02020603050405020304" pitchFamily="18" charset="0"/>
                <a:hlinkClick r:id="rId2"/>
              </a:rPr>
              <a:t>Bolsa Familia program</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E77732-07C8-AC77-2347-48F8CBB3B885}"/>
              </a:ext>
            </a:extLst>
          </p:cNvPr>
          <p:cNvSpPr txBox="1"/>
          <p:nvPr/>
        </p:nvSpPr>
        <p:spPr>
          <a:xfrm>
            <a:off x="11643360" y="6380480"/>
            <a:ext cx="548640" cy="369332"/>
          </a:xfrm>
          <a:prstGeom prst="rect">
            <a:avLst/>
          </a:prstGeom>
          <a:noFill/>
        </p:spPr>
        <p:txBody>
          <a:bodyPr wrap="square" rtlCol="0">
            <a:spAutoFit/>
          </a:bodyPr>
          <a:lstStyle/>
          <a:p>
            <a:r>
              <a:rPr lang="en-IN" b="1" dirty="0"/>
              <a:t>6</a:t>
            </a:r>
          </a:p>
        </p:txBody>
      </p:sp>
    </p:spTree>
    <p:extLst>
      <p:ext uri="{BB962C8B-B14F-4D97-AF65-F5344CB8AC3E}">
        <p14:creationId xmlns:p14="http://schemas.microsoft.com/office/powerpoint/2010/main" val="287423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073C-83F4-A2FD-358D-1304FB6A4983}"/>
              </a:ext>
            </a:extLst>
          </p:cNvPr>
          <p:cNvSpPr>
            <a:spLocks noGrp="1"/>
          </p:cNvSpPr>
          <p:nvPr>
            <p:ph type="title"/>
          </p:nvPr>
        </p:nvSpPr>
        <p:spPr/>
        <p:txBody>
          <a:bodyPr>
            <a:normAutofit/>
          </a:bodyPr>
          <a:lstStyle/>
          <a:p>
            <a:pPr algn="l"/>
            <a:r>
              <a:rPr lang="en-IN" sz="4400" dirty="0">
                <a:latin typeface="Times New Roman" panose="02020603050405020304" pitchFamily="18" charset="0"/>
                <a:cs typeface="Times New Roman" panose="02020603050405020304" pitchFamily="18" charset="0"/>
              </a:rPr>
              <a:t>EXPLORATORY DATA ANALYSIS</a:t>
            </a:r>
          </a:p>
        </p:txBody>
      </p:sp>
      <p:cxnSp>
        <p:nvCxnSpPr>
          <p:cNvPr id="5" name="Straight Connector 4">
            <a:extLst>
              <a:ext uri="{FF2B5EF4-FFF2-40B4-BE49-F238E27FC236}">
                <a16:creationId xmlns:a16="http://schemas.microsoft.com/office/drawing/2014/main" id="{3BC2FF4B-A93E-A5B1-B123-DD0D7E2ABF43}"/>
              </a:ext>
            </a:extLst>
          </p:cNvPr>
          <p:cNvCxnSpPr>
            <a:cxnSpLocks/>
          </p:cNvCxnSpPr>
          <p:nvPr/>
        </p:nvCxnSpPr>
        <p:spPr>
          <a:xfrm flipV="1">
            <a:off x="0" y="3901440"/>
            <a:ext cx="12192000" cy="81280"/>
          </a:xfrm>
          <a:prstGeom prst="line">
            <a:avLst/>
          </a:prstGeom>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C6382FC4-C966-7EE6-591B-5343223CC09C}"/>
              </a:ext>
            </a:extLst>
          </p:cNvPr>
          <p:cNvSpPr txBox="1"/>
          <p:nvPr/>
        </p:nvSpPr>
        <p:spPr>
          <a:xfrm>
            <a:off x="11572240" y="6451600"/>
            <a:ext cx="477520" cy="369332"/>
          </a:xfrm>
          <a:prstGeom prst="rect">
            <a:avLst/>
          </a:prstGeom>
          <a:noFill/>
        </p:spPr>
        <p:txBody>
          <a:bodyPr wrap="square" rtlCol="0">
            <a:spAutoFit/>
          </a:bodyPr>
          <a:lstStyle/>
          <a:p>
            <a:r>
              <a:rPr lang="en-IN" b="1" dirty="0"/>
              <a:t>7</a:t>
            </a:r>
          </a:p>
        </p:txBody>
      </p:sp>
    </p:spTree>
    <p:extLst>
      <p:ext uri="{BB962C8B-B14F-4D97-AF65-F5344CB8AC3E}">
        <p14:creationId xmlns:p14="http://schemas.microsoft.com/office/powerpoint/2010/main" val="198866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71583-D92D-C3CB-8D5A-728957191A46}"/>
              </a:ext>
            </a:extLst>
          </p:cNvPr>
          <p:cNvSpPr>
            <a:spLocks noGrp="1"/>
          </p:cNvSpPr>
          <p:nvPr>
            <p:ph type="title"/>
          </p:nvPr>
        </p:nvSpPr>
        <p:spPr>
          <a:xfrm>
            <a:off x="919119" y="487680"/>
            <a:ext cx="10353762" cy="970450"/>
          </a:xfrm>
        </p:spPr>
        <p:txBody>
          <a:bodyPr/>
          <a:lstStyle/>
          <a:p>
            <a:pPr algn="l"/>
            <a:r>
              <a:rPr lang="en-IN" dirty="0"/>
              <a:t>No-shows in different neighbourhoods</a:t>
            </a:r>
          </a:p>
        </p:txBody>
      </p:sp>
      <p:pic>
        <p:nvPicPr>
          <p:cNvPr id="3074" name="Picture 2">
            <a:extLst>
              <a:ext uri="{FF2B5EF4-FFF2-40B4-BE49-F238E27FC236}">
                <a16:creationId xmlns:a16="http://schemas.microsoft.com/office/drawing/2014/main" id="{FC2B0806-28BD-510E-B4E0-8787966BF2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78862" y="1732436"/>
            <a:ext cx="4373058" cy="4574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8100BA8-9E87-A3A3-2E89-9F99EC80D98D}"/>
              </a:ext>
            </a:extLst>
          </p:cNvPr>
          <p:cNvSpPr txBox="1"/>
          <p:nvPr/>
        </p:nvSpPr>
        <p:spPr>
          <a:xfrm>
            <a:off x="919119" y="1840830"/>
            <a:ext cx="5394960" cy="4093428"/>
          </a:xfrm>
          <a:prstGeom prst="rect">
            <a:avLst/>
          </a:prstGeom>
          <a:noFill/>
        </p:spPr>
        <p:txBody>
          <a:bodyPr wrap="square" rtlCol="0">
            <a:spAutoFit/>
          </a:bodyPr>
          <a:lstStyle/>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The ‘No-show’ ratio overall is 28.5%  and one of the first features to explore was ‘Neighbourhood’.</a:t>
            </a:r>
          </a:p>
          <a:p>
            <a:pPr marL="285750" indent="-28575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The locality ‘JARDIM CAMBURI’ was found to be the one with the highest number of No-Shows among all the neighbourhoods.</a:t>
            </a:r>
          </a:p>
          <a:p>
            <a:pPr marL="285750" indent="-28575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It was found that the scholarships were probably not given to the majority of people in this particular neighbourhood, and this proved to be one of the major factors contributing towards No-Show’.</a:t>
            </a:r>
          </a:p>
        </p:txBody>
      </p:sp>
      <p:sp>
        <p:nvSpPr>
          <p:cNvPr id="3" name="TextBox 2">
            <a:extLst>
              <a:ext uri="{FF2B5EF4-FFF2-40B4-BE49-F238E27FC236}">
                <a16:creationId xmlns:a16="http://schemas.microsoft.com/office/drawing/2014/main" id="{029E35E9-B30B-15FB-C4FB-4813F3D73593}"/>
              </a:ext>
            </a:extLst>
          </p:cNvPr>
          <p:cNvSpPr txBox="1"/>
          <p:nvPr/>
        </p:nvSpPr>
        <p:spPr>
          <a:xfrm>
            <a:off x="11551920" y="6512560"/>
            <a:ext cx="528320" cy="369332"/>
          </a:xfrm>
          <a:prstGeom prst="rect">
            <a:avLst/>
          </a:prstGeom>
          <a:noFill/>
        </p:spPr>
        <p:txBody>
          <a:bodyPr wrap="square" rtlCol="0">
            <a:spAutoFit/>
          </a:bodyPr>
          <a:lstStyle/>
          <a:p>
            <a:r>
              <a:rPr lang="en-IN" b="1" dirty="0"/>
              <a:t>8</a:t>
            </a:r>
          </a:p>
        </p:txBody>
      </p:sp>
    </p:spTree>
    <p:extLst>
      <p:ext uri="{BB962C8B-B14F-4D97-AF65-F5344CB8AC3E}">
        <p14:creationId xmlns:p14="http://schemas.microsoft.com/office/powerpoint/2010/main" val="1722505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E0398-0B80-42DD-EED1-3F7BD19EFD21}"/>
              </a:ext>
            </a:extLst>
          </p:cNvPr>
          <p:cNvSpPr>
            <a:spLocks noGrp="1"/>
          </p:cNvSpPr>
          <p:nvPr>
            <p:ph type="title"/>
          </p:nvPr>
        </p:nvSpPr>
        <p:spPr>
          <a:xfrm>
            <a:off x="919119" y="193040"/>
            <a:ext cx="10353762" cy="970450"/>
          </a:xfrm>
        </p:spPr>
        <p:txBody>
          <a:bodyPr/>
          <a:lstStyle/>
          <a:p>
            <a:pPr algn="l"/>
            <a:r>
              <a:rPr lang="en-IN" dirty="0">
                <a:latin typeface="Times New Roman" panose="02020603050405020304" pitchFamily="18" charset="0"/>
                <a:cs typeface="Times New Roman" panose="02020603050405020304" pitchFamily="18" charset="0"/>
              </a:rPr>
              <a:t>No-shows in different neighbourhoods - Chart</a:t>
            </a:r>
          </a:p>
        </p:txBody>
      </p:sp>
      <p:pic>
        <p:nvPicPr>
          <p:cNvPr id="2050" name="Picture 2">
            <a:extLst>
              <a:ext uri="{FF2B5EF4-FFF2-40B4-BE49-F238E27FC236}">
                <a16:creationId xmlns:a16="http://schemas.microsoft.com/office/drawing/2014/main" id="{7CAF5720-DC7C-2330-9DD6-B6739068D6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199" y="1340803"/>
            <a:ext cx="11755043" cy="50396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9C2C85A-11FE-96DD-45BC-F8D3716C98F6}"/>
              </a:ext>
            </a:extLst>
          </p:cNvPr>
          <p:cNvSpPr txBox="1"/>
          <p:nvPr/>
        </p:nvSpPr>
        <p:spPr>
          <a:xfrm>
            <a:off x="11562080" y="6512560"/>
            <a:ext cx="467360" cy="369332"/>
          </a:xfrm>
          <a:prstGeom prst="rect">
            <a:avLst/>
          </a:prstGeom>
          <a:noFill/>
        </p:spPr>
        <p:txBody>
          <a:bodyPr wrap="square" rtlCol="0">
            <a:spAutoFit/>
          </a:bodyPr>
          <a:lstStyle/>
          <a:p>
            <a:r>
              <a:rPr lang="en-IN" b="1" dirty="0"/>
              <a:t>9</a:t>
            </a:r>
          </a:p>
        </p:txBody>
      </p:sp>
    </p:spTree>
    <p:extLst>
      <p:ext uri="{BB962C8B-B14F-4D97-AF65-F5344CB8AC3E}">
        <p14:creationId xmlns:p14="http://schemas.microsoft.com/office/powerpoint/2010/main" val="20230713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1650</TotalTime>
  <Words>1487</Words>
  <Application>Microsoft Office PowerPoint</Application>
  <PresentationFormat>Widescreen</PresentationFormat>
  <Paragraphs>171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Calisto MT</vt:lpstr>
      <vt:lpstr>Times New Roman</vt:lpstr>
      <vt:lpstr>Wingdings</vt:lpstr>
      <vt:lpstr>Wingdings 2</vt:lpstr>
      <vt:lpstr>Slate</vt:lpstr>
      <vt:lpstr>NO-SHOW NAVIGATION –  Phase 3: Development</vt:lpstr>
      <vt:lpstr>AGENDA</vt:lpstr>
      <vt:lpstr>EXECUTIVE SUMMARY</vt:lpstr>
      <vt:lpstr>PROJECT PLAN RECAP</vt:lpstr>
      <vt:lpstr>DATA</vt:lpstr>
      <vt:lpstr>DATA </vt:lpstr>
      <vt:lpstr>EXPLORATORY DATA ANALYSIS</vt:lpstr>
      <vt:lpstr>No-shows in different neighbourhoods</vt:lpstr>
      <vt:lpstr>No-shows in different neighbourhoods - Chart</vt:lpstr>
      <vt:lpstr>Scholarships in Jardim Camburi</vt:lpstr>
      <vt:lpstr>No-shows based on hypertension and age</vt:lpstr>
      <vt:lpstr>MODELING METHODS</vt:lpstr>
      <vt:lpstr>Modeling methods</vt:lpstr>
      <vt:lpstr>Modeling methods (continued)</vt:lpstr>
      <vt:lpstr>FINDINGS</vt:lpstr>
      <vt:lpstr>Our Insights: How well can we predict No-shows?</vt:lpstr>
      <vt:lpstr>Our Insights (continued)</vt:lpstr>
      <vt:lpstr>RECOMMENDATIONS &amp; NEXT STEPS</vt:lpstr>
      <vt:lpstr>Recommendations &amp; Next steps</vt:lpstr>
      <vt:lpstr>Recommendations &amp; Next steps (continued)</vt:lpstr>
      <vt:lpstr>APPENDIX</vt:lpstr>
      <vt:lpstr>Additional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NO-SHOW NAVIGATION – Business Need</dc:title>
  <dc:creator>Manda, Ms. Rishika Rachel</dc:creator>
  <cp:lastModifiedBy>Manda, Ms. Rishika Rachel</cp:lastModifiedBy>
  <cp:revision>4</cp:revision>
  <dcterms:created xsi:type="dcterms:W3CDTF">2023-10-30T22:14:36Z</dcterms:created>
  <dcterms:modified xsi:type="dcterms:W3CDTF">2023-11-14T13:14:17Z</dcterms:modified>
</cp:coreProperties>
</file>