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1"/>
    <p:sldMasterId id="2147483703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Inter Tight" panose="020B0604020202020204" charset="0"/>
      <p:regular r:id="rId22"/>
      <p:bold r:id="rId23"/>
      <p:italic r:id="rId24"/>
      <p:boldItalic r:id="rId25"/>
    </p:embeddedFont>
    <p:embeddedFont>
      <p:font typeface="Inter Tight Medium" panose="020B0604020202020204" charset="0"/>
      <p:regular r:id="rId26"/>
      <p:bold r:id="rId27"/>
      <p:italic r:id="rId28"/>
      <p:boldItalic r:id="rId29"/>
    </p:embeddedFont>
    <p:embeddedFont>
      <p:font typeface="Inter Tight SemiBold" panose="020B0604020202020204" charset="0"/>
      <p:regular r:id="rId30"/>
      <p:bold r:id="rId31"/>
      <p:italic r:id="rId32"/>
      <p:boldItalic r:id="rId33"/>
    </p:embeddedFont>
    <p:embeddedFont>
      <p:font typeface="Maven Pro Medium" panose="020B0604020202020204" charset="0"/>
      <p:regular r:id="rId34"/>
      <p:bold r:id="rId35"/>
    </p:embeddedFont>
    <p:embeddedFont>
      <p:font typeface="Nunito" pitchFamily="2" charset="0"/>
      <p:regular r:id="rId36"/>
      <p:bold r:id="rId37"/>
      <p:italic r:id="rId38"/>
      <p:boldItalic r:id="rId39"/>
    </p:embeddedFont>
    <p:embeddedFont>
      <p:font typeface="Nunito Medium" panose="020B0604020202020204" charset="0"/>
      <p:regular r:id="rId40"/>
      <p:bold r:id="rId41"/>
      <p:italic r:id="rId42"/>
      <p:boldItalic r:id="rId43"/>
    </p:embeddedFont>
    <p:embeddedFont>
      <p:font typeface="Nunito SemiBold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88" autoAdjust="0"/>
  </p:normalViewPr>
  <p:slideViewPr>
    <p:cSldViewPr snapToGrid="0">
      <p:cViewPr varScale="1">
        <p:scale>
          <a:sx n="81" d="100"/>
          <a:sy n="81" d="100"/>
        </p:scale>
        <p:origin x="88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font" Target="fonts/font26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8.fntdata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8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68468feecc_1_3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68468feecc_1_3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68468feecc_1_3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68468feecc_1_3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68468feecc_1_3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68468feecc_1_3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68468feecc_1_37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68468feecc_1_37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68468feecc_1_37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68468feecc_1_37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6b80c765c3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36b80c765c3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68468feecc_1_37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68468feecc_1_37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256d9e57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6256d9e57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6256d9e57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6256d9e57f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68468feecc_1_38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68468feecc_1_38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68468feecc_1_3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68468feecc_1_3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6256d9e57f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6256d9e57f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69737a4b4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69737a4b4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6b80c765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6b80c765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10498291e4d665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10498291e4d665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6b80c765c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6b80c765c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6256d9e57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6256d9e57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6256d9e57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6256d9e57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57" name="Google Shape;57;p14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rot="-1487" flipH="1">
                <a:off x="124823" y="-77211"/>
                <a:ext cx="6242101" cy="5294100"/>
              </a:xfrm>
              <a:prstGeom prst="snip1Rect">
                <a:avLst>
                  <a:gd name="adj" fmla="val 4248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rot="10798513" flipH="1">
                <a:off x="2781248" y="-76291"/>
                <a:ext cx="6242401" cy="5289900"/>
              </a:xfrm>
              <a:prstGeom prst="snip1Rect">
                <a:avLst>
                  <a:gd name="adj" fmla="val 42496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61" name="Google Shape;61;p14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63" name="Google Shape;63;p14"/>
          <p:cNvSpPr txBox="1">
            <a:spLocks noGrp="1"/>
          </p:cNvSpPr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ubTitle" idx="1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3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6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7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27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2" name="Google Shape;122;p27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25" name="Google Shape;125;p28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28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28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28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0" name="Google Shape;130;p28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28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29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9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9" name="Google Shape;139;p29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0" name="Google Shape;140;p29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2" name="Google Shape;142;p29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46" name="Google Shape;146;p30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9" name="Google Shape;149;p31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1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1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2" name="Google Shape;15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53" name="Google Shape;15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1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31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8" name="Google Shape;158;p32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2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2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2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173" name="Google Shape;173;p34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4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4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4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5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85" name="Google Shape;185;p35"/>
            <p:cNvSpPr/>
            <p:nvPr/>
          </p:nvSpPr>
          <p:spPr>
            <a:xfrm rot="10800000" flipH="1">
              <a:off x="75" y="256675"/>
              <a:ext cx="3798000" cy="1190400"/>
            </a:xfrm>
            <a:prstGeom prst="snip1Rect">
              <a:avLst>
                <a:gd name="adj" fmla="val 3510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 rot="-10795068" flipH="1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87" name="Google Shape;187;p35"/>
          <p:cNvSpPr txBox="1">
            <a:spLocks noGrp="1"/>
          </p:cNvSpPr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35"/>
          <p:cNvSpPr txBox="1">
            <a:spLocks noGrp="1"/>
          </p:cNvSpPr>
          <p:nvPr>
            <p:ph type="subTitle" idx="1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35"/>
          <p:cNvSpPr txBox="1">
            <a:spLocks noGrp="1"/>
          </p:cNvSpPr>
          <p:nvPr>
            <p:ph type="subTitle" idx="2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subTitle" idx="3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4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subTitle" idx="5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ubTitle" idx="6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subTitle" idx="7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subTitle" idx="8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ubTitle" idx="9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5"/>
          <p:cNvSpPr txBox="1">
            <a:spLocks noGrp="1"/>
          </p:cNvSpPr>
          <p:nvPr>
            <p:ph type="subTitle" idx="13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1">
  <p:cSld name="SECTION_HEADER_2"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/>
        </p:nvSpPr>
        <p:spPr>
          <a:xfrm rot="10800000" flipH="1">
            <a:off x="-11125" y="330925"/>
            <a:ext cx="5554800" cy="774900"/>
          </a:xfrm>
          <a:prstGeom prst="snip1Rect">
            <a:avLst>
              <a:gd name="adj" fmla="val 3510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00" name="Google Shape;200;p36"/>
          <p:cNvSpPr txBox="1">
            <a:spLocks noGrp="1"/>
          </p:cNvSpPr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subTitle" idx="1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subTitle" idx="2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subTitle" idx="3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subTitle" idx="4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subTitle" idx="5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subTitle" idx="6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ubTitle" idx="7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6"/>
          <p:cNvSpPr txBox="1">
            <a:spLocks noGrp="1"/>
          </p:cNvSpPr>
          <p:nvPr>
            <p:ph type="subTitle" idx="8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36"/>
          <p:cNvSpPr txBox="1">
            <a:spLocks noGrp="1"/>
          </p:cNvSpPr>
          <p:nvPr>
            <p:ph type="subTitle" idx="9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3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6"/>
          <p:cNvSpPr/>
          <p:nvPr/>
        </p:nvSpPr>
        <p:spPr>
          <a:xfrm rot="-10796596" flipH="1">
            <a:off x="5240672" y="829837"/>
            <a:ext cx="303000" cy="293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aching M">
  <p:cSld name="SECTION_HEADER_2_1">
    <p:bg>
      <p:bgPr>
        <a:solidFill>
          <a:schemeClr val="lt1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7"/>
          <p:cNvSpPr/>
          <p:nvPr/>
        </p:nvSpPr>
        <p:spPr>
          <a:xfrm rot="10800000" flipH="1">
            <a:off x="-11125" y="330925"/>
            <a:ext cx="5427900" cy="774900"/>
          </a:xfrm>
          <a:prstGeom prst="snip1Rect">
            <a:avLst>
              <a:gd name="adj" fmla="val 3510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14" name="Google Shape;214;p37"/>
          <p:cNvSpPr txBox="1">
            <a:spLocks noGrp="1"/>
          </p:cNvSpPr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/>
          <p:nvPr/>
        </p:nvSpPr>
        <p:spPr>
          <a:xfrm rot="-10796596" flipH="1">
            <a:off x="5113772" y="853987"/>
            <a:ext cx="303000" cy="293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s" type="tx">
  <p:cSld name="TITLE_AND_BODY"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>
            <a:spLocks noGrp="1"/>
          </p:cNvSpPr>
          <p:nvPr>
            <p:ph type="pic" idx="2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18" name="Google Shape;218;p38"/>
          <p:cNvSpPr>
            <a:spLocks noGrp="1"/>
          </p:cNvSpPr>
          <p:nvPr>
            <p:ph type="pic" idx="3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19" name="Google Shape;219;p38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body" idx="1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222" name="Google Shape;222;p38"/>
          <p:cNvSpPr txBox="1">
            <a:spLocks noGrp="1"/>
          </p:cNvSpPr>
          <p:nvPr>
            <p:ph type="subTitle" idx="4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23" name="Google Shape;223;p38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>
  <p:cSld name="TITLE_AND_BODY_1"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9"/>
          <p:cNvSpPr>
            <a:spLocks noGrp="1"/>
          </p:cNvSpPr>
          <p:nvPr>
            <p:ph type="pic" idx="2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6" name="Google Shape;226;p39"/>
          <p:cNvSpPr>
            <a:spLocks noGrp="1"/>
          </p:cNvSpPr>
          <p:nvPr>
            <p:ph type="pic" idx="3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27" name="Google Shape;227;p39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9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 rtl="0">
              <a:buNone/>
              <a:defRPr/>
            </a:lvl1pPr>
            <a:lvl2pPr lvl="1" algn="r" rtl="0">
              <a:buNone/>
              <a:defRPr/>
            </a:lvl2pPr>
            <a:lvl3pPr lvl="2" algn="r" rtl="0">
              <a:buNone/>
              <a:defRPr/>
            </a:lvl3pPr>
            <a:lvl4pPr lvl="3" algn="r" rtl="0">
              <a:buNone/>
              <a:defRPr/>
            </a:lvl4pPr>
            <a:lvl5pPr lvl="4" algn="r" rtl="0">
              <a:buNone/>
              <a:defRPr/>
            </a:lvl5pPr>
            <a:lvl6pPr lvl="5" algn="r" rtl="0">
              <a:buNone/>
              <a:defRPr/>
            </a:lvl6pPr>
            <a:lvl7pPr lvl="6" algn="r" rtl="0">
              <a:buNone/>
              <a:defRPr/>
            </a:lvl7pPr>
            <a:lvl8pPr lvl="7" algn="r" rtl="0">
              <a:buNone/>
              <a:defRPr/>
            </a:lvl8pPr>
            <a:lvl9pPr lvl="8" algn="r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229" name="Google Shape;229;p39"/>
          <p:cNvSpPr txBox="1">
            <a:spLocks noGrp="1"/>
          </p:cNvSpPr>
          <p:nvPr>
            <p:ph type="subTitle" idx="1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4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subTitle" idx="5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body" idx="6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ubTitle" idx="7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subTitle" idx="8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40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37" name="Google Shape;237;p40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38" name="Google Shape;238;p40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name="adj" fmla="val 4086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39" name="Google Shape;239;p40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40" name="Google Shape;240;p40"/>
            <p:cNvSpPr/>
            <p:nvPr/>
          </p:nvSpPr>
          <p:spPr>
            <a:xfrm rot="4500068" flipH="1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41" name="Google Shape;241;p40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ubTitle" idx="2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subTitle" idx="3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type="titleOnly">
  <p:cSld name="TITLE_ONLY">
    <p:bg>
      <p:bgPr>
        <a:solidFill>
          <a:schemeClr val="lt1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>
            <a:spLocks noGrp="1"/>
          </p:cNvSpPr>
          <p:nvPr>
            <p:ph type="pic" idx="2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8" name="Google Shape;248;p41"/>
          <p:cNvSpPr>
            <a:spLocks noGrp="1"/>
          </p:cNvSpPr>
          <p:nvPr>
            <p:ph type="pic" idx="3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9" name="Google Shape;249;p41"/>
          <p:cNvSpPr>
            <a:spLocks noGrp="1"/>
          </p:cNvSpPr>
          <p:nvPr>
            <p:ph type="pic" idx="4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50" name="Google Shape;250;p41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subTitle" idx="1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body" idx="5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53" name="Google Shape;253;p41"/>
          <p:cNvSpPr txBox="1">
            <a:spLocks noGrp="1"/>
          </p:cNvSpPr>
          <p:nvPr>
            <p:ph type="subTitle" idx="6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54" name="Google Shape;254;p41"/>
          <p:cNvSpPr txBox="1">
            <a:spLocks noGrp="1"/>
          </p:cNvSpPr>
          <p:nvPr>
            <p:ph type="body" idx="7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55" name="Google Shape;255;p41"/>
          <p:cNvSpPr txBox="1">
            <a:spLocks noGrp="1"/>
          </p:cNvSpPr>
          <p:nvPr>
            <p:ph type="subTitle" idx="8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56" name="Google Shape;256;p41"/>
          <p:cNvSpPr txBox="1">
            <a:spLocks noGrp="1"/>
          </p:cNvSpPr>
          <p:nvPr>
            <p:ph type="body" idx="9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57" name="Google Shape;257;p41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41"/>
          <p:cNvSpPr txBox="1">
            <a:spLocks noGrp="1"/>
          </p:cNvSpPr>
          <p:nvPr>
            <p:ph type="subTitle" idx="1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59" name="Google Shape;259;p41"/>
          <p:cNvSpPr txBox="1">
            <a:spLocks noGrp="1"/>
          </p:cNvSpPr>
          <p:nvPr>
            <p:ph type="subTitle" idx="1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 1">
  <p:cSld name="ONE_COLUMN_TEXT"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2"/>
          <p:cNvSpPr>
            <a:spLocks noGrp="1"/>
          </p:cNvSpPr>
          <p:nvPr>
            <p:ph type="pic" idx="2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262" name="Google Shape;262;p42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263" name="Google Shape;263;p42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2"/>
          <p:cNvSpPr txBox="1">
            <a:spLocks noGrp="1"/>
          </p:cNvSpPr>
          <p:nvPr>
            <p:ph type="body" idx="1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265" name="Google Shape;265;p42"/>
          <p:cNvSpPr txBox="1">
            <a:spLocks noGrp="1"/>
          </p:cNvSpPr>
          <p:nvPr>
            <p:ph type="subTitle" idx="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66" name="Google Shape;266;p42"/>
          <p:cNvSpPr txBox="1">
            <a:spLocks noGrp="1"/>
          </p:cNvSpPr>
          <p:nvPr>
            <p:ph type="subTitle" idx="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pop-up left">
  <p:cSld name="ONE_COLUMN_TEXT_1">
    <p:bg>
      <p:bgPr>
        <a:solidFill>
          <a:schemeClr val="lt1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43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69" name="Google Shape;269;p43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name="adj" fmla="val 3510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71" name="Google Shape;271;p43"/>
          <p:cNvSpPr txBox="1">
            <a:spLocks noGrp="1"/>
          </p:cNvSpPr>
          <p:nvPr>
            <p:ph type="subTitle" idx="1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72" name="Google Shape;272;p43"/>
          <p:cNvSpPr txBox="1">
            <a:spLocks noGrp="1"/>
          </p:cNvSpPr>
          <p:nvPr>
            <p:ph type="body" idx="2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43"/>
          <p:cNvSpPr>
            <a:spLocks noGrp="1"/>
          </p:cNvSpPr>
          <p:nvPr>
            <p:ph type="pic" idx="3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274" name="Google Shape;274;p43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275" name="Google Shape;275;p43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43"/>
          <p:cNvSpPr txBox="1">
            <a:spLocks noGrp="1"/>
          </p:cNvSpPr>
          <p:nvPr>
            <p:ph type="subTitle" idx="4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77" name="Google Shape;277;p43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pop-up middle">
  <p:cSld name="ONE_COLUMN_TEXT_1_2">
    <p:bg>
      <p:bgPr>
        <a:solidFill>
          <a:schemeClr val="lt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p44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80" name="Google Shape;280;p44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name="adj" fmla="val 3510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81" name="Google Shape;281;p44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82" name="Google Shape;282;p44"/>
          <p:cNvSpPr txBox="1">
            <a:spLocks noGrp="1"/>
          </p:cNvSpPr>
          <p:nvPr>
            <p:ph type="subTitle" idx="1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283" name="Google Shape;283;p44"/>
          <p:cNvSpPr txBox="1">
            <a:spLocks noGrp="1"/>
          </p:cNvSpPr>
          <p:nvPr>
            <p:ph type="body" idx="2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4" name="Google Shape;284;p44"/>
          <p:cNvSpPr>
            <a:spLocks noGrp="1"/>
          </p:cNvSpPr>
          <p:nvPr>
            <p:ph type="pic" idx="3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285" name="Google Shape;285;p44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286" name="Google Shape;286;p44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4"/>
          <p:cNvSpPr txBox="1">
            <a:spLocks noGrp="1"/>
          </p:cNvSpPr>
          <p:nvPr>
            <p:ph type="subTitle" idx="4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Note">
  <p:cSld name="ONE_COLUMN_TEXT_1_2_1">
    <p:bg>
      <p:bgPr>
        <a:solidFill>
          <a:schemeClr val="lt1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/>
          <p:nvPr/>
        </p:nvSpPr>
        <p:spPr>
          <a:xfrm>
            <a:off x="0" y="382450"/>
            <a:ext cx="5888400" cy="904500"/>
          </a:xfrm>
          <a:prstGeom prst="snip1Rect">
            <a:avLst>
              <a:gd name="adj" fmla="val 351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91" name="Google Shape;291;p45"/>
          <p:cNvSpPr/>
          <p:nvPr/>
        </p:nvSpPr>
        <p:spPr>
          <a:xfrm rot="-6523">
            <a:off x="5571999" y="382745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92" name="Google Shape;292;p45"/>
          <p:cNvSpPr>
            <a:spLocks noGrp="1"/>
          </p:cNvSpPr>
          <p:nvPr>
            <p:ph type="pic" idx="2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293" name="Google Shape;293;p45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title"/>
          </p:nvPr>
        </p:nvSpPr>
        <p:spPr>
          <a:xfrm>
            <a:off x="233725" y="180480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aching M">
  <p:cSld name="ONE_COLUMN_TEXT_1_2_1_2">
    <p:bg>
      <p:bgPr>
        <a:solidFill>
          <a:schemeClr val="lt1"/>
        </a:solidFill>
        <a:effectLst/>
      </p:bgPr>
    </p:bg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/>
          <p:nvPr/>
        </p:nvSpPr>
        <p:spPr>
          <a:xfrm>
            <a:off x="0" y="382450"/>
            <a:ext cx="6974100" cy="904500"/>
          </a:xfrm>
          <a:prstGeom prst="snip1Rect">
            <a:avLst>
              <a:gd name="adj" fmla="val 351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97" name="Google Shape;297;p46"/>
          <p:cNvSpPr/>
          <p:nvPr/>
        </p:nvSpPr>
        <p:spPr>
          <a:xfrm rot="-6523">
            <a:off x="6657899" y="382745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98" name="Google Shape;298;p46"/>
          <p:cNvSpPr>
            <a:spLocks noGrp="1"/>
          </p:cNvSpPr>
          <p:nvPr>
            <p:ph type="pic" idx="2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299" name="Google Shape;299;p46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title"/>
          </p:nvPr>
        </p:nvSpPr>
        <p:spPr>
          <a:xfrm>
            <a:off x="233725" y="180480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2">
  <p:cSld name="ONE_COLUMN_TEXT_1_2_1_1"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/>
          <p:nvPr/>
        </p:nvSpPr>
        <p:spPr>
          <a:xfrm>
            <a:off x="-11125" y="330925"/>
            <a:ext cx="5583000" cy="774900"/>
          </a:xfrm>
          <a:prstGeom prst="snip1Rect">
            <a:avLst>
              <a:gd name="adj" fmla="val 3510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03" name="Google Shape;303;p47"/>
          <p:cNvSpPr/>
          <p:nvPr/>
        </p:nvSpPr>
        <p:spPr>
          <a:xfrm rot="-7215">
            <a:off x="5286050" y="323091"/>
            <a:ext cx="285901" cy="280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04" name="Google Shape;304;p47"/>
          <p:cNvSpPr>
            <a:spLocks noGrp="1"/>
          </p:cNvSpPr>
          <p:nvPr>
            <p:ph type="pic" idx="2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305" name="Google Shape;305;p47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06" name="Google Shape;306;p47"/>
          <p:cNvSpPr txBox="1">
            <a:spLocks noGrp="1"/>
          </p:cNvSpPr>
          <p:nvPr>
            <p:ph type="title"/>
          </p:nvPr>
        </p:nvSpPr>
        <p:spPr>
          <a:xfrm>
            <a:off x="233725" y="180480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pop-up right, long text">
  <p:cSld name="ONE_COLUMN_TEXT_1_1"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name="adj" fmla="val 350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subTitle" idx="1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310" name="Google Shape;310;p48"/>
          <p:cNvSpPr>
            <a:spLocks noGrp="1"/>
          </p:cNvSpPr>
          <p:nvPr>
            <p:ph type="pic" idx="2"/>
          </p:nvPr>
        </p:nvSpPr>
        <p:spPr>
          <a:xfrm>
            <a:off x="434125" y="2147825"/>
            <a:ext cx="8275200" cy="2679300"/>
          </a:xfrm>
          <a:prstGeom prst="snip1Rect">
            <a:avLst>
              <a:gd name="adj" fmla="val 29467"/>
            </a:avLst>
          </a:prstGeom>
          <a:noFill/>
          <a:ln>
            <a:noFill/>
          </a:ln>
        </p:spPr>
      </p:sp>
      <p:sp>
        <p:nvSpPr>
          <p:cNvPr id="311" name="Google Shape;311;p48"/>
          <p:cNvSpPr txBox="1">
            <a:spLocks noGrp="1"/>
          </p:cNvSpPr>
          <p:nvPr>
            <p:ph type="body" idx="3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48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13" name="Google Shape;313;p48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subTitle" idx="4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15" name="Google Shape;315;p48"/>
          <p:cNvSpPr txBox="1">
            <a:spLocks noGrp="1"/>
          </p:cNvSpPr>
          <p:nvPr>
            <p:ph type="subTitle" idx="5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16" name="Google Shape;316;p48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CUSTOM">
    <p:bg>
      <p:bgPr>
        <a:solidFill>
          <a:schemeClr val="lt1"/>
        </a:soli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9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319" name="Google Shape;319;p49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320" name="Google Shape;320;p49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name="adj" fmla="val 40868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1" name="Google Shape;321;p49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22" name="Google Shape;322;p49"/>
            <p:cNvSpPr/>
            <p:nvPr/>
          </p:nvSpPr>
          <p:spPr>
            <a:xfrm rot="4500068" flipH="1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23" name="Google Shape;323;p49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5" name="Google Shape;325;p49"/>
          <p:cNvSpPr txBox="1">
            <a:spLocks noGrp="1"/>
          </p:cNvSpPr>
          <p:nvPr>
            <p:ph type="body" idx="1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6" name="Google Shape;326;p49"/>
          <p:cNvSpPr txBox="1">
            <a:spLocks noGrp="1"/>
          </p:cNvSpPr>
          <p:nvPr>
            <p:ph type="subTitle" idx="2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27" name="Google Shape;327;p49"/>
          <p:cNvSpPr txBox="1">
            <a:spLocks noGrp="1"/>
          </p:cNvSpPr>
          <p:nvPr>
            <p:ph type="subTitle" idx="3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 2">
  <p:cSld name="MAIN_POINT">
    <p:bg>
      <p:bgPr>
        <a:solidFill>
          <a:schemeClr val="lt1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0"/>
          <p:cNvSpPr>
            <a:spLocks noGrp="1"/>
          </p:cNvSpPr>
          <p:nvPr>
            <p:ph type="pic" idx="2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0" name="Google Shape;330;p50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31" name="Google Shape;331;p50"/>
          <p:cNvSpPr txBox="1">
            <a:spLocks noGrp="1"/>
          </p:cNvSpPr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50"/>
          <p:cNvSpPr txBox="1">
            <a:spLocks noGrp="1"/>
          </p:cNvSpPr>
          <p:nvPr>
            <p:ph type="body" idx="1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33" name="Google Shape;333;p50"/>
          <p:cNvSpPr txBox="1">
            <a:spLocks noGrp="1"/>
          </p:cNvSpPr>
          <p:nvPr>
            <p:ph type="subTitle" idx="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34" name="Google Shape;334;p50"/>
          <p:cNvSpPr txBox="1">
            <a:spLocks noGrp="1"/>
          </p:cNvSpPr>
          <p:nvPr>
            <p:ph type="subTitle" idx="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and image 3">
  <p:cSld name="MAIN_POINT_1">
    <p:bg>
      <p:bgPr>
        <a:solidFill>
          <a:schemeClr val="lt1"/>
        </a:solidFill>
        <a:effectLst/>
      </p:bgPr>
    </p:bg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>
            <a:spLocks noGrp="1"/>
          </p:cNvSpPr>
          <p:nvPr>
            <p:ph type="pic" idx="2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37" name="Google Shape;337;p51"/>
          <p:cNvSpPr txBox="1">
            <a:spLocks noGrp="1"/>
          </p:cNvSpPr>
          <p:nvPr>
            <p:ph type="sldNum" idx="12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38" name="Google Shape;338;p51"/>
          <p:cNvSpPr txBox="1">
            <a:spLocks noGrp="1"/>
          </p:cNvSpPr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51"/>
          <p:cNvSpPr txBox="1">
            <a:spLocks noGrp="1"/>
          </p:cNvSpPr>
          <p:nvPr>
            <p:ph type="body" idx="1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sp>
        <p:nvSpPr>
          <p:cNvPr id="340" name="Google Shape;340;p51"/>
          <p:cNvSpPr txBox="1">
            <a:spLocks noGrp="1"/>
          </p:cNvSpPr>
          <p:nvPr>
            <p:ph type="subTitle" idx="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subTitle" idx="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and descriptions">
  <p:cSld name="SECTION_TITLE_AND_DESCRIPTION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>
            <a:spLocks noGrp="1"/>
          </p:cNvSpPr>
          <p:nvPr>
            <p:ph type="pic" idx="2"/>
          </p:nvPr>
        </p:nvSpPr>
        <p:spPr>
          <a:xfrm>
            <a:off x="3544863" y="1543050"/>
            <a:ext cx="2057400" cy="2057400"/>
          </a:xfrm>
          <a:prstGeom prst="snip1Rect">
            <a:avLst>
              <a:gd name="adj" fmla="val 24426"/>
            </a:avLst>
          </a:prstGeom>
          <a:noFill/>
          <a:ln>
            <a:noFill/>
          </a:ln>
        </p:spPr>
      </p:sp>
      <p:sp>
        <p:nvSpPr>
          <p:cNvPr id="344" name="Google Shape;344;p52"/>
          <p:cNvSpPr>
            <a:spLocks noGrp="1"/>
          </p:cNvSpPr>
          <p:nvPr>
            <p:ph type="pic" idx="3"/>
          </p:nvPr>
        </p:nvSpPr>
        <p:spPr>
          <a:xfrm>
            <a:off x="6658538" y="1543050"/>
            <a:ext cx="2057400" cy="2057400"/>
          </a:xfrm>
          <a:prstGeom prst="snip1Rect">
            <a:avLst>
              <a:gd name="adj" fmla="val 24426"/>
            </a:avLst>
          </a:prstGeom>
          <a:noFill/>
          <a:ln>
            <a:noFill/>
          </a:ln>
        </p:spPr>
      </p:sp>
      <p:sp>
        <p:nvSpPr>
          <p:cNvPr id="345" name="Google Shape;345;p52"/>
          <p:cNvSpPr>
            <a:spLocks noGrp="1"/>
          </p:cNvSpPr>
          <p:nvPr>
            <p:ph type="pic" idx="4"/>
          </p:nvPr>
        </p:nvSpPr>
        <p:spPr>
          <a:xfrm>
            <a:off x="431200" y="1543050"/>
            <a:ext cx="2057400" cy="2057400"/>
          </a:xfrm>
          <a:prstGeom prst="snip1Rect">
            <a:avLst>
              <a:gd name="adj" fmla="val 24426"/>
            </a:avLst>
          </a:prstGeom>
          <a:noFill/>
          <a:ln>
            <a:noFill/>
          </a:ln>
        </p:spPr>
      </p:sp>
      <p:sp>
        <p:nvSpPr>
          <p:cNvPr id="346" name="Google Shape;346;p52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47" name="Google Shape;347;p52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8" name="Google Shape;348;p52"/>
          <p:cNvSpPr txBox="1">
            <a:spLocks noGrp="1"/>
          </p:cNvSpPr>
          <p:nvPr>
            <p:ph type="subTitle" idx="1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349" name="Google Shape;349;p52"/>
          <p:cNvSpPr txBox="1">
            <a:spLocks noGrp="1"/>
          </p:cNvSpPr>
          <p:nvPr>
            <p:ph type="subTitle" idx="5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350" name="Google Shape;350;p52"/>
          <p:cNvSpPr txBox="1">
            <a:spLocks noGrp="1"/>
          </p:cNvSpPr>
          <p:nvPr>
            <p:ph type="subTitle" idx="6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endParaRPr/>
          </a:p>
        </p:txBody>
      </p:sp>
      <p:sp>
        <p:nvSpPr>
          <p:cNvPr id="351" name="Google Shape;351;p52"/>
          <p:cNvSpPr txBox="1">
            <a:spLocks noGrp="1"/>
          </p:cNvSpPr>
          <p:nvPr>
            <p:ph type="subTitle" idx="7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52" name="Google Shape;352;p52"/>
          <p:cNvSpPr txBox="1">
            <a:spLocks noGrp="1"/>
          </p:cNvSpPr>
          <p:nvPr>
            <p:ph type="subTitle" idx="8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wo column bullet points">
  <p:cSld name="CAPTION_ONLY">
    <p:bg>
      <p:bgPr>
        <a:solidFill>
          <a:schemeClr val="lt1"/>
        </a:solidFill>
        <a:effectLst/>
      </p:bgPr>
    </p:bg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53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355" name="Google Shape;355;p53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356" name="Google Shape;356;p53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name="adj" fmla="val 40868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57" name="Google Shape;357;p53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58" name="Google Shape;358;p53"/>
            <p:cNvSpPr/>
            <p:nvPr/>
          </p:nvSpPr>
          <p:spPr>
            <a:xfrm rot="4500068" flipH="1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59" name="Google Shape;359;p53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60" name="Google Shape;360;p53"/>
          <p:cNvSpPr txBox="1">
            <a:spLocks noGrp="1"/>
          </p:cNvSpPr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53"/>
          <p:cNvSpPr txBox="1">
            <a:spLocks noGrp="1"/>
          </p:cNvSpPr>
          <p:nvPr>
            <p:ph type="body" idx="1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2" name="Google Shape;362;p53"/>
          <p:cNvSpPr txBox="1">
            <a:spLocks noGrp="1"/>
          </p:cNvSpPr>
          <p:nvPr>
            <p:ph type="body" idx="2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3" name="Google Shape;363;p53"/>
          <p:cNvSpPr txBox="1">
            <a:spLocks noGrp="1"/>
          </p:cNvSpPr>
          <p:nvPr>
            <p:ph type="subTitle" idx="3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64" name="Google Shape;364;p53"/>
          <p:cNvSpPr txBox="1">
            <a:spLocks noGrp="1"/>
          </p:cNvSpPr>
          <p:nvPr>
            <p:ph type="subTitle" idx="4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eck for understanding">
  <p:cSld name="CAPTION_ONLY_1">
    <p:bg>
      <p:bgPr>
        <a:solidFill>
          <a:schemeClr val="lt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54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367" name="Google Shape;367;p54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name="adj" fmla="val 40868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68" name="Google Shape;368;p54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69" name="Google Shape;369;p54"/>
            <p:cNvSpPr/>
            <p:nvPr/>
          </p:nvSpPr>
          <p:spPr>
            <a:xfrm rot="4500068" flipH="1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70" name="Google Shape;370;p54"/>
          <p:cNvSpPr txBox="1">
            <a:spLocks noGrp="1"/>
          </p:cNvSpPr>
          <p:nvPr>
            <p:ph type="body" idx="1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54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72" name="Google Shape;372;p54"/>
          <p:cNvSpPr txBox="1">
            <a:spLocks noGrp="1"/>
          </p:cNvSpPr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3" name="Google Shape;373;p54"/>
          <p:cNvSpPr txBox="1">
            <a:spLocks noGrp="1"/>
          </p:cNvSpPr>
          <p:nvPr>
            <p:ph type="subTitle" idx="2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74" name="Google Shape;374;p54"/>
          <p:cNvSpPr txBox="1">
            <a:spLocks noGrp="1"/>
          </p:cNvSpPr>
          <p:nvPr>
            <p:ph type="subTitle" idx="3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75" name="Google Shape;375;p54"/>
          <p:cNvSpPr txBox="1">
            <a:spLocks noGrp="1"/>
          </p:cNvSpPr>
          <p:nvPr>
            <p:ph type="body" idx="4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54"/>
          <p:cNvSpPr txBox="1">
            <a:spLocks noGrp="1"/>
          </p:cNvSpPr>
          <p:nvPr>
            <p:ph type="body" idx="5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54"/>
          <p:cNvSpPr txBox="1">
            <a:spLocks noGrp="1"/>
          </p:cNvSpPr>
          <p:nvPr>
            <p:ph type="body" idx="6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ype">
  <p:cSld name="BIG_NUMBER">
    <p:bg>
      <p:bgPr>
        <a:solidFill>
          <a:schemeClr val="lt2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5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80" name="Google Shape;380;p55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81" name="Google Shape;381;p55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82" name="Google Shape;382;p55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83" name="Google Shape;383;p55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84" name="Google Shape;384;p55"/>
              <p:cNvSpPr/>
              <p:nvPr/>
            </p:nvSpPr>
            <p:spPr>
              <a:xfrm rot="-2453" flipH="1">
                <a:off x="1277283" y="893727"/>
                <a:ext cx="4625401" cy="3354000"/>
              </a:xfrm>
              <a:prstGeom prst="snip1Rect">
                <a:avLst>
                  <a:gd name="adj" fmla="val 4969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85" name="Google Shape;385;p55"/>
              <p:cNvSpPr/>
              <p:nvPr/>
            </p:nvSpPr>
            <p:spPr>
              <a:xfrm rot="10797547" flipH="1">
                <a:off x="3245660" y="893312"/>
                <a:ext cx="4625701" cy="3354000"/>
              </a:xfrm>
              <a:prstGeom prst="snip1Rect">
                <a:avLst>
                  <a:gd name="adj" fmla="val 49663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86" name="Google Shape;386;p55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87" name="Google Shape;387;p55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88" name="Google Shape;388;p55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89" name="Google Shape;389;p55"/>
          <p:cNvSpPr txBox="1">
            <a:spLocks noGrp="1"/>
          </p:cNvSpPr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55"/>
          <p:cNvSpPr txBox="1">
            <a:spLocks noGrp="1"/>
          </p:cNvSpPr>
          <p:nvPr>
            <p:ph type="subTitle" idx="1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91" name="Google Shape;391;p55"/>
          <p:cNvSpPr txBox="1">
            <a:spLocks noGrp="1"/>
          </p:cNvSpPr>
          <p:nvPr>
            <p:ph type="subTitle" idx="2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blank" type="blank">
  <p:cSld name="BLANK">
    <p:bg>
      <p:bgPr>
        <a:solidFill>
          <a:schemeClr val="lt1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>
            <a:spLocks noGrp="1"/>
          </p:cNvSpPr>
          <p:nvPr>
            <p:ph type="sldNum" idx="12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  <p:sp>
        <p:nvSpPr>
          <p:cNvPr id="394" name="Google Shape;394;p56"/>
          <p:cNvSpPr txBox="1">
            <a:spLocks noGrp="1"/>
          </p:cNvSpPr>
          <p:nvPr>
            <p:ph type="subTitle" idx="1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395" name="Google Shape;395;p56"/>
          <p:cNvSpPr txBox="1">
            <a:spLocks noGrp="1"/>
          </p:cNvSpPr>
          <p:nvPr>
            <p:ph type="subTitle" idx="2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3.jp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0.xml"/><Relationship Id="rId5" Type="http://schemas.openxmlformats.org/officeDocument/2006/relationships/image" Target="../media/image13.jp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0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7"/>
          <p:cNvSpPr txBox="1">
            <a:spLocks noGrp="1"/>
          </p:cNvSpPr>
          <p:nvPr>
            <p:ph type="ctrTitle"/>
          </p:nvPr>
        </p:nvSpPr>
        <p:spPr>
          <a:xfrm>
            <a:off x="843000" y="1372875"/>
            <a:ext cx="7458000" cy="14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iw" sz="3900" b="1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Impact of subliminal perception on motor planning</a:t>
            </a:r>
            <a:endParaRPr sz="39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1" name="Google Shape;401;p57"/>
          <p:cNvSpPr txBox="1">
            <a:spLocks noGrp="1"/>
          </p:cNvSpPr>
          <p:nvPr>
            <p:ph type="subTitle" idx="1"/>
          </p:nvPr>
        </p:nvSpPr>
        <p:spPr>
          <a:xfrm>
            <a:off x="180400" y="3578225"/>
            <a:ext cx="32460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u="sng" dirty="0">
                <a:latin typeface="Maven Pro Medium"/>
                <a:ea typeface="Maven Pro Medium"/>
                <a:cs typeface="Maven Pro Medium"/>
                <a:sym typeface="Maven Pro Medium"/>
              </a:rPr>
              <a:t>Presented by</a:t>
            </a:r>
            <a:r>
              <a:rPr lang="iw" sz="2000" dirty="0">
                <a:latin typeface="Maven Pro Medium"/>
                <a:ea typeface="Maven Pro Medium"/>
                <a:cs typeface="Maven Pro Medium"/>
                <a:sym typeface="Maven Pro Medium"/>
              </a:rPr>
              <a:t>:</a:t>
            </a:r>
            <a:endParaRPr sz="2000" dirty="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dirty="0">
                <a:latin typeface="Maven Pro Medium"/>
                <a:ea typeface="Maven Pro Medium"/>
                <a:cs typeface="Maven Pro Medium"/>
                <a:sym typeface="Maven Pro Medium"/>
              </a:rPr>
              <a:t>Rachel Avidan-King</a:t>
            </a:r>
            <a:endParaRPr sz="2000" dirty="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dirty="0">
                <a:latin typeface="Maven Pro Medium"/>
                <a:ea typeface="Maven Pro Medium"/>
                <a:cs typeface="Maven Pro Medium"/>
                <a:sym typeface="Maven Pro Medium"/>
              </a:rPr>
              <a:t>Daniel Shahar</a:t>
            </a:r>
            <a:endParaRPr sz="2000" dirty="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402" name="Google Shape;402;p57"/>
          <p:cNvSpPr txBox="1">
            <a:spLocks noGrp="1"/>
          </p:cNvSpPr>
          <p:nvPr>
            <p:ph type="subTitle" idx="1"/>
          </p:nvPr>
        </p:nvSpPr>
        <p:spPr>
          <a:xfrm>
            <a:off x="3350325" y="3612500"/>
            <a:ext cx="3246000" cy="11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u="sng">
                <a:latin typeface="Maven Pro Medium"/>
                <a:ea typeface="Maven Pro Medium"/>
                <a:cs typeface="Maven Pro Medium"/>
                <a:sym typeface="Maven Pro Medium"/>
              </a:rPr>
              <a:t>Supervisors</a:t>
            </a:r>
            <a:r>
              <a:rPr lang="iw" sz="2000">
                <a:latin typeface="Maven Pro Medium"/>
                <a:ea typeface="Maven Pro Medium"/>
                <a:cs typeface="Maven Pro Medium"/>
                <a:sym typeface="Maven Pro Medium"/>
              </a:rPr>
              <a:t>:</a:t>
            </a:r>
            <a:endParaRPr sz="20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latin typeface="Maven Pro Medium"/>
                <a:ea typeface="Maven Pro Medium"/>
                <a:cs typeface="Maven Pro Medium"/>
                <a:sym typeface="Maven Pro Medium"/>
              </a:rPr>
              <a:t>Dr. Anat Dahan </a:t>
            </a:r>
            <a:endParaRPr sz="20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>
                <a:latin typeface="Maven Pro Medium"/>
                <a:ea typeface="Maven Pro Medium"/>
                <a:cs typeface="Maven Pro Medium"/>
                <a:sym typeface="Maven Pro Medium"/>
              </a:rPr>
              <a:t>Dr. Marcos Hilsenrat</a:t>
            </a:r>
            <a:endParaRPr sz="2000"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  <p:sp>
        <p:nvSpPr>
          <p:cNvPr id="403" name="Google Shape;403;p57"/>
          <p:cNvSpPr txBox="1">
            <a:spLocks noGrp="1"/>
          </p:cNvSpPr>
          <p:nvPr>
            <p:ph type="subTitle" idx="1"/>
          </p:nvPr>
        </p:nvSpPr>
        <p:spPr>
          <a:xfrm>
            <a:off x="2990275" y="567375"/>
            <a:ext cx="3384900" cy="8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000" dirty="0">
                <a:latin typeface="Nunito Medium"/>
                <a:ea typeface="Nunito Medium"/>
                <a:cs typeface="Nunito Medium"/>
                <a:sym typeface="Nunito Medium"/>
              </a:rPr>
              <a:t> Capstone Project Phase A</a:t>
            </a:r>
            <a:endParaRPr sz="2000" dirty="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Nunito Medium"/>
                <a:ea typeface="Nunito Medium"/>
                <a:cs typeface="Nunito Medium"/>
                <a:sym typeface="Nunito Medium"/>
              </a:rPr>
              <a:t>25-2-</a:t>
            </a:r>
            <a:r>
              <a:rPr lang="iw" sz="2000">
                <a:latin typeface="Nunito Medium"/>
                <a:ea typeface="Nunito Medium"/>
                <a:cs typeface="Nunito Medium"/>
                <a:sym typeface="Nunito Medium"/>
              </a:rPr>
              <a:t>D-1</a:t>
            </a:r>
            <a:endParaRPr sz="2000" dirty="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pic>
        <p:nvPicPr>
          <p:cNvPr id="404" name="Google Shape;40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75" y="69050"/>
            <a:ext cx="1155400" cy="26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>
            <a:spLocks noGrp="1"/>
          </p:cNvSpPr>
          <p:nvPr>
            <p:ph type="title"/>
          </p:nvPr>
        </p:nvSpPr>
        <p:spPr>
          <a:xfrm>
            <a:off x="333925" y="587150"/>
            <a:ext cx="4287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Bringing them together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75" name="Google Shape;475;p66"/>
          <p:cNvSpPr txBox="1">
            <a:spLocks noGrp="1"/>
          </p:cNvSpPr>
          <p:nvPr>
            <p:ph type="body" idx="1"/>
          </p:nvPr>
        </p:nvSpPr>
        <p:spPr>
          <a:xfrm>
            <a:off x="793675" y="2309422"/>
            <a:ext cx="33684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How does our project combine these two subjects?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76" name="Google Shape;47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7025" y="498050"/>
            <a:ext cx="4114800" cy="442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66"/>
          <p:cNvSpPr/>
          <p:nvPr/>
        </p:nvSpPr>
        <p:spPr>
          <a:xfrm rot="10800000" flipH="1">
            <a:off x="4797021" y="503449"/>
            <a:ext cx="783000" cy="783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010365-8396-5845-40CA-F8D3A5B9C2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10</a:t>
            </a:fld>
            <a:endParaRPr lang="h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67"/>
          <p:cNvSpPr txBox="1">
            <a:spLocks noGrp="1"/>
          </p:cNvSpPr>
          <p:nvPr>
            <p:ph type="title"/>
          </p:nvPr>
        </p:nvSpPr>
        <p:spPr>
          <a:xfrm>
            <a:off x="5105400" y="599150"/>
            <a:ext cx="3037500" cy="6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Technical Details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83" name="Google Shape;483;p67"/>
          <p:cNvSpPr txBox="1">
            <a:spLocks noGrp="1"/>
          </p:cNvSpPr>
          <p:nvPr>
            <p:ph type="body" idx="1"/>
          </p:nvPr>
        </p:nvSpPr>
        <p:spPr>
          <a:xfrm>
            <a:off x="4699275" y="1321540"/>
            <a:ext cx="36621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2200"/>
              <a:buFont typeface="Nunito"/>
              <a:buChar char="●"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This application will be used on the researcher’s Android Tablet.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2200"/>
              <a:buFont typeface="Nunito"/>
              <a:buChar char="●"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It will be built using the Kotlin language.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84" name="Google Shape;484;p67" title="Prototype WelcomeV2.jpg"/>
          <p:cNvPicPr preferRelativeResize="0"/>
          <p:nvPr/>
        </p:nvPicPr>
        <p:blipFill rotWithShape="1">
          <a:blip r:embed="rId3">
            <a:alphaModFix/>
          </a:blip>
          <a:srcRect l="18883" r="18877"/>
          <a:stretch/>
        </p:blipFill>
        <p:spPr>
          <a:xfrm>
            <a:off x="522550" y="686175"/>
            <a:ext cx="3600300" cy="3600600"/>
          </a:xfrm>
          <a:prstGeom prst="snip1Rect">
            <a:avLst>
              <a:gd name="adj" fmla="val 24488"/>
            </a:avLst>
          </a:prstGeom>
          <a:noFill/>
          <a:ln>
            <a:noFill/>
          </a:ln>
        </p:spPr>
      </p:pic>
      <p:sp>
        <p:nvSpPr>
          <p:cNvPr id="485" name="Google Shape;485;p67"/>
          <p:cNvSpPr/>
          <p:nvPr/>
        </p:nvSpPr>
        <p:spPr>
          <a:xfrm rot="5400000" flipH="1">
            <a:off x="3249975" y="652075"/>
            <a:ext cx="832800" cy="901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219F81-6ED5-98CA-74C0-C55107745D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11</a:t>
            </a:fld>
            <a:endParaRPr lang="h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68" title="Find Personal Threshold 2.jpg"/>
          <p:cNvPicPr preferRelativeResize="0"/>
          <p:nvPr/>
        </p:nvPicPr>
        <p:blipFill rotWithShape="1">
          <a:blip r:embed="rId3">
            <a:alphaModFix/>
          </a:blip>
          <a:srcRect l="18778" r="18772"/>
          <a:stretch/>
        </p:blipFill>
        <p:spPr>
          <a:xfrm>
            <a:off x="6658527" y="1238245"/>
            <a:ext cx="2057400" cy="2057400"/>
          </a:xfrm>
          <a:prstGeom prst="snip1Rect">
            <a:avLst>
              <a:gd name="adj" fmla="val 24488"/>
            </a:avLst>
          </a:prstGeom>
          <a:noFill/>
          <a:ln>
            <a:noFill/>
          </a:ln>
        </p:spPr>
      </p:pic>
      <p:sp>
        <p:nvSpPr>
          <p:cNvPr id="491" name="Google Shape;491;p68"/>
          <p:cNvSpPr/>
          <p:nvPr/>
        </p:nvSpPr>
        <p:spPr>
          <a:xfrm>
            <a:off x="8213650" y="1238245"/>
            <a:ext cx="502200" cy="50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92" name="Google Shape;492;p68"/>
          <p:cNvSpPr/>
          <p:nvPr/>
        </p:nvSpPr>
        <p:spPr>
          <a:xfrm>
            <a:off x="5506397" y="2031300"/>
            <a:ext cx="1314000" cy="471300"/>
          </a:xfrm>
          <a:prstGeom prst="rightArrow">
            <a:avLst>
              <a:gd name="adj1" fmla="val 50000"/>
              <a:gd name="adj2" fmla="val 759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93" name="Google Shape;493;p68" title="Find Personal Threshold 1.jpg"/>
          <p:cNvPicPr preferRelativeResize="0"/>
          <p:nvPr/>
        </p:nvPicPr>
        <p:blipFill rotWithShape="1">
          <a:blip r:embed="rId4">
            <a:alphaModFix/>
          </a:blip>
          <a:srcRect l="18760" r="18766"/>
          <a:stretch/>
        </p:blipFill>
        <p:spPr>
          <a:xfrm>
            <a:off x="3544865" y="1238245"/>
            <a:ext cx="2057400" cy="2057400"/>
          </a:xfrm>
          <a:prstGeom prst="snip1Rect">
            <a:avLst>
              <a:gd name="adj" fmla="val 24488"/>
            </a:avLst>
          </a:prstGeom>
          <a:noFill/>
          <a:ln>
            <a:noFill/>
          </a:ln>
        </p:spPr>
      </p:pic>
      <p:sp>
        <p:nvSpPr>
          <p:cNvPr id="494" name="Google Shape;494;p68"/>
          <p:cNvSpPr/>
          <p:nvPr/>
        </p:nvSpPr>
        <p:spPr>
          <a:xfrm>
            <a:off x="5099988" y="1238245"/>
            <a:ext cx="502200" cy="50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95" name="Google Shape;495;p68"/>
          <p:cNvSpPr/>
          <p:nvPr/>
        </p:nvSpPr>
        <p:spPr>
          <a:xfrm>
            <a:off x="2392722" y="2031300"/>
            <a:ext cx="1314000" cy="471300"/>
          </a:xfrm>
          <a:prstGeom prst="rightArrow">
            <a:avLst>
              <a:gd name="adj1" fmla="val 50000"/>
              <a:gd name="adj2" fmla="val 759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96" name="Google Shape;496;p68" title="Prototype WelcomeV2.jpg"/>
          <p:cNvPicPr preferRelativeResize="0"/>
          <p:nvPr/>
        </p:nvPicPr>
        <p:blipFill rotWithShape="1">
          <a:blip r:embed="rId5">
            <a:alphaModFix/>
          </a:blip>
          <a:srcRect l="18883" r="18877"/>
          <a:stretch/>
        </p:blipFill>
        <p:spPr>
          <a:xfrm>
            <a:off x="431202" y="1238245"/>
            <a:ext cx="2057400" cy="2057400"/>
          </a:xfrm>
          <a:prstGeom prst="snip1Rect">
            <a:avLst>
              <a:gd name="adj" fmla="val 24488"/>
            </a:avLst>
          </a:prstGeom>
          <a:noFill/>
          <a:ln>
            <a:noFill/>
          </a:ln>
        </p:spPr>
      </p:pic>
      <p:sp>
        <p:nvSpPr>
          <p:cNvPr id="497" name="Google Shape;497;p68"/>
          <p:cNvSpPr txBox="1">
            <a:spLocks noGrp="1"/>
          </p:cNvSpPr>
          <p:nvPr>
            <p:ph type="subTitle" idx="6"/>
          </p:nvPr>
        </p:nvSpPr>
        <p:spPr>
          <a:xfrm>
            <a:off x="7446650" y="3371850"/>
            <a:ext cx="974700" cy="20005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 dirty="0">
                <a:latin typeface="Nunito"/>
                <a:ea typeface="Nunito"/>
                <a:cs typeface="Nunito"/>
                <a:sym typeface="Nunito"/>
              </a:rPr>
              <a:t>X100</a:t>
            </a:r>
            <a:br>
              <a:rPr lang="iw" sz="1400" dirty="0"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iw" sz="1200" dirty="0">
                <a:latin typeface="Nunito Medium"/>
                <a:ea typeface="Nunito Medium"/>
                <a:cs typeface="Nunito Medium"/>
                <a:sym typeface="Nunito Medium"/>
              </a:rPr>
              <a:t>For the purpose of calculating t</a:t>
            </a:r>
            <a:r>
              <a:rPr lang="en-US" sz="1200" dirty="0">
                <a:latin typeface="Nunito Medium"/>
                <a:ea typeface="Nunito Medium"/>
                <a:cs typeface="Nunito Medium"/>
                <a:sym typeface="Nunito Medium"/>
              </a:rPr>
              <a:t>heir personal threshold</a:t>
            </a:r>
            <a:r>
              <a:rPr lang="iw" sz="1200" dirty="0">
                <a:latin typeface="Nunito Medium"/>
                <a:ea typeface="Nunito Medium"/>
                <a:cs typeface="Nunito Medium"/>
                <a:sym typeface="Nunito Medium"/>
              </a:rPr>
              <a:t>.</a:t>
            </a:r>
            <a:endParaRPr sz="1200" dirty="0"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 dirty="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498" name="Google Shape;498;p68"/>
          <p:cNvSpPr txBox="1">
            <a:spLocks noGrp="1"/>
          </p:cNvSpPr>
          <p:nvPr>
            <p:ph type="title"/>
          </p:nvPr>
        </p:nvSpPr>
        <p:spPr>
          <a:xfrm>
            <a:off x="3494775" y="298200"/>
            <a:ext cx="210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Screens - A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99" name="Google Shape;499;p68"/>
          <p:cNvSpPr txBox="1">
            <a:spLocks noGrp="1"/>
          </p:cNvSpPr>
          <p:nvPr>
            <p:ph type="subTitle" idx="1"/>
          </p:nvPr>
        </p:nvSpPr>
        <p:spPr>
          <a:xfrm>
            <a:off x="821700" y="3295650"/>
            <a:ext cx="1314000" cy="47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400" b="1" dirty="0">
                <a:latin typeface="Nunito"/>
                <a:ea typeface="Nunito"/>
                <a:cs typeface="Nunito"/>
                <a:sym typeface="Nunito"/>
              </a:rPr>
              <a:t>Main Menu</a:t>
            </a:r>
            <a:endParaRPr sz="1400" b="1" dirty="0"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500" name="Google Shape;500;p68"/>
          <p:cNvSpPr txBox="1">
            <a:spLocks noGrp="1"/>
          </p:cNvSpPr>
          <p:nvPr>
            <p:ph type="subTitle" idx="5"/>
          </p:nvPr>
        </p:nvSpPr>
        <p:spPr>
          <a:xfrm>
            <a:off x="3706722" y="3385645"/>
            <a:ext cx="1735564" cy="13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1400" b="1" dirty="0">
                <a:latin typeface="Nunito"/>
                <a:ea typeface="Nunito"/>
                <a:cs typeface="Nunito"/>
                <a:sym typeface="Nunito"/>
              </a:rPr>
              <a:t>Find the </a:t>
            </a:r>
            <a:r>
              <a:rPr lang="en-US" sz="1400" b="1" dirty="0">
                <a:latin typeface="Nunito"/>
                <a:ea typeface="Nunito"/>
                <a:cs typeface="Nunito"/>
                <a:sym typeface="Nunito"/>
              </a:rPr>
              <a:t>personal threshold</a:t>
            </a:r>
            <a:br>
              <a:rPr lang="iw" sz="1400" dirty="0">
                <a:latin typeface="Nunito Medium"/>
                <a:ea typeface="Nunito Medium"/>
                <a:cs typeface="Nunito Medium"/>
                <a:sym typeface="Nunito Medium"/>
              </a:rPr>
            </a:br>
            <a:r>
              <a:rPr lang="iw" sz="1200" dirty="0">
                <a:latin typeface="Nunito Medium"/>
                <a:ea typeface="Nunito Medium"/>
                <a:cs typeface="Nunito Medium"/>
                <a:sym typeface="Nunito Medium"/>
              </a:rPr>
              <a:t>Answering a question where they must choose which square is brighter.</a:t>
            </a:r>
            <a:endParaRPr sz="1200" dirty="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501" name="Google Shape;501;p68"/>
          <p:cNvSpPr/>
          <p:nvPr/>
        </p:nvSpPr>
        <p:spPr>
          <a:xfrm>
            <a:off x="1986325" y="1238245"/>
            <a:ext cx="502200" cy="50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502" name="Google Shape;502;p68"/>
          <p:cNvSpPr/>
          <p:nvPr/>
        </p:nvSpPr>
        <p:spPr>
          <a:xfrm>
            <a:off x="-2" y="2031300"/>
            <a:ext cx="593100" cy="471300"/>
          </a:xfrm>
          <a:prstGeom prst="rightArrow">
            <a:avLst>
              <a:gd name="adj1" fmla="val 50000"/>
              <a:gd name="adj2" fmla="val 759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6BB367-379F-757B-562D-7DCE7174C3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12</a:t>
            </a:fld>
            <a:endParaRPr lang="h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7" name="Google Shape;507;p69" title="Prototype Expirement 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525" y="1738253"/>
            <a:ext cx="2812025" cy="1757496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9"/>
          <p:cNvSpPr/>
          <p:nvPr/>
        </p:nvSpPr>
        <p:spPr>
          <a:xfrm>
            <a:off x="5430200" y="2336100"/>
            <a:ext cx="1102200" cy="471300"/>
          </a:xfrm>
          <a:prstGeom prst="rightArrow">
            <a:avLst>
              <a:gd name="adj1" fmla="val 50000"/>
              <a:gd name="adj2" fmla="val 759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09" name="Google Shape;509;p69" title="Screenshot 2025-06-15 12410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34238" y="1718150"/>
            <a:ext cx="2812025" cy="1749525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9"/>
          <p:cNvSpPr/>
          <p:nvPr/>
        </p:nvSpPr>
        <p:spPr>
          <a:xfrm>
            <a:off x="1935524" y="2336100"/>
            <a:ext cx="1102200" cy="471300"/>
          </a:xfrm>
          <a:prstGeom prst="rightArrow">
            <a:avLst>
              <a:gd name="adj1" fmla="val 50000"/>
              <a:gd name="adj2" fmla="val 759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11" name="Google Shape;511;p69" title="Prototype WelcomeV2.jpg"/>
          <p:cNvPicPr preferRelativeResize="0"/>
          <p:nvPr/>
        </p:nvPicPr>
        <p:blipFill rotWithShape="1">
          <a:blip r:embed="rId5">
            <a:alphaModFix/>
          </a:blip>
          <a:srcRect l="18883" r="18877"/>
          <a:stretch/>
        </p:blipFill>
        <p:spPr>
          <a:xfrm>
            <a:off x="50202" y="1543045"/>
            <a:ext cx="2057400" cy="2057400"/>
          </a:xfrm>
          <a:prstGeom prst="snip1Rect">
            <a:avLst>
              <a:gd name="adj" fmla="val 24488"/>
            </a:avLst>
          </a:prstGeom>
          <a:noFill/>
          <a:ln>
            <a:noFill/>
          </a:ln>
        </p:spPr>
      </p:pic>
      <p:sp>
        <p:nvSpPr>
          <p:cNvPr id="512" name="Google Shape;512;p69"/>
          <p:cNvSpPr txBox="1">
            <a:spLocks noGrp="1"/>
          </p:cNvSpPr>
          <p:nvPr>
            <p:ph type="subTitle" idx="6"/>
          </p:nvPr>
        </p:nvSpPr>
        <p:spPr>
          <a:xfrm>
            <a:off x="6412850" y="3676650"/>
            <a:ext cx="24408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1400" b="1" dirty="0">
                <a:latin typeface="Nunito"/>
                <a:ea typeface="Nunito"/>
                <a:cs typeface="Nunito"/>
                <a:sym typeface="Nunito"/>
              </a:rPr>
              <a:t>Reaching movement - end</a:t>
            </a:r>
            <a:endParaRPr sz="1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3" name="Google Shape;513;p69"/>
          <p:cNvSpPr txBox="1">
            <a:spLocks noGrp="1"/>
          </p:cNvSpPr>
          <p:nvPr>
            <p:ph type="title"/>
          </p:nvPr>
        </p:nvSpPr>
        <p:spPr>
          <a:xfrm>
            <a:off x="3315363" y="553025"/>
            <a:ext cx="21546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Screens - B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14" name="Google Shape;514;p69"/>
          <p:cNvSpPr txBox="1">
            <a:spLocks noGrp="1"/>
          </p:cNvSpPr>
          <p:nvPr>
            <p:ph type="subTitle" idx="1"/>
          </p:nvPr>
        </p:nvSpPr>
        <p:spPr>
          <a:xfrm>
            <a:off x="304900" y="3676650"/>
            <a:ext cx="11967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1400" b="1" dirty="0">
                <a:latin typeface="Nunito"/>
                <a:ea typeface="Nunito"/>
                <a:cs typeface="Nunito"/>
                <a:sym typeface="Nunito"/>
              </a:rPr>
              <a:t>Main Menu</a:t>
            </a:r>
            <a:endParaRPr sz="1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5" name="Google Shape;515;p69"/>
          <p:cNvSpPr txBox="1">
            <a:spLocks noGrp="1"/>
          </p:cNvSpPr>
          <p:nvPr>
            <p:ph type="subTitle" idx="5"/>
          </p:nvPr>
        </p:nvSpPr>
        <p:spPr>
          <a:xfrm>
            <a:off x="2964825" y="3676650"/>
            <a:ext cx="24408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1400" b="1" dirty="0">
                <a:latin typeface="Nunito"/>
                <a:ea typeface="Nunito"/>
                <a:cs typeface="Nunito"/>
                <a:sym typeface="Nunito"/>
              </a:rPr>
              <a:t>Reaching movement - start</a:t>
            </a:r>
            <a:endParaRPr sz="1400" b="1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16" name="Google Shape;516;p69"/>
          <p:cNvSpPr/>
          <p:nvPr/>
        </p:nvSpPr>
        <p:spPr>
          <a:xfrm>
            <a:off x="1681525" y="1543045"/>
            <a:ext cx="502200" cy="50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517" name="Google Shape;517;p69"/>
          <p:cNvSpPr/>
          <p:nvPr/>
        </p:nvSpPr>
        <p:spPr>
          <a:xfrm rot="10800000">
            <a:off x="8641800" y="-5"/>
            <a:ext cx="502200" cy="50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9AF590-C2F4-8D04-E4E6-8632159544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13</a:t>
            </a:fld>
            <a:endParaRPr lang="h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0"/>
          <p:cNvSpPr txBox="1">
            <a:spLocks noGrp="1"/>
          </p:cNvSpPr>
          <p:nvPr>
            <p:ph type="title"/>
          </p:nvPr>
        </p:nvSpPr>
        <p:spPr>
          <a:xfrm>
            <a:off x="2505000" y="177339"/>
            <a:ext cx="41340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Screens - B (continued)</a:t>
            </a:r>
            <a:endParaRPr dirty="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23" name="Google Shape;523;p70"/>
          <p:cNvSpPr txBox="1">
            <a:spLocks noGrp="1"/>
          </p:cNvSpPr>
          <p:nvPr>
            <p:ph type="subTitle" idx="5"/>
          </p:nvPr>
        </p:nvSpPr>
        <p:spPr>
          <a:xfrm>
            <a:off x="238200" y="625733"/>
            <a:ext cx="8667600" cy="34326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The participants will see four possible targets and they will have to move their stylus to upon the sound of the fourth beep.</a:t>
            </a:r>
            <a:endParaRPr sz="1800" b="1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800" b="1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350 </a:t>
            </a:r>
            <a:r>
              <a:rPr lang="en-US" sz="1800" b="1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w" sz="1800" b="1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milliseconds before the user makes the movement:</a:t>
            </a:r>
            <a:endParaRPr sz="1800" b="1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 Medium"/>
              <a:buAutoNum type="arabicPeriod"/>
            </a:pPr>
            <a:r>
              <a:rPr lang="iw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target will be in a clear color, so the user has some time to plan their movement.</a:t>
            </a:r>
            <a:endParaRPr sz="1800" dirty="0">
              <a:solidFill>
                <a:srgbClr val="131314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 Medium"/>
              <a:buAutoNum type="arabicPeriod"/>
            </a:pPr>
            <a:r>
              <a:rPr lang="iw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target will be in a</a:t>
            </a:r>
            <a:r>
              <a:rPr lang="en-US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 </a:t>
            </a:r>
            <a:r>
              <a:rPr lang="iw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color</a:t>
            </a:r>
            <a:r>
              <a:rPr lang="en-US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 below the user’s threshold,</a:t>
            </a:r>
            <a:r>
              <a:rPr lang="iw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 but the user still has time to plan their movement.</a:t>
            </a:r>
            <a:endParaRPr lang="en-US" sz="1800" dirty="0">
              <a:solidFill>
                <a:srgbClr val="131314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</a:pPr>
            <a:endParaRPr lang="en-US" sz="1800" dirty="0">
              <a:solidFill>
                <a:srgbClr val="131314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114300" indent="0">
              <a:lnSpc>
                <a:spcPct val="115000"/>
              </a:lnSpc>
              <a:buClr>
                <a:srgbClr val="131314"/>
              </a:buClr>
              <a:buSzPts val="1800"/>
            </a:pPr>
            <a:r>
              <a:rPr lang="en-US" sz="1800" b="1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25  milliseconds before the user makes the movement:</a:t>
            </a:r>
            <a:endParaRPr sz="1800" dirty="0">
              <a:solidFill>
                <a:srgbClr val="131314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</a:pPr>
            <a:r>
              <a:rPr lang="en-US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3.   </a:t>
            </a:r>
            <a:r>
              <a:rPr lang="iw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The target will be in a clear color, but the user will </a:t>
            </a:r>
            <a:r>
              <a:rPr lang="en-US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NOT</a:t>
            </a:r>
            <a:r>
              <a:rPr lang="iw" sz="1800" dirty="0">
                <a:solidFill>
                  <a:srgbClr val="131314"/>
                </a:solidFill>
                <a:latin typeface="Nunito Medium"/>
                <a:ea typeface="Nunito Medium"/>
                <a:cs typeface="Nunito Medium"/>
                <a:sym typeface="Nunito Medium"/>
              </a:rPr>
              <a:t> have time to plan.</a:t>
            </a:r>
            <a:endParaRPr sz="1800" dirty="0">
              <a:solidFill>
                <a:srgbClr val="131314"/>
              </a:solidFill>
              <a:latin typeface="Nunito Medium"/>
              <a:ea typeface="Nunito Medium"/>
              <a:cs typeface="Nunito Medium"/>
              <a:sym typeface="Nunito Medium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b="1" dirty="0"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F768B4-5FF7-6C5F-6059-83D7C3F099B6}"/>
              </a:ext>
            </a:extLst>
          </p:cNvPr>
          <p:cNvGrpSpPr/>
          <p:nvPr/>
        </p:nvGrpSpPr>
        <p:grpSpPr>
          <a:xfrm>
            <a:off x="2434055" y="4160788"/>
            <a:ext cx="3814275" cy="919650"/>
            <a:chOff x="2505000" y="4094761"/>
            <a:chExt cx="3814275" cy="919650"/>
          </a:xfrm>
        </p:grpSpPr>
        <p:pic>
          <p:nvPicPr>
            <p:cNvPr id="524" name="Google Shape;524;p70" title="Prototype Expirement .jp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807961" y="4105162"/>
              <a:ext cx="1511314" cy="9092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5" name="Google Shape;525;p70"/>
            <p:cNvSpPr/>
            <p:nvPr/>
          </p:nvSpPr>
          <p:spPr>
            <a:xfrm>
              <a:off x="4383203" y="4414461"/>
              <a:ext cx="592500" cy="243900"/>
            </a:xfrm>
            <a:prstGeom prst="rightArrow">
              <a:avLst>
                <a:gd name="adj1" fmla="val 50000"/>
                <a:gd name="adj2" fmla="val 759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pic>
          <p:nvPicPr>
            <p:cNvPr id="526" name="Google Shape;526;p70" title="Screenshot 2025-06-15 124108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988011" y="4094761"/>
              <a:ext cx="1511315" cy="9051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7" name="Google Shape;527;p70"/>
            <p:cNvSpPr/>
            <p:nvPr/>
          </p:nvSpPr>
          <p:spPr>
            <a:xfrm>
              <a:off x="2505000" y="4414461"/>
              <a:ext cx="592500" cy="243900"/>
            </a:xfrm>
            <a:prstGeom prst="rightArrow">
              <a:avLst>
                <a:gd name="adj1" fmla="val 50000"/>
                <a:gd name="adj2" fmla="val 7594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B1A986-6973-A186-0E9F-B35148B11B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14</a:t>
            </a:fld>
            <a:endParaRPr lang="h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71" title="ProtoType Analyze Results.jpg"/>
          <p:cNvPicPr preferRelativeResize="0"/>
          <p:nvPr/>
        </p:nvPicPr>
        <p:blipFill rotWithShape="1">
          <a:blip r:embed="rId3">
            <a:alphaModFix/>
          </a:blip>
          <a:srcRect l="3174" r="3174"/>
          <a:stretch/>
        </p:blipFill>
        <p:spPr>
          <a:xfrm rot="-300395">
            <a:off x="4745538" y="2331459"/>
            <a:ext cx="3678234" cy="2455261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533" name="Google Shape;533;p71" title="Prototype Input Personal Info.jpg"/>
          <p:cNvPicPr preferRelativeResize="0"/>
          <p:nvPr/>
        </p:nvPicPr>
        <p:blipFill rotWithShape="1">
          <a:blip r:embed="rId4">
            <a:alphaModFix/>
          </a:blip>
          <a:srcRect l="3175" r="3165"/>
          <a:stretch/>
        </p:blipFill>
        <p:spPr>
          <a:xfrm rot="300115">
            <a:off x="411315" y="2331112"/>
            <a:ext cx="3678207" cy="2455261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534" name="Google Shape;534;p71"/>
          <p:cNvSpPr txBox="1">
            <a:spLocks noGrp="1"/>
          </p:cNvSpPr>
          <p:nvPr>
            <p:ph type="title"/>
          </p:nvPr>
        </p:nvSpPr>
        <p:spPr>
          <a:xfrm>
            <a:off x="3445950" y="338725"/>
            <a:ext cx="22521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Screens - C</a:t>
            </a:r>
            <a:endParaRPr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35" name="Google Shape;535;p71"/>
          <p:cNvSpPr txBox="1">
            <a:spLocks noGrp="1"/>
          </p:cNvSpPr>
          <p:nvPr>
            <p:ph type="subTitle" idx="1"/>
          </p:nvPr>
        </p:nvSpPr>
        <p:spPr>
          <a:xfrm>
            <a:off x="381077" y="954325"/>
            <a:ext cx="26166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2000" dirty="0">
                <a:latin typeface="Nunito Medium"/>
                <a:ea typeface="Nunito Medium"/>
                <a:cs typeface="Nunito Medium"/>
                <a:sym typeface="Nunito Medium"/>
              </a:rPr>
              <a:t>Personal Information</a:t>
            </a:r>
            <a:endParaRPr sz="2000" dirty="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536" name="Google Shape;536;p71"/>
          <p:cNvSpPr txBox="1">
            <a:spLocks noGrp="1"/>
          </p:cNvSpPr>
          <p:nvPr>
            <p:ph type="subTitle" idx="5"/>
          </p:nvPr>
        </p:nvSpPr>
        <p:spPr>
          <a:xfrm>
            <a:off x="4566932" y="878125"/>
            <a:ext cx="41490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2000" dirty="0">
                <a:latin typeface="Nunito Medium"/>
                <a:ea typeface="Nunito Medium"/>
                <a:cs typeface="Nunito Medium"/>
                <a:sym typeface="Nunito Medium"/>
              </a:rPr>
              <a:t>Analyzed Results</a:t>
            </a:r>
            <a:endParaRPr sz="2000" dirty="0">
              <a:latin typeface="Nunito Medium"/>
              <a:ea typeface="Nunito Medium"/>
              <a:cs typeface="Nunito Medium"/>
              <a:sym typeface="Nunito Medium"/>
            </a:endParaRPr>
          </a:p>
        </p:txBody>
      </p:sp>
      <p:sp>
        <p:nvSpPr>
          <p:cNvPr id="537" name="Google Shape;537;p71"/>
          <p:cNvSpPr txBox="1">
            <a:spLocks noGrp="1"/>
          </p:cNvSpPr>
          <p:nvPr>
            <p:ph type="body" idx="6"/>
          </p:nvPr>
        </p:nvSpPr>
        <p:spPr>
          <a:xfrm>
            <a:off x="4566925" y="1216825"/>
            <a:ext cx="4465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1500" dirty="0">
                <a:latin typeface="Nunito"/>
                <a:ea typeface="Nunito"/>
                <a:cs typeface="Nunito"/>
                <a:sym typeface="Nunito"/>
              </a:rPr>
              <a:t>Data will be acquired and analized, and will show different graphs based on the researcher’s choice - velocity profile for only women, for example.</a:t>
            </a:r>
            <a:endParaRPr sz="15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8" name="Google Shape;538;p71"/>
          <p:cNvSpPr txBox="1">
            <a:spLocks noGrp="1"/>
          </p:cNvSpPr>
          <p:nvPr>
            <p:ph type="body" idx="4"/>
          </p:nvPr>
        </p:nvSpPr>
        <p:spPr>
          <a:xfrm>
            <a:off x="381082" y="1293027"/>
            <a:ext cx="4149000" cy="6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1500" dirty="0">
                <a:latin typeface="Nunito"/>
                <a:ea typeface="Nunito"/>
                <a:cs typeface="Nunito"/>
                <a:sym typeface="Nunito"/>
              </a:rPr>
              <a:t>A participant of the experiment will input information, to help later data analysis.</a:t>
            </a:r>
            <a:endParaRPr sz="1500"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39" name="Google Shape;539;p71"/>
          <p:cNvSpPr/>
          <p:nvPr/>
        </p:nvSpPr>
        <p:spPr>
          <a:xfrm rot="-295021">
            <a:off x="7920435" y="2193598"/>
            <a:ext cx="409507" cy="409507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540" name="Google Shape;540;p71"/>
          <p:cNvSpPr/>
          <p:nvPr/>
        </p:nvSpPr>
        <p:spPr>
          <a:xfrm rot="299819">
            <a:off x="3771282" y="2478271"/>
            <a:ext cx="409858" cy="409858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EA317-B5B4-92FD-5861-C5B4EDEDCE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15</a:t>
            </a:fld>
            <a:endParaRPr lang="h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72"/>
          <p:cNvSpPr txBox="1">
            <a:spLocks noGrp="1"/>
          </p:cNvSpPr>
          <p:nvPr>
            <p:ph type="title"/>
          </p:nvPr>
        </p:nvSpPr>
        <p:spPr>
          <a:xfrm>
            <a:off x="743600" y="384925"/>
            <a:ext cx="40719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Expected achievements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46" name="Google Shape;546;p72"/>
          <p:cNvSpPr txBox="1">
            <a:spLocks noGrp="1"/>
          </p:cNvSpPr>
          <p:nvPr>
            <p:ph type="body" idx="4294967295"/>
          </p:nvPr>
        </p:nvSpPr>
        <p:spPr>
          <a:xfrm>
            <a:off x="684150" y="1154950"/>
            <a:ext cx="7545000" cy="38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📈 Baseline Measurement</a:t>
            </a:r>
            <a:b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Record each participant’s color perception threshold.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🏃‍♂️ Reaching Task </a:t>
            </a:r>
            <a:b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Track movement when targets appear at different timings: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Subliminal </a:t>
            </a:r>
            <a:r>
              <a:rPr lang="en-US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(350 </a:t>
            </a: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ms before tone</a:t>
            </a:r>
            <a:r>
              <a:rPr lang="en-US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Obvious (350 and 0</a:t>
            </a:r>
            <a:r>
              <a:rPr lang="en-US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ms before tone</a:t>
            </a:r>
            <a:r>
              <a:rPr lang="en-US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📊  Data Collected and Analyzed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Movement start time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Speed profile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Accuracy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🎯 Goal</a:t>
            </a:r>
            <a:b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See if subliminal cues affect how early or differently people move.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3"/>
          <p:cNvSpPr txBox="1">
            <a:spLocks noGrp="1"/>
          </p:cNvSpPr>
          <p:nvPr>
            <p:ph type="title"/>
          </p:nvPr>
        </p:nvSpPr>
        <p:spPr>
          <a:xfrm>
            <a:off x="623675" y="398700"/>
            <a:ext cx="4378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Evaluation and Validation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552" name="Google Shape;552;p73"/>
          <p:cNvSpPr txBox="1">
            <a:spLocks noGrp="1"/>
          </p:cNvSpPr>
          <p:nvPr>
            <p:ph type="body" idx="4294967295"/>
          </p:nvPr>
        </p:nvSpPr>
        <p:spPr>
          <a:xfrm>
            <a:off x="267475" y="1093050"/>
            <a:ext cx="7871700" cy="3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🔧 Testing Plan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Accurate stimulus display &amp; color rendering (Android app)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Reliable user input capture &amp; data storage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JND &amp; perceptual threshold calculations (Data Analysis)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Visual clarity &amp; report generation (Results GUI)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👥 User Evaluation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Researchers: Study subliminal cue effects on motor responses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Participants: Experience clear, stable, and responsive tasks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✅ Success Metrics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JND/Threshold Precision: Matches known inputs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Movement Data Validity: Consistent with prior research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Performance: Load time &lt; 3s, frame rate ≥ 30fps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1800"/>
              <a:buFont typeface="Nunito"/>
              <a:buChar char="○"/>
            </a:pPr>
            <a:r>
              <a:rPr lang="iw" sz="18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Usability: Seamless navigation &amp; accurate visualization</a:t>
            </a:r>
            <a:endParaRPr sz="18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07A6E0-DA6F-CE07-9E94-F73DC54073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17</a:t>
            </a:fld>
            <a:endParaRPr lang="h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4"/>
          <p:cNvSpPr txBox="1">
            <a:spLocks noGrp="1"/>
          </p:cNvSpPr>
          <p:nvPr>
            <p:ph type="title"/>
          </p:nvPr>
        </p:nvSpPr>
        <p:spPr>
          <a:xfrm>
            <a:off x="1523150" y="2209200"/>
            <a:ext cx="6360600" cy="8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iw" sz="33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Thanks for listening!</a:t>
            </a:r>
            <a:endParaRPr sz="33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650775-69AD-1DF9-E877-C67B3DD8DF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18</a:t>
            </a:fld>
            <a:endParaRPr lang="h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Google Shape;409;p58" title="111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776" r="17769"/>
          <a:stretch/>
        </p:blipFill>
        <p:spPr>
          <a:xfrm rot="-300120">
            <a:off x="389951" y="1085265"/>
            <a:ext cx="3623098" cy="3650231"/>
          </a:xfrm>
          <a:prstGeom prst="snip1Rect">
            <a:avLst>
              <a:gd name="adj" fmla="val 8376"/>
            </a:avLst>
          </a:prstGeom>
        </p:spPr>
      </p:pic>
      <p:sp>
        <p:nvSpPr>
          <p:cNvPr id="410" name="Google Shape;410;p58"/>
          <p:cNvSpPr txBox="1">
            <a:spLocks noGrp="1"/>
          </p:cNvSpPr>
          <p:nvPr>
            <p:ph type="title"/>
          </p:nvPr>
        </p:nvSpPr>
        <p:spPr>
          <a:xfrm>
            <a:off x="5204625" y="586408"/>
            <a:ext cx="3662100" cy="9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Overview - </a:t>
            </a:r>
            <a:br>
              <a:rPr lang="iw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</a:br>
            <a:r>
              <a:rPr lang="iw" dirty="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what’s the final goal?</a:t>
            </a:r>
            <a:endParaRPr dirty="0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11" name="Google Shape;411;p58"/>
          <p:cNvSpPr txBox="1">
            <a:spLocks noGrp="1"/>
          </p:cNvSpPr>
          <p:nvPr>
            <p:ph type="body" idx="1"/>
          </p:nvPr>
        </p:nvSpPr>
        <p:spPr>
          <a:xfrm>
            <a:off x="5204625" y="1672790"/>
            <a:ext cx="3662100" cy="2369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intend to create an Android application that will help researchers study the connection between subliminal perception and reaching movement.</a:t>
            </a:r>
            <a:endParaRPr sz="22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2" name="Google Shape;412;p58"/>
          <p:cNvSpPr/>
          <p:nvPr/>
        </p:nvSpPr>
        <p:spPr>
          <a:xfrm rot="4984865" flipH="1">
            <a:off x="3583271" y="906366"/>
            <a:ext cx="268959" cy="320644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</a:t>
            </a:r>
            <a:endParaRPr>
              <a:solidFill>
                <a:schemeClr val="lt2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27EB71-F8C5-C2FD-3054-FB52B249AD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2</a:t>
            </a:fld>
            <a:endParaRPr lang="h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>
            <a:spLocks noGrp="1"/>
          </p:cNvSpPr>
          <p:nvPr>
            <p:ph type="title"/>
          </p:nvPr>
        </p:nvSpPr>
        <p:spPr>
          <a:xfrm>
            <a:off x="104575" y="497125"/>
            <a:ext cx="5306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 is subliminal perception?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18" name="Google Shape;418;p59"/>
          <p:cNvSpPr txBox="1">
            <a:spLocks noGrp="1"/>
          </p:cNvSpPr>
          <p:nvPr>
            <p:ph type="body" idx="4294967295"/>
          </p:nvPr>
        </p:nvSpPr>
        <p:spPr>
          <a:xfrm>
            <a:off x="512595" y="1281881"/>
            <a:ext cx="8769900" cy="13541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Subliminal perception is perception without awareness</a:t>
            </a:r>
            <a:r>
              <a:rPr lang="en-US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, and the study of how this perception affects our choices.</a:t>
            </a:r>
            <a:r>
              <a:rPr lang="iw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iw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iw" sz="22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What does that actually mean?</a:t>
            </a:r>
            <a:endParaRPr sz="22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9" name="Google Shape;419;p59" title="222.jpg"/>
          <p:cNvPicPr preferRelativeResize="0"/>
          <p:nvPr/>
        </p:nvPicPr>
        <p:blipFill rotWithShape="1">
          <a:blip r:embed="rId3">
            <a:alphaModFix/>
          </a:blip>
          <a:srcRect t="21222" b="21216"/>
          <a:stretch/>
        </p:blipFill>
        <p:spPr>
          <a:xfrm>
            <a:off x="999275" y="2456793"/>
            <a:ext cx="7330500" cy="2579100"/>
          </a:xfrm>
          <a:prstGeom prst="snip1Rect">
            <a:avLst>
              <a:gd name="adj" fmla="val 29311"/>
            </a:avLst>
          </a:prstGeom>
          <a:noFill/>
          <a:ln>
            <a:noFill/>
          </a:ln>
        </p:spPr>
      </p:pic>
      <p:sp>
        <p:nvSpPr>
          <p:cNvPr id="420" name="Google Shape;420;p59"/>
          <p:cNvSpPr/>
          <p:nvPr/>
        </p:nvSpPr>
        <p:spPr>
          <a:xfrm rot="5400000" flipH="1">
            <a:off x="7562025" y="2408850"/>
            <a:ext cx="746700" cy="788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64AEB8-1ECA-1B85-0472-B358A37E48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3</a:t>
            </a:fld>
            <a:endParaRPr lang="h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>
            <a:spLocks noGrp="1"/>
          </p:cNvSpPr>
          <p:nvPr>
            <p:ph type="title"/>
          </p:nvPr>
        </p:nvSpPr>
        <p:spPr>
          <a:xfrm>
            <a:off x="374650" y="498050"/>
            <a:ext cx="27618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Research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26" name="Google Shape;426;p60"/>
          <p:cNvSpPr txBox="1">
            <a:spLocks noGrp="1"/>
          </p:cNvSpPr>
          <p:nvPr>
            <p:ph type="body" idx="4294967295"/>
          </p:nvPr>
        </p:nvSpPr>
        <p:spPr>
          <a:xfrm>
            <a:off x="655350" y="1730400"/>
            <a:ext cx="5044200" cy="13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1200"/>
              </a:spcBef>
              <a:spcAft>
                <a:spcPts val="0"/>
              </a:spcAft>
              <a:buClr>
                <a:srgbClr val="131314"/>
              </a:buClr>
              <a:buSzPts val="2200"/>
              <a:buFont typeface="Nunito"/>
              <a:buChar char="○"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Pierce and Jastrow's (1884</a:t>
            </a:r>
            <a:r>
              <a:rPr lang="en-US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) </a:t>
            </a: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example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27" name="Google Shape;4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0425" y="1628825"/>
            <a:ext cx="2386525" cy="23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698275" y="534650"/>
            <a:ext cx="4237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Forced Choice Paradigm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33" name="Google Shape;433;p61"/>
          <p:cNvSpPr txBox="1">
            <a:spLocks noGrp="1"/>
          </p:cNvSpPr>
          <p:nvPr>
            <p:ph type="subTitle" idx="4294967295"/>
          </p:nvPr>
        </p:nvSpPr>
        <p:spPr>
          <a:xfrm>
            <a:off x="961950" y="1385125"/>
            <a:ext cx="7688400" cy="10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An example - 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Which picture is brighter, on the left or on the right?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34" name="Google Shape;434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950" y="2346672"/>
            <a:ext cx="5380775" cy="205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2F4BE6-64B0-EDF7-FBDA-03A549A34A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5</a:t>
            </a:fld>
            <a:endParaRPr lang="h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2"/>
          <p:cNvSpPr txBox="1">
            <a:spLocks noGrp="1"/>
          </p:cNvSpPr>
          <p:nvPr>
            <p:ph type="title"/>
          </p:nvPr>
        </p:nvSpPr>
        <p:spPr>
          <a:xfrm>
            <a:off x="174975" y="498050"/>
            <a:ext cx="3742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Personal Threshold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40" name="Google Shape;440;p62"/>
          <p:cNvSpPr txBox="1">
            <a:spLocks noGrp="1"/>
          </p:cNvSpPr>
          <p:nvPr>
            <p:ph type="body" idx="4294967295"/>
          </p:nvPr>
        </p:nvSpPr>
        <p:spPr>
          <a:xfrm>
            <a:off x="655350" y="1730400"/>
            <a:ext cx="5044200" cy="20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1200"/>
              </a:spcBef>
              <a:spcAft>
                <a:spcPts val="0"/>
              </a:spcAft>
              <a:buClr>
                <a:srgbClr val="131314"/>
              </a:buClr>
              <a:buSzPts val="2200"/>
              <a:buFont typeface="Nunito"/>
              <a:buChar char="○"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Calculations and Chance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68300" algn="l" rtl="0">
              <a:spcBef>
                <a:spcPts val="1200"/>
              </a:spcBef>
              <a:spcAft>
                <a:spcPts val="0"/>
              </a:spcAft>
              <a:buClr>
                <a:srgbClr val="131314"/>
              </a:buClr>
              <a:buSzPts val="2200"/>
              <a:buFont typeface="Nunito"/>
              <a:buChar char="○"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Why is it important?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1" name="Google Shape;441;p62" title="Threshol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525" y="1993000"/>
            <a:ext cx="3139650" cy="185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3"/>
          <p:cNvSpPr txBox="1">
            <a:spLocks noGrp="1"/>
          </p:cNvSpPr>
          <p:nvPr>
            <p:ph type="title" idx="4294967295"/>
          </p:nvPr>
        </p:nvSpPr>
        <p:spPr>
          <a:xfrm>
            <a:off x="259900" y="437400"/>
            <a:ext cx="56370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What is reaching movement?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47" name="Google Shape;447;p63"/>
          <p:cNvSpPr txBox="1">
            <a:spLocks noGrp="1"/>
          </p:cNvSpPr>
          <p:nvPr>
            <p:ph type="body" idx="4294967295"/>
          </p:nvPr>
        </p:nvSpPr>
        <p:spPr>
          <a:xfrm>
            <a:off x="737075" y="1288850"/>
            <a:ext cx="6423900" cy="275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Reaching movement is a motor activity. </a:t>
            </a:r>
            <a:b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What does that actually mean?</a:t>
            </a:r>
            <a:endParaRPr sz="20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48" name="Google Shape;448;p63" title="03.png"/>
          <p:cNvPicPr preferRelativeResize="0"/>
          <p:nvPr/>
        </p:nvPicPr>
        <p:blipFill rotWithShape="1">
          <a:blip r:embed="rId3">
            <a:alphaModFix/>
          </a:blip>
          <a:srcRect t="3051" b="3051"/>
          <a:stretch/>
        </p:blipFill>
        <p:spPr>
          <a:xfrm rot="300238">
            <a:off x="6442113" y="2680983"/>
            <a:ext cx="1936380" cy="193638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49" name="Google Shape;449;p63"/>
          <p:cNvSpPr/>
          <p:nvPr/>
        </p:nvSpPr>
        <p:spPr>
          <a:xfrm>
            <a:off x="5441219" y="3374475"/>
            <a:ext cx="1099800" cy="549900"/>
          </a:xfrm>
          <a:prstGeom prst="rightArrow">
            <a:avLst>
              <a:gd name="adj1" fmla="val 50000"/>
              <a:gd name="adj2" fmla="val 759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50" name="Google Shape;450;p63" title="02.png"/>
          <p:cNvPicPr preferRelativeResize="0"/>
          <p:nvPr/>
        </p:nvPicPr>
        <p:blipFill rotWithShape="1">
          <a:blip r:embed="rId4">
            <a:alphaModFix/>
          </a:blip>
          <a:srcRect t="9350" b="9342"/>
          <a:stretch/>
        </p:blipFill>
        <p:spPr>
          <a:xfrm rot="-300238">
            <a:off x="3603765" y="2621850"/>
            <a:ext cx="1936380" cy="193638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51" name="Google Shape;451;p63"/>
          <p:cNvSpPr/>
          <p:nvPr/>
        </p:nvSpPr>
        <p:spPr>
          <a:xfrm rot="-301234">
            <a:off x="5144687" y="2554516"/>
            <a:ext cx="322236" cy="32223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2" name="Google Shape;452;p63"/>
          <p:cNvSpPr/>
          <p:nvPr/>
        </p:nvSpPr>
        <p:spPr>
          <a:xfrm>
            <a:off x="2603004" y="3374475"/>
            <a:ext cx="1099800" cy="549900"/>
          </a:xfrm>
          <a:prstGeom prst="rightArrow">
            <a:avLst>
              <a:gd name="adj1" fmla="val 50000"/>
              <a:gd name="adj2" fmla="val 7594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53" name="Google Shape;453;p63" title="01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300238">
            <a:off x="765662" y="2681294"/>
            <a:ext cx="1936380" cy="193638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454" name="Google Shape;454;p63"/>
          <p:cNvSpPr/>
          <p:nvPr/>
        </p:nvSpPr>
        <p:spPr>
          <a:xfrm rot="301234">
            <a:off x="2447569" y="2755146"/>
            <a:ext cx="322236" cy="322236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55" name="Google Shape;455;p63"/>
          <p:cNvSpPr/>
          <p:nvPr/>
        </p:nvSpPr>
        <p:spPr>
          <a:xfrm rot="298323">
            <a:off x="8121130" y="2752891"/>
            <a:ext cx="321911" cy="321911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>
            <a:spLocks noGrp="1"/>
          </p:cNvSpPr>
          <p:nvPr>
            <p:ph type="title"/>
          </p:nvPr>
        </p:nvSpPr>
        <p:spPr>
          <a:xfrm>
            <a:off x="-34725" y="536875"/>
            <a:ext cx="8475600" cy="10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How do we evaluate reaching movement?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61" name="Google Shape;461;p64"/>
          <p:cNvSpPr txBox="1">
            <a:spLocks noGrp="1"/>
          </p:cNvSpPr>
          <p:nvPr>
            <p:ph type="body" idx="4294967295"/>
          </p:nvPr>
        </p:nvSpPr>
        <p:spPr>
          <a:xfrm>
            <a:off x="1204700" y="1583575"/>
            <a:ext cx="6588300" cy="12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2200"/>
              <a:buFont typeface="Nunito"/>
              <a:buChar char="○"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Time-Response Paradigm will help us calculate the reaction time, velocity profile, and movement duration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2" name="Google Shape;46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4698" y="2943975"/>
            <a:ext cx="6734600" cy="20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8B090-7DDA-4233-36A3-4B89AB6638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e" smtClean="0"/>
              <a:t>8</a:t>
            </a:fld>
            <a:endParaRPr lang="h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5"/>
          <p:cNvSpPr txBox="1">
            <a:spLocks noGrp="1"/>
          </p:cNvSpPr>
          <p:nvPr>
            <p:ph type="title" idx="4294967295"/>
          </p:nvPr>
        </p:nvSpPr>
        <p:spPr>
          <a:xfrm>
            <a:off x="1073850" y="385425"/>
            <a:ext cx="31344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">
                <a:solidFill>
                  <a:schemeClr val="lt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Velocity Profile</a:t>
            </a:r>
            <a:endParaRPr>
              <a:solidFill>
                <a:schemeClr val="lt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468" name="Google Shape;468;p65"/>
          <p:cNvSpPr txBox="1">
            <a:spLocks noGrp="1"/>
          </p:cNvSpPr>
          <p:nvPr>
            <p:ph type="body" idx="4294967295"/>
          </p:nvPr>
        </p:nvSpPr>
        <p:spPr>
          <a:xfrm>
            <a:off x="581200" y="1799750"/>
            <a:ext cx="5263800" cy="25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131314"/>
              </a:buClr>
              <a:buSzPts val="2000"/>
              <a:buFont typeface="Nunito"/>
              <a:buChar char="○"/>
            </a:pP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An example - 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Blue</a:t>
            </a: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 is 350 ms before cue</a:t>
            </a:r>
            <a:endParaRPr lang="en-US"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Red</a:t>
            </a:r>
            <a:r>
              <a:rPr lang="iw" sz="2200" dirty="0">
                <a:solidFill>
                  <a:srgbClr val="131314"/>
                </a:solidFill>
                <a:latin typeface="Nunito"/>
                <a:ea typeface="Nunito"/>
                <a:cs typeface="Nunito"/>
                <a:sym typeface="Nunito"/>
              </a:rPr>
              <a:t> is 25 ms before cue.</a:t>
            </a:r>
            <a:endParaRPr sz="2200" dirty="0">
              <a:solidFill>
                <a:srgbClr val="13131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69" name="Google Shape;469;p65"/>
          <p:cNvPicPr preferRelativeResize="0"/>
          <p:nvPr/>
        </p:nvPicPr>
        <p:blipFill rotWithShape="1">
          <a:blip r:embed="rId3">
            <a:alphaModFix/>
          </a:blip>
          <a:srcRect l="21284"/>
          <a:stretch/>
        </p:blipFill>
        <p:spPr>
          <a:xfrm>
            <a:off x="6243325" y="1053000"/>
            <a:ext cx="1578734" cy="38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615</Words>
  <Application>Microsoft Office PowerPoint</Application>
  <PresentationFormat>On-screen Show (16:9)</PresentationFormat>
  <Paragraphs>97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Inter Tight Medium</vt:lpstr>
      <vt:lpstr>Inter Tight SemiBold</vt:lpstr>
      <vt:lpstr>Nunito Medium</vt:lpstr>
      <vt:lpstr>Nunito</vt:lpstr>
      <vt:lpstr>Arial</vt:lpstr>
      <vt:lpstr>Nunito SemiBold</vt:lpstr>
      <vt:lpstr>Maven Pro Medium</vt:lpstr>
      <vt:lpstr>Inter Tight</vt:lpstr>
      <vt:lpstr>Simple Light</vt:lpstr>
      <vt:lpstr>Lesson 1</vt:lpstr>
      <vt:lpstr>Impact of subliminal perception on motor planning</vt:lpstr>
      <vt:lpstr>Overview -  what’s the final goal?</vt:lpstr>
      <vt:lpstr>What is subliminal perception?</vt:lpstr>
      <vt:lpstr>Research</vt:lpstr>
      <vt:lpstr>Forced Choice Paradigm</vt:lpstr>
      <vt:lpstr>Personal Threshold</vt:lpstr>
      <vt:lpstr>What is reaching movement? </vt:lpstr>
      <vt:lpstr>How do we evaluate reaching movement? </vt:lpstr>
      <vt:lpstr>Velocity Profile</vt:lpstr>
      <vt:lpstr>Bringing them together</vt:lpstr>
      <vt:lpstr>Technical Details</vt:lpstr>
      <vt:lpstr>Screens - A</vt:lpstr>
      <vt:lpstr>Screens - B</vt:lpstr>
      <vt:lpstr>Screens - B (continued)</vt:lpstr>
      <vt:lpstr>Screens - C</vt:lpstr>
      <vt:lpstr>Expected achievements</vt:lpstr>
      <vt:lpstr>Evaluation and Validation</vt:lpstr>
      <vt:lpstr>Thanks for listening!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Impact of subliminal perception on motor planning</dc:title>
  <cp:lastModifiedBy>רחל אבידן-קינג</cp:lastModifiedBy>
  <cp:revision>11</cp:revision>
  <dcterms:modified xsi:type="dcterms:W3CDTF">2025-07-16T12:54:14Z</dcterms:modified>
</cp:coreProperties>
</file>