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8" r:id="rId32"/>
    <p:sldId id="289" r:id="rId33"/>
    <p:sldId id="287" r:id="rId34"/>
    <p:sldId id="290" r:id="rId35"/>
    <p:sldId id="291" r:id="rId36"/>
    <p:sldId id="292" r:id="rId37"/>
    <p:sldId id="293" r:id="rId38"/>
    <p:sldId id="294" r:id="rId39"/>
    <p:sldId id="295" r:id="rId40"/>
    <p:sldId id="297" r:id="rId41"/>
    <p:sldId id="296" r:id="rId42"/>
    <p:sldId id="298"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C562E29B-35C8-4226-9B74-3DCFB57B3434}" type="datetimeFigureOut">
              <a:rPr lang="en-CA" smtClean="0"/>
              <a:t>2016-10-18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667074B-B82B-4E2B-BD04-5BB3C7DBA200}" type="slidenum">
              <a:rPr lang="en-CA" smtClean="0"/>
              <a:t>‹#›</a:t>
            </a:fld>
            <a:endParaRPr lang="en-CA"/>
          </a:p>
        </p:txBody>
      </p:sp>
    </p:spTree>
    <p:extLst>
      <p:ext uri="{BB962C8B-B14F-4D97-AF65-F5344CB8AC3E}">
        <p14:creationId xmlns:p14="http://schemas.microsoft.com/office/powerpoint/2010/main" val="158974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562E29B-35C8-4226-9B74-3DCFB57B3434}" type="datetimeFigureOut">
              <a:rPr lang="en-CA" smtClean="0"/>
              <a:t>2016-10-18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667074B-B82B-4E2B-BD04-5BB3C7DBA200}" type="slidenum">
              <a:rPr lang="en-CA" smtClean="0"/>
              <a:t>‹#›</a:t>
            </a:fld>
            <a:endParaRPr lang="en-CA"/>
          </a:p>
        </p:txBody>
      </p:sp>
    </p:spTree>
    <p:extLst>
      <p:ext uri="{BB962C8B-B14F-4D97-AF65-F5344CB8AC3E}">
        <p14:creationId xmlns:p14="http://schemas.microsoft.com/office/powerpoint/2010/main" val="301427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562E29B-35C8-4226-9B74-3DCFB57B3434}" type="datetimeFigureOut">
              <a:rPr lang="en-CA" smtClean="0"/>
              <a:t>2016-10-18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667074B-B82B-4E2B-BD04-5BB3C7DBA200}" type="slidenum">
              <a:rPr lang="en-CA" smtClean="0"/>
              <a:t>‹#›</a:t>
            </a:fld>
            <a:endParaRPr lang="en-CA"/>
          </a:p>
        </p:txBody>
      </p:sp>
    </p:spTree>
    <p:extLst>
      <p:ext uri="{BB962C8B-B14F-4D97-AF65-F5344CB8AC3E}">
        <p14:creationId xmlns:p14="http://schemas.microsoft.com/office/powerpoint/2010/main" val="182136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562E29B-35C8-4226-9B74-3DCFB57B3434}" type="datetimeFigureOut">
              <a:rPr lang="en-CA" smtClean="0"/>
              <a:t>2016-10-18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667074B-B82B-4E2B-BD04-5BB3C7DBA200}" type="slidenum">
              <a:rPr lang="en-CA" smtClean="0"/>
              <a:t>‹#›</a:t>
            </a:fld>
            <a:endParaRPr lang="en-CA"/>
          </a:p>
        </p:txBody>
      </p:sp>
    </p:spTree>
    <p:extLst>
      <p:ext uri="{BB962C8B-B14F-4D97-AF65-F5344CB8AC3E}">
        <p14:creationId xmlns:p14="http://schemas.microsoft.com/office/powerpoint/2010/main" val="126622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62E29B-35C8-4226-9B74-3DCFB57B3434}" type="datetimeFigureOut">
              <a:rPr lang="en-CA" smtClean="0"/>
              <a:t>2016-10-18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667074B-B82B-4E2B-BD04-5BB3C7DBA200}" type="slidenum">
              <a:rPr lang="en-CA" smtClean="0"/>
              <a:t>‹#›</a:t>
            </a:fld>
            <a:endParaRPr lang="en-CA"/>
          </a:p>
        </p:txBody>
      </p:sp>
    </p:spTree>
    <p:extLst>
      <p:ext uri="{BB962C8B-B14F-4D97-AF65-F5344CB8AC3E}">
        <p14:creationId xmlns:p14="http://schemas.microsoft.com/office/powerpoint/2010/main" val="2328520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C562E29B-35C8-4226-9B74-3DCFB57B3434}" type="datetimeFigureOut">
              <a:rPr lang="en-CA" smtClean="0"/>
              <a:t>2016-10-18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667074B-B82B-4E2B-BD04-5BB3C7DBA200}" type="slidenum">
              <a:rPr lang="en-CA" smtClean="0"/>
              <a:t>‹#›</a:t>
            </a:fld>
            <a:endParaRPr lang="en-CA"/>
          </a:p>
        </p:txBody>
      </p:sp>
    </p:spTree>
    <p:extLst>
      <p:ext uri="{BB962C8B-B14F-4D97-AF65-F5344CB8AC3E}">
        <p14:creationId xmlns:p14="http://schemas.microsoft.com/office/powerpoint/2010/main" val="3937052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C562E29B-35C8-4226-9B74-3DCFB57B3434}" type="datetimeFigureOut">
              <a:rPr lang="en-CA" smtClean="0"/>
              <a:t>2016-10-18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667074B-B82B-4E2B-BD04-5BB3C7DBA200}" type="slidenum">
              <a:rPr lang="en-CA" smtClean="0"/>
              <a:t>‹#›</a:t>
            </a:fld>
            <a:endParaRPr lang="en-CA"/>
          </a:p>
        </p:txBody>
      </p:sp>
    </p:spTree>
    <p:extLst>
      <p:ext uri="{BB962C8B-B14F-4D97-AF65-F5344CB8AC3E}">
        <p14:creationId xmlns:p14="http://schemas.microsoft.com/office/powerpoint/2010/main" val="23474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C562E29B-35C8-4226-9B74-3DCFB57B3434}" type="datetimeFigureOut">
              <a:rPr lang="en-CA" smtClean="0"/>
              <a:t>2016-10-18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667074B-B82B-4E2B-BD04-5BB3C7DBA200}" type="slidenum">
              <a:rPr lang="en-CA" smtClean="0"/>
              <a:t>‹#›</a:t>
            </a:fld>
            <a:endParaRPr lang="en-CA"/>
          </a:p>
        </p:txBody>
      </p:sp>
    </p:spTree>
    <p:extLst>
      <p:ext uri="{BB962C8B-B14F-4D97-AF65-F5344CB8AC3E}">
        <p14:creationId xmlns:p14="http://schemas.microsoft.com/office/powerpoint/2010/main" val="407572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2E29B-35C8-4226-9B74-3DCFB57B3434}" type="datetimeFigureOut">
              <a:rPr lang="en-CA" smtClean="0"/>
              <a:t>2016-10-18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667074B-B82B-4E2B-BD04-5BB3C7DBA200}" type="slidenum">
              <a:rPr lang="en-CA" smtClean="0"/>
              <a:t>‹#›</a:t>
            </a:fld>
            <a:endParaRPr lang="en-CA"/>
          </a:p>
        </p:txBody>
      </p:sp>
    </p:spTree>
    <p:extLst>
      <p:ext uri="{BB962C8B-B14F-4D97-AF65-F5344CB8AC3E}">
        <p14:creationId xmlns:p14="http://schemas.microsoft.com/office/powerpoint/2010/main" val="50198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62E29B-35C8-4226-9B74-3DCFB57B3434}" type="datetimeFigureOut">
              <a:rPr lang="en-CA" smtClean="0"/>
              <a:t>2016-10-18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667074B-B82B-4E2B-BD04-5BB3C7DBA200}" type="slidenum">
              <a:rPr lang="en-CA" smtClean="0"/>
              <a:t>‹#›</a:t>
            </a:fld>
            <a:endParaRPr lang="en-CA"/>
          </a:p>
        </p:txBody>
      </p:sp>
    </p:spTree>
    <p:extLst>
      <p:ext uri="{BB962C8B-B14F-4D97-AF65-F5344CB8AC3E}">
        <p14:creationId xmlns:p14="http://schemas.microsoft.com/office/powerpoint/2010/main" val="338699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62E29B-35C8-4226-9B74-3DCFB57B3434}" type="datetimeFigureOut">
              <a:rPr lang="en-CA" smtClean="0"/>
              <a:t>2016-10-18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667074B-B82B-4E2B-BD04-5BB3C7DBA200}" type="slidenum">
              <a:rPr lang="en-CA" smtClean="0"/>
              <a:t>‹#›</a:t>
            </a:fld>
            <a:endParaRPr lang="en-CA"/>
          </a:p>
        </p:txBody>
      </p:sp>
    </p:spTree>
    <p:extLst>
      <p:ext uri="{BB962C8B-B14F-4D97-AF65-F5344CB8AC3E}">
        <p14:creationId xmlns:p14="http://schemas.microsoft.com/office/powerpoint/2010/main" val="754395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2E29B-35C8-4226-9B74-3DCFB57B3434}" type="datetimeFigureOut">
              <a:rPr lang="en-CA" smtClean="0"/>
              <a:t>2016-10-18</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7074B-B82B-4E2B-BD04-5BB3C7DBA200}" type="slidenum">
              <a:rPr lang="en-CA" smtClean="0"/>
              <a:t>‹#›</a:t>
            </a:fld>
            <a:endParaRPr lang="en-CA"/>
          </a:p>
        </p:txBody>
      </p:sp>
    </p:spTree>
    <p:extLst>
      <p:ext uri="{BB962C8B-B14F-4D97-AF65-F5344CB8AC3E}">
        <p14:creationId xmlns:p14="http://schemas.microsoft.com/office/powerpoint/2010/main" val="573619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destinationmarketing.org" TargetMode="External"/><Relationship Id="rId2" Type="http://schemas.openxmlformats.org/officeDocument/2006/relationships/hyperlink" Target="http://www.corbinball.com" TargetMode="External"/><Relationship Id="rId1" Type="http://schemas.openxmlformats.org/officeDocument/2006/relationships/slideLayout" Target="../slideLayouts/slideLayout2.xml"/><Relationship Id="rId4" Type="http://schemas.openxmlformats.org/officeDocument/2006/relationships/hyperlink" Target="http://www.mimegasite.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Student Slide Deck</a:t>
            </a:r>
          </a:p>
        </p:txBody>
      </p:sp>
      <p:sp>
        <p:nvSpPr>
          <p:cNvPr id="3" name="Subtitle 2"/>
          <p:cNvSpPr>
            <a:spLocks noGrp="1"/>
          </p:cNvSpPr>
          <p:nvPr>
            <p:ph type="subTitle" idx="1"/>
          </p:nvPr>
        </p:nvSpPr>
        <p:spPr/>
        <p:txBody>
          <a:bodyPr/>
          <a:lstStyle/>
          <a:p>
            <a:r>
              <a:rPr lang="en-CA" dirty="0"/>
              <a:t>Event Planning</a:t>
            </a:r>
          </a:p>
          <a:p>
            <a:r>
              <a:rPr lang="en-CA" dirty="0"/>
              <a:t>Weeks 5-6</a:t>
            </a:r>
          </a:p>
          <a:p>
            <a:endParaRPr lang="en-CA" dirty="0"/>
          </a:p>
        </p:txBody>
      </p:sp>
    </p:spTree>
    <p:extLst>
      <p:ext uri="{BB962C8B-B14F-4D97-AF65-F5344CB8AC3E}">
        <p14:creationId xmlns:p14="http://schemas.microsoft.com/office/powerpoint/2010/main" val="1179242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Destination Management Companies</a:t>
            </a:r>
          </a:p>
        </p:txBody>
      </p:sp>
      <p:sp>
        <p:nvSpPr>
          <p:cNvPr id="5" name="Content Placeholder 4"/>
          <p:cNvSpPr>
            <a:spLocks noGrp="1"/>
          </p:cNvSpPr>
          <p:nvPr>
            <p:ph idx="1"/>
          </p:nvPr>
        </p:nvSpPr>
        <p:spPr/>
        <p:txBody>
          <a:bodyPr>
            <a:normAutofit lnSpcReduction="10000"/>
          </a:bodyPr>
          <a:lstStyle/>
          <a:p>
            <a:r>
              <a:rPr lang="en-US" altLang="en-US" dirty="0">
                <a:latin typeface="Verdana" panose="020B0604030504040204" pitchFamily="34" charset="0"/>
              </a:rPr>
              <a:t>DMC</a:t>
            </a:r>
          </a:p>
          <a:p>
            <a:pPr lvl="1"/>
            <a:r>
              <a:rPr lang="en-US" altLang="en-US" dirty="0">
                <a:latin typeface="Verdana" panose="020B0604030504040204" pitchFamily="34" charset="0"/>
              </a:rPr>
              <a:t>A professional management company specializing in the design and implementation of events, utilizing extensive local knowledge and resources</a:t>
            </a:r>
          </a:p>
          <a:p>
            <a:pPr lvl="1"/>
            <a:r>
              <a:rPr lang="en-US" altLang="en-US" dirty="0">
                <a:latin typeface="Verdana" panose="020B0604030504040204" pitchFamily="34" charset="0"/>
              </a:rPr>
              <a:t>Offers, but is not limited to, guest tours, VIP amenities, transportation, staffing, entertainment, décor, on-site registration, and housing</a:t>
            </a:r>
          </a:p>
          <a:p>
            <a:pPr lvl="1"/>
            <a:r>
              <a:rPr lang="en-US" altLang="en-US" dirty="0">
                <a:latin typeface="Verdana" panose="020B0604030504040204" pitchFamily="34" charset="0"/>
              </a:rPr>
              <a:t>DMC's work cooperatively with airlines, hotels, resorts, convention centers, and transportation companies.</a:t>
            </a:r>
          </a:p>
          <a:p>
            <a:pPr lvl="1"/>
            <a:r>
              <a:rPr lang="en-US" altLang="en-US" dirty="0">
                <a:latin typeface="Verdana" panose="020B0604030504040204" pitchFamily="34" charset="0"/>
              </a:rPr>
              <a:t>DMC's refer to the entire activities and services for a client as a “program.”</a:t>
            </a:r>
          </a:p>
          <a:p>
            <a:pPr lvl="1"/>
            <a:r>
              <a:rPr lang="en-US" altLang="en-US" dirty="0">
                <a:latin typeface="Verdana" panose="020B0604030504040204" pitchFamily="34" charset="0"/>
              </a:rPr>
              <a:t>DMC's are also an important element in incentive travel.</a:t>
            </a:r>
          </a:p>
          <a:p>
            <a:endParaRPr lang="en-CA" dirty="0"/>
          </a:p>
        </p:txBody>
      </p:sp>
    </p:spTree>
    <p:extLst>
      <p:ext uri="{BB962C8B-B14F-4D97-AF65-F5344CB8AC3E}">
        <p14:creationId xmlns:p14="http://schemas.microsoft.com/office/powerpoint/2010/main" val="830976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DMC Services</a:t>
            </a:r>
          </a:p>
        </p:txBody>
      </p:sp>
      <p:sp>
        <p:nvSpPr>
          <p:cNvPr id="4" name="Content Placeholder 3"/>
          <p:cNvSpPr>
            <a:spLocks noGrp="1"/>
          </p:cNvSpPr>
          <p:nvPr>
            <p:ph sz="half" idx="1"/>
          </p:nvPr>
        </p:nvSpPr>
        <p:spPr/>
        <p:txBody>
          <a:bodyPr/>
          <a:lstStyle/>
          <a:p>
            <a:r>
              <a:rPr lang="en-US" altLang="en-US" dirty="0">
                <a:latin typeface="Verdana" panose="020B0604030504040204" pitchFamily="34" charset="0"/>
              </a:rPr>
              <a:t>Venue selection</a:t>
            </a:r>
          </a:p>
          <a:p>
            <a:r>
              <a:rPr lang="en-US" altLang="en-US" dirty="0">
                <a:latin typeface="Verdana" panose="020B0604030504040204" pitchFamily="34" charset="0"/>
              </a:rPr>
              <a:t>Creative itineraries</a:t>
            </a:r>
          </a:p>
          <a:p>
            <a:r>
              <a:rPr lang="en-US" altLang="en-US" dirty="0">
                <a:latin typeface="Verdana" panose="020B0604030504040204" pitchFamily="34" charset="0"/>
              </a:rPr>
              <a:t>Event concepts and production</a:t>
            </a:r>
          </a:p>
          <a:p>
            <a:r>
              <a:rPr lang="en-US" altLang="en-US" dirty="0">
                <a:latin typeface="Verdana" panose="020B0604030504040204" pitchFamily="34" charset="0"/>
              </a:rPr>
              <a:t>Sight-seeing options</a:t>
            </a:r>
          </a:p>
          <a:p>
            <a:r>
              <a:rPr lang="en-US" altLang="en-US" dirty="0">
                <a:latin typeface="Verdana" panose="020B0604030504040204" pitchFamily="34" charset="0"/>
              </a:rPr>
              <a:t>Team building activities</a:t>
            </a:r>
          </a:p>
          <a:p>
            <a:r>
              <a:rPr lang="en-US" altLang="en-US" dirty="0">
                <a:latin typeface="Verdana" panose="020B0604030504040204" pitchFamily="34" charset="0"/>
              </a:rPr>
              <a:t>Meeting support services</a:t>
            </a:r>
          </a:p>
          <a:p>
            <a:endParaRPr lang="en-CA" dirty="0"/>
          </a:p>
        </p:txBody>
      </p:sp>
      <p:sp>
        <p:nvSpPr>
          <p:cNvPr id="5" name="Content Placeholder 4"/>
          <p:cNvSpPr>
            <a:spLocks noGrp="1"/>
          </p:cNvSpPr>
          <p:nvPr>
            <p:ph sz="half" idx="2"/>
          </p:nvPr>
        </p:nvSpPr>
        <p:spPr/>
        <p:txBody>
          <a:bodyPr/>
          <a:lstStyle/>
          <a:p>
            <a:r>
              <a:rPr lang="en-US" altLang="en-US" dirty="0">
                <a:latin typeface="Verdana" panose="020B0604030504040204" pitchFamily="34" charset="0"/>
              </a:rPr>
              <a:t>Transportation planning and delivery</a:t>
            </a:r>
          </a:p>
          <a:p>
            <a:r>
              <a:rPr lang="en-US" altLang="en-US" dirty="0">
                <a:latin typeface="Verdana" panose="020B0604030504040204" pitchFamily="34" charset="0"/>
              </a:rPr>
              <a:t>Dining programs</a:t>
            </a:r>
          </a:p>
          <a:p>
            <a:r>
              <a:rPr lang="en-US" altLang="en-US" dirty="0">
                <a:latin typeface="Verdana" panose="020B0604030504040204" pitchFamily="34" charset="0"/>
              </a:rPr>
              <a:t>Entertainers / speakers</a:t>
            </a:r>
          </a:p>
          <a:p>
            <a:r>
              <a:rPr lang="en-US" altLang="en-US" dirty="0">
                <a:latin typeface="Verdana" panose="020B0604030504040204" pitchFamily="34" charset="0"/>
              </a:rPr>
              <a:t>VIP services</a:t>
            </a:r>
          </a:p>
          <a:p>
            <a:r>
              <a:rPr lang="en-US" altLang="en-US" dirty="0">
                <a:latin typeface="Verdana" panose="020B0604030504040204" pitchFamily="34" charset="0"/>
              </a:rPr>
              <a:t>Staffing services</a:t>
            </a:r>
          </a:p>
          <a:p>
            <a:r>
              <a:rPr lang="en-US" altLang="en-US" dirty="0">
                <a:latin typeface="Verdana" panose="020B0604030504040204" pitchFamily="34" charset="0"/>
              </a:rPr>
              <a:t>Budgeting and resource management</a:t>
            </a:r>
          </a:p>
          <a:p>
            <a:endParaRPr lang="en-CA" dirty="0"/>
          </a:p>
        </p:txBody>
      </p:sp>
    </p:spTree>
    <p:extLst>
      <p:ext uri="{BB962C8B-B14F-4D97-AF65-F5344CB8AC3E}">
        <p14:creationId xmlns:p14="http://schemas.microsoft.com/office/powerpoint/2010/main" val="2955497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CA" dirty="0"/>
              <a:t>DMCs are not DMOs</a:t>
            </a:r>
          </a:p>
        </p:txBody>
      </p:sp>
      <p:sp>
        <p:nvSpPr>
          <p:cNvPr id="6" name="Content Placeholder 5"/>
          <p:cNvSpPr>
            <a:spLocks noGrp="1"/>
          </p:cNvSpPr>
          <p:nvPr>
            <p:ph idx="1"/>
          </p:nvPr>
        </p:nvSpPr>
        <p:spPr/>
        <p:txBody>
          <a:bodyPr/>
          <a:lstStyle/>
          <a:p>
            <a:r>
              <a:rPr lang="en-US" altLang="en-US" dirty="0">
                <a:latin typeface="Verdana" panose="020B0604030504040204" pitchFamily="34" charset="0"/>
              </a:rPr>
              <a:t>DMO's work with interests of community and private companies that provide services.</a:t>
            </a:r>
          </a:p>
          <a:p>
            <a:r>
              <a:rPr lang="en-US" altLang="en-US" dirty="0">
                <a:latin typeface="Verdana" panose="020B0604030504040204" pitchFamily="34" charset="0"/>
              </a:rPr>
              <a:t>DMC's get leads on new accounts from planners that have gone through a DMO.</a:t>
            </a:r>
          </a:p>
          <a:p>
            <a:r>
              <a:rPr lang="en-US" altLang="en-US" dirty="0">
                <a:latin typeface="Verdana" panose="020B0604030504040204" pitchFamily="34" charset="0"/>
              </a:rPr>
              <a:t>Two or more DMC's provide proposals.</a:t>
            </a:r>
          </a:p>
          <a:p>
            <a:r>
              <a:rPr lang="en-US" altLang="en-US" dirty="0">
                <a:latin typeface="Verdana" panose="020B0604030504040204" pitchFamily="34" charset="0"/>
              </a:rPr>
              <a:t>Responding to clients RFP's takes considerable time.</a:t>
            </a:r>
          </a:p>
          <a:p>
            <a:endParaRPr lang="en-CA" dirty="0"/>
          </a:p>
        </p:txBody>
      </p:sp>
    </p:spTree>
    <p:extLst>
      <p:ext uri="{BB962C8B-B14F-4D97-AF65-F5344CB8AC3E}">
        <p14:creationId xmlns:p14="http://schemas.microsoft.com/office/powerpoint/2010/main" val="1482850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DMC Structure</a:t>
            </a:r>
          </a:p>
        </p:txBody>
      </p:sp>
      <p:sp>
        <p:nvSpPr>
          <p:cNvPr id="4" name="Content Placeholder 3"/>
          <p:cNvSpPr>
            <a:spLocks noGrp="1"/>
          </p:cNvSpPr>
          <p:nvPr>
            <p:ph sz="half" idx="1"/>
          </p:nvPr>
        </p:nvSpPr>
        <p:spPr/>
        <p:txBody>
          <a:bodyPr>
            <a:normAutofit lnSpcReduction="10000"/>
          </a:bodyPr>
          <a:lstStyle/>
          <a:p>
            <a:r>
              <a:rPr lang="en-US" altLang="en-US" dirty="0">
                <a:latin typeface="Verdana" panose="020B0604030504040204" pitchFamily="34" charset="0"/>
              </a:rPr>
              <a:t>Staff / temporary field staff</a:t>
            </a:r>
          </a:p>
          <a:p>
            <a:r>
              <a:rPr lang="en-US" altLang="en-US" dirty="0">
                <a:latin typeface="Verdana" panose="020B0604030504040204" pitchFamily="34" charset="0"/>
              </a:rPr>
              <a:t>Office / technology</a:t>
            </a:r>
          </a:p>
          <a:p>
            <a:r>
              <a:rPr lang="en-US" altLang="en-US" dirty="0">
                <a:latin typeface="Verdana" panose="020B0604030504040204" pitchFamily="34" charset="0"/>
              </a:rPr>
              <a:t>Licenses and insurance</a:t>
            </a:r>
          </a:p>
          <a:p>
            <a:r>
              <a:rPr lang="en-US" altLang="en-US" dirty="0">
                <a:latin typeface="Verdana" panose="020B0604030504040204" pitchFamily="34" charset="0"/>
              </a:rPr>
              <a:t>Community contacts</a:t>
            </a:r>
          </a:p>
          <a:p>
            <a:r>
              <a:rPr lang="en-US" altLang="en-US" dirty="0">
                <a:latin typeface="Verdana" panose="020B0604030504040204" pitchFamily="34" charset="0"/>
              </a:rPr>
              <a:t>Customer contacts</a:t>
            </a:r>
          </a:p>
          <a:p>
            <a:r>
              <a:rPr lang="en-US" altLang="en-US" dirty="0">
                <a:latin typeface="Verdana" panose="020B0604030504040204" pitchFamily="34" charset="0"/>
              </a:rPr>
              <a:t>History of success</a:t>
            </a:r>
          </a:p>
          <a:p>
            <a:r>
              <a:rPr lang="en-US" altLang="en-US" dirty="0">
                <a:latin typeface="Verdana" panose="020B0604030504040204" pitchFamily="34" charset="0"/>
              </a:rPr>
              <a:t>Destination resources</a:t>
            </a:r>
          </a:p>
          <a:p>
            <a:endParaRPr lang="en-CA" dirty="0"/>
          </a:p>
        </p:txBody>
      </p:sp>
      <p:sp>
        <p:nvSpPr>
          <p:cNvPr id="5" name="Content Placeholder 4"/>
          <p:cNvSpPr>
            <a:spLocks noGrp="1"/>
          </p:cNvSpPr>
          <p:nvPr>
            <p:ph sz="half" idx="2"/>
          </p:nvPr>
        </p:nvSpPr>
        <p:spPr/>
        <p:txBody>
          <a:bodyPr>
            <a:normAutofit lnSpcReduction="10000"/>
          </a:bodyPr>
          <a:lstStyle/>
          <a:p>
            <a:r>
              <a:rPr lang="en-US" altLang="en-US" dirty="0">
                <a:latin typeface="Verdana" panose="020B0604030504040204" pitchFamily="34" charset="0"/>
              </a:rPr>
              <a:t>Must have a strategically located office</a:t>
            </a:r>
          </a:p>
          <a:p>
            <a:r>
              <a:rPr lang="en-US" altLang="en-US" dirty="0">
                <a:latin typeface="Verdana" panose="020B0604030504040204" pitchFamily="34" charset="0"/>
              </a:rPr>
              <a:t>Must be legally insured for business liability and standard coverage (workers comp; automobile)</a:t>
            </a:r>
          </a:p>
          <a:p>
            <a:r>
              <a:rPr lang="en-US" altLang="en-US" dirty="0">
                <a:latin typeface="Verdana" panose="020B0604030504040204" pitchFamily="34" charset="0"/>
              </a:rPr>
              <a:t>Must compete in a relationship-driven industry and must keep up with contacts.</a:t>
            </a:r>
          </a:p>
          <a:p>
            <a:endParaRPr lang="en-CA" dirty="0"/>
          </a:p>
        </p:txBody>
      </p:sp>
    </p:spTree>
    <p:extLst>
      <p:ext uri="{BB962C8B-B14F-4D97-AF65-F5344CB8AC3E}">
        <p14:creationId xmlns:p14="http://schemas.microsoft.com/office/powerpoint/2010/main" val="1942927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CA" dirty="0"/>
              <a:t>Types of DMC organization</a:t>
            </a:r>
          </a:p>
        </p:txBody>
      </p:sp>
      <p:sp>
        <p:nvSpPr>
          <p:cNvPr id="6" name="Content Placeholder 5"/>
          <p:cNvSpPr>
            <a:spLocks noGrp="1"/>
          </p:cNvSpPr>
          <p:nvPr>
            <p:ph idx="1"/>
          </p:nvPr>
        </p:nvSpPr>
        <p:spPr/>
        <p:txBody>
          <a:bodyPr/>
          <a:lstStyle/>
          <a:p>
            <a:r>
              <a:rPr lang="en-US" altLang="en-US" dirty="0">
                <a:latin typeface="Verdana" panose="020B0604030504040204" pitchFamily="34" charset="0"/>
              </a:rPr>
              <a:t>Independent Operator</a:t>
            </a:r>
          </a:p>
          <a:p>
            <a:pPr lvl="1"/>
            <a:r>
              <a:rPr lang="en-US" altLang="en-US" dirty="0">
                <a:latin typeface="Verdana" panose="020B0604030504040204" pitchFamily="34" charset="0"/>
              </a:rPr>
              <a:t>Good when only a limited or specific service is needed</a:t>
            </a:r>
          </a:p>
          <a:p>
            <a:r>
              <a:rPr lang="en-US" altLang="en-US" dirty="0">
                <a:latin typeface="Verdana" panose="020B0604030504040204" pitchFamily="34" charset="0"/>
              </a:rPr>
              <a:t>Multi-services Operator</a:t>
            </a:r>
          </a:p>
          <a:p>
            <a:pPr lvl="1"/>
            <a:r>
              <a:rPr lang="en-US" altLang="en-US" dirty="0">
                <a:latin typeface="Verdana" panose="020B0604030504040204" pitchFamily="34" charset="0"/>
              </a:rPr>
              <a:t>Typically larger with established networks of service offerings</a:t>
            </a:r>
          </a:p>
          <a:p>
            <a:r>
              <a:rPr lang="en-US" altLang="en-US" dirty="0">
                <a:latin typeface="Verdana" panose="020B0604030504040204" pitchFamily="34" charset="0"/>
              </a:rPr>
              <a:t>Destination Management Networks</a:t>
            </a:r>
          </a:p>
          <a:p>
            <a:pPr lvl="1"/>
            <a:r>
              <a:rPr lang="en-US" altLang="en-US" dirty="0">
                <a:latin typeface="Verdana" panose="020B0604030504040204" pitchFamily="34" charset="0"/>
              </a:rPr>
              <a:t>Pool resources to achieve economies of scale</a:t>
            </a:r>
          </a:p>
          <a:p>
            <a:endParaRPr lang="en-CA" dirty="0"/>
          </a:p>
        </p:txBody>
      </p:sp>
    </p:spTree>
    <p:extLst>
      <p:ext uri="{BB962C8B-B14F-4D97-AF65-F5344CB8AC3E}">
        <p14:creationId xmlns:p14="http://schemas.microsoft.com/office/powerpoint/2010/main" val="1487846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DMC Business Model</a:t>
            </a:r>
          </a:p>
        </p:txBody>
      </p:sp>
      <p:sp>
        <p:nvSpPr>
          <p:cNvPr id="3" name="Content Placeholder 2"/>
          <p:cNvSpPr>
            <a:spLocks noGrp="1"/>
          </p:cNvSpPr>
          <p:nvPr>
            <p:ph sz="half" idx="1"/>
          </p:nvPr>
        </p:nvSpPr>
        <p:spPr/>
        <p:txBody>
          <a:bodyPr/>
          <a:lstStyle/>
          <a:p>
            <a:r>
              <a:rPr lang="en-US" altLang="en-US" dirty="0">
                <a:latin typeface="Verdana" panose="020B0604030504040204" pitchFamily="34" charset="0"/>
              </a:rPr>
              <a:t>Clients and customers</a:t>
            </a:r>
          </a:p>
          <a:p>
            <a:pPr lvl="1"/>
            <a:r>
              <a:rPr lang="en-US" altLang="en-US" dirty="0">
                <a:latin typeface="Verdana" panose="020B0604030504040204" pitchFamily="34" charset="0"/>
              </a:rPr>
              <a:t>Those who plan meetings, events, and incentive travel programs.</a:t>
            </a:r>
          </a:p>
          <a:p>
            <a:r>
              <a:rPr lang="en-US" altLang="en-US" dirty="0">
                <a:latin typeface="Verdana" panose="020B0604030504040204" pitchFamily="34" charset="0"/>
              </a:rPr>
              <a:t>The “client” is a representation of the customer who purchases the DMC's services.</a:t>
            </a:r>
          </a:p>
          <a:p>
            <a:endParaRPr lang="en-CA" dirty="0"/>
          </a:p>
        </p:txBody>
      </p:sp>
      <p:sp>
        <p:nvSpPr>
          <p:cNvPr id="4" name="Content Placeholder 3"/>
          <p:cNvSpPr>
            <a:spLocks noGrp="1"/>
          </p:cNvSpPr>
          <p:nvPr>
            <p:ph sz="half" idx="2"/>
          </p:nvPr>
        </p:nvSpPr>
        <p:spPr/>
        <p:txBody>
          <a:bodyPr/>
          <a:lstStyle/>
          <a:p>
            <a:r>
              <a:rPr lang="en-US" altLang="en-US" dirty="0">
                <a:latin typeface="Verdana" panose="020B0604030504040204" pitchFamily="34" charset="0"/>
              </a:rPr>
              <a:t>The “Planner” is a person who represents the customer, company, or organization who works directly with the DMC.</a:t>
            </a:r>
          </a:p>
          <a:p>
            <a:r>
              <a:rPr lang="en-US" altLang="en-US" dirty="0">
                <a:latin typeface="Verdana" panose="020B0604030504040204" pitchFamily="34" charset="0"/>
              </a:rPr>
              <a:t>Customer, client, and planner can be three separate entities, or the same.</a:t>
            </a:r>
          </a:p>
          <a:p>
            <a:endParaRPr lang="en-CA" dirty="0"/>
          </a:p>
        </p:txBody>
      </p:sp>
    </p:spTree>
    <p:extLst>
      <p:ext uri="{BB962C8B-B14F-4D97-AF65-F5344CB8AC3E}">
        <p14:creationId xmlns:p14="http://schemas.microsoft.com/office/powerpoint/2010/main" val="1863785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DMC clients</a:t>
            </a:r>
          </a:p>
        </p:txBody>
      </p:sp>
      <p:sp>
        <p:nvSpPr>
          <p:cNvPr id="3" name="Content Placeholder 2"/>
          <p:cNvSpPr>
            <a:spLocks noGrp="1"/>
          </p:cNvSpPr>
          <p:nvPr>
            <p:ph sz="half" idx="1"/>
          </p:nvPr>
        </p:nvSpPr>
        <p:spPr/>
        <p:txBody>
          <a:bodyPr/>
          <a:lstStyle/>
          <a:p>
            <a:r>
              <a:rPr lang="en-US" altLang="en-US" dirty="0">
                <a:latin typeface="Verdana" panose="020B0604030504040204" pitchFamily="34" charset="0"/>
              </a:rPr>
              <a:t>Corporate Accounts</a:t>
            </a:r>
          </a:p>
          <a:p>
            <a:pPr lvl="1"/>
            <a:r>
              <a:rPr lang="en-US" altLang="en-US" dirty="0">
                <a:latin typeface="Verdana" panose="020B0604030504040204" pitchFamily="34" charset="0"/>
              </a:rPr>
              <a:t>National sales meetings</a:t>
            </a:r>
          </a:p>
          <a:p>
            <a:pPr lvl="1"/>
            <a:r>
              <a:rPr lang="en-US" altLang="en-US" dirty="0">
                <a:latin typeface="Verdana" panose="020B0604030504040204" pitchFamily="34" charset="0"/>
              </a:rPr>
              <a:t>Training meetings</a:t>
            </a:r>
          </a:p>
          <a:p>
            <a:pPr lvl="1"/>
            <a:r>
              <a:rPr lang="en-US" altLang="en-US" dirty="0">
                <a:latin typeface="Verdana" panose="020B0604030504040204" pitchFamily="34" charset="0"/>
              </a:rPr>
              <a:t>Product introductions</a:t>
            </a:r>
          </a:p>
          <a:p>
            <a:pPr lvl="1"/>
            <a:r>
              <a:rPr lang="en-US" altLang="en-US" dirty="0">
                <a:latin typeface="Verdana" panose="020B0604030504040204" pitchFamily="34" charset="0"/>
              </a:rPr>
              <a:t>Dealer / customer meetings</a:t>
            </a:r>
          </a:p>
          <a:p>
            <a:r>
              <a:rPr lang="en-US" altLang="en-US" dirty="0">
                <a:latin typeface="Verdana" panose="020B0604030504040204" pitchFamily="34" charset="0"/>
              </a:rPr>
              <a:t>Incentive-based organizations</a:t>
            </a:r>
          </a:p>
          <a:p>
            <a:pPr lvl="1"/>
            <a:r>
              <a:rPr lang="en-US" altLang="en-US" dirty="0">
                <a:latin typeface="Verdana" panose="020B0604030504040204" pitchFamily="34" charset="0"/>
              </a:rPr>
              <a:t>Sales incentives</a:t>
            </a:r>
          </a:p>
          <a:p>
            <a:pPr lvl="1"/>
            <a:r>
              <a:rPr lang="en-US" altLang="en-US" dirty="0">
                <a:latin typeface="Verdana" panose="020B0604030504040204" pitchFamily="34" charset="0"/>
              </a:rPr>
              <a:t>Dealer incentives</a:t>
            </a:r>
          </a:p>
          <a:p>
            <a:pPr lvl="1"/>
            <a:r>
              <a:rPr lang="en-US" altLang="en-US" dirty="0">
                <a:latin typeface="Verdana" panose="020B0604030504040204" pitchFamily="34" charset="0"/>
              </a:rPr>
              <a:t>Service manager incentives</a:t>
            </a:r>
          </a:p>
          <a:p>
            <a:endParaRPr lang="en-CA" dirty="0"/>
          </a:p>
        </p:txBody>
      </p:sp>
      <p:sp>
        <p:nvSpPr>
          <p:cNvPr id="4" name="Content Placeholder 3"/>
          <p:cNvSpPr>
            <a:spLocks noGrp="1"/>
          </p:cNvSpPr>
          <p:nvPr>
            <p:ph sz="half" idx="2"/>
          </p:nvPr>
        </p:nvSpPr>
        <p:spPr/>
        <p:txBody>
          <a:bodyPr/>
          <a:lstStyle/>
          <a:p>
            <a:r>
              <a:rPr lang="en-US" altLang="en-US" dirty="0">
                <a:latin typeface="Verdana" panose="020B0604030504040204" pitchFamily="34" charset="0"/>
              </a:rPr>
              <a:t>Association Accounts</a:t>
            </a:r>
          </a:p>
          <a:p>
            <a:pPr lvl="1"/>
            <a:r>
              <a:rPr lang="en-US" altLang="en-US" dirty="0">
                <a:latin typeface="Verdana" panose="020B0604030504040204" pitchFamily="34" charset="0"/>
              </a:rPr>
              <a:t>Industry trade shows</a:t>
            </a:r>
          </a:p>
          <a:p>
            <a:pPr lvl="1"/>
            <a:r>
              <a:rPr lang="en-US" altLang="en-US" dirty="0">
                <a:latin typeface="Verdana" panose="020B0604030504040204" pitchFamily="34" charset="0"/>
              </a:rPr>
              <a:t>Professional trade shows and conferences</a:t>
            </a:r>
          </a:p>
          <a:p>
            <a:pPr lvl="1"/>
            <a:r>
              <a:rPr lang="en-US" altLang="en-US" dirty="0">
                <a:latin typeface="Verdana" panose="020B0604030504040204" pitchFamily="34" charset="0"/>
              </a:rPr>
              <a:t>Fraternal organizations (VFW, Lions, etc.)</a:t>
            </a:r>
          </a:p>
          <a:p>
            <a:pPr lvl="1"/>
            <a:r>
              <a:rPr lang="en-US" altLang="en-US" dirty="0">
                <a:latin typeface="Verdana" panose="020B0604030504040204" pitchFamily="34" charset="0"/>
              </a:rPr>
              <a:t>Educational conferences</a:t>
            </a:r>
          </a:p>
          <a:p>
            <a:pPr lvl="1"/>
            <a:r>
              <a:rPr lang="en-US" altLang="en-US" dirty="0">
                <a:latin typeface="Verdana" panose="020B0604030504040204" pitchFamily="34" charset="0"/>
              </a:rPr>
              <a:t>Political conventions</a:t>
            </a:r>
          </a:p>
          <a:p>
            <a:endParaRPr lang="en-CA" dirty="0"/>
          </a:p>
        </p:txBody>
      </p:sp>
    </p:spTree>
    <p:extLst>
      <p:ext uri="{BB962C8B-B14F-4D97-AF65-F5344CB8AC3E}">
        <p14:creationId xmlns:p14="http://schemas.microsoft.com/office/powerpoint/2010/main" val="2631880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Working with DMCs – The Process and Resources</a:t>
            </a:r>
          </a:p>
        </p:txBody>
      </p:sp>
      <p:sp>
        <p:nvSpPr>
          <p:cNvPr id="3" name="Content Placeholder 2"/>
          <p:cNvSpPr>
            <a:spLocks noGrp="1"/>
          </p:cNvSpPr>
          <p:nvPr>
            <p:ph sz="half" idx="1"/>
          </p:nvPr>
        </p:nvSpPr>
        <p:spPr/>
        <p:txBody>
          <a:bodyPr>
            <a:normAutofit lnSpcReduction="10000"/>
          </a:bodyPr>
          <a:lstStyle/>
          <a:p>
            <a:r>
              <a:rPr lang="en-US" altLang="en-US" dirty="0">
                <a:latin typeface="Verdana" panose="020B0604030504040204" pitchFamily="34" charset="0"/>
              </a:rPr>
              <a:t>Sales process</a:t>
            </a:r>
          </a:p>
          <a:p>
            <a:r>
              <a:rPr lang="en-US" altLang="en-US" dirty="0">
                <a:latin typeface="Verdana" panose="020B0604030504040204" pitchFamily="34" charset="0"/>
              </a:rPr>
              <a:t>Request for Proposal (RFP)</a:t>
            </a:r>
          </a:p>
          <a:p>
            <a:r>
              <a:rPr lang="en-US" altLang="en-US" dirty="0">
                <a:latin typeface="Verdana" panose="020B0604030504040204" pitchFamily="34" charset="0"/>
              </a:rPr>
              <a:t>Product Specifications</a:t>
            </a:r>
          </a:p>
          <a:p>
            <a:r>
              <a:rPr lang="en-US" altLang="en-US" dirty="0">
                <a:latin typeface="Verdana" panose="020B0604030504040204" pitchFamily="34" charset="0"/>
              </a:rPr>
              <a:t>Pricing</a:t>
            </a:r>
          </a:p>
          <a:p>
            <a:r>
              <a:rPr lang="en-US" altLang="en-US" dirty="0">
                <a:latin typeface="Verdana" panose="020B0604030504040204" pitchFamily="34" charset="0"/>
              </a:rPr>
              <a:t>Program development</a:t>
            </a:r>
          </a:p>
          <a:p>
            <a:r>
              <a:rPr lang="en-US" altLang="en-US" dirty="0">
                <a:latin typeface="Verdana" panose="020B0604030504040204" pitchFamily="34" charset="0"/>
              </a:rPr>
              <a:t>Program execution</a:t>
            </a:r>
          </a:p>
          <a:p>
            <a:r>
              <a:rPr lang="en-US" altLang="en-US" dirty="0">
                <a:latin typeface="Verdana" panose="020B0604030504040204" pitchFamily="34" charset="0"/>
              </a:rPr>
              <a:t>Production of events</a:t>
            </a:r>
          </a:p>
          <a:p>
            <a:r>
              <a:rPr lang="en-US" altLang="en-US" dirty="0">
                <a:latin typeface="Verdana" panose="020B0604030504040204" pitchFamily="34" charset="0"/>
              </a:rPr>
              <a:t>Wrap-up and billing</a:t>
            </a:r>
          </a:p>
          <a:p>
            <a:endParaRPr lang="en-CA" dirty="0"/>
          </a:p>
        </p:txBody>
      </p:sp>
      <p:sp>
        <p:nvSpPr>
          <p:cNvPr id="4" name="Content Placeholder 3"/>
          <p:cNvSpPr>
            <a:spLocks noGrp="1"/>
          </p:cNvSpPr>
          <p:nvPr>
            <p:ph sz="half" idx="2"/>
          </p:nvPr>
        </p:nvSpPr>
        <p:spPr/>
        <p:txBody>
          <a:bodyPr>
            <a:normAutofit lnSpcReduction="10000"/>
          </a:bodyPr>
          <a:lstStyle/>
          <a:p>
            <a:r>
              <a:rPr lang="en-US" altLang="en-US" dirty="0">
                <a:latin typeface="Verdana" panose="020B0604030504040204" pitchFamily="34" charset="0"/>
              </a:rPr>
              <a:t>DMC's provide recommendations on:</a:t>
            </a:r>
          </a:p>
          <a:p>
            <a:pPr lvl="1"/>
            <a:r>
              <a:rPr lang="en-US" altLang="en-US" dirty="0">
                <a:latin typeface="Verdana" panose="020B0604030504040204" pitchFamily="34" charset="0"/>
              </a:rPr>
              <a:t>Products</a:t>
            </a:r>
          </a:p>
          <a:p>
            <a:pPr lvl="1"/>
            <a:r>
              <a:rPr lang="en-US" altLang="en-US" dirty="0">
                <a:latin typeface="Verdana" panose="020B0604030504040204" pitchFamily="34" charset="0"/>
              </a:rPr>
              <a:t>Reputation</a:t>
            </a:r>
          </a:p>
          <a:p>
            <a:pPr lvl="1"/>
            <a:r>
              <a:rPr lang="en-US" altLang="en-US" dirty="0">
                <a:latin typeface="Verdana" panose="020B0604030504040204" pitchFamily="34" charset="0"/>
              </a:rPr>
              <a:t>Experience</a:t>
            </a:r>
          </a:p>
          <a:p>
            <a:pPr lvl="1"/>
            <a:r>
              <a:rPr lang="en-US" altLang="en-US" dirty="0">
                <a:latin typeface="Verdana" panose="020B0604030504040204" pitchFamily="34" charset="0"/>
              </a:rPr>
              <a:t>Relationships</a:t>
            </a:r>
          </a:p>
          <a:p>
            <a:pPr lvl="1"/>
            <a:r>
              <a:rPr lang="en-US" altLang="en-US" dirty="0">
                <a:latin typeface="Verdana" panose="020B0604030504040204" pitchFamily="34" charset="0"/>
              </a:rPr>
              <a:t>Suppliers and venders</a:t>
            </a:r>
          </a:p>
          <a:p>
            <a:pPr lvl="1"/>
            <a:r>
              <a:rPr lang="en-US" altLang="en-US" dirty="0">
                <a:latin typeface="Verdana" panose="020B0604030504040204" pitchFamily="34" charset="0"/>
              </a:rPr>
              <a:t>Credit and buying power</a:t>
            </a:r>
          </a:p>
          <a:p>
            <a:endParaRPr lang="en-CA" dirty="0"/>
          </a:p>
        </p:txBody>
      </p:sp>
    </p:spTree>
    <p:extLst>
      <p:ext uri="{BB962C8B-B14F-4D97-AF65-F5344CB8AC3E}">
        <p14:creationId xmlns:p14="http://schemas.microsoft.com/office/powerpoint/2010/main" val="1570619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CA" dirty="0"/>
              <a:t>Technology in MEEC</a:t>
            </a:r>
          </a:p>
        </p:txBody>
      </p:sp>
    </p:spTree>
    <p:extLst>
      <p:ext uri="{BB962C8B-B14F-4D97-AF65-F5344CB8AC3E}">
        <p14:creationId xmlns:p14="http://schemas.microsoft.com/office/powerpoint/2010/main" val="278924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CA" dirty="0"/>
              <a:t>Technology Before the Event</a:t>
            </a:r>
          </a:p>
        </p:txBody>
      </p:sp>
      <p:sp>
        <p:nvSpPr>
          <p:cNvPr id="4" name="Content Placeholder 3"/>
          <p:cNvSpPr>
            <a:spLocks noGrp="1"/>
          </p:cNvSpPr>
          <p:nvPr>
            <p:ph idx="1"/>
          </p:nvPr>
        </p:nvSpPr>
        <p:spPr/>
        <p:txBody>
          <a:bodyPr/>
          <a:lstStyle/>
          <a:p>
            <a:r>
              <a:rPr lang="en-US" altLang="en-US" dirty="0">
                <a:latin typeface="Verdana" panose="020B0604030504040204" pitchFamily="34" charset="0"/>
              </a:rPr>
              <a:t>Desktop uses</a:t>
            </a:r>
          </a:p>
          <a:p>
            <a:pPr lvl="1"/>
            <a:r>
              <a:rPr lang="en-US" altLang="en-US" dirty="0">
                <a:latin typeface="Verdana" panose="020B0604030504040204" pitchFamily="34" charset="0"/>
              </a:rPr>
              <a:t>Microsoft Office Suite</a:t>
            </a:r>
          </a:p>
          <a:p>
            <a:pPr lvl="1"/>
            <a:r>
              <a:rPr lang="en-US" altLang="en-US" dirty="0">
                <a:latin typeface="Verdana" panose="020B0604030504040204" pitchFamily="34" charset="0"/>
              </a:rPr>
              <a:t>Facebook, Twitter, Wikis, etc.</a:t>
            </a:r>
          </a:p>
          <a:p>
            <a:r>
              <a:rPr lang="en-US" altLang="en-US" dirty="0">
                <a:latin typeface="Verdana" panose="020B0604030504040204" pitchFamily="34" charset="0"/>
              </a:rPr>
              <a:t>Third party software tools for cross-organizational uses</a:t>
            </a:r>
          </a:p>
          <a:p>
            <a:r>
              <a:rPr lang="en-US" altLang="en-US" dirty="0">
                <a:latin typeface="Verdana" panose="020B0604030504040204" pitchFamily="34" charset="0"/>
              </a:rPr>
              <a:t>Accepted Practices Exchange (APEX)</a:t>
            </a:r>
          </a:p>
          <a:p>
            <a:pPr lvl="1"/>
            <a:r>
              <a:rPr lang="en-US" altLang="en-US" dirty="0">
                <a:latin typeface="Verdana" panose="020B0604030504040204" pitchFamily="34" charset="0"/>
              </a:rPr>
              <a:t>Created APEX </a:t>
            </a:r>
            <a:r>
              <a:rPr lang="en-US" altLang="en-US" dirty="0" err="1">
                <a:latin typeface="Verdana" panose="020B0604030504040204" pitchFamily="34" charset="0"/>
              </a:rPr>
              <a:t>OfficeReady</a:t>
            </a:r>
            <a:r>
              <a:rPr lang="en-US" altLang="en-US" dirty="0">
                <a:latin typeface="Verdana" panose="020B0604030504040204" pitchFamily="34" charset="0"/>
              </a:rPr>
              <a:t> for Meeting and Event Planning, a series of templates for Word programs.</a:t>
            </a:r>
          </a:p>
          <a:p>
            <a:pPr marL="0" indent="0">
              <a:buNone/>
            </a:pPr>
            <a:endParaRPr lang="en-CA" dirty="0"/>
          </a:p>
        </p:txBody>
      </p:sp>
    </p:spTree>
    <p:extLst>
      <p:ext uri="{BB962C8B-B14F-4D97-AF65-F5344CB8AC3E}">
        <p14:creationId xmlns:p14="http://schemas.microsoft.com/office/powerpoint/2010/main" val="1225341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DMO and DMC</a:t>
            </a:r>
          </a:p>
        </p:txBody>
      </p:sp>
    </p:spTree>
    <p:extLst>
      <p:ext uri="{BB962C8B-B14F-4D97-AF65-F5344CB8AC3E}">
        <p14:creationId xmlns:p14="http://schemas.microsoft.com/office/powerpoint/2010/main" val="1110873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Virtual Site Selection</a:t>
            </a:r>
          </a:p>
        </p:txBody>
      </p:sp>
      <p:sp>
        <p:nvSpPr>
          <p:cNvPr id="3" name="Content Placeholder 2"/>
          <p:cNvSpPr>
            <a:spLocks noGrp="1"/>
          </p:cNvSpPr>
          <p:nvPr>
            <p:ph idx="1"/>
          </p:nvPr>
        </p:nvSpPr>
        <p:spPr/>
        <p:txBody>
          <a:bodyPr/>
          <a:lstStyle/>
          <a:p>
            <a:r>
              <a:rPr lang="en-US" altLang="en-US" dirty="0">
                <a:latin typeface="Verdana" panose="020B0604030504040204" pitchFamily="34" charset="0"/>
              </a:rPr>
              <a:t>Online request for proposals (RFP)</a:t>
            </a:r>
          </a:p>
          <a:p>
            <a:r>
              <a:rPr lang="en-US" altLang="en-US" dirty="0">
                <a:latin typeface="Verdana" panose="020B0604030504040204" pitchFamily="34" charset="0"/>
              </a:rPr>
              <a:t>Open bidding on the web</a:t>
            </a:r>
          </a:p>
          <a:p>
            <a:r>
              <a:rPr lang="en-US" altLang="en-US" dirty="0">
                <a:latin typeface="Verdana" panose="020B0604030504040204" pitchFamily="34" charset="0"/>
              </a:rPr>
              <a:t>Virtual tours</a:t>
            </a:r>
          </a:p>
          <a:p>
            <a:pPr lvl="1"/>
            <a:r>
              <a:rPr lang="en-US" altLang="en-US" dirty="0">
                <a:latin typeface="Verdana" panose="020B0604030504040204" pitchFamily="34" charset="0"/>
              </a:rPr>
              <a:t>Hotel-directed site visit tool</a:t>
            </a:r>
          </a:p>
          <a:p>
            <a:pPr lvl="1"/>
            <a:r>
              <a:rPr lang="en-US" altLang="en-US" dirty="0">
                <a:latin typeface="Verdana" panose="020B0604030504040204" pitchFamily="34" charset="0"/>
              </a:rPr>
              <a:t>360-degree views of properties</a:t>
            </a:r>
          </a:p>
          <a:p>
            <a:r>
              <a:rPr lang="en-US" altLang="en-US" dirty="0">
                <a:latin typeface="Verdana" panose="020B0604030504040204" pitchFamily="34" charset="0"/>
              </a:rPr>
              <a:t>Industry information portals</a:t>
            </a:r>
          </a:p>
          <a:p>
            <a:pPr lvl="1"/>
            <a:r>
              <a:rPr lang="en-US" altLang="en-US" dirty="0">
                <a:latin typeface="Verdana" panose="020B0604030504040204" pitchFamily="34" charset="0"/>
              </a:rPr>
              <a:t>CVB web pages</a:t>
            </a:r>
          </a:p>
          <a:p>
            <a:pPr lvl="1"/>
            <a:r>
              <a:rPr lang="en-US" altLang="en-US" dirty="0" err="1">
                <a:latin typeface="Verdana" panose="020B0604030504040204" pitchFamily="34" charset="0"/>
              </a:rPr>
              <a:t>Mpoint</a:t>
            </a:r>
            <a:endParaRPr lang="en-US" altLang="en-US" dirty="0">
              <a:latin typeface="Verdana" panose="020B0604030504040204" pitchFamily="34" charset="0"/>
            </a:endParaRPr>
          </a:p>
          <a:p>
            <a:endParaRPr lang="en-CA" dirty="0"/>
          </a:p>
        </p:txBody>
      </p:sp>
    </p:spTree>
    <p:extLst>
      <p:ext uri="{BB962C8B-B14F-4D97-AF65-F5344CB8AC3E}">
        <p14:creationId xmlns:p14="http://schemas.microsoft.com/office/powerpoint/2010/main" val="1897748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Industry Information Portals</a:t>
            </a:r>
          </a:p>
        </p:txBody>
      </p:sp>
      <p:sp>
        <p:nvSpPr>
          <p:cNvPr id="3" name="Content Placeholder 2"/>
          <p:cNvSpPr>
            <a:spLocks noGrp="1"/>
          </p:cNvSpPr>
          <p:nvPr>
            <p:ph idx="1"/>
          </p:nvPr>
        </p:nvSpPr>
        <p:spPr/>
        <p:txBody>
          <a:bodyPr/>
          <a:lstStyle/>
          <a:p>
            <a:r>
              <a:rPr lang="en-US" altLang="en-US" dirty="0">
                <a:latin typeface="Verdana" panose="020B0604030504040204" pitchFamily="34" charset="0"/>
              </a:rPr>
              <a:t>Corbin Ball website</a:t>
            </a:r>
          </a:p>
          <a:p>
            <a:pPr lvl="1"/>
            <a:r>
              <a:rPr lang="en-US" altLang="en-US" dirty="0">
                <a:latin typeface="Verdana" panose="020B0604030504040204" pitchFamily="34" charset="0"/>
                <a:hlinkClick r:id="rId2"/>
              </a:rPr>
              <a:t>www.corbinball.com</a:t>
            </a:r>
            <a:endParaRPr lang="en-US" altLang="en-US" dirty="0">
              <a:latin typeface="Verdana" panose="020B0604030504040204" pitchFamily="34" charset="0"/>
            </a:endParaRPr>
          </a:p>
          <a:p>
            <a:r>
              <a:rPr lang="en-US" altLang="en-US" dirty="0">
                <a:latin typeface="Verdana" panose="020B0604030504040204" pitchFamily="34" charset="0"/>
              </a:rPr>
              <a:t>Convention and visitor's bureau web pages</a:t>
            </a:r>
          </a:p>
          <a:p>
            <a:r>
              <a:rPr lang="en-US" altLang="en-US" dirty="0">
                <a:latin typeface="Verdana" panose="020B0604030504040204" pitchFamily="34" charset="0"/>
              </a:rPr>
              <a:t>Destination marketing association website</a:t>
            </a:r>
          </a:p>
          <a:p>
            <a:pPr lvl="1"/>
            <a:r>
              <a:rPr lang="en-US" altLang="en-US" dirty="0">
                <a:latin typeface="Verdana" panose="020B0604030504040204" pitchFamily="34" charset="0"/>
                <a:hlinkClick r:id="rId3"/>
              </a:rPr>
              <a:t>www.destinationmarketing.org</a:t>
            </a:r>
            <a:r>
              <a:rPr lang="en-US" altLang="en-US" dirty="0">
                <a:latin typeface="Verdana" panose="020B0604030504040204" pitchFamily="34" charset="0"/>
              </a:rPr>
              <a:t> </a:t>
            </a:r>
          </a:p>
          <a:p>
            <a:r>
              <a:rPr lang="en-US" altLang="en-US" dirty="0">
                <a:latin typeface="Verdana" panose="020B0604030504040204" pitchFamily="34" charset="0"/>
              </a:rPr>
              <a:t>Meetings industry </a:t>
            </a:r>
            <a:r>
              <a:rPr lang="en-US" altLang="en-US" dirty="0" err="1">
                <a:latin typeface="Verdana" panose="020B0604030504040204" pitchFamily="34" charset="0"/>
              </a:rPr>
              <a:t>megasite</a:t>
            </a:r>
            <a:endParaRPr lang="en-US" altLang="en-US" dirty="0">
              <a:latin typeface="Verdana" panose="020B0604030504040204" pitchFamily="34" charset="0"/>
            </a:endParaRPr>
          </a:p>
          <a:p>
            <a:pPr lvl="1"/>
            <a:r>
              <a:rPr lang="en-US" altLang="en-US" dirty="0">
                <a:latin typeface="Verdana" panose="020B0604030504040204" pitchFamily="34" charset="0"/>
                <a:hlinkClick r:id="rId4"/>
              </a:rPr>
              <a:t>www.mimegasite.com</a:t>
            </a:r>
            <a:endParaRPr lang="en-CA" dirty="0"/>
          </a:p>
        </p:txBody>
      </p:sp>
    </p:spTree>
    <p:extLst>
      <p:ext uri="{BB962C8B-B14F-4D97-AF65-F5344CB8AC3E}">
        <p14:creationId xmlns:p14="http://schemas.microsoft.com/office/powerpoint/2010/main" val="2139654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Marketing/Event Communications</a:t>
            </a:r>
          </a:p>
        </p:txBody>
      </p:sp>
      <p:sp>
        <p:nvSpPr>
          <p:cNvPr id="4" name="Content Placeholder 3"/>
          <p:cNvSpPr>
            <a:spLocks noGrp="1"/>
          </p:cNvSpPr>
          <p:nvPr>
            <p:ph sz="half" idx="1"/>
          </p:nvPr>
        </p:nvSpPr>
        <p:spPr/>
        <p:txBody>
          <a:bodyPr>
            <a:normAutofit fontScale="92500" lnSpcReduction="10000"/>
          </a:bodyPr>
          <a:lstStyle/>
          <a:p>
            <a:r>
              <a:rPr lang="en-US" altLang="en-US" dirty="0">
                <a:latin typeface="Verdana" panose="020B0604030504040204" pitchFamily="34" charset="0"/>
              </a:rPr>
              <a:t>Web sites and Strategic Communications</a:t>
            </a:r>
          </a:p>
          <a:p>
            <a:pPr lvl="1"/>
            <a:r>
              <a:rPr lang="en-US" altLang="en-US" dirty="0">
                <a:latin typeface="Verdana" panose="020B0604030504040204" pitchFamily="34" charset="0"/>
              </a:rPr>
              <a:t>Clear, easy-to-find information</a:t>
            </a:r>
          </a:p>
          <a:p>
            <a:pPr lvl="1"/>
            <a:r>
              <a:rPr lang="en-US" altLang="en-US" dirty="0">
                <a:latin typeface="Verdana" panose="020B0604030504040204" pitchFamily="34" charset="0"/>
              </a:rPr>
              <a:t>Focus on the who, what, where, when and why of the meeting</a:t>
            </a:r>
          </a:p>
          <a:p>
            <a:pPr lvl="1"/>
            <a:r>
              <a:rPr lang="en-US" altLang="en-US" dirty="0">
                <a:latin typeface="Verdana" panose="020B0604030504040204" pitchFamily="34" charset="0"/>
              </a:rPr>
              <a:t>Make a sale in a way that doesn't scare away the customer</a:t>
            </a:r>
          </a:p>
          <a:p>
            <a:pPr lvl="1"/>
            <a:r>
              <a:rPr lang="en-US" altLang="en-US" dirty="0">
                <a:latin typeface="Verdana" panose="020B0604030504040204" pitchFamily="34" charset="0"/>
              </a:rPr>
              <a:t>Create an efficient, customer-friendly web site</a:t>
            </a:r>
          </a:p>
        </p:txBody>
      </p:sp>
      <p:sp>
        <p:nvSpPr>
          <p:cNvPr id="5" name="Content Placeholder 4"/>
          <p:cNvSpPr>
            <a:spLocks noGrp="1"/>
          </p:cNvSpPr>
          <p:nvPr>
            <p:ph sz="half" idx="2"/>
          </p:nvPr>
        </p:nvSpPr>
        <p:spPr/>
        <p:txBody>
          <a:bodyPr>
            <a:normAutofit fontScale="92500" lnSpcReduction="10000"/>
          </a:bodyPr>
          <a:lstStyle/>
          <a:p>
            <a:pPr lvl="1"/>
            <a:r>
              <a:rPr lang="en-US" altLang="en-US" dirty="0">
                <a:latin typeface="Verdana" panose="020B0604030504040204" pitchFamily="34" charset="0"/>
              </a:rPr>
              <a:t>Best websites integrate a two-way strategy</a:t>
            </a:r>
          </a:p>
          <a:p>
            <a:pPr lvl="2"/>
            <a:r>
              <a:rPr lang="en-US" altLang="en-US" dirty="0">
                <a:latin typeface="Verdana" panose="020B0604030504040204" pitchFamily="34" charset="0"/>
              </a:rPr>
              <a:t>i.e. blogs / comments or Twitter hashtags</a:t>
            </a:r>
          </a:p>
          <a:p>
            <a:pPr lvl="1"/>
            <a:r>
              <a:rPr lang="en-US" altLang="en-US" dirty="0">
                <a:latin typeface="Verdana" panose="020B0604030504040204" pitchFamily="34" charset="0"/>
              </a:rPr>
              <a:t>Core rules for a successful conference website:</a:t>
            </a:r>
          </a:p>
          <a:p>
            <a:pPr lvl="2"/>
            <a:r>
              <a:rPr lang="en-US" altLang="en-US" dirty="0">
                <a:latin typeface="Verdana" panose="020B0604030504040204" pitchFamily="34" charset="0"/>
              </a:rPr>
              <a:t>Need a clear, easy way to find information</a:t>
            </a:r>
          </a:p>
          <a:p>
            <a:pPr lvl="2"/>
            <a:r>
              <a:rPr lang="en-US" altLang="en-US" dirty="0">
                <a:latin typeface="Verdana" panose="020B0604030504040204" pitchFamily="34" charset="0"/>
              </a:rPr>
              <a:t>Focus on “making the sale” – the payment process on registration form</a:t>
            </a:r>
          </a:p>
          <a:p>
            <a:pPr lvl="1"/>
            <a:r>
              <a:rPr lang="en-US" altLang="en-US" dirty="0">
                <a:latin typeface="Verdana" panose="020B0604030504040204" pitchFamily="34" charset="0"/>
              </a:rPr>
              <a:t>Use all the interactive online tools available</a:t>
            </a:r>
          </a:p>
          <a:p>
            <a:pPr lvl="1"/>
            <a:r>
              <a:rPr lang="en-US" altLang="en-US" dirty="0">
                <a:latin typeface="Verdana" panose="020B0604030504040204" pitchFamily="34" charset="0"/>
              </a:rPr>
              <a:t>Social networks</a:t>
            </a:r>
          </a:p>
          <a:p>
            <a:pPr lvl="2"/>
            <a:r>
              <a:rPr lang="en-US" altLang="en-US" dirty="0">
                <a:latin typeface="Verdana" panose="020B0604030504040204" pitchFamily="34" charset="0"/>
              </a:rPr>
              <a:t>Facebook, Twitter, LinkedIn</a:t>
            </a:r>
          </a:p>
        </p:txBody>
      </p:sp>
    </p:spTree>
    <p:extLst>
      <p:ext uri="{BB962C8B-B14F-4D97-AF65-F5344CB8AC3E}">
        <p14:creationId xmlns:p14="http://schemas.microsoft.com/office/powerpoint/2010/main" val="3197715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Marketing/Event Communications</a:t>
            </a:r>
          </a:p>
        </p:txBody>
      </p:sp>
      <p:sp>
        <p:nvSpPr>
          <p:cNvPr id="4" name="Content Placeholder 3"/>
          <p:cNvSpPr>
            <a:spLocks noGrp="1"/>
          </p:cNvSpPr>
          <p:nvPr>
            <p:ph sz="half" idx="1"/>
          </p:nvPr>
        </p:nvSpPr>
        <p:spPr/>
        <p:txBody>
          <a:bodyPr>
            <a:normAutofit/>
          </a:bodyPr>
          <a:lstStyle/>
          <a:p>
            <a:r>
              <a:rPr lang="en-US" altLang="en-US" dirty="0">
                <a:latin typeface="Verdana" panose="020B0604030504040204" pitchFamily="34" charset="0"/>
              </a:rPr>
              <a:t>Really Simple Syndication (RSS)</a:t>
            </a:r>
          </a:p>
          <a:p>
            <a:pPr lvl="1"/>
            <a:r>
              <a:rPr lang="en-US" altLang="en-US" dirty="0">
                <a:latin typeface="Verdana" panose="020B0604030504040204" pitchFamily="34" charset="0"/>
              </a:rPr>
              <a:t>Web site creates or gathers a feed of information about specific topic and publishes it as an RSS feed that can be accessed on site.</a:t>
            </a:r>
          </a:p>
          <a:p>
            <a:pPr lvl="1"/>
            <a:r>
              <a:rPr lang="en-US" altLang="en-US" dirty="0">
                <a:latin typeface="Verdana" panose="020B0604030504040204" pitchFamily="34" charset="0"/>
              </a:rPr>
              <a:t>Constantly provides updated information</a:t>
            </a:r>
          </a:p>
        </p:txBody>
      </p:sp>
      <p:sp>
        <p:nvSpPr>
          <p:cNvPr id="5" name="Content Placeholder 4"/>
          <p:cNvSpPr>
            <a:spLocks noGrp="1"/>
          </p:cNvSpPr>
          <p:nvPr>
            <p:ph sz="half" idx="2"/>
          </p:nvPr>
        </p:nvSpPr>
        <p:spPr/>
        <p:txBody>
          <a:bodyPr>
            <a:normAutofit/>
          </a:bodyPr>
          <a:lstStyle/>
          <a:p>
            <a:pPr lvl="1"/>
            <a:r>
              <a:rPr lang="en-US" altLang="en-US" dirty="0">
                <a:latin typeface="Verdana" panose="020B0604030504040204" pitchFamily="34" charset="0"/>
              </a:rPr>
              <a:t>For example, Google and Yahoo have free services to gather and customize a home page to provide pertinent data to the user</a:t>
            </a:r>
          </a:p>
        </p:txBody>
      </p:sp>
    </p:spTree>
    <p:extLst>
      <p:ext uri="{BB962C8B-B14F-4D97-AF65-F5344CB8AC3E}">
        <p14:creationId xmlns:p14="http://schemas.microsoft.com/office/powerpoint/2010/main" val="796909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Marketing/Event Communications</a:t>
            </a:r>
          </a:p>
        </p:txBody>
      </p:sp>
      <p:sp>
        <p:nvSpPr>
          <p:cNvPr id="4" name="Content Placeholder 3"/>
          <p:cNvSpPr>
            <a:spLocks noGrp="1"/>
          </p:cNvSpPr>
          <p:nvPr>
            <p:ph sz="half" idx="1"/>
          </p:nvPr>
        </p:nvSpPr>
        <p:spPr/>
        <p:txBody>
          <a:bodyPr>
            <a:normAutofit/>
          </a:bodyPr>
          <a:lstStyle/>
          <a:p>
            <a:r>
              <a:rPr lang="en-US" altLang="en-US" dirty="0">
                <a:latin typeface="Verdana" panose="020B0604030504040204" pitchFamily="34" charset="0"/>
              </a:rPr>
              <a:t>Blogging</a:t>
            </a:r>
          </a:p>
          <a:p>
            <a:pPr lvl="1"/>
            <a:r>
              <a:rPr lang="en-US" altLang="en-US" dirty="0">
                <a:latin typeface="Verdana" panose="020B0604030504040204" pitchFamily="34" charset="0"/>
              </a:rPr>
              <a:t>An online diary that is posted to the web by an individual</a:t>
            </a:r>
          </a:p>
          <a:p>
            <a:pPr lvl="1"/>
            <a:r>
              <a:rPr lang="en-US" altLang="en-US" dirty="0">
                <a:latin typeface="Verdana" panose="020B0604030504040204" pitchFamily="34" charset="0"/>
              </a:rPr>
              <a:t>Allows anyone a forum to voice their opinion</a:t>
            </a:r>
          </a:p>
          <a:p>
            <a:pPr lvl="1"/>
            <a:r>
              <a:rPr lang="en-US" altLang="en-US" dirty="0">
                <a:latin typeface="Verdana" panose="020B0604030504040204" pitchFamily="34" charset="0"/>
              </a:rPr>
              <a:t>Two-way medium that allows readers to respond and further the discussion</a:t>
            </a:r>
          </a:p>
        </p:txBody>
      </p:sp>
      <p:sp>
        <p:nvSpPr>
          <p:cNvPr id="5" name="Content Placeholder 4"/>
          <p:cNvSpPr>
            <a:spLocks noGrp="1"/>
          </p:cNvSpPr>
          <p:nvPr>
            <p:ph sz="half" idx="2"/>
          </p:nvPr>
        </p:nvSpPr>
        <p:spPr/>
        <p:txBody>
          <a:bodyPr>
            <a:normAutofit/>
          </a:bodyPr>
          <a:lstStyle/>
          <a:p>
            <a:pPr lvl="1"/>
            <a:r>
              <a:rPr lang="en-US" altLang="en-US" dirty="0">
                <a:latin typeface="Verdana" panose="020B0604030504040204" pitchFamily="34" charset="0"/>
              </a:rPr>
              <a:t>Many blogs use RSS feed information</a:t>
            </a:r>
          </a:p>
          <a:p>
            <a:pPr lvl="1"/>
            <a:r>
              <a:rPr lang="en-US" altLang="en-US" dirty="0">
                <a:latin typeface="Verdana" panose="020B0604030504040204" pitchFamily="34" charset="0"/>
              </a:rPr>
              <a:t>Maintains a dialogue with your peers and customers</a:t>
            </a:r>
          </a:p>
          <a:p>
            <a:pPr lvl="1"/>
            <a:r>
              <a:rPr lang="en-US" altLang="en-US" dirty="0">
                <a:latin typeface="Verdana" panose="020B0604030504040204" pitchFamily="34" charset="0"/>
              </a:rPr>
              <a:t>Keeps your organization in the front of the minds of potential customers</a:t>
            </a:r>
          </a:p>
        </p:txBody>
      </p:sp>
    </p:spTree>
    <p:extLst>
      <p:ext uri="{BB962C8B-B14F-4D97-AF65-F5344CB8AC3E}">
        <p14:creationId xmlns:p14="http://schemas.microsoft.com/office/powerpoint/2010/main" val="1215018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Marketing/Event Communications</a:t>
            </a:r>
          </a:p>
        </p:txBody>
      </p:sp>
      <p:sp>
        <p:nvSpPr>
          <p:cNvPr id="4" name="Content Placeholder 3"/>
          <p:cNvSpPr>
            <a:spLocks noGrp="1"/>
          </p:cNvSpPr>
          <p:nvPr>
            <p:ph sz="half" idx="1"/>
          </p:nvPr>
        </p:nvSpPr>
        <p:spPr/>
        <p:txBody>
          <a:bodyPr>
            <a:normAutofit/>
          </a:bodyPr>
          <a:lstStyle/>
          <a:p>
            <a:r>
              <a:rPr lang="en-US" altLang="en-US" dirty="0">
                <a:latin typeface="Verdana" panose="020B0604030504040204" pitchFamily="34" charset="0"/>
              </a:rPr>
              <a:t>Podcasting</a:t>
            </a:r>
          </a:p>
          <a:p>
            <a:pPr lvl="1"/>
            <a:r>
              <a:rPr lang="en-US" altLang="en-US" dirty="0">
                <a:latin typeface="Verdana" panose="020B0604030504040204" pitchFamily="34" charset="0"/>
              </a:rPr>
              <a:t>Method of distributing multimedia files such as audio or video programs, for playback</a:t>
            </a:r>
          </a:p>
          <a:p>
            <a:pPr lvl="1"/>
            <a:r>
              <a:rPr lang="en-US" altLang="en-US" dirty="0">
                <a:latin typeface="Verdana" panose="020B0604030504040204" pitchFamily="34" charset="0"/>
              </a:rPr>
              <a:t>Allows listeners / customers access to content that they can listen to at their leisure</a:t>
            </a:r>
          </a:p>
        </p:txBody>
      </p:sp>
      <p:sp>
        <p:nvSpPr>
          <p:cNvPr id="5" name="Content Placeholder 4"/>
          <p:cNvSpPr>
            <a:spLocks noGrp="1"/>
          </p:cNvSpPr>
          <p:nvPr>
            <p:ph sz="half" idx="2"/>
          </p:nvPr>
        </p:nvSpPr>
        <p:spPr/>
        <p:txBody>
          <a:bodyPr>
            <a:normAutofit/>
          </a:bodyPr>
          <a:lstStyle/>
          <a:p>
            <a:pPr marL="0" indent="0">
              <a:buNone/>
            </a:pPr>
            <a:endParaRPr lang="en-US" altLang="en-US" dirty="0">
              <a:latin typeface="Verdana" panose="020B0604030504040204" pitchFamily="34" charset="0"/>
            </a:endParaRPr>
          </a:p>
          <a:p>
            <a:pPr lvl="1"/>
            <a:r>
              <a:rPr lang="en-US" altLang="en-US" dirty="0">
                <a:latin typeface="Verdana" panose="020B0604030504040204" pitchFamily="34" charset="0"/>
              </a:rPr>
              <a:t>Marketing to customers who are interested in your product or services,</a:t>
            </a:r>
          </a:p>
          <a:p>
            <a:pPr lvl="1"/>
            <a:r>
              <a:rPr lang="en-US" altLang="en-US" dirty="0">
                <a:latin typeface="Verdana" panose="020B0604030504040204" pitchFamily="34" charset="0"/>
              </a:rPr>
              <a:t>Allows a more intimate contact as it uses mp3 sound technology</a:t>
            </a:r>
          </a:p>
        </p:txBody>
      </p:sp>
    </p:spTree>
    <p:extLst>
      <p:ext uri="{BB962C8B-B14F-4D97-AF65-F5344CB8AC3E}">
        <p14:creationId xmlns:p14="http://schemas.microsoft.com/office/powerpoint/2010/main" val="1048560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Marketing/Event Communications</a:t>
            </a:r>
          </a:p>
        </p:txBody>
      </p:sp>
      <p:sp>
        <p:nvSpPr>
          <p:cNvPr id="4" name="Content Placeholder 3"/>
          <p:cNvSpPr>
            <a:spLocks noGrp="1"/>
          </p:cNvSpPr>
          <p:nvPr>
            <p:ph sz="half" idx="1"/>
          </p:nvPr>
        </p:nvSpPr>
        <p:spPr/>
        <p:txBody>
          <a:bodyPr>
            <a:normAutofit/>
          </a:bodyPr>
          <a:lstStyle/>
          <a:p>
            <a:r>
              <a:rPr lang="en-US" altLang="en-US" dirty="0">
                <a:latin typeface="Verdana" panose="020B0604030504040204" pitchFamily="34" charset="0"/>
              </a:rPr>
              <a:t>E-blasts</a:t>
            </a:r>
          </a:p>
          <a:p>
            <a:pPr lvl="1"/>
            <a:r>
              <a:rPr lang="en-US" altLang="en-US" dirty="0">
                <a:latin typeface="Verdana" panose="020B0604030504040204" pitchFamily="34" charset="0"/>
              </a:rPr>
              <a:t>High volume marketing via e-mail</a:t>
            </a:r>
          </a:p>
          <a:p>
            <a:pPr lvl="1"/>
            <a:r>
              <a:rPr lang="en-US" altLang="en-US" dirty="0">
                <a:latin typeface="Verdana" panose="020B0604030504040204" pitchFamily="34" charset="0"/>
              </a:rPr>
              <a:t>Guidelines:</a:t>
            </a:r>
          </a:p>
          <a:p>
            <a:pPr lvl="2"/>
            <a:r>
              <a:rPr lang="en-US" altLang="en-US" dirty="0">
                <a:latin typeface="Verdana" panose="020B0604030504040204" pitchFamily="34" charset="0"/>
              </a:rPr>
              <a:t>Opt-in</a:t>
            </a:r>
          </a:p>
          <a:p>
            <a:pPr lvl="3"/>
            <a:r>
              <a:rPr lang="en-US" altLang="en-US" dirty="0">
                <a:latin typeface="Verdana" panose="020B0604030504040204" pitchFamily="34" charset="0"/>
              </a:rPr>
              <a:t>establish a dialogue and confirm that the recipient wants future mailings</a:t>
            </a:r>
          </a:p>
          <a:p>
            <a:pPr lvl="2"/>
            <a:r>
              <a:rPr lang="en-US" altLang="en-US" dirty="0">
                <a:latin typeface="Verdana" panose="020B0604030504040204" pitchFamily="34" charset="0"/>
              </a:rPr>
              <a:t>Don't overdo it</a:t>
            </a:r>
          </a:p>
          <a:p>
            <a:pPr lvl="3"/>
            <a:r>
              <a:rPr lang="en-US" altLang="en-US" dirty="0">
                <a:latin typeface="Verdana" panose="020B0604030504040204" pitchFamily="34" charset="0"/>
              </a:rPr>
              <a:t>don't alienate the customer</a:t>
            </a:r>
          </a:p>
        </p:txBody>
      </p:sp>
      <p:sp>
        <p:nvSpPr>
          <p:cNvPr id="5" name="Content Placeholder 4"/>
          <p:cNvSpPr>
            <a:spLocks noGrp="1"/>
          </p:cNvSpPr>
          <p:nvPr>
            <p:ph sz="half" idx="2"/>
          </p:nvPr>
        </p:nvSpPr>
        <p:spPr/>
        <p:txBody>
          <a:bodyPr>
            <a:normAutofit/>
          </a:bodyPr>
          <a:lstStyle/>
          <a:p>
            <a:pPr marL="457200" lvl="1" indent="0">
              <a:buNone/>
            </a:pPr>
            <a:endParaRPr lang="en-US" altLang="en-US" dirty="0">
              <a:latin typeface="Verdana" panose="020B0604030504040204" pitchFamily="34" charset="0"/>
            </a:endParaRPr>
          </a:p>
          <a:p>
            <a:pPr lvl="1"/>
            <a:r>
              <a:rPr lang="en-US" altLang="en-US" dirty="0">
                <a:latin typeface="Verdana" panose="020B0604030504040204" pitchFamily="34" charset="0"/>
              </a:rPr>
              <a:t>Guidelines:</a:t>
            </a:r>
          </a:p>
          <a:p>
            <a:pPr lvl="2"/>
            <a:r>
              <a:rPr lang="en-US" altLang="en-US" dirty="0">
                <a:latin typeface="Verdana" panose="020B0604030504040204" pitchFamily="34" charset="0"/>
              </a:rPr>
              <a:t>Use WIIFM (What's in it for me?)</a:t>
            </a:r>
          </a:p>
          <a:p>
            <a:pPr lvl="3"/>
            <a:r>
              <a:rPr lang="en-US" altLang="en-US" dirty="0">
                <a:latin typeface="Verdana" panose="020B0604030504040204" pitchFamily="34" charset="0"/>
              </a:rPr>
              <a:t>focus on why a customer would read your emails.</a:t>
            </a:r>
          </a:p>
          <a:p>
            <a:pPr lvl="2"/>
            <a:r>
              <a:rPr lang="en-US" altLang="en-US" dirty="0">
                <a:latin typeface="Verdana" panose="020B0604030504040204" pitchFamily="34" charset="0"/>
              </a:rPr>
              <a:t>Keep it simple</a:t>
            </a:r>
          </a:p>
          <a:p>
            <a:pPr lvl="3"/>
            <a:r>
              <a:rPr lang="en-US" altLang="en-US" dirty="0">
                <a:latin typeface="Verdana" panose="020B0604030504040204" pitchFamily="34" charset="0"/>
              </a:rPr>
              <a:t>customers will be more likely to read short, concise emails that get right to the point.</a:t>
            </a:r>
          </a:p>
        </p:txBody>
      </p:sp>
    </p:spTree>
    <p:extLst>
      <p:ext uri="{BB962C8B-B14F-4D97-AF65-F5344CB8AC3E}">
        <p14:creationId xmlns:p14="http://schemas.microsoft.com/office/powerpoint/2010/main" val="4038645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CA" dirty="0"/>
              <a:t>Planning</a:t>
            </a:r>
          </a:p>
        </p:txBody>
      </p:sp>
      <p:sp>
        <p:nvSpPr>
          <p:cNvPr id="6" name="Content Placeholder 5"/>
          <p:cNvSpPr>
            <a:spLocks noGrp="1"/>
          </p:cNvSpPr>
          <p:nvPr>
            <p:ph idx="1"/>
          </p:nvPr>
        </p:nvSpPr>
        <p:spPr/>
        <p:txBody>
          <a:bodyPr>
            <a:normAutofit fontScale="92500" lnSpcReduction="10000"/>
          </a:bodyPr>
          <a:lstStyle/>
          <a:p>
            <a:r>
              <a:rPr lang="en-US" altLang="en-US" dirty="0">
                <a:latin typeface="Verdana" panose="020B0604030504040204" pitchFamily="34" charset="0"/>
              </a:rPr>
              <a:t>Room Design Software</a:t>
            </a:r>
          </a:p>
          <a:p>
            <a:pPr lvl="1"/>
            <a:r>
              <a:rPr lang="en-US" altLang="en-US" dirty="0">
                <a:latin typeface="Verdana" panose="020B0604030504040204" pitchFamily="34" charset="0"/>
              </a:rPr>
              <a:t>Computer-aided design (CAD) software to graphically enhance room design presentation</a:t>
            </a:r>
          </a:p>
          <a:p>
            <a:pPr lvl="1"/>
            <a:r>
              <a:rPr lang="en-US" altLang="en-US" dirty="0">
                <a:latin typeface="Verdana" panose="020B0604030504040204" pitchFamily="34" charset="0"/>
              </a:rPr>
              <a:t>Great range in price and design</a:t>
            </a:r>
          </a:p>
          <a:p>
            <a:pPr lvl="1"/>
            <a:r>
              <a:rPr lang="en-US" altLang="en-US" dirty="0">
                <a:latin typeface="Verdana" panose="020B0604030504040204" pitchFamily="34" charset="0"/>
              </a:rPr>
              <a:t>Can create 3D tour of room setups</a:t>
            </a:r>
          </a:p>
          <a:p>
            <a:pPr lvl="1"/>
            <a:r>
              <a:rPr lang="en-US" altLang="en-US" dirty="0">
                <a:latin typeface="Verdana" panose="020B0604030504040204" pitchFamily="34" charset="0"/>
              </a:rPr>
              <a:t>Hotels can enhance by providing actual room images to incorporate into the images.</a:t>
            </a:r>
          </a:p>
          <a:p>
            <a:r>
              <a:rPr lang="en-US" altLang="en-US" dirty="0">
                <a:latin typeface="Verdana" panose="020B0604030504040204" pitchFamily="34" charset="0"/>
              </a:rPr>
              <a:t>Selling the Show Floor</a:t>
            </a:r>
          </a:p>
          <a:p>
            <a:pPr lvl="1"/>
            <a:r>
              <a:rPr lang="en-US" altLang="en-US" dirty="0">
                <a:latin typeface="Verdana" panose="020B0604030504040204" pitchFamily="34" charset="0"/>
              </a:rPr>
              <a:t>A type of virtual enhancement in the trade show floor selling process</a:t>
            </a:r>
          </a:p>
          <a:p>
            <a:pPr lvl="1"/>
            <a:r>
              <a:rPr lang="en-US" altLang="en-US" dirty="0">
                <a:latin typeface="Verdana" panose="020B0604030504040204" pitchFamily="34" charset="0"/>
              </a:rPr>
              <a:t>Provides updated layouts</a:t>
            </a:r>
          </a:p>
          <a:p>
            <a:pPr lvl="1"/>
            <a:r>
              <a:rPr lang="en-US" altLang="en-US" dirty="0">
                <a:latin typeface="Verdana" panose="020B0604030504040204" pitchFamily="34" charset="0"/>
              </a:rPr>
              <a:t>Helps buyer locate an appropriate floor space</a:t>
            </a:r>
          </a:p>
          <a:p>
            <a:pPr lvl="1"/>
            <a:r>
              <a:rPr lang="en-US" altLang="en-US" dirty="0">
                <a:latin typeface="Verdana" panose="020B0604030504040204" pitchFamily="34" charset="0"/>
              </a:rPr>
              <a:t>Use of colors to help design</a:t>
            </a:r>
          </a:p>
          <a:p>
            <a:endParaRPr lang="en-US" altLang="en-US" dirty="0">
              <a:latin typeface="Verdana" panose="020B0604030504040204" pitchFamily="34" charset="0"/>
            </a:endParaRPr>
          </a:p>
          <a:p>
            <a:endParaRPr lang="en-CA" dirty="0"/>
          </a:p>
        </p:txBody>
      </p:sp>
    </p:spTree>
    <p:extLst>
      <p:ext uri="{BB962C8B-B14F-4D97-AF65-F5344CB8AC3E}">
        <p14:creationId xmlns:p14="http://schemas.microsoft.com/office/powerpoint/2010/main" val="2120451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Registration</a:t>
            </a:r>
          </a:p>
        </p:txBody>
      </p:sp>
      <p:sp>
        <p:nvSpPr>
          <p:cNvPr id="3" name="Content Placeholder 2"/>
          <p:cNvSpPr>
            <a:spLocks noGrp="1"/>
          </p:cNvSpPr>
          <p:nvPr>
            <p:ph idx="1"/>
          </p:nvPr>
        </p:nvSpPr>
        <p:spPr/>
        <p:txBody>
          <a:bodyPr/>
          <a:lstStyle/>
          <a:p>
            <a:r>
              <a:rPr lang="en-US" altLang="en-US" dirty="0">
                <a:latin typeface="Verdana" panose="020B0604030504040204" pitchFamily="34" charset="0"/>
              </a:rPr>
              <a:t>Online registration</a:t>
            </a:r>
          </a:p>
          <a:p>
            <a:pPr lvl="1"/>
            <a:r>
              <a:rPr lang="en-US" altLang="en-US" dirty="0">
                <a:latin typeface="Verdana" panose="020B0604030504040204" pitchFamily="34" charset="0"/>
              </a:rPr>
              <a:t>Use of web for pre-registration</a:t>
            </a:r>
          </a:p>
          <a:p>
            <a:pPr lvl="1"/>
            <a:r>
              <a:rPr lang="en-US" altLang="en-US" dirty="0" err="1">
                <a:latin typeface="Verdana" panose="020B0604030504040204" pitchFamily="34" charset="0"/>
              </a:rPr>
              <a:t>IntroNetworks</a:t>
            </a:r>
            <a:r>
              <a:rPr lang="en-US" altLang="en-US" dirty="0">
                <a:latin typeface="Verdana" panose="020B0604030504040204" pitchFamily="34" charset="0"/>
              </a:rPr>
              <a:t> and leverage software</a:t>
            </a:r>
          </a:p>
          <a:p>
            <a:pPr lvl="1"/>
            <a:r>
              <a:rPr lang="en-US" altLang="en-US" dirty="0">
                <a:latin typeface="Verdana" panose="020B0604030504040204" pitchFamily="34" charset="0"/>
              </a:rPr>
              <a:t>Carefully integrate data collected online with what is collected manually</a:t>
            </a:r>
          </a:p>
          <a:p>
            <a:pPr lvl="1"/>
            <a:r>
              <a:rPr lang="en-US" altLang="en-US" dirty="0">
                <a:latin typeface="Verdana" panose="020B0604030504040204" pitchFamily="34" charset="0"/>
              </a:rPr>
              <a:t>Can add unexpected added expenses such as additional reports</a:t>
            </a:r>
          </a:p>
          <a:p>
            <a:endParaRPr lang="en-CA" dirty="0"/>
          </a:p>
        </p:txBody>
      </p:sp>
    </p:spTree>
    <p:extLst>
      <p:ext uri="{BB962C8B-B14F-4D97-AF65-F5344CB8AC3E}">
        <p14:creationId xmlns:p14="http://schemas.microsoft.com/office/powerpoint/2010/main" val="1230841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During the Event</a:t>
            </a:r>
          </a:p>
        </p:txBody>
      </p:sp>
      <p:sp>
        <p:nvSpPr>
          <p:cNvPr id="3" name="Content Placeholder 2"/>
          <p:cNvSpPr>
            <a:spLocks noGrp="1"/>
          </p:cNvSpPr>
          <p:nvPr>
            <p:ph sz="half" idx="1"/>
          </p:nvPr>
        </p:nvSpPr>
        <p:spPr/>
        <p:txBody>
          <a:bodyPr>
            <a:normAutofit fontScale="92500"/>
          </a:bodyPr>
          <a:lstStyle/>
          <a:p>
            <a:r>
              <a:rPr lang="en-US" altLang="en-US" dirty="0">
                <a:latin typeface="Verdana" panose="020B0604030504040204" pitchFamily="34" charset="0"/>
              </a:rPr>
              <a:t>Setting up infrastructure</a:t>
            </a:r>
          </a:p>
          <a:p>
            <a:r>
              <a:rPr lang="en-US" altLang="en-US" dirty="0">
                <a:latin typeface="Verdana" panose="020B0604030504040204" pitchFamily="34" charset="0"/>
              </a:rPr>
              <a:t>Bandwidth</a:t>
            </a:r>
          </a:p>
          <a:p>
            <a:pPr lvl="1"/>
            <a:r>
              <a:rPr lang="en-US" altLang="en-US" dirty="0">
                <a:latin typeface="Verdana" panose="020B0604030504040204" pitchFamily="34" charset="0"/>
              </a:rPr>
              <a:t>Carefully determine how much is needed for registration, e-mail kiosks, message centers, speaker access, web-conferencing</a:t>
            </a:r>
          </a:p>
          <a:p>
            <a:endParaRPr lang="en-CA" dirty="0"/>
          </a:p>
        </p:txBody>
      </p:sp>
      <p:sp>
        <p:nvSpPr>
          <p:cNvPr id="4" name="Content Placeholder 3"/>
          <p:cNvSpPr>
            <a:spLocks noGrp="1"/>
          </p:cNvSpPr>
          <p:nvPr>
            <p:ph sz="half" idx="2"/>
          </p:nvPr>
        </p:nvSpPr>
        <p:spPr/>
        <p:txBody>
          <a:bodyPr>
            <a:normAutofit fontScale="92500"/>
          </a:bodyPr>
          <a:lstStyle/>
          <a:p>
            <a:r>
              <a:rPr lang="en-US" altLang="en-US" dirty="0">
                <a:latin typeface="Verdana" panose="020B0604030504040204" pitchFamily="34" charset="0"/>
              </a:rPr>
              <a:t>VOIP (Voice over internet protocol)</a:t>
            </a:r>
          </a:p>
          <a:p>
            <a:pPr lvl="1"/>
            <a:r>
              <a:rPr lang="en-US" altLang="en-US" dirty="0">
                <a:latin typeface="Verdana" panose="020B0604030504040204" pitchFamily="34" charset="0"/>
              </a:rPr>
              <a:t>Basically an internet telephone (Skype is an example)</a:t>
            </a:r>
          </a:p>
          <a:p>
            <a:r>
              <a:rPr lang="en-US" altLang="en-US" dirty="0">
                <a:latin typeface="Verdana" panose="020B0604030504040204" pitchFamily="34" charset="0"/>
              </a:rPr>
              <a:t>Near Field Communications (NFC) &amp; Radio Frequency Identification Device (RFID)</a:t>
            </a:r>
          </a:p>
          <a:p>
            <a:pPr lvl="1"/>
            <a:r>
              <a:rPr lang="en-US" altLang="en-US" dirty="0">
                <a:latin typeface="Verdana" panose="020B0604030504040204" pitchFamily="34" charset="0"/>
              </a:rPr>
              <a:t>Interactive name tags</a:t>
            </a:r>
          </a:p>
          <a:p>
            <a:pPr lvl="1"/>
            <a:r>
              <a:rPr lang="en-US" altLang="en-US" dirty="0">
                <a:latin typeface="Verdana" panose="020B0604030504040204" pitchFamily="34" charset="0"/>
              </a:rPr>
              <a:t>CEU tracking</a:t>
            </a:r>
          </a:p>
          <a:p>
            <a:pPr lvl="1"/>
            <a:r>
              <a:rPr lang="en-US" altLang="en-US" dirty="0">
                <a:latin typeface="Verdana" panose="020B0604030504040204" pitchFamily="34" charset="0"/>
              </a:rPr>
              <a:t>Interactive message centers</a:t>
            </a:r>
          </a:p>
          <a:p>
            <a:endParaRPr lang="en-CA" dirty="0"/>
          </a:p>
        </p:txBody>
      </p:sp>
    </p:spTree>
    <p:extLst>
      <p:ext uri="{BB962C8B-B14F-4D97-AF65-F5344CB8AC3E}">
        <p14:creationId xmlns:p14="http://schemas.microsoft.com/office/powerpoint/2010/main" val="2512764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CA" dirty="0"/>
              <a:t>Destination Management Organization</a:t>
            </a:r>
          </a:p>
        </p:txBody>
      </p:sp>
      <p:sp>
        <p:nvSpPr>
          <p:cNvPr id="4" name="Content Placeholder 3"/>
          <p:cNvSpPr>
            <a:spLocks noGrp="1"/>
          </p:cNvSpPr>
          <p:nvPr>
            <p:ph idx="1"/>
          </p:nvPr>
        </p:nvSpPr>
        <p:spPr/>
        <p:txBody>
          <a:bodyPr/>
          <a:lstStyle/>
          <a:p>
            <a:r>
              <a:rPr lang="en-US" altLang="en-US" dirty="0">
                <a:latin typeface="Verdana" panose="020B0604030504040204" pitchFamily="34" charset="0"/>
              </a:rPr>
              <a:t>DMO (Destination Marketing Organization)</a:t>
            </a:r>
          </a:p>
          <a:p>
            <a:pPr lvl="1"/>
            <a:r>
              <a:rPr lang="en-US" altLang="en-US" dirty="0">
                <a:latin typeface="Verdana" panose="020B0604030504040204" pitchFamily="34" charset="0"/>
              </a:rPr>
              <a:t>A not-for-profit organization representing a specific destination and helping long-term economic development through travel and tourism industries</a:t>
            </a:r>
          </a:p>
          <a:p>
            <a:pPr lvl="1"/>
            <a:r>
              <a:rPr lang="en-US" altLang="en-US" dirty="0">
                <a:latin typeface="Verdana" panose="020B0604030504040204" pitchFamily="34" charset="0"/>
              </a:rPr>
              <a:t>Funded by transient room taxes, government budget allocations, private memberships.</a:t>
            </a:r>
          </a:p>
          <a:p>
            <a:endParaRPr lang="en-CA" dirty="0"/>
          </a:p>
        </p:txBody>
      </p:sp>
    </p:spTree>
    <p:extLst>
      <p:ext uri="{BB962C8B-B14F-4D97-AF65-F5344CB8AC3E}">
        <p14:creationId xmlns:p14="http://schemas.microsoft.com/office/powerpoint/2010/main" val="3405482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Technology Infrastructure</a:t>
            </a:r>
          </a:p>
        </p:txBody>
      </p:sp>
      <p:sp>
        <p:nvSpPr>
          <p:cNvPr id="3" name="Content Placeholder 2"/>
          <p:cNvSpPr>
            <a:spLocks noGrp="1"/>
          </p:cNvSpPr>
          <p:nvPr>
            <p:ph sz="half" idx="1"/>
          </p:nvPr>
        </p:nvSpPr>
        <p:spPr/>
        <p:txBody>
          <a:bodyPr/>
          <a:lstStyle/>
          <a:p>
            <a:r>
              <a:rPr lang="en-US" altLang="en-US" dirty="0">
                <a:latin typeface="Verdana" panose="020B0604030504040204" pitchFamily="34" charset="0"/>
              </a:rPr>
              <a:t>Lead Retrieval System</a:t>
            </a:r>
          </a:p>
          <a:p>
            <a:pPr lvl="1"/>
            <a:r>
              <a:rPr lang="en-US" altLang="en-US" dirty="0">
                <a:latin typeface="Verdana" panose="020B0604030504040204" pitchFamily="34" charset="0"/>
              </a:rPr>
              <a:t>Information coded onto a badge for each attendee and then retrieved electronically for use</a:t>
            </a:r>
          </a:p>
          <a:p>
            <a:endParaRPr lang="en-CA" dirty="0"/>
          </a:p>
        </p:txBody>
      </p:sp>
      <p:sp>
        <p:nvSpPr>
          <p:cNvPr id="4" name="Content Placeholder 3"/>
          <p:cNvSpPr>
            <a:spLocks noGrp="1"/>
          </p:cNvSpPr>
          <p:nvPr>
            <p:ph sz="half" idx="2"/>
          </p:nvPr>
        </p:nvSpPr>
        <p:spPr/>
        <p:txBody>
          <a:bodyPr/>
          <a:lstStyle/>
          <a:p>
            <a:r>
              <a:rPr lang="en-US" altLang="en-US" dirty="0">
                <a:latin typeface="Verdana" panose="020B0604030504040204" pitchFamily="34" charset="0"/>
              </a:rPr>
              <a:t>Audience Response System (ARS)</a:t>
            </a:r>
          </a:p>
          <a:p>
            <a:pPr lvl="1"/>
            <a:r>
              <a:rPr lang="en-US" altLang="en-US" dirty="0">
                <a:latin typeface="Verdana" panose="020B0604030504040204" pitchFamily="34" charset="0"/>
              </a:rPr>
              <a:t>Similar to technology in an audience participation game show</a:t>
            </a:r>
          </a:p>
          <a:p>
            <a:pPr lvl="1"/>
            <a:r>
              <a:rPr lang="en-US" altLang="en-US" dirty="0">
                <a:latin typeface="Verdana" panose="020B0604030504040204" pitchFamily="34" charset="0"/>
              </a:rPr>
              <a:t>Can be tracked online as a survey or poll</a:t>
            </a:r>
          </a:p>
          <a:p>
            <a:pPr lvl="1"/>
            <a:r>
              <a:rPr lang="en-US" altLang="en-US" dirty="0">
                <a:latin typeface="Verdana" panose="020B0604030504040204" pitchFamily="34" charset="0"/>
              </a:rPr>
              <a:t>Can be streamlined into a PowerPoint presentation.</a:t>
            </a:r>
          </a:p>
          <a:p>
            <a:endParaRPr lang="en-CA" dirty="0"/>
          </a:p>
        </p:txBody>
      </p:sp>
    </p:spTree>
    <p:extLst>
      <p:ext uri="{BB962C8B-B14F-4D97-AF65-F5344CB8AC3E}">
        <p14:creationId xmlns:p14="http://schemas.microsoft.com/office/powerpoint/2010/main" val="4041232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Technology Infrastructure</a:t>
            </a:r>
          </a:p>
        </p:txBody>
      </p:sp>
      <p:sp>
        <p:nvSpPr>
          <p:cNvPr id="3" name="Content Placeholder 2"/>
          <p:cNvSpPr>
            <a:spLocks noGrp="1"/>
          </p:cNvSpPr>
          <p:nvPr>
            <p:ph sz="half" idx="1"/>
          </p:nvPr>
        </p:nvSpPr>
        <p:spPr/>
        <p:txBody>
          <a:bodyPr/>
          <a:lstStyle/>
          <a:p>
            <a:r>
              <a:rPr lang="en-US" altLang="en-US" dirty="0">
                <a:latin typeface="Verdana" panose="020B0604030504040204" pitchFamily="34" charset="0"/>
              </a:rPr>
              <a:t>Attendee blogs and tweets</a:t>
            </a:r>
          </a:p>
          <a:p>
            <a:pPr lvl="1"/>
            <a:r>
              <a:rPr lang="en-US" altLang="en-US" dirty="0">
                <a:latin typeface="Verdana" panose="020B0604030504040204" pitchFamily="34" charset="0"/>
              </a:rPr>
              <a:t>AKA microblogging</a:t>
            </a:r>
          </a:p>
          <a:p>
            <a:pPr lvl="1"/>
            <a:r>
              <a:rPr lang="en-US" altLang="en-US" dirty="0">
                <a:latin typeface="Verdana" panose="020B0604030504040204" pitchFamily="34" charset="0"/>
              </a:rPr>
              <a:t>Provide wireless broadband in all meeting rooms and pre-function spaces</a:t>
            </a:r>
          </a:p>
          <a:p>
            <a:endParaRPr lang="en-CA" dirty="0"/>
          </a:p>
        </p:txBody>
      </p:sp>
      <p:sp>
        <p:nvSpPr>
          <p:cNvPr id="4" name="Content Placeholder 3"/>
          <p:cNvSpPr>
            <a:spLocks noGrp="1"/>
          </p:cNvSpPr>
          <p:nvPr>
            <p:ph sz="half" idx="2"/>
          </p:nvPr>
        </p:nvSpPr>
        <p:spPr/>
        <p:txBody>
          <a:bodyPr/>
          <a:lstStyle/>
          <a:p>
            <a:pPr lvl="1"/>
            <a:r>
              <a:rPr lang="en-US" altLang="en-US" dirty="0">
                <a:latin typeface="Verdana" panose="020B0604030504040204" pitchFamily="34" charset="0"/>
              </a:rPr>
              <a:t>Twitter</a:t>
            </a:r>
          </a:p>
          <a:p>
            <a:pPr lvl="2"/>
            <a:r>
              <a:rPr lang="en-US" altLang="en-US" dirty="0">
                <a:latin typeface="Verdana" panose="020B0604030504040204" pitchFamily="34" charset="0"/>
              </a:rPr>
              <a:t>140 characters and access from any mobile device</a:t>
            </a:r>
          </a:p>
          <a:p>
            <a:pPr lvl="2"/>
            <a:r>
              <a:rPr lang="en-US" altLang="en-US" dirty="0">
                <a:latin typeface="Verdana" panose="020B0604030504040204" pitchFamily="34" charset="0"/>
              </a:rPr>
              <a:t>Tweeting during a meeting may indicate level of boredom with presentation</a:t>
            </a:r>
          </a:p>
          <a:p>
            <a:pPr lvl="2"/>
            <a:r>
              <a:rPr lang="en-US" altLang="en-US" dirty="0">
                <a:latin typeface="Verdana" panose="020B0604030504040204" pitchFamily="34" charset="0"/>
              </a:rPr>
              <a:t>The hash tag (#) establishes a threaded conversation that attendees can join</a:t>
            </a:r>
          </a:p>
          <a:p>
            <a:endParaRPr lang="en-CA" dirty="0"/>
          </a:p>
        </p:txBody>
      </p:sp>
    </p:spTree>
    <p:extLst>
      <p:ext uri="{BB962C8B-B14F-4D97-AF65-F5344CB8AC3E}">
        <p14:creationId xmlns:p14="http://schemas.microsoft.com/office/powerpoint/2010/main" val="1868131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Technology Infrastructure</a:t>
            </a:r>
          </a:p>
        </p:txBody>
      </p:sp>
      <p:sp>
        <p:nvSpPr>
          <p:cNvPr id="3" name="Content Placeholder 2"/>
          <p:cNvSpPr>
            <a:spLocks noGrp="1"/>
          </p:cNvSpPr>
          <p:nvPr>
            <p:ph sz="half" idx="1"/>
          </p:nvPr>
        </p:nvSpPr>
        <p:spPr/>
        <p:txBody>
          <a:bodyPr/>
          <a:lstStyle/>
          <a:p>
            <a:r>
              <a:rPr lang="en-US" altLang="en-US" dirty="0">
                <a:latin typeface="Verdana" panose="020B0604030504040204" pitchFamily="34" charset="0"/>
              </a:rPr>
              <a:t>Mobile Technologies</a:t>
            </a:r>
          </a:p>
          <a:p>
            <a:pPr lvl="1"/>
            <a:r>
              <a:rPr lang="en-US" altLang="en-US" dirty="0">
                <a:latin typeface="Verdana" panose="020B0604030504040204" pitchFamily="34" charset="0"/>
              </a:rPr>
              <a:t>Smart phones (3G and 4G) high speed transmission </a:t>
            </a:r>
          </a:p>
          <a:p>
            <a:pPr lvl="1"/>
            <a:r>
              <a:rPr lang="en-US" altLang="en-US" dirty="0">
                <a:latin typeface="Verdana" panose="020B0604030504040204" pitchFamily="34" charset="0"/>
              </a:rPr>
              <a:t>Personal digital assistants (PDA)</a:t>
            </a:r>
          </a:p>
          <a:p>
            <a:pPr lvl="2"/>
            <a:r>
              <a:rPr lang="en-US" altLang="en-US" dirty="0">
                <a:latin typeface="Verdana" panose="020B0604030504040204" pitchFamily="34" charset="0"/>
              </a:rPr>
              <a:t>incorporates internet access, calendars, etc.</a:t>
            </a:r>
          </a:p>
          <a:p>
            <a:pPr lvl="1"/>
            <a:r>
              <a:rPr lang="en-US" altLang="en-US" dirty="0">
                <a:latin typeface="Verdana" panose="020B0604030504040204" pitchFamily="34" charset="0"/>
              </a:rPr>
              <a:t>Bluetooth</a:t>
            </a:r>
          </a:p>
          <a:p>
            <a:pPr lvl="2"/>
            <a:r>
              <a:rPr lang="en-US" altLang="en-US" dirty="0">
                <a:latin typeface="Verdana" panose="020B0604030504040204" pitchFamily="34" charset="0"/>
              </a:rPr>
              <a:t>a telecommunications standard allows mobile devices to communicate with each other</a:t>
            </a:r>
          </a:p>
          <a:p>
            <a:endParaRPr lang="en-CA" dirty="0"/>
          </a:p>
        </p:txBody>
      </p:sp>
      <p:sp>
        <p:nvSpPr>
          <p:cNvPr id="4" name="Content Placeholder 3"/>
          <p:cNvSpPr>
            <a:spLocks noGrp="1"/>
          </p:cNvSpPr>
          <p:nvPr>
            <p:ph sz="half" idx="2"/>
          </p:nvPr>
        </p:nvSpPr>
        <p:spPr/>
        <p:txBody>
          <a:bodyPr/>
          <a:lstStyle/>
          <a:p>
            <a:r>
              <a:rPr lang="en-US" altLang="en-US" dirty="0">
                <a:latin typeface="Verdana" panose="020B0604030504040204" pitchFamily="34" charset="0"/>
              </a:rPr>
              <a:t>Mashups</a:t>
            </a:r>
          </a:p>
          <a:p>
            <a:pPr lvl="1"/>
            <a:r>
              <a:rPr lang="en-US" altLang="en-US" dirty="0">
                <a:latin typeface="Verdana" panose="020B0604030504040204" pitchFamily="34" charset="0"/>
              </a:rPr>
              <a:t>Combination of two services to create third hybrid tool serving a specific need (i.e. Google Maps and Craig's List)</a:t>
            </a:r>
          </a:p>
          <a:p>
            <a:endParaRPr lang="en-CA" dirty="0"/>
          </a:p>
        </p:txBody>
      </p:sp>
    </p:spTree>
    <p:extLst>
      <p:ext uri="{BB962C8B-B14F-4D97-AF65-F5344CB8AC3E}">
        <p14:creationId xmlns:p14="http://schemas.microsoft.com/office/powerpoint/2010/main" val="3566737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After the Event</a:t>
            </a:r>
          </a:p>
        </p:txBody>
      </p:sp>
      <p:sp>
        <p:nvSpPr>
          <p:cNvPr id="3" name="Content Placeholder 2"/>
          <p:cNvSpPr>
            <a:spLocks noGrp="1"/>
          </p:cNvSpPr>
          <p:nvPr>
            <p:ph sz="half" idx="1"/>
          </p:nvPr>
        </p:nvSpPr>
        <p:spPr/>
        <p:txBody>
          <a:bodyPr/>
          <a:lstStyle/>
          <a:p>
            <a:r>
              <a:rPr lang="en-US" altLang="en-US" dirty="0">
                <a:latin typeface="Verdana" panose="020B0604030504040204" pitchFamily="34" charset="0"/>
              </a:rPr>
              <a:t>Online Evaluations and Surveys</a:t>
            </a:r>
          </a:p>
          <a:p>
            <a:pPr lvl="1"/>
            <a:r>
              <a:rPr lang="en-US" altLang="en-US" dirty="0">
                <a:latin typeface="Verdana" panose="020B0604030504040204" pitchFamily="34" charset="0"/>
              </a:rPr>
              <a:t>Online systems such as </a:t>
            </a:r>
            <a:r>
              <a:rPr lang="en-US" altLang="en-US" dirty="0" err="1">
                <a:latin typeface="Verdana" panose="020B0604030504040204" pitchFamily="34" charset="0"/>
              </a:rPr>
              <a:t>Zoomerang</a:t>
            </a:r>
            <a:endParaRPr lang="en-US" altLang="en-US" dirty="0">
              <a:latin typeface="Verdana" panose="020B0604030504040204" pitchFamily="34" charset="0"/>
            </a:endParaRPr>
          </a:p>
          <a:p>
            <a:pPr lvl="1"/>
            <a:r>
              <a:rPr lang="en-US" altLang="en-US" dirty="0">
                <a:latin typeface="Verdana" panose="020B0604030504040204" pitchFamily="34" charset="0"/>
              </a:rPr>
              <a:t>Questions as to accuracy</a:t>
            </a:r>
          </a:p>
          <a:p>
            <a:endParaRPr lang="en-CA" dirty="0"/>
          </a:p>
        </p:txBody>
      </p:sp>
      <p:sp>
        <p:nvSpPr>
          <p:cNvPr id="4" name="Content Placeholder 3"/>
          <p:cNvSpPr>
            <a:spLocks noGrp="1"/>
          </p:cNvSpPr>
          <p:nvPr>
            <p:ph sz="half" idx="2"/>
          </p:nvPr>
        </p:nvSpPr>
        <p:spPr/>
        <p:txBody>
          <a:bodyPr/>
          <a:lstStyle/>
          <a:p>
            <a:r>
              <a:rPr lang="en-US" altLang="en-US" dirty="0">
                <a:latin typeface="Verdana" panose="020B0604030504040204" pitchFamily="34" charset="0"/>
              </a:rPr>
              <a:t>Media for marketing purposes</a:t>
            </a:r>
          </a:p>
          <a:p>
            <a:pPr lvl="1"/>
            <a:r>
              <a:rPr lang="en-US" altLang="en-US" dirty="0">
                <a:latin typeface="Verdana" panose="020B0604030504040204" pitchFamily="34" charset="0"/>
              </a:rPr>
              <a:t>Extends event past the traditional time boundaries</a:t>
            </a:r>
          </a:p>
          <a:p>
            <a:pPr lvl="1"/>
            <a:r>
              <a:rPr lang="en-US" altLang="en-US" dirty="0">
                <a:latin typeface="Verdana" panose="020B0604030504040204" pitchFamily="34" charset="0"/>
              </a:rPr>
              <a:t>Provide content to those who could not attend or missed sessions</a:t>
            </a:r>
          </a:p>
          <a:p>
            <a:pPr lvl="1"/>
            <a:r>
              <a:rPr lang="en-US" altLang="en-US" dirty="0">
                <a:latin typeface="Verdana" panose="020B0604030504040204" pitchFamily="34" charset="0"/>
              </a:rPr>
              <a:t>Issues of cost and delivery: will the service be free and how will it be accessed?</a:t>
            </a:r>
          </a:p>
          <a:p>
            <a:endParaRPr lang="en-CA" dirty="0"/>
          </a:p>
        </p:txBody>
      </p:sp>
    </p:spTree>
    <p:extLst>
      <p:ext uri="{BB962C8B-B14F-4D97-AF65-F5344CB8AC3E}">
        <p14:creationId xmlns:p14="http://schemas.microsoft.com/office/powerpoint/2010/main" val="4270762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Virtual Gatherings</a:t>
            </a:r>
          </a:p>
        </p:txBody>
      </p:sp>
      <p:sp>
        <p:nvSpPr>
          <p:cNvPr id="3" name="Content Placeholder 2"/>
          <p:cNvSpPr>
            <a:spLocks noGrp="1"/>
          </p:cNvSpPr>
          <p:nvPr>
            <p:ph sz="half" idx="1"/>
          </p:nvPr>
        </p:nvSpPr>
        <p:spPr/>
        <p:txBody>
          <a:bodyPr/>
          <a:lstStyle/>
          <a:p>
            <a:r>
              <a:rPr lang="en-US" altLang="en-US" dirty="0">
                <a:latin typeface="Verdana" panose="020B0604030504040204" pitchFamily="34" charset="0"/>
              </a:rPr>
              <a:t>Webinars</a:t>
            </a:r>
          </a:p>
          <a:p>
            <a:pPr lvl="1"/>
            <a:r>
              <a:rPr lang="en-US" altLang="en-US" dirty="0">
                <a:latin typeface="Verdana" panose="020B0604030504040204" pitchFamily="34" charset="0"/>
              </a:rPr>
              <a:t>Online services that allow audio, data and streaming content to be delivered over the internet</a:t>
            </a:r>
          </a:p>
          <a:p>
            <a:pPr lvl="1"/>
            <a:r>
              <a:rPr lang="en-US" altLang="en-US" dirty="0" err="1">
                <a:latin typeface="Verdana" panose="020B0604030504040204" pitchFamily="34" charset="0"/>
              </a:rPr>
              <a:t>ReadyTalk</a:t>
            </a:r>
            <a:r>
              <a:rPr lang="en-US" altLang="en-US" dirty="0">
                <a:latin typeface="Verdana" panose="020B0604030504040204" pitchFamily="34" charset="0"/>
              </a:rPr>
              <a:t> or </a:t>
            </a:r>
            <a:r>
              <a:rPr lang="en-US" altLang="en-US" dirty="0" err="1">
                <a:latin typeface="Verdana" panose="020B0604030504040204" pitchFamily="34" charset="0"/>
              </a:rPr>
              <a:t>TelePresence</a:t>
            </a:r>
            <a:r>
              <a:rPr lang="en-US" altLang="en-US" dirty="0">
                <a:latin typeface="Verdana" panose="020B0604030504040204" pitchFamily="34" charset="0"/>
              </a:rPr>
              <a:t> Videoconference</a:t>
            </a:r>
          </a:p>
          <a:p>
            <a:pPr marL="0" indent="0">
              <a:buNone/>
            </a:pPr>
            <a:endParaRPr lang="en-CA" dirty="0"/>
          </a:p>
        </p:txBody>
      </p:sp>
      <p:sp>
        <p:nvSpPr>
          <p:cNvPr id="4" name="Content Placeholder 3"/>
          <p:cNvSpPr>
            <a:spLocks noGrp="1"/>
          </p:cNvSpPr>
          <p:nvPr>
            <p:ph sz="half" idx="2"/>
          </p:nvPr>
        </p:nvSpPr>
        <p:spPr/>
        <p:txBody>
          <a:bodyPr/>
          <a:lstStyle/>
          <a:p>
            <a:r>
              <a:rPr lang="en-US" altLang="en-US" dirty="0">
                <a:latin typeface="Verdana" panose="020B0604030504040204" pitchFamily="34" charset="0"/>
              </a:rPr>
              <a:t>Virtual Trade Shows</a:t>
            </a:r>
          </a:p>
          <a:p>
            <a:pPr lvl="1"/>
            <a:r>
              <a:rPr lang="en-US" altLang="en-US" dirty="0" err="1">
                <a:latin typeface="Verdana" panose="020B0604030504040204" pitchFamily="34" charset="0"/>
              </a:rPr>
              <a:t>Digitell's</a:t>
            </a:r>
            <a:r>
              <a:rPr lang="en-US" altLang="en-US" dirty="0">
                <a:latin typeface="Verdana" panose="020B0604030504040204" pitchFamily="34" charset="0"/>
              </a:rPr>
              <a:t> </a:t>
            </a:r>
            <a:r>
              <a:rPr lang="en-US" altLang="en-US" dirty="0" err="1">
                <a:latin typeface="Verdana" panose="020B0604030504040204" pitchFamily="34" charset="0"/>
              </a:rPr>
              <a:t>VirtualU</a:t>
            </a:r>
            <a:endParaRPr lang="en-US" altLang="en-US" dirty="0">
              <a:latin typeface="Verdana" panose="020B0604030504040204" pitchFamily="34" charset="0"/>
            </a:endParaRPr>
          </a:p>
          <a:p>
            <a:pPr lvl="2"/>
            <a:r>
              <a:rPr lang="en-US" altLang="en-US" dirty="0">
                <a:latin typeface="Verdana" panose="020B0604030504040204" pitchFamily="34" charset="0"/>
              </a:rPr>
              <a:t>creation of online space with hypertext links</a:t>
            </a:r>
          </a:p>
          <a:p>
            <a:pPr lvl="2"/>
            <a:r>
              <a:rPr lang="en-US" altLang="en-US" dirty="0">
                <a:latin typeface="Verdana" panose="020B0604030504040204" pitchFamily="34" charset="0"/>
              </a:rPr>
              <a:t>Can extend real-life trade shows by 2 or 3 days</a:t>
            </a:r>
          </a:p>
          <a:p>
            <a:endParaRPr lang="en-CA" dirty="0"/>
          </a:p>
        </p:txBody>
      </p:sp>
    </p:spTree>
    <p:extLst>
      <p:ext uri="{BB962C8B-B14F-4D97-AF65-F5344CB8AC3E}">
        <p14:creationId xmlns:p14="http://schemas.microsoft.com/office/powerpoint/2010/main" val="2860073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CA" dirty="0"/>
              <a:t>Going Green</a:t>
            </a:r>
          </a:p>
        </p:txBody>
      </p:sp>
    </p:spTree>
    <p:extLst>
      <p:ext uri="{BB962C8B-B14F-4D97-AF65-F5344CB8AC3E}">
        <p14:creationId xmlns:p14="http://schemas.microsoft.com/office/powerpoint/2010/main" val="3912466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CA" dirty="0"/>
              <a:t>Why worry about being green?</a:t>
            </a:r>
          </a:p>
        </p:txBody>
      </p:sp>
      <p:sp>
        <p:nvSpPr>
          <p:cNvPr id="5" name="Content Placeholder 4"/>
          <p:cNvSpPr>
            <a:spLocks noGrp="1"/>
          </p:cNvSpPr>
          <p:nvPr>
            <p:ph sz="half" idx="1"/>
          </p:nvPr>
        </p:nvSpPr>
        <p:spPr/>
        <p:txBody>
          <a:bodyPr>
            <a:normAutofit fontScale="92500" lnSpcReduction="10000"/>
          </a:bodyPr>
          <a:lstStyle/>
          <a:p>
            <a:pPr marL="342900" lvl="0" indent="-342900">
              <a:lnSpc>
                <a:spcPct val="100000"/>
              </a:lnSpc>
              <a:spcBef>
                <a:spcPts val="0"/>
              </a:spcBef>
              <a:buClr>
                <a:srgbClr val="800000"/>
              </a:buClr>
              <a:buSzPct val="100000"/>
              <a:buFont typeface="Times New Roman"/>
              <a:buChar char="•"/>
            </a:pPr>
            <a:r>
              <a:rPr lang="en-US" sz="3000" b="0" i="0" u="none" strike="noStrike" cap="none" dirty="0">
                <a:solidFill>
                  <a:schemeClr val="dk1"/>
                </a:solidFill>
                <a:latin typeface="Verdana"/>
                <a:ea typeface="Verdana"/>
                <a:cs typeface="Verdana"/>
                <a:sym typeface="Verdana"/>
              </a:rPr>
              <a:t>Economic reasons</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Higher gross margins, return on sales, return on assets and stronger cash flow</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Switch from bottled water to pitcher water saves money</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Reusing badge holders / reducing paperwork</a:t>
            </a:r>
          </a:p>
          <a:p>
            <a:endParaRPr lang="en-CA" dirty="0"/>
          </a:p>
        </p:txBody>
      </p:sp>
      <p:sp>
        <p:nvSpPr>
          <p:cNvPr id="6" name="Content Placeholder 5"/>
          <p:cNvSpPr>
            <a:spLocks noGrp="1"/>
          </p:cNvSpPr>
          <p:nvPr>
            <p:ph sz="half" idx="2"/>
          </p:nvPr>
        </p:nvSpPr>
        <p:spPr/>
        <p:txBody>
          <a:bodyPr>
            <a:normAutofit fontScale="92500" lnSpcReduction="10000"/>
          </a:bodyPr>
          <a:lstStyle/>
          <a:p>
            <a:pPr marL="342900" lvl="0" indent="-342900">
              <a:lnSpc>
                <a:spcPct val="100000"/>
              </a:lnSpc>
              <a:spcBef>
                <a:spcPts val="0"/>
              </a:spcBef>
              <a:buClr>
                <a:srgbClr val="800000"/>
              </a:buClr>
              <a:buSzPct val="100000"/>
              <a:buFont typeface="Times New Roman"/>
              <a:buChar char="•"/>
            </a:pPr>
            <a:r>
              <a:rPr lang="en-US" sz="3000" b="0" i="0" u="none" strike="noStrike" cap="none" dirty="0">
                <a:solidFill>
                  <a:schemeClr val="dk1"/>
                </a:solidFill>
                <a:latin typeface="Verdana"/>
                <a:ea typeface="Verdana"/>
                <a:cs typeface="Verdana"/>
                <a:sym typeface="Verdana"/>
              </a:rPr>
              <a:t>Social reasons</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Businesses should contribute to the welfare of the community.</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Employees happier and healthier / employee retention increases</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More appealing image for potential employees</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Recycling helps underprivileged.</a:t>
            </a:r>
          </a:p>
          <a:p>
            <a:endParaRPr lang="en-CA" dirty="0"/>
          </a:p>
        </p:txBody>
      </p:sp>
    </p:spTree>
    <p:extLst>
      <p:ext uri="{BB962C8B-B14F-4D97-AF65-F5344CB8AC3E}">
        <p14:creationId xmlns:p14="http://schemas.microsoft.com/office/powerpoint/2010/main" val="31935382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How do we go green?</a:t>
            </a:r>
          </a:p>
        </p:txBody>
      </p:sp>
      <p:sp>
        <p:nvSpPr>
          <p:cNvPr id="3" name="Content Placeholder 2"/>
          <p:cNvSpPr>
            <a:spLocks noGrp="1"/>
          </p:cNvSpPr>
          <p:nvPr>
            <p:ph sz="half" idx="1"/>
          </p:nvPr>
        </p:nvSpPr>
        <p:spPr/>
        <p:txBody>
          <a:bodyPr/>
          <a:lstStyle/>
          <a:p>
            <a:pPr marL="342900" lvl="0" indent="-342900">
              <a:lnSpc>
                <a:spcPct val="100000"/>
              </a:lnSpc>
              <a:spcBef>
                <a:spcPts val="0"/>
              </a:spcBef>
              <a:buClr>
                <a:srgbClr val="800000"/>
              </a:buClr>
              <a:buSzPct val="100000"/>
              <a:buFont typeface="Times New Roman"/>
              <a:buChar char="•"/>
            </a:pPr>
            <a:r>
              <a:rPr lang="en-US" dirty="0">
                <a:solidFill>
                  <a:schemeClr val="dk1"/>
                </a:solidFill>
                <a:latin typeface="Verdana"/>
                <a:ea typeface="Verdana"/>
                <a:cs typeface="Verdana"/>
                <a:sym typeface="Verdana"/>
              </a:rPr>
              <a:t>Create standards.</a:t>
            </a:r>
          </a:p>
          <a:p>
            <a:pPr marL="342900" lvl="0" indent="-342900">
              <a:lnSpc>
                <a:spcPct val="100000"/>
              </a:lnSpc>
              <a:spcBef>
                <a:spcPts val="600"/>
              </a:spcBef>
              <a:buClr>
                <a:srgbClr val="800000"/>
              </a:buClr>
              <a:buSzPct val="100000"/>
              <a:buFont typeface="Times New Roman"/>
              <a:buChar char="•"/>
            </a:pPr>
            <a:r>
              <a:rPr lang="en-US" dirty="0">
                <a:solidFill>
                  <a:schemeClr val="dk1"/>
                </a:solidFill>
                <a:latin typeface="Verdana"/>
                <a:ea typeface="Verdana"/>
                <a:cs typeface="Verdana"/>
                <a:sym typeface="Verdana"/>
              </a:rPr>
              <a:t>Use technology.</a:t>
            </a:r>
          </a:p>
          <a:p>
            <a:pPr marL="342900" lvl="0" indent="-342900">
              <a:lnSpc>
                <a:spcPct val="100000"/>
              </a:lnSpc>
              <a:spcBef>
                <a:spcPts val="600"/>
              </a:spcBef>
              <a:buClr>
                <a:srgbClr val="800000"/>
              </a:buClr>
              <a:buSzPct val="100000"/>
              <a:buFont typeface="Times New Roman"/>
              <a:buChar char="•"/>
            </a:pPr>
            <a:r>
              <a:rPr lang="en-US" dirty="0">
                <a:solidFill>
                  <a:schemeClr val="dk1"/>
                </a:solidFill>
                <a:latin typeface="Verdana"/>
                <a:ea typeface="Verdana"/>
                <a:cs typeface="Verdana"/>
                <a:sym typeface="Verdana"/>
              </a:rPr>
              <a:t>Choose a local destination.</a:t>
            </a:r>
          </a:p>
          <a:p>
            <a:pPr marL="342900" lvl="0" indent="-342900">
              <a:lnSpc>
                <a:spcPct val="100000"/>
              </a:lnSpc>
              <a:spcBef>
                <a:spcPts val="600"/>
              </a:spcBef>
              <a:buClr>
                <a:srgbClr val="800000"/>
              </a:buClr>
              <a:buSzPct val="100000"/>
              <a:buFont typeface="Times New Roman"/>
              <a:buChar char="•"/>
            </a:pPr>
            <a:r>
              <a:rPr lang="en-US" dirty="0">
                <a:solidFill>
                  <a:schemeClr val="dk1"/>
                </a:solidFill>
                <a:latin typeface="Verdana"/>
                <a:ea typeface="Verdana"/>
                <a:cs typeface="Verdana"/>
                <a:sym typeface="Verdana"/>
              </a:rPr>
              <a:t>Reduce, reuse and recycle.</a:t>
            </a:r>
          </a:p>
          <a:p>
            <a:pPr marL="342900" lvl="0" indent="-342900">
              <a:lnSpc>
                <a:spcPct val="100000"/>
              </a:lnSpc>
              <a:spcBef>
                <a:spcPts val="600"/>
              </a:spcBef>
              <a:buClr>
                <a:srgbClr val="800000"/>
              </a:buClr>
              <a:buSzPct val="100000"/>
              <a:buFont typeface="Times New Roman"/>
              <a:buChar char="•"/>
            </a:pPr>
            <a:r>
              <a:rPr lang="en-US" dirty="0">
                <a:solidFill>
                  <a:schemeClr val="dk1"/>
                </a:solidFill>
                <a:latin typeface="Verdana"/>
                <a:ea typeface="Verdana"/>
                <a:cs typeface="Verdana"/>
                <a:sym typeface="Verdana"/>
              </a:rPr>
              <a:t>Volume up.</a:t>
            </a:r>
          </a:p>
          <a:p>
            <a:endParaRPr lang="en-CA" dirty="0"/>
          </a:p>
        </p:txBody>
      </p:sp>
      <p:sp>
        <p:nvSpPr>
          <p:cNvPr id="4" name="Content Placeholder 3"/>
          <p:cNvSpPr>
            <a:spLocks noGrp="1"/>
          </p:cNvSpPr>
          <p:nvPr>
            <p:ph sz="half" idx="2"/>
          </p:nvPr>
        </p:nvSpPr>
        <p:spPr/>
        <p:txBody>
          <a:bodyPr/>
          <a:lstStyle/>
          <a:p>
            <a:pPr marL="342900" lvl="0" indent="-342900">
              <a:lnSpc>
                <a:spcPct val="100000"/>
              </a:lnSpc>
              <a:spcBef>
                <a:spcPts val="0"/>
              </a:spcBef>
              <a:buClr>
                <a:srgbClr val="800000"/>
              </a:buClr>
              <a:buSzPct val="100000"/>
              <a:buFont typeface="Times New Roman"/>
              <a:buChar char="•"/>
            </a:pPr>
            <a:r>
              <a:rPr lang="en-US" dirty="0">
                <a:solidFill>
                  <a:schemeClr val="dk1"/>
                </a:solidFill>
                <a:latin typeface="Verdana"/>
                <a:ea typeface="Verdana"/>
                <a:cs typeface="Verdana"/>
                <a:sym typeface="Verdana"/>
              </a:rPr>
              <a:t>Eat local.</a:t>
            </a:r>
          </a:p>
          <a:p>
            <a:pPr marL="342900" lvl="0" indent="-342900">
              <a:lnSpc>
                <a:spcPct val="100000"/>
              </a:lnSpc>
              <a:spcBef>
                <a:spcPts val="600"/>
              </a:spcBef>
              <a:buClr>
                <a:srgbClr val="800000"/>
              </a:buClr>
              <a:buSzPct val="100000"/>
              <a:buFont typeface="Times New Roman"/>
              <a:buChar char="•"/>
            </a:pPr>
            <a:r>
              <a:rPr lang="en-US" dirty="0">
                <a:solidFill>
                  <a:schemeClr val="dk1"/>
                </a:solidFill>
                <a:latin typeface="Verdana"/>
                <a:ea typeface="Verdana"/>
                <a:cs typeface="Verdana"/>
                <a:sym typeface="Verdana"/>
              </a:rPr>
              <a:t>Decorate with nature.</a:t>
            </a:r>
          </a:p>
          <a:p>
            <a:pPr marL="342900" lvl="0" indent="-342900">
              <a:lnSpc>
                <a:spcPct val="100000"/>
              </a:lnSpc>
              <a:spcBef>
                <a:spcPts val="600"/>
              </a:spcBef>
              <a:buClr>
                <a:srgbClr val="800000"/>
              </a:buClr>
              <a:buSzPct val="100000"/>
              <a:buFont typeface="Times New Roman"/>
              <a:buChar char="•"/>
            </a:pPr>
            <a:r>
              <a:rPr lang="en-US" dirty="0">
                <a:solidFill>
                  <a:schemeClr val="dk1"/>
                </a:solidFill>
                <a:latin typeface="Verdana"/>
                <a:ea typeface="Verdana"/>
                <a:cs typeface="Verdana"/>
                <a:sym typeface="Verdana"/>
              </a:rPr>
              <a:t>Use paper wisely.</a:t>
            </a:r>
          </a:p>
          <a:p>
            <a:pPr marL="342900" lvl="0" indent="-342900">
              <a:lnSpc>
                <a:spcPct val="100000"/>
              </a:lnSpc>
              <a:spcBef>
                <a:spcPts val="600"/>
              </a:spcBef>
              <a:buClr>
                <a:srgbClr val="800000"/>
              </a:buClr>
              <a:buSzPct val="100000"/>
              <a:buFont typeface="Times New Roman"/>
              <a:buChar char="•"/>
            </a:pPr>
            <a:r>
              <a:rPr lang="en-US" dirty="0">
                <a:solidFill>
                  <a:schemeClr val="dk1"/>
                </a:solidFill>
                <a:latin typeface="Verdana"/>
                <a:ea typeface="Verdana"/>
                <a:cs typeface="Verdana"/>
                <a:sym typeface="Verdana"/>
              </a:rPr>
              <a:t>Save energy.</a:t>
            </a:r>
          </a:p>
          <a:p>
            <a:pPr marL="342900" lvl="0" indent="-342900">
              <a:lnSpc>
                <a:spcPct val="100000"/>
              </a:lnSpc>
              <a:spcBef>
                <a:spcPts val="600"/>
              </a:spcBef>
              <a:buClr>
                <a:srgbClr val="800000"/>
              </a:buClr>
              <a:buSzPct val="100000"/>
              <a:buFont typeface="Times New Roman"/>
              <a:buChar char="•"/>
            </a:pPr>
            <a:r>
              <a:rPr lang="en-US" dirty="0">
                <a:solidFill>
                  <a:schemeClr val="dk1"/>
                </a:solidFill>
                <a:latin typeface="Verdana"/>
                <a:ea typeface="Verdana"/>
                <a:cs typeface="Verdana"/>
                <a:sym typeface="Verdana"/>
              </a:rPr>
              <a:t>Inform everyone.</a:t>
            </a:r>
          </a:p>
          <a:p>
            <a:endParaRPr lang="en-CA" dirty="0"/>
          </a:p>
        </p:txBody>
      </p:sp>
    </p:spTree>
    <p:extLst>
      <p:ext uri="{BB962C8B-B14F-4D97-AF65-F5344CB8AC3E}">
        <p14:creationId xmlns:p14="http://schemas.microsoft.com/office/powerpoint/2010/main" val="3364274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Greenwashing (The “Green Sheen”)</a:t>
            </a:r>
          </a:p>
        </p:txBody>
      </p:sp>
      <p:sp>
        <p:nvSpPr>
          <p:cNvPr id="3" name="Content Placeholder 2"/>
          <p:cNvSpPr>
            <a:spLocks noGrp="1"/>
          </p:cNvSpPr>
          <p:nvPr>
            <p:ph sz="half" idx="1"/>
          </p:nvPr>
        </p:nvSpPr>
        <p:spPr/>
        <p:txBody>
          <a:bodyPr>
            <a:normAutofit lnSpcReduction="10000"/>
          </a:bodyPr>
          <a:lstStyle/>
          <a:p>
            <a:pPr marL="342900" lvl="0" indent="-342900">
              <a:lnSpc>
                <a:spcPct val="100000"/>
              </a:lnSpc>
              <a:spcBef>
                <a:spcPts val="0"/>
              </a:spcBef>
              <a:buClr>
                <a:srgbClr val="800000"/>
              </a:buClr>
              <a:buSzPct val="100000"/>
              <a:buFont typeface="Times New Roman"/>
              <a:buChar char="•"/>
            </a:pPr>
            <a:r>
              <a:rPr lang="en-US" sz="3000" b="0" i="0" u="none" strike="noStrike" cap="none" dirty="0">
                <a:solidFill>
                  <a:schemeClr val="dk1"/>
                </a:solidFill>
                <a:latin typeface="Verdana"/>
                <a:ea typeface="Verdana"/>
                <a:cs typeface="Verdana"/>
                <a:sym typeface="Verdana"/>
              </a:rPr>
              <a:t>Any misrepresentation that leads the consumer to believe that their policies and products are environmentally responsible, when their claims are false, misleading or cannot be verified</a:t>
            </a:r>
            <a:endParaRPr lang="en-US" sz="2800" b="0" i="0" u="none" strike="noStrike" cap="none" dirty="0">
              <a:solidFill>
                <a:schemeClr val="dk1"/>
              </a:solidFill>
              <a:latin typeface="Verdana"/>
              <a:ea typeface="Verdana"/>
              <a:cs typeface="Verdana"/>
              <a:sym typeface="Verdana"/>
            </a:endParaRPr>
          </a:p>
          <a:p>
            <a:endParaRPr lang="en-CA" dirty="0"/>
          </a:p>
        </p:txBody>
      </p:sp>
      <p:sp>
        <p:nvSpPr>
          <p:cNvPr id="4" name="Content Placeholder 3"/>
          <p:cNvSpPr>
            <a:spLocks noGrp="1"/>
          </p:cNvSpPr>
          <p:nvPr>
            <p:ph sz="half" idx="2"/>
          </p:nvPr>
        </p:nvSpPr>
        <p:spPr/>
        <p:txBody>
          <a:bodyPr>
            <a:normAutofit lnSpcReduction="10000"/>
          </a:bodyPr>
          <a:lstStyle/>
          <a:p>
            <a:pPr lvl="1"/>
            <a:r>
              <a:rPr lang="en-US" dirty="0">
                <a:solidFill>
                  <a:schemeClr val="dk1"/>
                </a:solidFill>
                <a:latin typeface="Verdana"/>
                <a:ea typeface="Verdana"/>
                <a:cs typeface="Verdana"/>
                <a:sym typeface="Verdana"/>
              </a:rPr>
              <a:t>“Green sheen” – similar term</a:t>
            </a:r>
          </a:p>
          <a:p>
            <a:pPr lvl="1"/>
            <a:r>
              <a:rPr lang="en-US" dirty="0">
                <a:solidFill>
                  <a:schemeClr val="dk1"/>
                </a:solidFill>
                <a:latin typeface="Verdana"/>
                <a:ea typeface="Verdana"/>
                <a:cs typeface="Verdana"/>
                <a:sym typeface="Verdana"/>
              </a:rPr>
              <a:t>Companies may be spending more money to notify customer rather than the actual green efforts</a:t>
            </a:r>
          </a:p>
          <a:p>
            <a:endParaRPr lang="en-CA" dirty="0"/>
          </a:p>
        </p:txBody>
      </p:sp>
    </p:spTree>
    <p:extLst>
      <p:ext uri="{BB962C8B-B14F-4D97-AF65-F5344CB8AC3E}">
        <p14:creationId xmlns:p14="http://schemas.microsoft.com/office/powerpoint/2010/main" val="2333485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CA" dirty="0"/>
              <a:t>Greenwashing</a:t>
            </a:r>
          </a:p>
        </p:txBody>
      </p:sp>
      <p:sp>
        <p:nvSpPr>
          <p:cNvPr id="6" name="Content Placeholder 5"/>
          <p:cNvSpPr>
            <a:spLocks noGrp="1"/>
          </p:cNvSpPr>
          <p:nvPr>
            <p:ph idx="1"/>
          </p:nvPr>
        </p:nvSpPr>
        <p:spPr/>
        <p:txBody>
          <a:bodyPr/>
          <a:lstStyle/>
          <a:p>
            <a:pPr marL="342900" lvl="0" indent="-342900">
              <a:lnSpc>
                <a:spcPct val="100000"/>
              </a:lnSpc>
              <a:spcBef>
                <a:spcPts val="0"/>
              </a:spcBef>
              <a:buClr>
                <a:srgbClr val="800000"/>
              </a:buClr>
              <a:buSzPct val="100000"/>
              <a:buFont typeface="Times New Roman"/>
              <a:buChar char="•"/>
            </a:pPr>
            <a:r>
              <a:rPr lang="en-US" sz="3000" b="0" i="0" u="none" strike="noStrike" cap="none" dirty="0">
                <a:solidFill>
                  <a:schemeClr val="dk1"/>
                </a:solidFill>
                <a:latin typeface="Verdana"/>
                <a:ea typeface="Verdana"/>
                <a:cs typeface="Verdana"/>
                <a:sym typeface="Verdana"/>
              </a:rPr>
              <a:t>Identifying “The Seven Sins of Greenwashing”</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Hidden trade-off</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No proof</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Vagueness</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Irrelevance</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Fibbing</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The lesser of two evils</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Worshipping false labels</a:t>
            </a:r>
          </a:p>
          <a:p>
            <a:pPr marL="0" indent="0">
              <a:buNone/>
            </a:pPr>
            <a:endParaRPr lang="en-CA" dirty="0"/>
          </a:p>
        </p:txBody>
      </p:sp>
    </p:spTree>
    <p:extLst>
      <p:ext uri="{BB962C8B-B14F-4D97-AF65-F5344CB8AC3E}">
        <p14:creationId xmlns:p14="http://schemas.microsoft.com/office/powerpoint/2010/main" val="327062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Why are DMOs important to a planner?</a:t>
            </a:r>
          </a:p>
        </p:txBody>
      </p:sp>
      <p:sp>
        <p:nvSpPr>
          <p:cNvPr id="3" name="Content Placeholder 2"/>
          <p:cNvSpPr>
            <a:spLocks noGrp="1"/>
          </p:cNvSpPr>
          <p:nvPr>
            <p:ph sz="half" idx="1"/>
          </p:nvPr>
        </p:nvSpPr>
        <p:spPr/>
        <p:txBody>
          <a:bodyPr>
            <a:normAutofit fontScale="92500"/>
          </a:bodyPr>
          <a:lstStyle/>
          <a:p>
            <a:r>
              <a:rPr lang="en-US" altLang="en-US" dirty="0">
                <a:latin typeface="Verdana" panose="020B0604030504040204" pitchFamily="34" charset="0"/>
              </a:rPr>
              <a:t>Assist with meeting preparation</a:t>
            </a:r>
          </a:p>
          <a:p>
            <a:r>
              <a:rPr lang="en-US" altLang="en-US" dirty="0">
                <a:latin typeface="Verdana" panose="020B0604030504040204" pitchFamily="34" charset="0"/>
              </a:rPr>
              <a:t>Encourage visiting local attractions</a:t>
            </a:r>
          </a:p>
          <a:p>
            <a:r>
              <a:rPr lang="en-US" altLang="en-US" dirty="0">
                <a:latin typeface="Verdana" panose="020B0604030504040204" pitchFamily="34" charset="0"/>
              </a:rPr>
              <a:t>Offer unbiased information about services and facilities</a:t>
            </a:r>
          </a:p>
          <a:p>
            <a:r>
              <a:rPr lang="en-US" altLang="en-US" dirty="0">
                <a:latin typeface="Verdana" panose="020B0604030504040204" pitchFamily="34" charset="0"/>
              </a:rPr>
              <a:t>Serve as a one-stop shop for local tourist interests</a:t>
            </a:r>
          </a:p>
          <a:p>
            <a:r>
              <a:rPr lang="en-US" altLang="en-US" dirty="0">
                <a:latin typeface="Verdana" panose="020B0604030504040204" pitchFamily="34" charset="0"/>
              </a:rPr>
              <a:t>Generally do not charge for services</a:t>
            </a:r>
          </a:p>
          <a:p>
            <a:endParaRPr lang="en-CA" dirty="0"/>
          </a:p>
        </p:txBody>
      </p:sp>
      <p:sp>
        <p:nvSpPr>
          <p:cNvPr id="4" name="Content Placeholder 3"/>
          <p:cNvSpPr>
            <a:spLocks noGrp="1"/>
          </p:cNvSpPr>
          <p:nvPr>
            <p:ph sz="half" idx="2"/>
          </p:nvPr>
        </p:nvSpPr>
        <p:spPr/>
        <p:txBody>
          <a:bodyPr>
            <a:normAutofit fontScale="92500"/>
          </a:bodyPr>
          <a:lstStyle/>
          <a:p>
            <a:r>
              <a:rPr lang="en-US" altLang="en-US" dirty="0">
                <a:latin typeface="Verdana" panose="020B0604030504040204" pitchFamily="34" charset="0"/>
              </a:rPr>
              <a:t>Provide access to a range of services and packages</a:t>
            </a:r>
          </a:p>
          <a:p>
            <a:r>
              <a:rPr lang="en-US" altLang="en-US" dirty="0">
                <a:latin typeface="Verdana" panose="020B0604030504040204" pitchFamily="34" charset="0"/>
              </a:rPr>
              <a:t>Help locate meeting space</a:t>
            </a:r>
          </a:p>
          <a:p>
            <a:r>
              <a:rPr lang="en-US" altLang="en-US" dirty="0">
                <a:latin typeface="Verdana" panose="020B0604030504040204" pitchFamily="34" charset="0"/>
              </a:rPr>
              <a:t>Check hotel availability</a:t>
            </a:r>
          </a:p>
          <a:p>
            <a:r>
              <a:rPr lang="en-US" altLang="en-US" dirty="0">
                <a:latin typeface="Verdana" panose="020B0604030504040204" pitchFamily="34" charset="0"/>
              </a:rPr>
              <a:t>Arrange for site inspections</a:t>
            </a:r>
          </a:p>
          <a:p>
            <a:r>
              <a:rPr lang="en-US" altLang="en-US" dirty="0">
                <a:latin typeface="Verdana" panose="020B0604030504040204" pitchFamily="34" charset="0"/>
              </a:rPr>
              <a:t>Link planners with suppliers</a:t>
            </a:r>
          </a:p>
          <a:p>
            <a:pPr lvl="1"/>
            <a:r>
              <a:rPr lang="en-US" altLang="en-US" dirty="0">
                <a:latin typeface="Verdana" panose="020B0604030504040204" pitchFamily="34" charset="0"/>
              </a:rPr>
              <a:t>Motor coach companies</a:t>
            </a:r>
          </a:p>
          <a:p>
            <a:pPr lvl="1"/>
            <a:r>
              <a:rPr lang="en-US" altLang="en-US" dirty="0">
                <a:latin typeface="Verdana" panose="020B0604030504040204" pitchFamily="34" charset="0"/>
              </a:rPr>
              <a:t>Caterers</a:t>
            </a:r>
          </a:p>
          <a:p>
            <a:pPr lvl="1"/>
            <a:r>
              <a:rPr lang="en-US" altLang="en-US" dirty="0">
                <a:latin typeface="Verdana" panose="020B0604030504040204" pitchFamily="34" charset="0"/>
              </a:rPr>
              <a:t>Off-site entertainment venues</a:t>
            </a:r>
          </a:p>
          <a:p>
            <a:endParaRPr lang="en-CA" dirty="0"/>
          </a:p>
        </p:txBody>
      </p:sp>
    </p:spTree>
    <p:extLst>
      <p:ext uri="{BB962C8B-B14F-4D97-AF65-F5344CB8AC3E}">
        <p14:creationId xmlns:p14="http://schemas.microsoft.com/office/powerpoint/2010/main" val="83435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CA" dirty="0"/>
              <a:t>Greenwashing</a:t>
            </a:r>
          </a:p>
        </p:txBody>
      </p:sp>
      <p:sp>
        <p:nvSpPr>
          <p:cNvPr id="6" name="Content Placeholder 5"/>
          <p:cNvSpPr>
            <a:spLocks noGrp="1"/>
          </p:cNvSpPr>
          <p:nvPr>
            <p:ph idx="1"/>
          </p:nvPr>
        </p:nvSpPr>
        <p:spPr/>
        <p:txBody>
          <a:bodyPr/>
          <a:lstStyle/>
          <a:p>
            <a:pPr marL="342900" lvl="0" indent="-342900">
              <a:lnSpc>
                <a:spcPct val="100000"/>
              </a:lnSpc>
              <a:spcBef>
                <a:spcPts val="0"/>
              </a:spcBef>
              <a:buClr>
                <a:srgbClr val="800000"/>
              </a:buClr>
              <a:buSzPct val="100000"/>
              <a:buFont typeface="Times New Roman"/>
              <a:buChar char="•"/>
            </a:pPr>
            <a:r>
              <a:rPr lang="en-US" sz="3000" b="0" i="0" u="none" strike="noStrike" cap="none" dirty="0">
                <a:solidFill>
                  <a:schemeClr val="dk1"/>
                </a:solidFill>
                <a:latin typeface="Verdana"/>
                <a:ea typeface="Verdana"/>
                <a:cs typeface="Verdana"/>
                <a:sym typeface="Verdana"/>
              </a:rPr>
              <a:t>Preventing</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Be aware, knowledgeable, and not afraid to ask questions.</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Understanding the criteria for certification and labels.</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Take a back-of-the-house tour to observe recycling, verify green claims.</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Study checklists.</a:t>
            </a:r>
          </a:p>
          <a:p>
            <a:pPr marL="0" indent="0">
              <a:buNone/>
            </a:pPr>
            <a:endParaRPr lang="en-CA" dirty="0"/>
          </a:p>
        </p:txBody>
      </p:sp>
    </p:spTree>
    <p:extLst>
      <p:ext uri="{BB962C8B-B14F-4D97-AF65-F5344CB8AC3E}">
        <p14:creationId xmlns:p14="http://schemas.microsoft.com/office/powerpoint/2010/main" val="1589918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CA" dirty="0"/>
              <a:t>Green Meeting Standards</a:t>
            </a:r>
          </a:p>
        </p:txBody>
      </p:sp>
      <p:sp>
        <p:nvSpPr>
          <p:cNvPr id="5" name="Content Placeholder 4"/>
          <p:cNvSpPr>
            <a:spLocks noGrp="1"/>
          </p:cNvSpPr>
          <p:nvPr>
            <p:ph sz="half" idx="1"/>
          </p:nvPr>
        </p:nvSpPr>
        <p:spPr/>
        <p:txBody>
          <a:bodyPr>
            <a:normAutofit fontScale="70000" lnSpcReduction="20000"/>
          </a:bodyPr>
          <a:lstStyle/>
          <a:p>
            <a:pPr marL="342900" lvl="0" indent="-342900">
              <a:lnSpc>
                <a:spcPct val="100000"/>
              </a:lnSpc>
              <a:spcBef>
                <a:spcPts val="0"/>
              </a:spcBef>
              <a:buClr>
                <a:srgbClr val="800000"/>
              </a:buClr>
              <a:buSzPct val="100000"/>
              <a:buFont typeface="Times New Roman"/>
              <a:buChar char="•"/>
            </a:pPr>
            <a:r>
              <a:rPr lang="en-US" sz="3000" b="0" i="0" u="none" strike="noStrike" cap="none" dirty="0">
                <a:solidFill>
                  <a:schemeClr val="dk1"/>
                </a:solidFill>
                <a:latin typeface="Verdana"/>
                <a:ea typeface="Verdana"/>
                <a:cs typeface="Verdana"/>
                <a:sym typeface="Verdana"/>
              </a:rPr>
              <a:t>ASTM / APEX Green Meeting Standards</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Cover nine areas</a:t>
            </a:r>
          </a:p>
          <a:p>
            <a:pPr marL="1085850" lvl="2" indent="-234950">
              <a:lnSpc>
                <a:spcPct val="100000"/>
              </a:lnSpc>
              <a:spcBef>
                <a:spcPts val="520"/>
              </a:spcBef>
              <a:buClr>
                <a:srgbClr val="1191D0"/>
              </a:buClr>
              <a:buSzPct val="100000"/>
              <a:buFont typeface="Arial"/>
              <a:buChar char="•"/>
            </a:pPr>
            <a:r>
              <a:rPr lang="en-US" sz="2600" b="0" i="0" u="none" strike="noStrike" cap="none" dirty="0">
                <a:solidFill>
                  <a:schemeClr val="dk1"/>
                </a:solidFill>
                <a:latin typeface="Verdana"/>
                <a:ea typeface="Verdana"/>
                <a:cs typeface="Verdana"/>
                <a:sym typeface="Verdana"/>
              </a:rPr>
              <a:t>accommodations, audio / visual, communication, exhibits, food and beverage, on-site office, destinations, meeting venue, and transportation.</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Accredited by ANSI – American National Standards Institute</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Worked with non-government organizations (NGO's) and the Environmental Protection Agency.</a:t>
            </a:r>
          </a:p>
          <a:p>
            <a:endParaRPr lang="en-CA" dirty="0"/>
          </a:p>
        </p:txBody>
      </p:sp>
      <p:sp>
        <p:nvSpPr>
          <p:cNvPr id="6" name="Content Placeholder 5"/>
          <p:cNvSpPr>
            <a:spLocks noGrp="1"/>
          </p:cNvSpPr>
          <p:nvPr>
            <p:ph sz="half" idx="2"/>
          </p:nvPr>
        </p:nvSpPr>
        <p:spPr/>
        <p:txBody>
          <a:bodyPr>
            <a:normAutofit fontScale="70000" lnSpcReduction="20000"/>
          </a:bodyPr>
          <a:lstStyle/>
          <a:p>
            <a:pPr marL="342900" lvl="0" indent="-342900">
              <a:lnSpc>
                <a:spcPct val="100000"/>
              </a:lnSpc>
              <a:spcBef>
                <a:spcPts val="0"/>
              </a:spcBef>
              <a:buClr>
                <a:srgbClr val="800000"/>
              </a:buClr>
              <a:buSzPct val="100000"/>
              <a:buFont typeface="Times New Roman"/>
              <a:buChar char="•"/>
            </a:pPr>
            <a:r>
              <a:rPr lang="en-US" sz="3000" b="0" i="0" u="none" strike="noStrike" cap="none" dirty="0">
                <a:solidFill>
                  <a:schemeClr val="dk1"/>
                </a:solidFill>
                <a:latin typeface="Verdana"/>
                <a:ea typeface="Verdana"/>
                <a:cs typeface="Verdana"/>
                <a:sym typeface="Verdana"/>
              </a:rPr>
              <a:t>Industry Certifications</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Accommodations</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Catering / food and beverage</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Décor / trade show rentals</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Event logistics</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Printing / promotions / gifts</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Transportation / tours</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Venues</a:t>
            </a:r>
          </a:p>
          <a:p>
            <a:pPr marL="0" indent="0">
              <a:buNone/>
            </a:pPr>
            <a:endParaRPr lang="en-CA" dirty="0"/>
          </a:p>
        </p:txBody>
      </p:sp>
    </p:spTree>
    <p:extLst>
      <p:ext uri="{BB962C8B-B14F-4D97-AF65-F5344CB8AC3E}">
        <p14:creationId xmlns:p14="http://schemas.microsoft.com/office/powerpoint/2010/main" val="29235121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Evaluate Green Efforts</a:t>
            </a:r>
          </a:p>
        </p:txBody>
      </p:sp>
      <p:sp>
        <p:nvSpPr>
          <p:cNvPr id="3" name="Content Placeholder 2"/>
          <p:cNvSpPr>
            <a:spLocks noGrp="1"/>
          </p:cNvSpPr>
          <p:nvPr>
            <p:ph sz="half" idx="1"/>
          </p:nvPr>
        </p:nvSpPr>
        <p:spPr/>
        <p:txBody>
          <a:bodyPr>
            <a:normAutofit fontScale="92500"/>
          </a:bodyPr>
          <a:lstStyle/>
          <a:p>
            <a:pPr marL="342900" lvl="0" indent="-342900">
              <a:lnSpc>
                <a:spcPct val="100000"/>
              </a:lnSpc>
              <a:spcBef>
                <a:spcPts val="0"/>
              </a:spcBef>
              <a:buClr>
                <a:srgbClr val="800000"/>
              </a:buClr>
              <a:buSzPct val="100000"/>
              <a:buFont typeface="Times New Roman"/>
              <a:buChar char="•"/>
            </a:pPr>
            <a:r>
              <a:rPr lang="en-US" sz="3000" b="0" i="0" u="none" strike="noStrike" cap="none" dirty="0">
                <a:solidFill>
                  <a:schemeClr val="dk1"/>
                </a:solidFill>
                <a:latin typeface="Verdana"/>
                <a:ea typeface="Verdana"/>
                <a:cs typeface="Verdana"/>
                <a:sym typeface="Verdana"/>
              </a:rPr>
              <a:t>Carbon Footprint Calculator</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Which destination sites have the least amount of carbon emissions generated by air travel?</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Planners can then offer options for attendees to offset carbon emissions.</a:t>
            </a:r>
          </a:p>
          <a:p>
            <a:endParaRPr lang="en-CA" dirty="0"/>
          </a:p>
        </p:txBody>
      </p:sp>
      <p:sp>
        <p:nvSpPr>
          <p:cNvPr id="4" name="Content Placeholder 3"/>
          <p:cNvSpPr>
            <a:spLocks noGrp="1"/>
          </p:cNvSpPr>
          <p:nvPr>
            <p:ph sz="half" idx="2"/>
          </p:nvPr>
        </p:nvSpPr>
        <p:spPr/>
        <p:txBody>
          <a:bodyPr>
            <a:normAutofit fontScale="92500"/>
          </a:bodyPr>
          <a:lstStyle/>
          <a:p>
            <a:pPr marL="342900" lvl="0" indent="-342900">
              <a:lnSpc>
                <a:spcPct val="100000"/>
              </a:lnSpc>
              <a:spcBef>
                <a:spcPts val="0"/>
              </a:spcBef>
              <a:buClr>
                <a:srgbClr val="800000"/>
              </a:buClr>
              <a:buSzPct val="100000"/>
              <a:buFont typeface="Times New Roman"/>
              <a:buChar char="•"/>
            </a:pPr>
            <a:r>
              <a:rPr lang="en-US" sz="3000" b="0" i="0" u="none" strike="noStrike" cap="none" dirty="0">
                <a:solidFill>
                  <a:schemeClr val="dk1"/>
                </a:solidFill>
                <a:latin typeface="Verdana"/>
                <a:ea typeface="Verdana"/>
                <a:cs typeface="Verdana"/>
                <a:sym typeface="Verdana"/>
              </a:rPr>
              <a:t>City Scorecard</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Ranks cities according to environmental programs administered by local convention and visitor's bureau.</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The ability to measure sustainability will be increasingly important.</a:t>
            </a:r>
          </a:p>
          <a:p>
            <a:endParaRPr lang="en-CA" dirty="0"/>
          </a:p>
        </p:txBody>
      </p:sp>
    </p:spTree>
    <p:extLst>
      <p:ext uri="{BB962C8B-B14F-4D97-AF65-F5344CB8AC3E}">
        <p14:creationId xmlns:p14="http://schemas.microsoft.com/office/powerpoint/2010/main" val="9711303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Going Green vs. Being Sustainable</a:t>
            </a:r>
          </a:p>
        </p:txBody>
      </p:sp>
      <p:sp>
        <p:nvSpPr>
          <p:cNvPr id="3" name="Content Placeholder 2"/>
          <p:cNvSpPr>
            <a:spLocks noGrp="1"/>
          </p:cNvSpPr>
          <p:nvPr>
            <p:ph sz="half" idx="1"/>
          </p:nvPr>
        </p:nvSpPr>
        <p:spPr/>
        <p:txBody>
          <a:bodyPr>
            <a:normAutofit lnSpcReduction="10000"/>
          </a:bodyPr>
          <a:lstStyle/>
          <a:p>
            <a:pPr marL="342900" lvl="0" indent="-342900">
              <a:lnSpc>
                <a:spcPct val="100000"/>
              </a:lnSpc>
              <a:spcBef>
                <a:spcPts val="0"/>
              </a:spcBef>
              <a:buClr>
                <a:srgbClr val="800000"/>
              </a:buClr>
              <a:buSzPct val="100000"/>
              <a:buFont typeface="Times New Roman"/>
              <a:buChar char="•"/>
            </a:pPr>
            <a:r>
              <a:rPr lang="en-US" sz="3000" b="0" i="0" u="none" strike="noStrike" cap="none" dirty="0">
                <a:solidFill>
                  <a:schemeClr val="dk1"/>
                </a:solidFill>
                <a:latin typeface="Verdana"/>
                <a:ea typeface="Verdana"/>
                <a:cs typeface="Verdana"/>
                <a:sym typeface="Verdana"/>
              </a:rPr>
              <a:t>Going Green</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An action to curb harmful effects on the environment through consumer habits, behavior and lifestyle</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Going green can be considered as a part of, or a by-product of sustainability</a:t>
            </a:r>
          </a:p>
          <a:p>
            <a:pPr marL="742950" lvl="1" indent="-285750">
              <a:lnSpc>
                <a:spcPct val="100000"/>
              </a:lnSpc>
              <a:spcBef>
                <a:spcPts val="560"/>
              </a:spcBef>
              <a:buClr>
                <a:srgbClr val="263B94"/>
              </a:buClr>
              <a:buSzPct val="100000"/>
              <a:buFont typeface="Noto Sans Symbols"/>
              <a:buChar char="▪"/>
            </a:pPr>
            <a:endParaRPr lang="en-US" sz="2800" b="0" i="0" u="none" strike="noStrike" cap="none" dirty="0">
              <a:solidFill>
                <a:schemeClr val="dk1"/>
              </a:solidFill>
              <a:latin typeface="Verdana"/>
              <a:ea typeface="Verdana"/>
              <a:cs typeface="Verdana"/>
              <a:sym typeface="Verdana"/>
            </a:endParaRPr>
          </a:p>
          <a:p>
            <a:endParaRPr lang="en-CA" dirty="0"/>
          </a:p>
        </p:txBody>
      </p:sp>
      <p:sp>
        <p:nvSpPr>
          <p:cNvPr id="4" name="Content Placeholder 3"/>
          <p:cNvSpPr>
            <a:spLocks noGrp="1"/>
          </p:cNvSpPr>
          <p:nvPr>
            <p:ph sz="half" idx="2"/>
          </p:nvPr>
        </p:nvSpPr>
        <p:spPr/>
        <p:txBody>
          <a:bodyPr>
            <a:normAutofit lnSpcReduction="10000"/>
          </a:bodyPr>
          <a:lstStyle/>
          <a:p>
            <a:pPr marL="342900" lvl="0" indent="-342900">
              <a:lnSpc>
                <a:spcPct val="100000"/>
              </a:lnSpc>
              <a:spcBef>
                <a:spcPts val="600"/>
              </a:spcBef>
              <a:buClr>
                <a:srgbClr val="800000"/>
              </a:buClr>
              <a:buSzPct val="100000"/>
              <a:buFont typeface="Times New Roman"/>
              <a:buChar char="•"/>
            </a:pPr>
            <a:r>
              <a:rPr lang="en-US" sz="3000" b="0" i="0" u="none" strike="noStrike" cap="none" dirty="0">
                <a:solidFill>
                  <a:schemeClr val="dk1"/>
                </a:solidFill>
                <a:latin typeface="Verdana"/>
                <a:ea typeface="Verdana"/>
                <a:cs typeface="Verdana"/>
                <a:sym typeface="Verdana"/>
              </a:rPr>
              <a:t>Sustainability</a:t>
            </a:r>
          </a:p>
          <a:p>
            <a:pPr marL="742950" lvl="1" indent="-285750">
              <a:lnSpc>
                <a:spcPct val="100000"/>
              </a:lnSpc>
              <a:spcBef>
                <a:spcPts val="560"/>
              </a:spcBef>
              <a:buClr>
                <a:srgbClr val="263B94"/>
              </a:buClr>
              <a:buSzPct val="100000"/>
              <a:buFont typeface="Noto Sans Symbols"/>
              <a:buChar char="▪"/>
            </a:pPr>
            <a:r>
              <a:rPr lang="en-US" sz="2800" b="0" i="0" u="none" strike="noStrike" cap="none" dirty="0">
                <a:solidFill>
                  <a:schemeClr val="dk1"/>
                </a:solidFill>
                <a:latin typeface="Verdana"/>
                <a:ea typeface="Verdana"/>
                <a:cs typeface="Verdana"/>
                <a:sym typeface="Verdana"/>
              </a:rPr>
              <a:t>More encompassing term that includes implementing and executing plan to save resources while improving performance</a:t>
            </a:r>
          </a:p>
          <a:p>
            <a:endParaRPr lang="en-CA" dirty="0"/>
          </a:p>
        </p:txBody>
      </p:sp>
    </p:spTree>
    <p:extLst>
      <p:ext uri="{BB962C8B-B14F-4D97-AF65-F5344CB8AC3E}">
        <p14:creationId xmlns:p14="http://schemas.microsoft.com/office/powerpoint/2010/main" val="937177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Pros of using a DMO</a:t>
            </a:r>
          </a:p>
        </p:txBody>
      </p:sp>
      <p:sp>
        <p:nvSpPr>
          <p:cNvPr id="5" name="Content Placeholder 4"/>
          <p:cNvSpPr>
            <a:spLocks noGrp="1"/>
          </p:cNvSpPr>
          <p:nvPr>
            <p:ph idx="1"/>
          </p:nvPr>
        </p:nvSpPr>
        <p:spPr/>
        <p:txBody>
          <a:bodyPr/>
          <a:lstStyle/>
          <a:p>
            <a:r>
              <a:rPr lang="en-US" altLang="en-US" dirty="0">
                <a:latin typeface="Verdana" panose="020B0604030504040204" pitchFamily="34" charset="0"/>
              </a:rPr>
              <a:t>Assist planners in all areas of planning</a:t>
            </a:r>
          </a:p>
          <a:p>
            <a:r>
              <a:rPr lang="en-US" altLang="en-US" dirty="0">
                <a:latin typeface="Verdana" panose="020B0604030504040204" pitchFamily="34" charset="0"/>
              </a:rPr>
              <a:t>Provide planners with detailed references</a:t>
            </a:r>
          </a:p>
          <a:p>
            <a:r>
              <a:rPr lang="en-US" altLang="en-US" dirty="0">
                <a:latin typeface="Verdana" panose="020B0604030504040204" pitchFamily="34" charset="0"/>
              </a:rPr>
              <a:t>Establish room blocks at hotels</a:t>
            </a:r>
          </a:p>
          <a:p>
            <a:r>
              <a:rPr lang="en-US" altLang="en-US" dirty="0">
                <a:latin typeface="Verdana" panose="020B0604030504040204" pitchFamily="34" charset="0"/>
              </a:rPr>
              <a:t>Market the destination to attendees</a:t>
            </a:r>
          </a:p>
          <a:p>
            <a:r>
              <a:rPr lang="en-US" altLang="en-US" dirty="0">
                <a:latin typeface="Verdana" panose="020B0604030504040204" pitchFamily="34" charset="0"/>
              </a:rPr>
              <a:t>Act as liaison between planner and community</a:t>
            </a:r>
          </a:p>
          <a:p>
            <a:r>
              <a:rPr lang="en-US" altLang="en-US" dirty="0">
                <a:latin typeface="Verdana" panose="020B0604030504040204" pitchFamily="34" charset="0"/>
              </a:rPr>
              <a:t>Help develop companion programs</a:t>
            </a:r>
          </a:p>
          <a:p>
            <a:endParaRPr lang="en-CA" dirty="0"/>
          </a:p>
        </p:txBody>
      </p:sp>
    </p:spTree>
    <p:extLst>
      <p:ext uri="{BB962C8B-B14F-4D97-AF65-F5344CB8AC3E}">
        <p14:creationId xmlns:p14="http://schemas.microsoft.com/office/powerpoint/2010/main" val="225335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Things DMOs do</a:t>
            </a:r>
          </a:p>
        </p:txBody>
      </p:sp>
      <p:sp>
        <p:nvSpPr>
          <p:cNvPr id="4" name="Content Placeholder 3"/>
          <p:cNvSpPr>
            <a:spLocks noGrp="1"/>
          </p:cNvSpPr>
          <p:nvPr>
            <p:ph sz="half" idx="1"/>
          </p:nvPr>
        </p:nvSpPr>
        <p:spPr/>
        <p:txBody>
          <a:bodyPr>
            <a:normAutofit fontScale="92500" lnSpcReduction="10000"/>
          </a:bodyPr>
          <a:lstStyle/>
          <a:p>
            <a:r>
              <a:rPr lang="en-US" altLang="en-US" dirty="0">
                <a:latin typeface="Verdana" panose="020B0604030504040204" pitchFamily="34" charset="0"/>
              </a:rPr>
              <a:t>Site Review Process</a:t>
            </a:r>
          </a:p>
          <a:p>
            <a:pPr lvl="1"/>
            <a:r>
              <a:rPr lang="en-US" altLang="en-US" dirty="0">
                <a:latin typeface="Verdana" panose="020B0604030504040204" pitchFamily="34" charset="0"/>
              </a:rPr>
              <a:t>Determines if a site can accommodate meeting's requirements.</a:t>
            </a:r>
          </a:p>
          <a:p>
            <a:pPr lvl="1"/>
            <a:r>
              <a:rPr lang="en-US" altLang="en-US" dirty="0">
                <a:latin typeface="Verdana" panose="020B0604030504040204" pitchFamily="34" charset="0"/>
              </a:rPr>
              <a:t>DMO Sales Manager can help gather information about meeting dates, specifications of facilities, number of available hotel rooms and meeting rooms, and logistics of moving meetings in and out.</a:t>
            </a:r>
          </a:p>
          <a:p>
            <a:endParaRPr lang="en-CA" dirty="0"/>
          </a:p>
        </p:txBody>
      </p:sp>
      <p:sp>
        <p:nvSpPr>
          <p:cNvPr id="5" name="Content Placeholder 4"/>
          <p:cNvSpPr>
            <a:spLocks noGrp="1"/>
          </p:cNvSpPr>
          <p:nvPr>
            <p:ph sz="half" idx="2"/>
          </p:nvPr>
        </p:nvSpPr>
        <p:spPr/>
        <p:txBody>
          <a:bodyPr>
            <a:normAutofit fontScale="92500" lnSpcReduction="10000"/>
          </a:bodyPr>
          <a:lstStyle/>
          <a:p>
            <a:r>
              <a:rPr lang="en-US" altLang="en-US" dirty="0">
                <a:latin typeface="Verdana" panose="020B0604030504040204" pitchFamily="34" charset="0"/>
              </a:rPr>
              <a:t>The “Leads” Process</a:t>
            </a:r>
          </a:p>
          <a:p>
            <a:pPr lvl="1"/>
            <a:r>
              <a:rPr lang="en-US" altLang="en-US" dirty="0">
                <a:latin typeface="Verdana" panose="020B0604030504040204" pitchFamily="34" charset="0"/>
              </a:rPr>
              <a:t>The DMO sales manager circulates meeting specifications to facilities and lodgers. Lead sheet can also set specific parameters of the meeting.</a:t>
            </a:r>
          </a:p>
          <a:p>
            <a:pPr lvl="1"/>
            <a:r>
              <a:rPr lang="en-US" altLang="en-US" dirty="0">
                <a:latin typeface="Verdana" panose="020B0604030504040204" pitchFamily="34" charset="0"/>
              </a:rPr>
              <a:t>The DMO sales manager works with the meeting planner to decide which facilities and vendors to use.  DMO may also be planner's representative in site city for conforming to codes and regulations.</a:t>
            </a:r>
          </a:p>
          <a:p>
            <a:endParaRPr lang="en-CA" dirty="0"/>
          </a:p>
        </p:txBody>
      </p:sp>
    </p:spTree>
    <p:extLst>
      <p:ext uri="{BB962C8B-B14F-4D97-AF65-F5344CB8AC3E}">
        <p14:creationId xmlns:p14="http://schemas.microsoft.com/office/powerpoint/2010/main" val="3517122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Things DMOs do</a:t>
            </a:r>
          </a:p>
        </p:txBody>
      </p:sp>
      <p:sp>
        <p:nvSpPr>
          <p:cNvPr id="3" name="Content Placeholder 2"/>
          <p:cNvSpPr>
            <a:spLocks noGrp="1"/>
          </p:cNvSpPr>
          <p:nvPr>
            <p:ph sz="half" idx="1"/>
          </p:nvPr>
        </p:nvSpPr>
        <p:spPr/>
        <p:txBody>
          <a:bodyPr>
            <a:normAutofit fontScale="92500" lnSpcReduction="10000"/>
          </a:bodyPr>
          <a:lstStyle/>
          <a:p>
            <a:r>
              <a:rPr lang="en-US" altLang="en-US" dirty="0">
                <a:latin typeface="Verdana" panose="020B0604030504040204" pitchFamily="34" charset="0"/>
              </a:rPr>
              <a:t>Site Inspections</a:t>
            </a:r>
          </a:p>
          <a:p>
            <a:pPr lvl="1"/>
            <a:r>
              <a:rPr lang="en-US" altLang="en-US" dirty="0">
                <a:latin typeface="Verdana" panose="020B0604030504040204" pitchFamily="34" charset="0"/>
              </a:rPr>
              <a:t>Physical reviews of proposed venues and services prior to actual program</a:t>
            </a:r>
          </a:p>
          <a:p>
            <a:pPr lvl="1"/>
            <a:r>
              <a:rPr lang="en-US" altLang="en-US" dirty="0">
                <a:latin typeface="Verdana" panose="020B0604030504040204" pitchFamily="34" charset="0"/>
              </a:rPr>
              <a:t>May occur prior to, or after the proposal, or after the DMC has been chosen </a:t>
            </a:r>
          </a:p>
          <a:p>
            <a:pPr lvl="1"/>
            <a:r>
              <a:rPr lang="en-US" altLang="en-US" dirty="0">
                <a:latin typeface="Verdana" panose="020B0604030504040204" pitchFamily="34" charset="0"/>
              </a:rPr>
              <a:t>DMC has an opportunity to develop a relationship with the customer</a:t>
            </a:r>
          </a:p>
          <a:p>
            <a:endParaRPr lang="en-CA" dirty="0"/>
          </a:p>
        </p:txBody>
      </p:sp>
      <p:sp>
        <p:nvSpPr>
          <p:cNvPr id="4" name="Content Placeholder 3"/>
          <p:cNvSpPr>
            <a:spLocks noGrp="1"/>
          </p:cNvSpPr>
          <p:nvPr>
            <p:ph sz="half" idx="2"/>
          </p:nvPr>
        </p:nvSpPr>
        <p:spPr/>
        <p:txBody>
          <a:bodyPr>
            <a:normAutofit fontScale="92500" lnSpcReduction="10000"/>
          </a:bodyPr>
          <a:lstStyle/>
          <a:p>
            <a:r>
              <a:rPr lang="en-US" altLang="en-US" dirty="0">
                <a:latin typeface="Verdana" panose="020B0604030504040204" pitchFamily="34" charset="0"/>
              </a:rPr>
              <a:t>Offer unbiased information about services and facilities</a:t>
            </a:r>
          </a:p>
          <a:p>
            <a:r>
              <a:rPr lang="en-US" altLang="en-US" dirty="0">
                <a:latin typeface="Verdana" panose="020B0604030504040204" pitchFamily="34" charset="0"/>
              </a:rPr>
              <a:t>Serve as a vast information database</a:t>
            </a:r>
          </a:p>
          <a:p>
            <a:r>
              <a:rPr lang="en-US" altLang="en-US" dirty="0">
                <a:latin typeface="Verdana" panose="020B0604030504040204" pitchFamily="34" charset="0"/>
              </a:rPr>
              <a:t>Act as a liaison between planner and community</a:t>
            </a:r>
          </a:p>
          <a:p>
            <a:r>
              <a:rPr lang="en-US" altLang="en-US" dirty="0">
                <a:latin typeface="Verdana" panose="020B0604030504040204" pitchFamily="34" charset="0"/>
              </a:rPr>
              <a:t>Help organize special activities and after hours events</a:t>
            </a:r>
          </a:p>
          <a:p>
            <a:r>
              <a:rPr lang="en-US" altLang="en-US" dirty="0">
                <a:latin typeface="Verdana" panose="020B0604030504040204" pitchFamily="34" charset="0"/>
              </a:rPr>
              <a:t>Provide hotel room counts and meeting space statistics</a:t>
            </a:r>
          </a:p>
          <a:p>
            <a:endParaRPr lang="en-CA" dirty="0"/>
          </a:p>
        </p:txBody>
      </p:sp>
    </p:spTree>
    <p:extLst>
      <p:ext uri="{BB962C8B-B14F-4D97-AF65-F5344CB8AC3E}">
        <p14:creationId xmlns:p14="http://schemas.microsoft.com/office/powerpoint/2010/main" val="2971005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Services offered by DMOs</a:t>
            </a:r>
          </a:p>
        </p:txBody>
      </p:sp>
      <p:sp>
        <p:nvSpPr>
          <p:cNvPr id="3" name="Content Placeholder 2"/>
          <p:cNvSpPr>
            <a:spLocks noGrp="1"/>
          </p:cNvSpPr>
          <p:nvPr>
            <p:ph sz="half" idx="1"/>
          </p:nvPr>
        </p:nvSpPr>
        <p:spPr/>
        <p:txBody>
          <a:bodyPr>
            <a:normAutofit fontScale="92500" lnSpcReduction="20000"/>
          </a:bodyPr>
          <a:lstStyle/>
          <a:p>
            <a:r>
              <a:rPr lang="en-US" altLang="en-US" dirty="0">
                <a:latin typeface="Verdana" panose="020B0604030504040204" pitchFamily="34" charset="0"/>
              </a:rPr>
              <a:t>Help with meeting facility availability</a:t>
            </a:r>
          </a:p>
          <a:p>
            <a:r>
              <a:rPr lang="en-US" altLang="en-US" dirty="0">
                <a:latin typeface="Verdana" panose="020B0604030504040204" pitchFamily="34" charset="0"/>
              </a:rPr>
              <a:t>Function as transportation network – shuttle service, ground transportation</a:t>
            </a:r>
          </a:p>
          <a:p>
            <a:r>
              <a:rPr lang="en-US" altLang="en-US" dirty="0">
                <a:latin typeface="Verdana" panose="020B0604030504040204" pitchFamily="34" charset="0"/>
              </a:rPr>
              <a:t>Provide information on local events, activities, sights, restaurants, and tours</a:t>
            </a:r>
          </a:p>
          <a:p>
            <a:r>
              <a:rPr lang="en-US" altLang="en-US" dirty="0">
                <a:latin typeface="Verdana" panose="020B0604030504040204" pitchFamily="34" charset="0"/>
              </a:rPr>
              <a:t>Provide housing services and reservations for delegates</a:t>
            </a:r>
          </a:p>
          <a:p>
            <a:r>
              <a:rPr lang="en-US" altLang="en-US" dirty="0">
                <a:latin typeface="Verdana" panose="020B0604030504040204" pitchFamily="34" charset="0"/>
              </a:rPr>
              <a:t>Serve as a liaison to local government officials</a:t>
            </a:r>
          </a:p>
          <a:p>
            <a:endParaRPr lang="en-CA" dirty="0"/>
          </a:p>
        </p:txBody>
      </p:sp>
      <p:sp>
        <p:nvSpPr>
          <p:cNvPr id="4" name="Content Placeholder 3"/>
          <p:cNvSpPr>
            <a:spLocks noGrp="1"/>
          </p:cNvSpPr>
          <p:nvPr>
            <p:ph sz="half" idx="2"/>
          </p:nvPr>
        </p:nvSpPr>
        <p:spPr/>
        <p:txBody>
          <a:bodyPr>
            <a:normAutofit fontScale="92500" lnSpcReduction="20000"/>
          </a:bodyPr>
          <a:lstStyle/>
          <a:p>
            <a:r>
              <a:rPr lang="en-US" altLang="en-US" dirty="0">
                <a:latin typeface="Verdana" panose="020B0604030504040204" pitchFamily="34" charset="0"/>
              </a:rPr>
              <a:t>Can provide access to special venues</a:t>
            </a:r>
          </a:p>
          <a:p>
            <a:r>
              <a:rPr lang="en-US" altLang="en-US" dirty="0">
                <a:latin typeface="Verdana" panose="020B0604030504040204" pitchFamily="34" charset="0"/>
              </a:rPr>
              <a:t>Assist in the creation of collateral material</a:t>
            </a:r>
          </a:p>
          <a:p>
            <a:r>
              <a:rPr lang="en-US" altLang="en-US" dirty="0">
                <a:latin typeface="Verdana" panose="020B0604030504040204" pitchFamily="34" charset="0"/>
              </a:rPr>
              <a:t>Assist with on-site logistics and registration</a:t>
            </a:r>
          </a:p>
          <a:p>
            <a:r>
              <a:rPr lang="en-US" altLang="en-US" dirty="0">
                <a:latin typeface="Verdana" panose="020B0604030504040204" pitchFamily="34" charset="0"/>
              </a:rPr>
              <a:t>Can develop spouse tours and pre- and post- meeting events</a:t>
            </a:r>
          </a:p>
          <a:p>
            <a:r>
              <a:rPr lang="en-US" altLang="en-US" dirty="0">
                <a:latin typeface="Verdana" panose="020B0604030504040204" pitchFamily="34" charset="0"/>
              </a:rPr>
              <a:t>Provide local speakers</a:t>
            </a:r>
          </a:p>
          <a:p>
            <a:r>
              <a:rPr lang="en-US" altLang="en-US" dirty="0">
                <a:latin typeface="Verdana" panose="020B0604030504040204" pitchFamily="34" charset="0"/>
              </a:rPr>
              <a:t>Help secure auxiliary services such as catering, security, etc.</a:t>
            </a:r>
          </a:p>
          <a:p>
            <a:endParaRPr lang="en-CA" dirty="0"/>
          </a:p>
        </p:txBody>
      </p:sp>
    </p:spTree>
    <p:extLst>
      <p:ext uri="{BB962C8B-B14F-4D97-AF65-F5344CB8AC3E}">
        <p14:creationId xmlns:p14="http://schemas.microsoft.com/office/powerpoint/2010/main" val="3221834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DMAI</a:t>
            </a:r>
          </a:p>
        </p:txBody>
      </p:sp>
      <p:sp>
        <p:nvSpPr>
          <p:cNvPr id="3" name="Content Placeholder 2"/>
          <p:cNvSpPr>
            <a:spLocks noGrp="1"/>
          </p:cNvSpPr>
          <p:nvPr>
            <p:ph sz="half" idx="1"/>
          </p:nvPr>
        </p:nvSpPr>
        <p:spPr/>
        <p:txBody>
          <a:bodyPr>
            <a:normAutofit fontScale="92500" lnSpcReduction="20000"/>
          </a:bodyPr>
          <a:lstStyle/>
          <a:p>
            <a:r>
              <a:rPr lang="en-US" altLang="en-US" dirty="0">
                <a:latin typeface="Verdana" panose="020B0604030504040204" pitchFamily="34" charset="0"/>
              </a:rPr>
              <a:t>The world's largest resource for official DMO's</a:t>
            </a:r>
          </a:p>
          <a:p>
            <a:r>
              <a:rPr lang="en-US" altLang="en-US" dirty="0">
                <a:latin typeface="Verdana" panose="020B0604030504040204" pitchFamily="34" charset="0"/>
              </a:rPr>
              <a:t>Mission – enhance the professionalism, effectiveness, and images of DMO's</a:t>
            </a:r>
          </a:p>
          <a:p>
            <a:r>
              <a:rPr lang="en-US" altLang="en-US" dirty="0">
                <a:latin typeface="Verdana" panose="020B0604030504040204" pitchFamily="34" charset="0"/>
              </a:rPr>
              <a:t>Founded 1914, originally called Conventions and Visitor's Bureau (CVB)</a:t>
            </a:r>
          </a:p>
          <a:p>
            <a:r>
              <a:rPr lang="en-US" altLang="en-US" dirty="0">
                <a:latin typeface="Verdana" panose="020B0604030504040204" pitchFamily="34" charset="0"/>
              </a:rPr>
              <a:t>Serves over 1,300 professionals from more than 600 DMO's in more than 25 countries</a:t>
            </a:r>
          </a:p>
          <a:p>
            <a:endParaRPr lang="en-CA" dirty="0"/>
          </a:p>
        </p:txBody>
      </p:sp>
      <p:sp>
        <p:nvSpPr>
          <p:cNvPr id="4" name="Content Placeholder 3"/>
          <p:cNvSpPr>
            <a:spLocks noGrp="1"/>
          </p:cNvSpPr>
          <p:nvPr>
            <p:ph sz="half" idx="2"/>
          </p:nvPr>
        </p:nvSpPr>
        <p:spPr/>
        <p:txBody>
          <a:bodyPr>
            <a:normAutofit fontScale="92500" lnSpcReduction="20000"/>
          </a:bodyPr>
          <a:lstStyle/>
          <a:p>
            <a:r>
              <a:rPr lang="en-US" altLang="en-US" dirty="0">
                <a:latin typeface="Verdana" panose="020B0604030504040204" pitchFamily="34" charset="0"/>
              </a:rPr>
              <a:t>Offers comprehensive year-round education programs</a:t>
            </a:r>
          </a:p>
          <a:p>
            <a:r>
              <a:rPr lang="en-US" altLang="en-US" dirty="0">
                <a:latin typeface="Verdana" panose="020B0604030504040204" pitchFamily="34" charset="0"/>
              </a:rPr>
              <a:t>Publishes a weekly electronic newsletter</a:t>
            </a:r>
          </a:p>
          <a:p>
            <a:r>
              <a:rPr lang="en-US" altLang="en-US" dirty="0">
                <a:latin typeface="Verdana" panose="020B0604030504040204" pitchFamily="34" charset="0"/>
              </a:rPr>
              <a:t>Sponsors DMO-focused research studies</a:t>
            </a:r>
          </a:p>
          <a:p>
            <a:r>
              <a:rPr lang="en-US" altLang="en-US" dirty="0">
                <a:latin typeface="Verdana" panose="020B0604030504040204" pitchFamily="34" charset="0"/>
              </a:rPr>
              <a:t>Actively promotes DMO's worldwide</a:t>
            </a:r>
          </a:p>
          <a:p>
            <a:r>
              <a:rPr lang="en-US" altLang="en-US" dirty="0">
                <a:latin typeface="Verdana" panose="020B0604030504040204" pitchFamily="34" charset="0"/>
              </a:rPr>
              <a:t>Links DMO's directly to consumers and meeting planners</a:t>
            </a:r>
          </a:p>
          <a:p>
            <a:endParaRPr lang="en-CA" dirty="0"/>
          </a:p>
        </p:txBody>
      </p:sp>
    </p:spTree>
    <p:extLst>
      <p:ext uri="{BB962C8B-B14F-4D97-AF65-F5344CB8AC3E}">
        <p14:creationId xmlns:p14="http://schemas.microsoft.com/office/powerpoint/2010/main" val="2256692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2264</Words>
  <Application>Microsoft Office PowerPoint</Application>
  <PresentationFormat>Widescreen</PresentationFormat>
  <Paragraphs>357</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Noto Sans Symbols</vt:lpstr>
      <vt:lpstr>Arial</vt:lpstr>
      <vt:lpstr>Calibri</vt:lpstr>
      <vt:lpstr>Calibri Light</vt:lpstr>
      <vt:lpstr>Times New Roman</vt:lpstr>
      <vt:lpstr>Verdana</vt:lpstr>
      <vt:lpstr>Office Theme</vt:lpstr>
      <vt:lpstr>Student Slide Deck</vt:lpstr>
      <vt:lpstr>DMO and DMC</vt:lpstr>
      <vt:lpstr>Destination Management Organization</vt:lpstr>
      <vt:lpstr>Why are DMOs important to a planner?</vt:lpstr>
      <vt:lpstr>Pros of using a DMO</vt:lpstr>
      <vt:lpstr>Things DMOs do</vt:lpstr>
      <vt:lpstr>Things DMOs do</vt:lpstr>
      <vt:lpstr>Services offered by DMOs</vt:lpstr>
      <vt:lpstr>DMAI</vt:lpstr>
      <vt:lpstr>Destination Management Companies</vt:lpstr>
      <vt:lpstr>DMC Services</vt:lpstr>
      <vt:lpstr>DMCs are not DMOs</vt:lpstr>
      <vt:lpstr>DMC Structure</vt:lpstr>
      <vt:lpstr>Types of DMC organization</vt:lpstr>
      <vt:lpstr>DMC Business Model</vt:lpstr>
      <vt:lpstr>Types of DMC clients</vt:lpstr>
      <vt:lpstr>Working with DMCs – The Process and Resources</vt:lpstr>
      <vt:lpstr>Technology in MEEC</vt:lpstr>
      <vt:lpstr>Technology Before the Event</vt:lpstr>
      <vt:lpstr>Virtual Site Selection</vt:lpstr>
      <vt:lpstr>Industry Information Portals</vt:lpstr>
      <vt:lpstr>Marketing/Event Communications</vt:lpstr>
      <vt:lpstr>Marketing/Event Communications</vt:lpstr>
      <vt:lpstr>Marketing/Event Communications</vt:lpstr>
      <vt:lpstr>Marketing/Event Communications</vt:lpstr>
      <vt:lpstr>Marketing/Event Communications</vt:lpstr>
      <vt:lpstr>Planning</vt:lpstr>
      <vt:lpstr>Registration</vt:lpstr>
      <vt:lpstr>During the Event</vt:lpstr>
      <vt:lpstr>Technology Infrastructure</vt:lpstr>
      <vt:lpstr>Technology Infrastructure</vt:lpstr>
      <vt:lpstr>Technology Infrastructure</vt:lpstr>
      <vt:lpstr>After the Event</vt:lpstr>
      <vt:lpstr>Virtual Gatherings</vt:lpstr>
      <vt:lpstr>Going Green</vt:lpstr>
      <vt:lpstr>Why worry about being green?</vt:lpstr>
      <vt:lpstr>How do we go green?</vt:lpstr>
      <vt:lpstr>Greenwashing (The “Green Sheen”)</vt:lpstr>
      <vt:lpstr>Greenwashing</vt:lpstr>
      <vt:lpstr>Greenwashing</vt:lpstr>
      <vt:lpstr>Green Meeting Standards</vt:lpstr>
      <vt:lpstr>Evaluate Green Efforts</vt:lpstr>
      <vt:lpstr>Going Green vs. Being Sustainable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Slide Deck</dc:title>
  <dc:creator>Glenn Francis</dc:creator>
  <cp:lastModifiedBy>Glenn Francis</cp:lastModifiedBy>
  <cp:revision>7</cp:revision>
  <dcterms:created xsi:type="dcterms:W3CDTF">2016-10-18T12:41:02Z</dcterms:created>
  <dcterms:modified xsi:type="dcterms:W3CDTF">2016-10-18T13:26:06Z</dcterms:modified>
</cp:coreProperties>
</file>