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70" r:id="rId9"/>
    <p:sldId id="264" r:id="rId10"/>
    <p:sldId id="265" r:id="rId11"/>
    <p:sldId id="269" r:id="rId12"/>
    <p:sldId id="257" r:id="rId13"/>
    <p:sldId id="268" r:id="rId14"/>
    <p:sldId id="272" r:id="rId15"/>
    <p:sldId id="275"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0B850-DCEF-427F-AF67-928A3753B1A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66DE4-3579-46D0-B25D-2B90C39526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34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0B850-DCEF-427F-AF67-928A3753B1A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127756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0B850-DCEF-427F-AF67-928A3753B1A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30644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0B850-DCEF-427F-AF67-928A3753B1A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249799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0B850-DCEF-427F-AF67-928A3753B1A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66DE4-3579-46D0-B25D-2B90C39526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6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0B850-DCEF-427F-AF67-928A3753B1A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232298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0B850-DCEF-427F-AF67-928A3753B1AD}"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316264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0B850-DCEF-427F-AF67-928A3753B1AD}"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54555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D0B850-DCEF-427F-AF67-928A3753B1AD}" type="datetimeFigureOut">
              <a:rPr lang="en-US" smtClean="0"/>
              <a:t>5/9/2019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331955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D0B850-DCEF-427F-AF67-928A3753B1AD}" type="datetimeFigureOut">
              <a:rPr lang="en-US" smtClean="0"/>
              <a:t>5/9/2019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766DE4-3579-46D0-B25D-2B90C39526FE}" type="slidenum">
              <a:rPr lang="en-US" smtClean="0"/>
              <a:t>‹#›</a:t>
            </a:fld>
            <a:endParaRPr lang="en-US"/>
          </a:p>
        </p:txBody>
      </p:sp>
    </p:spTree>
    <p:extLst>
      <p:ext uri="{BB962C8B-B14F-4D97-AF65-F5344CB8AC3E}">
        <p14:creationId xmlns:p14="http://schemas.microsoft.com/office/powerpoint/2010/main" val="79340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0B850-DCEF-427F-AF67-928A3753B1A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66DE4-3579-46D0-B25D-2B90C39526FE}" type="slidenum">
              <a:rPr lang="en-US" smtClean="0"/>
              <a:t>‹#›</a:t>
            </a:fld>
            <a:endParaRPr lang="en-US"/>
          </a:p>
        </p:txBody>
      </p:sp>
    </p:spTree>
    <p:extLst>
      <p:ext uri="{BB962C8B-B14F-4D97-AF65-F5344CB8AC3E}">
        <p14:creationId xmlns:p14="http://schemas.microsoft.com/office/powerpoint/2010/main" val="257884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D0B850-DCEF-427F-AF67-928A3753B1AD}" type="datetimeFigureOut">
              <a:rPr lang="en-US" smtClean="0"/>
              <a:t>5/9/2019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766DE4-3579-46D0-B25D-2B90C39526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602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ata.cityofnewyork.us/Housing-Development/Public-Use-Microdata-Areas-PUMA-/cwiz-gcty" TargetMode="External"/><Relationship Id="rId2" Type="http://schemas.openxmlformats.org/officeDocument/2006/relationships/hyperlink" Target="http://www.ala.org/advocacy/intfreedom/corevalues" TargetMode="External"/><Relationship Id="rId1" Type="http://schemas.openxmlformats.org/officeDocument/2006/relationships/slideLayout" Target="../slideLayouts/slideLayout2.xml"/><Relationship Id="rId6" Type="http://schemas.openxmlformats.org/officeDocument/2006/relationships/hyperlink" Target="https://geo.nyu.edu/catalog/nyu-2451-34562" TargetMode="External"/><Relationship Id="rId5" Type="http://schemas.openxmlformats.org/officeDocument/2006/relationships/hyperlink" Target="http://app.coredata.nyc/?mlb=true&amp;ntii=hh_inc_med_adj&amp;ntr=Sub-Borough%20Area&amp;mz=14&amp;vtl=https%3A%2F%2Fthefurmancenter.carto.com%2Fu%2Fnyufc%2Fapi%2Fv2%2Fviz%2F691a2b7c-94d7-46ac-ac4d-9a589cb2c6ed%2Fviz.json&amp;mln=true&amp;mlp=true&amp;mlat=40.718&amp;ptsb=&amp;nty=2017&amp;mb=roadmap&amp;pf=%7B%22subsidies%22%3Atrue%7D&amp;md=table&amp;mlv=false&amp;mlng=-73.996&amp;btl=Sub-Borough%20Area&amp;atp=neighborhoods" TargetMode="External"/><Relationship Id="rId4" Type="http://schemas.openxmlformats.org/officeDocument/2006/relationships/hyperlink" Target="https://www1.nyc.gov/assets/planning/download/pdf/data-maps/nyc-population/census2010/puma_cd_map.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pp.coredata.nyc/?mlb=true&amp;ntii=hh_inc_med_adj&amp;ntr=Sub-Borough%20Area&amp;mz=14&amp;vtl=https%3A%2F%2Fthefurmancenter.carto.com%2Fu%2Fnyufc%2Fapi%2Fv2%2Fviz%2F691a2b7c-94d7-46ac-ac4d-9a589cb2c6ed%2Fviz.json&amp;mln=true&amp;mlp=true&amp;mlat=40.718&amp;ptsb=&amp;nty=2017&amp;mb=roadmap&amp;pf=%7B%22subsidies%22%3Atrue%7D&amp;md=table&amp;mlv=false&amp;mlng=-73.996&amp;btl=Sub-Borough%20Area&amp;atp=neighborhood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BEE3-395D-4DE5-AA61-2B904820DE82}"/>
              </a:ext>
            </a:extLst>
          </p:cNvPr>
          <p:cNvSpPr>
            <a:spLocks noGrp="1"/>
          </p:cNvSpPr>
          <p:nvPr>
            <p:ph type="ctrTitle"/>
          </p:nvPr>
        </p:nvSpPr>
        <p:spPr/>
        <p:txBody>
          <a:bodyPr/>
          <a:lstStyle/>
          <a:p>
            <a:r>
              <a:rPr lang="en-US" dirty="0"/>
              <a:t>Geographic Distribution of Libraries in New York City</a:t>
            </a:r>
          </a:p>
        </p:txBody>
      </p:sp>
      <p:sp>
        <p:nvSpPr>
          <p:cNvPr id="3" name="Subtitle 2">
            <a:extLst>
              <a:ext uri="{FF2B5EF4-FFF2-40B4-BE49-F238E27FC236}">
                <a16:creationId xmlns:a16="http://schemas.microsoft.com/office/drawing/2014/main" id="{590AEE47-F1DC-4A4B-97F6-CF0D9D7EDF00}"/>
              </a:ext>
            </a:extLst>
          </p:cNvPr>
          <p:cNvSpPr>
            <a:spLocks noGrp="1"/>
          </p:cNvSpPr>
          <p:nvPr>
            <p:ph type="subTitle" idx="1"/>
          </p:nvPr>
        </p:nvSpPr>
        <p:spPr/>
        <p:txBody>
          <a:bodyPr/>
          <a:lstStyle/>
          <a:p>
            <a:r>
              <a:rPr lang="en-US" dirty="0"/>
              <a:t>By Rachel Dols</a:t>
            </a:r>
          </a:p>
        </p:txBody>
      </p:sp>
    </p:spTree>
    <p:extLst>
      <p:ext uri="{BB962C8B-B14F-4D97-AF65-F5344CB8AC3E}">
        <p14:creationId xmlns:p14="http://schemas.microsoft.com/office/powerpoint/2010/main" val="329929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6195-908C-42DB-ADA1-2B6AEFD2DCBC}"/>
              </a:ext>
            </a:extLst>
          </p:cNvPr>
          <p:cNvSpPr>
            <a:spLocks noGrp="1"/>
          </p:cNvSpPr>
          <p:nvPr>
            <p:ph type="title"/>
          </p:nvPr>
        </p:nvSpPr>
        <p:spPr/>
        <p:txBody>
          <a:bodyPr/>
          <a:lstStyle/>
          <a:p>
            <a:r>
              <a:rPr lang="en-US" dirty="0"/>
              <a:t>Analysis method</a:t>
            </a:r>
          </a:p>
        </p:txBody>
      </p:sp>
      <p:sp>
        <p:nvSpPr>
          <p:cNvPr id="3" name="Content Placeholder 2">
            <a:extLst>
              <a:ext uri="{FF2B5EF4-FFF2-40B4-BE49-F238E27FC236}">
                <a16:creationId xmlns:a16="http://schemas.microsoft.com/office/drawing/2014/main" id="{570701F0-3F16-414D-A002-E81B5473530C}"/>
              </a:ext>
            </a:extLst>
          </p:cNvPr>
          <p:cNvSpPr>
            <a:spLocks noGrp="1"/>
          </p:cNvSpPr>
          <p:nvPr>
            <p:ph idx="1"/>
          </p:nvPr>
        </p:nvSpPr>
        <p:spPr/>
        <p:txBody>
          <a:bodyPr/>
          <a:lstStyle/>
          <a:p>
            <a:pPr>
              <a:buClrTx/>
              <a:buFont typeface="Arial" panose="020B0604020202020204" pitchFamily="34" charset="0"/>
              <a:buChar char="•"/>
            </a:pPr>
            <a:r>
              <a:rPr lang="en-US" dirty="0"/>
              <a:t> I used linear regression to fit the number of libraries (the target variable) against each of the socioeconomic factors as independent variables. </a:t>
            </a:r>
          </a:p>
          <a:p>
            <a:pPr marL="0" indent="0">
              <a:buClrTx/>
              <a:buNone/>
            </a:pPr>
            <a:endParaRPr lang="en-US" dirty="0"/>
          </a:p>
          <a:p>
            <a:pPr>
              <a:buClrTx/>
              <a:buFont typeface="Arial" panose="020B0604020202020204" pitchFamily="34" charset="0"/>
              <a:buChar char="•"/>
            </a:pPr>
            <a:r>
              <a:rPr lang="en-US" dirty="0"/>
              <a:t> I then used the Pearson Coefficient to measure the strength of each variable’s correlation.</a:t>
            </a:r>
          </a:p>
          <a:p>
            <a:pPr>
              <a:buFont typeface="Wingdings" panose="05000000000000000000" pitchFamily="2" charset="2"/>
              <a:buChar char="v"/>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36666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C3C4-A03F-48C4-9822-747EB271BF90}"/>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49929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B23821-875A-4D4B-8927-D769CADBE334}"/>
              </a:ext>
            </a:extLst>
          </p:cNvPr>
          <p:cNvGraphicFramePr>
            <a:graphicFrameLocks noGrp="1"/>
          </p:cNvGraphicFramePr>
          <p:nvPr>
            <p:extLst>
              <p:ext uri="{D42A27DB-BD31-4B8C-83A1-F6EECF244321}">
                <p14:modId xmlns:p14="http://schemas.microsoft.com/office/powerpoint/2010/main" val="502979641"/>
              </p:ext>
            </p:extLst>
          </p:nvPr>
        </p:nvGraphicFramePr>
        <p:xfrm>
          <a:off x="643477" y="1403431"/>
          <a:ext cx="8128000" cy="4185582"/>
        </p:xfrm>
        <a:graphic>
          <a:graphicData uri="http://schemas.openxmlformats.org/drawingml/2006/table">
            <a:tbl>
              <a:tblPr firstRow="1">
                <a:tableStyleId>{9D7B26C5-4107-4FEC-AEDC-1716B250A1EF}</a:tableStyleId>
              </a:tblPr>
              <a:tblGrid>
                <a:gridCol w="1625600">
                  <a:extLst>
                    <a:ext uri="{9D8B030D-6E8A-4147-A177-3AD203B41FA5}">
                      <a16:colId xmlns:a16="http://schemas.microsoft.com/office/drawing/2014/main" val="3250098656"/>
                    </a:ext>
                  </a:extLst>
                </a:gridCol>
                <a:gridCol w="1625600">
                  <a:extLst>
                    <a:ext uri="{9D8B030D-6E8A-4147-A177-3AD203B41FA5}">
                      <a16:colId xmlns:a16="http://schemas.microsoft.com/office/drawing/2014/main" val="1851789035"/>
                    </a:ext>
                  </a:extLst>
                </a:gridCol>
                <a:gridCol w="1625600">
                  <a:extLst>
                    <a:ext uri="{9D8B030D-6E8A-4147-A177-3AD203B41FA5}">
                      <a16:colId xmlns:a16="http://schemas.microsoft.com/office/drawing/2014/main" val="134363873"/>
                    </a:ext>
                  </a:extLst>
                </a:gridCol>
                <a:gridCol w="1625600">
                  <a:extLst>
                    <a:ext uri="{9D8B030D-6E8A-4147-A177-3AD203B41FA5}">
                      <a16:colId xmlns:a16="http://schemas.microsoft.com/office/drawing/2014/main" val="485338138"/>
                    </a:ext>
                  </a:extLst>
                </a:gridCol>
                <a:gridCol w="1625600">
                  <a:extLst>
                    <a:ext uri="{9D8B030D-6E8A-4147-A177-3AD203B41FA5}">
                      <a16:colId xmlns:a16="http://schemas.microsoft.com/office/drawing/2014/main" val="3031826053"/>
                    </a:ext>
                  </a:extLst>
                </a:gridCol>
              </a:tblGrid>
              <a:tr h="590917">
                <a:tc>
                  <a:txBody>
                    <a:bodyPr/>
                    <a:lstStyle/>
                    <a:p>
                      <a:r>
                        <a:rPr lang="en-US"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Pearson </a:t>
                      </a:r>
                      <a:r>
                        <a:rPr lang="en-US" dirty="0" err="1"/>
                        <a:t>Coeff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Correlation?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Certainty?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2721123"/>
                  </a:ext>
                </a:extLst>
              </a:tr>
              <a:tr h="590917">
                <a:tc>
                  <a:txBody>
                    <a:bodyPr/>
                    <a:lstStyle/>
                    <a:p>
                      <a:r>
                        <a:rPr lang="en-US" dirty="0"/>
                        <a:t>Median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0.2905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Small-medium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Moderate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0089052"/>
                  </a:ext>
                </a:extLst>
              </a:tr>
              <a:tr h="590917">
                <a:tc>
                  <a:txBody>
                    <a:bodyPr/>
                    <a:lstStyle/>
                    <a:p>
                      <a:r>
                        <a:rPr lang="en-US" dirty="0"/>
                        <a:t>Disability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0.5503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Very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Very Weak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8428552"/>
                  </a:ext>
                </a:extLst>
              </a:tr>
              <a:tr h="590917">
                <a:tc>
                  <a:txBody>
                    <a:bodyPr/>
                    <a:lstStyle/>
                    <a:p>
                      <a:r>
                        <a:rPr lang="en-US" dirty="0"/>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0.2064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Weak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040529"/>
                  </a:ext>
                </a:extLst>
              </a:tr>
              <a:tr h="590917">
                <a:tc>
                  <a:txBody>
                    <a:bodyPr/>
                    <a:lstStyle/>
                    <a:p>
                      <a:r>
                        <a:rPr lang="en-US" dirty="0"/>
                        <a:t>Poverty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0.3090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Very Weak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348771"/>
                  </a:ext>
                </a:extLst>
              </a:tr>
              <a:tr h="590917">
                <a:tc>
                  <a:txBody>
                    <a:bodyPr/>
                    <a:lstStyle/>
                    <a:p>
                      <a:r>
                        <a:rPr lang="en-US" dirty="0"/>
                        <a:t>Foreign-Born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-0.4148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0.00164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Strong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9302453"/>
                  </a:ext>
                </a:extLst>
              </a:tr>
              <a:tr h="590917">
                <a:tc>
                  <a:txBody>
                    <a:bodyPr/>
                    <a:lstStyle/>
                    <a:p>
                      <a:r>
                        <a:rPr lang="en-US" dirty="0"/>
                        <a:t>Over 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-0.1692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0.2170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Weak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9672385"/>
                  </a:ext>
                </a:extLst>
              </a:tr>
            </a:tbl>
          </a:graphicData>
        </a:graphic>
      </p:graphicFrame>
      <p:sp>
        <p:nvSpPr>
          <p:cNvPr id="4" name="Title 1">
            <a:extLst>
              <a:ext uri="{FF2B5EF4-FFF2-40B4-BE49-F238E27FC236}">
                <a16:creationId xmlns:a16="http://schemas.microsoft.com/office/drawing/2014/main" id="{172151B9-14D3-4B26-BB94-C5396FF291F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Pearson Coefficients and P-Values</a:t>
            </a:r>
            <a:endParaRPr lang="en-US" dirty="0"/>
          </a:p>
        </p:txBody>
      </p:sp>
      <p:sp>
        <p:nvSpPr>
          <p:cNvPr id="3" name="TextBox 2">
            <a:extLst>
              <a:ext uri="{FF2B5EF4-FFF2-40B4-BE49-F238E27FC236}">
                <a16:creationId xmlns:a16="http://schemas.microsoft.com/office/drawing/2014/main" id="{29532508-5A9D-4937-93FB-588A0B18975E}"/>
              </a:ext>
            </a:extLst>
          </p:cNvPr>
          <p:cNvSpPr txBox="1"/>
          <p:nvPr/>
        </p:nvSpPr>
        <p:spPr>
          <a:xfrm>
            <a:off x="9161756" y="1403431"/>
            <a:ext cx="2537688" cy="2031325"/>
          </a:xfrm>
          <a:prstGeom prst="rect">
            <a:avLst/>
          </a:prstGeom>
          <a:noFill/>
        </p:spPr>
        <p:txBody>
          <a:bodyPr wrap="square" rtlCol="0">
            <a:spAutoFit/>
          </a:bodyPr>
          <a:lstStyle/>
          <a:p>
            <a:r>
              <a:rPr lang="en-US" dirty="0"/>
              <a:t>Note that none of these independent variables are strongly correlated with the Library Count variable (all Pearson Coefficients are less than 0.5.)</a:t>
            </a:r>
          </a:p>
        </p:txBody>
      </p:sp>
      <p:sp>
        <p:nvSpPr>
          <p:cNvPr id="6" name="TextBox 5">
            <a:extLst>
              <a:ext uri="{FF2B5EF4-FFF2-40B4-BE49-F238E27FC236}">
                <a16:creationId xmlns:a16="http://schemas.microsoft.com/office/drawing/2014/main" id="{953E0747-719A-43C7-AE16-8CA5AEED5EAB}"/>
              </a:ext>
            </a:extLst>
          </p:cNvPr>
          <p:cNvSpPr txBox="1"/>
          <p:nvPr/>
        </p:nvSpPr>
        <p:spPr>
          <a:xfrm>
            <a:off x="9074459" y="3881780"/>
            <a:ext cx="2786108" cy="923330"/>
          </a:xfrm>
          <a:prstGeom prst="rect">
            <a:avLst/>
          </a:prstGeom>
          <a:noFill/>
        </p:spPr>
        <p:txBody>
          <a:bodyPr wrap="square" rtlCol="0">
            <a:spAutoFit/>
          </a:bodyPr>
          <a:lstStyle/>
          <a:p>
            <a:r>
              <a:rPr lang="en-US" dirty="0"/>
              <a:t>The two highest correlations are Median Income and Foreign-Born.</a:t>
            </a:r>
          </a:p>
        </p:txBody>
      </p:sp>
    </p:spTree>
    <p:extLst>
      <p:ext uri="{BB962C8B-B14F-4D97-AF65-F5344CB8AC3E}">
        <p14:creationId xmlns:p14="http://schemas.microsoft.com/office/powerpoint/2010/main" val="35386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F4F1-68AD-460A-B070-B0F22770B608}"/>
              </a:ext>
            </a:extLst>
          </p:cNvPr>
          <p:cNvSpPr>
            <a:spLocks noGrp="1"/>
          </p:cNvSpPr>
          <p:nvPr>
            <p:ph type="title"/>
          </p:nvPr>
        </p:nvSpPr>
        <p:spPr>
          <a:xfrm>
            <a:off x="724684" y="106533"/>
            <a:ext cx="10058400" cy="1080412"/>
          </a:xfrm>
        </p:spPr>
        <p:txBody>
          <a:bodyPr/>
          <a:lstStyle/>
          <a:p>
            <a:r>
              <a:rPr lang="en-US" dirty="0"/>
              <a:t>Regression Plots</a:t>
            </a:r>
          </a:p>
        </p:txBody>
      </p:sp>
      <p:pic>
        <p:nvPicPr>
          <p:cNvPr id="3" name="Picture 2">
            <a:extLst>
              <a:ext uri="{FF2B5EF4-FFF2-40B4-BE49-F238E27FC236}">
                <a16:creationId xmlns:a16="http://schemas.microsoft.com/office/drawing/2014/main" id="{7769EFD4-0D3B-4A27-B7C5-AEF81BC0DA00}"/>
              </a:ext>
            </a:extLst>
          </p:cNvPr>
          <p:cNvPicPr>
            <a:picLocks noChangeAspect="1"/>
          </p:cNvPicPr>
          <p:nvPr/>
        </p:nvPicPr>
        <p:blipFill>
          <a:blip r:embed="rId2"/>
          <a:stretch>
            <a:fillRect/>
          </a:stretch>
        </p:blipFill>
        <p:spPr>
          <a:xfrm>
            <a:off x="627030" y="1186945"/>
            <a:ext cx="10430996" cy="4938713"/>
          </a:xfrm>
          <a:prstGeom prst="rect">
            <a:avLst/>
          </a:prstGeom>
        </p:spPr>
      </p:pic>
    </p:spTree>
    <p:extLst>
      <p:ext uri="{BB962C8B-B14F-4D97-AF65-F5344CB8AC3E}">
        <p14:creationId xmlns:p14="http://schemas.microsoft.com/office/powerpoint/2010/main" val="89338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838-9B9F-42F2-948E-131F86B2ADF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5EA580-0A17-49A6-A5D8-EEC506A2A29F}"/>
              </a:ext>
            </a:extLst>
          </p:cNvPr>
          <p:cNvSpPr>
            <a:spLocks noGrp="1"/>
          </p:cNvSpPr>
          <p:nvPr>
            <p:ph idx="1"/>
          </p:nvPr>
        </p:nvSpPr>
        <p:spPr/>
        <p:txBody>
          <a:bodyPr/>
          <a:lstStyle/>
          <a:p>
            <a:pPr>
              <a:buClrTx/>
              <a:buFont typeface="Arial" panose="020B0604020202020204" pitchFamily="34" charset="0"/>
              <a:buChar char="•"/>
            </a:pPr>
            <a:r>
              <a:rPr lang="en-US" dirty="0"/>
              <a:t> The regression plots show a great deal of scattering: the points do not fall very close to the fit lines.</a:t>
            </a:r>
          </a:p>
          <a:p>
            <a:pPr lvl="1">
              <a:buClrTx/>
              <a:buFont typeface="Arial" panose="020B0604020202020204" pitchFamily="34" charset="0"/>
              <a:buChar char="•"/>
            </a:pPr>
            <a:r>
              <a:rPr lang="en-US" dirty="0"/>
              <a:t>This means that the number of libraries is fairly random and tends not to be very easily predictable by any of the independent variables.</a:t>
            </a:r>
          </a:p>
          <a:p>
            <a:pPr>
              <a:buClrTx/>
              <a:buFont typeface="Arial" panose="020B0604020202020204" pitchFamily="34" charset="0"/>
              <a:buChar char="•"/>
            </a:pPr>
            <a:r>
              <a:rPr lang="en-US" dirty="0"/>
              <a:t> The variables with the steepest fit lines are “Median Income” and “Foreign-Born” (i.e., immigrant population)  </a:t>
            </a:r>
          </a:p>
          <a:p>
            <a:pPr>
              <a:buClrTx/>
              <a:buFont typeface="Arial" panose="020B0604020202020204" pitchFamily="34" charset="0"/>
              <a:buChar char="•"/>
            </a:pPr>
            <a:r>
              <a:rPr lang="en-US" dirty="0"/>
              <a:t> This agrees with the Pearson Coefficients, which had the highest magnitude for those two variables.</a:t>
            </a:r>
          </a:p>
          <a:p>
            <a:pPr>
              <a:buClrTx/>
              <a:buFont typeface="Arial" panose="020B0604020202020204" pitchFamily="34" charset="0"/>
              <a:buChar char="•"/>
            </a:pPr>
            <a:endParaRPr lang="en-US" dirty="0"/>
          </a:p>
        </p:txBody>
      </p:sp>
    </p:spTree>
    <p:extLst>
      <p:ext uri="{BB962C8B-B14F-4D97-AF65-F5344CB8AC3E}">
        <p14:creationId xmlns:p14="http://schemas.microsoft.com/office/powerpoint/2010/main" val="221730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838-9B9F-42F2-948E-131F86B2ADF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5EA580-0A17-49A6-A5D8-EEC506A2A29F}"/>
              </a:ext>
            </a:extLst>
          </p:cNvPr>
          <p:cNvSpPr>
            <a:spLocks noGrp="1"/>
          </p:cNvSpPr>
          <p:nvPr>
            <p:ph idx="1"/>
          </p:nvPr>
        </p:nvSpPr>
        <p:spPr/>
        <p:txBody>
          <a:bodyPr/>
          <a:lstStyle/>
          <a:p>
            <a:pPr>
              <a:buClrTx/>
              <a:buFont typeface="Arial" panose="020B0604020202020204" pitchFamily="34" charset="0"/>
              <a:buChar char="•"/>
            </a:pPr>
            <a:r>
              <a:rPr lang="en-US" b="1" dirty="0"/>
              <a:t> Conclusion: </a:t>
            </a:r>
            <a:r>
              <a:rPr lang="en-US" dirty="0"/>
              <a:t>Libraries in New York City are distributed mostly fairly across neighborhoods, given that there are no </a:t>
            </a:r>
            <a:r>
              <a:rPr lang="en-US" i="1" dirty="0"/>
              <a:t>strong</a:t>
            </a:r>
            <a:r>
              <a:rPr lang="en-US" dirty="0"/>
              <a:t> correlations between the number of libraries and the socioeconomic factors of the </a:t>
            </a:r>
            <a:r>
              <a:rPr lang="en-US"/>
              <a:t>neighborhoods.</a:t>
            </a:r>
          </a:p>
          <a:p>
            <a:pPr marL="0" indent="0">
              <a:buClrTx/>
              <a:buNone/>
            </a:pPr>
            <a:endParaRPr lang="en-US" dirty="0"/>
          </a:p>
          <a:p>
            <a:pPr>
              <a:buClrTx/>
              <a:buFont typeface="Arial" panose="020B0604020202020204" pitchFamily="34" charset="0"/>
              <a:buChar char="•"/>
            </a:pPr>
            <a:r>
              <a:rPr lang="en-US" b="1" dirty="0"/>
              <a:t> However: </a:t>
            </a:r>
            <a:r>
              <a:rPr lang="en-US" dirty="0"/>
              <a:t>There are still </a:t>
            </a:r>
            <a:r>
              <a:rPr lang="en-US" i="1" dirty="0"/>
              <a:t>moderate</a:t>
            </a:r>
            <a:r>
              <a:rPr lang="en-US" dirty="0"/>
              <a:t> correlations between library count and two of the variables:</a:t>
            </a:r>
          </a:p>
          <a:p>
            <a:pPr lvl="1">
              <a:buClrTx/>
              <a:buFont typeface="Arial" panose="020B0604020202020204" pitchFamily="34" charset="0"/>
              <a:buChar char="•"/>
            </a:pPr>
            <a:r>
              <a:rPr lang="en-US" dirty="0"/>
              <a:t>Neighborhoods with higher median income have more libraries than those with lower median income</a:t>
            </a:r>
          </a:p>
          <a:p>
            <a:pPr lvl="1">
              <a:buClrTx/>
              <a:buFont typeface="Arial" panose="020B0604020202020204" pitchFamily="34" charset="0"/>
              <a:buChar char="•"/>
            </a:pPr>
            <a:r>
              <a:rPr lang="en-US" dirty="0"/>
              <a:t>Neighborhoods with more immigrants have fewer libraries than those with more American-born citizens</a:t>
            </a:r>
          </a:p>
        </p:txBody>
      </p:sp>
    </p:spTree>
    <p:extLst>
      <p:ext uri="{BB962C8B-B14F-4D97-AF65-F5344CB8AC3E}">
        <p14:creationId xmlns:p14="http://schemas.microsoft.com/office/powerpoint/2010/main" val="19700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BC7E-04F9-44EC-B87E-0B1D3A0511F5}"/>
              </a:ext>
            </a:extLst>
          </p:cNvPr>
          <p:cNvSpPr>
            <a:spLocks noGrp="1"/>
          </p:cNvSpPr>
          <p:nvPr>
            <p:ph type="title"/>
          </p:nvPr>
        </p:nvSpPr>
        <p:spPr/>
        <p:txBody>
          <a:bodyPr/>
          <a:lstStyle/>
          <a:p>
            <a:r>
              <a:rPr lang="en-US" dirty="0"/>
              <a:t>Conclusion</a:t>
            </a:r>
          </a:p>
        </p:txBody>
      </p:sp>
      <p:sp>
        <p:nvSpPr>
          <p:cNvPr id="4" name="Content Placeholder 2">
            <a:extLst>
              <a:ext uri="{FF2B5EF4-FFF2-40B4-BE49-F238E27FC236}">
                <a16:creationId xmlns:a16="http://schemas.microsoft.com/office/drawing/2014/main" id="{A2C33143-E3EE-41D6-939B-7551FC4CECA2}"/>
              </a:ext>
            </a:extLst>
          </p:cNvPr>
          <p:cNvSpPr>
            <a:spLocks noGrp="1"/>
          </p:cNvSpPr>
          <p:nvPr>
            <p:ph idx="1"/>
          </p:nvPr>
        </p:nvSpPr>
        <p:spPr>
          <a:xfrm>
            <a:off x="1096963" y="1846263"/>
            <a:ext cx="10058400" cy="4022725"/>
          </a:xfrm>
        </p:spPr>
        <p:txBody>
          <a:bodyPr/>
          <a:lstStyle/>
          <a:p>
            <a:pPr marL="0" indent="0">
              <a:buClrTx/>
              <a:buNone/>
            </a:pPr>
            <a:r>
              <a:rPr lang="en-US" dirty="0"/>
              <a:t>This is an analysis of only one city (New York City). It would be worth repeating the same analysis for other major cities to see if the results are similar (i.e., no strong correlations between library count and socioeconomic factors), or if other cities might have more of a gap in library access between more-privileged and less-privileged areas.</a:t>
            </a:r>
          </a:p>
        </p:txBody>
      </p:sp>
    </p:spTree>
    <p:extLst>
      <p:ext uri="{BB962C8B-B14F-4D97-AF65-F5344CB8AC3E}">
        <p14:creationId xmlns:p14="http://schemas.microsoft.com/office/powerpoint/2010/main" val="92139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1DC-DFA2-45E9-9411-4E31BCF2C622}"/>
              </a:ext>
            </a:extLst>
          </p:cNvPr>
          <p:cNvSpPr>
            <a:spLocks noGrp="1"/>
          </p:cNvSpPr>
          <p:nvPr>
            <p:ph type="title"/>
          </p:nvPr>
        </p:nvSpPr>
        <p:spPr>
          <a:xfrm>
            <a:off x="1097280" y="754602"/>
            <a:ext cx="10058400" cy="982758"/>
          </a:xfrm>
        </p:spPr>
        <p:txBody>
          <a:bodyPr/>
          <a:lstStyle/>
          <a:p>
            <a:r>
              <a:rPr lang="en-US" dirty="0"/>
              <a:t>References</a:t>
            </a:r>
          </a:p>
        </p:txBody>
      </p:sp>
      <p:sp>
        <p:nvSpPr>
          <p:cNvPr id="3" name="Content Placeholder 2">
            <a:extLst>
              <a:ext uri="{FF2B5EF4-FFF2-40B4-BE49-F238E27FC236}">
                <a16:creationId xmlns:a16="http://schemas.microsoft.com/office/drawing/2014/main" id="{359F427E-D4EF-4936-B156-ECD1EA1BC4E6}"/>
              </a:ext>
            </a:extLst>
          </p:cNvPr>
          <p:cNvSpPr>
            <a:spLocks noGrp="1"/>
          </p:cNvSpPr>
          <p:nvPr>
            <p:ph idx="1"/>
          </p:nvPr>
        </p:nvSpPr>
        <p:spPr/>
        <p:txBody>
          <a:bodyPr>
            <a:normAutofit fontScale="85000" lnSpcReduction="10000"/>
          </a:bodyPr>
          <a:lstStyle/>
          <a:p>
            <a:r>
              <a:rPr lang="en-US" dirty="0"/>
              <a:t>American Library Association. "Core Values of Librarianship." Retrieved from </a:t>
            </a:r>
            <a:r>
              <a:rPr lang="en-US" u="sng" dirty="0">
                <a:hlinkClick r:id="rId2"/>
              </a:rPr>
              <a:t>http://www.ala.org/advocacy/intfreedom/corevalues</a:t>
            </a:r>
            <a:endParaRPr lang="en-US" dirty="0"/>
          </a:p>
          <a:p>
            <a:r>
              <a:rPr lang="en-US" dirty="0"/>
              <a:t> NYC </a:t>
            </a:r>
            <a:r>
              <a:rPr lang="en-US" dirty="0" err="1"/>
              <a:t>OpenData</a:t>
            </a:r>
            <a:r>
              <a:rPr lang="en-US" dirty="0"/>
              <a:t>. "Public Use Microdata Areas (PUMAs)." Retrieved from </a:t>
            </a:r>
            <a:r>
              <a:rPr lang="en-US" u="sng" dirty="0">
                <a:hlinkClick r:id="rId3"/>
              </a:rPr>
              <a:t>https://data.cityofnewyork.us/Housing-Development/Public-Use-Microdata-Areas-PUMA-/cwiz-gcty</a:t>
            </a:r>
            <a:endParaRPr lang="en-US" dirty="0"/>
          </a:p>
          <a:p>
            <a:r>
              <a:rPr lang="en-US" dirty="0"/>
              <a:t>NYC.gov. "New York City PUMAs and Community Districts." </a:t>
            </a:r>
            <a:r>
              <a:rPr lang="en-US" u="sng" dirty="0">
                <a:hlinkClick r:id="rId4"/>
              </a:rPr>
              <a:t>https://www1.nyc.gov/assets/planning/download/pdf/data-maps/nyc-population/census2010/puma_cd_map.pdf</a:t>
            </a:r>
            <a:endParaRPr lang="en-US" dirty="0"/>
          </a:p>
          <a:p>
            <a:r>
              <a:rPr lang="en-US" dirty="0"/>
              <a:t>NYU Furman Center. "</a:t>
            </a:r>
            <a:r>
              <a:rPr lang="en-US" dirty="0" err="1"/>
              <a:t>CoreData.nyc</a:t>
            </a:r>
            <a:r>
              <a:rPr lang="en-US" dirty="0"/>
              <a:t>." Retrieved from </a:t>
            </a:r>
            <a:r>
              <a:rPr lang="en-US" u="sng" dirty="0">
                <a:hlinkClick r:id="rId5"/>
              </a:rPr>
              <a:t>http://app.coredata.nyc/?mlb=true&amp;ntii=hh_inc_med_adj&amp;ntr=Sub-Borough%20Area&amp;mz=14&amp;vtl=https%3A%2F%2Fthefurmancenter.carto.com%2Fu%2Fnyufc%2Fapi%2Fv2%2Fviz%2F691a2b7c-94d7-46ac-ac4d-9a589cb2c6ed%2Fviz.json&amp;mln=true&amp;mlp=true&amp;mlat=40.718&amp;ptsb=&amp;nty=2017&amp;mb=roadmap&amp;pf=%7B%22subsidies%22%3Atrue%7D&amp;md=table&amp;mlv=false&amp;mlng=-73.996&amp;btl=Sub-Borough%20Area&amp;atp=neighborhoods</a:t>
            </a:r>
            <a:endParaRPr lang="en-US" dirty="0"/>
          </a:p>
          <a:p>
            <a:r>
              <a:rPr lang="en-US" dirty="0"/>
              <a:t>NYU Spatial Data Repository. "2016 New York City Public Use Micro Areas (PUMAs)." Retrieved from </a:t>
            </a:r>
            <a:r>
              <a:rPr lang="en-US" u="sng" dirty="0">
                <a:hlinkClick r:id="rId6"/>
              </a:rPr>
              <a:t>https://geo.nyu.edu/catalog/nyu-2451-34562</a:t>
            </a:r>
            <a:endParaRPr lang="en-US" dirty="0"/>
          </a:p>
          <a:p>
            <a:endParaRPr lang="en-US" dirty="0"/>
          </a:p>
        </p:txBody>
      </p:sp>
    </p:spTree>
    <p:extLst>
      <p:ext uri="{BB962C8B-B14F-4D97-AF65-F5344CB8AC3E}">
        <p14:creationId xmlns:p14="http://schemas.microsoft.com/office/powerpoint/2010/main" val="62441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43E5-E130-45B9-8889-B341CAFB4F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B0A808-CC79-4029-A50B-8BDF92C3B2D9}"/>
              </a:ext>
            </a:extLst>
          </p:cNvPr>
          <p:cNvSpPr>
            <a:spLocks noGrp="1"/>
          </p:cNvSpPr>
          <p:nvPr>
            <p:ph idx="1"/>
          </p:nvPr>
        </p:nvSpPr>
        <p:spPr/>
        <p:txBody>
          <a:bodyPr/>
          <a:lstStyle/>
          <a:p>
            <a:pPr marL="0" indent="0">
              <a:buClrTx/>
              <a:buNone/>
            </a:pPr>
            <a:endParaRPr lang="en-US" dirty="0"/>
          </a:p>
          <a:p>
            <a:pPr>
              <a:buClrTx/>
              <a:buFont typeface="Arial" panose="020B0604020202020204" pitchFamily="34" charset="0"/>
              <a:buChar char="•"/>
            </a:pPr>
            <a:r>
              <a:rPr lang="en-US" dirty="0"/>
              <a:t>Public libraries are a valuable community resource that can help lessen the divide between richer and poorer communities by offering free access to resources like computers, Internet, and job searching aids, which can improve opportunities for people in less-privileged communities.</a:t>
            </a:r>
          </a:p>
          <a:p>
            <a:pPr>
              <a:buClrTx/>
              <a:buFont typeface="Arial" panose="020B0604020202020204" pitchFamily="34" charset="0"/>
              <a:buChar char="•"/>
            </a:pPr>
            <a:endParaRPr lang="en-US" dirty="0"/>
          </a:p>
          <a:p>
            <a:pPr>
              <a:buClrTx/>
              <a:buFont typeface="Arial" panose="020B0604020202020204" pitchFamily="34" charset="0"/>
              <a:buChar char="•"/>
            </a:pPr>
            <a:r>
              <a:rPr lang="en-US" dirty="0"/>
              <a:t> Therefore, it is important that less-privileged communities should have as much access to public libraries as more-privileged communities.</a:t>
            </a:r>
          </a:p>
        </p:txBody>
      </p:sp>
    </p:spTree>
    <p:extLst>
      <p:ext uri="{BB962C8B-B14F-4D97-AF65-F5344CB8AC3E}">
        <p14:creationId xmlns:p14="http://schemas.microsoft.com/office/powerpoint/2010/main" val="385862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0594-F73D-4509-A961-9581FDBDECEC}"/>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12B96767-4D81-4313-A5F9-480CE82AC311}"/>
              </a:ext>
            </a:extLst>
          </p:cNvPr>
          <p:cNvSpPr>
            <a:spLocks noGrp="1"/>
          </p:cNvSpPr>
          <p:nvPr>
            <p:ph idx="1"/>
          </p:nvPr>
        </p:nvSpPr>
        <p:spPr>
          <a:xfrm>
            <a:off x="838200" y="2077375"/>
            <a:ext cx="10515600" cy="4099588"/>
          </a:xfrm>
        </p:spPr>
        <p:txBody>
          <a:bodyPr/>
          <a:lstStyle/>
          <a:p>
            <a:r>
              <a:rPr lang="en-US" sz="2400" dirty="0"/>
              <a:t>Looking at New York City as one sample collection of communities:</a:t>
            </a:r>
          </a:p>
          <a:p>
            <a:pPr marL="0" indent="0">
              <a:buNone/>
            </a:pPr>
            <a:endParaRPr lang="en-US" dirty="0"/>
          </a:p>
          <a:p>
            <a:pPr lvl="1"/>
            <a:r>
              <a:rPr lang="en-US" sz="2800" dirty="0"/>
              <a:t>Are libraries in New York City evenly distributed between more-privileged and less-privileged communities?</a:t>
            </a:r>
          </a:p>
        </p:txBody>
      </p:sp>
    </p:spTree>
    <p:extLst>
      <p:ext uri="{BB962C8B-B14F-4D97-AF65-F5344CB8AC3E}">
        <p14:creationId xmlns:p14="http://schemas.microsoft.com/office/powerpoint/2010/main" val="209042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5F5A-AA61-4DE5-A3E2-6C4331C5304B}"/>
              </a:ext>
            </a:extLst>
          </p:cNvPr>
          <p:cNvSpPr>
            <a:spLocks noGrp="1"/>
          </p:cNvSpPr>
          <p:nvPr>
            <p:ph type="title"/>
          </p:nvPr>
        </p:nvSpPr>
        <p:spPr/>
        <p:txBody>
          <a:bodyPr/>
          <a:lstStyle/>
          <a:p>
            <a:r>
              <a:rPr lang="en-US" dirty="0"/>
              <a:t>Defining “Communities”</a:t>
            </a:r>
          </a:p>
        </p:txBody>
      </p:sp>
      <p:sp>
        <p:nvSpPr>
          <p:cNvPr id="3" name="Content Placeholder 2">
            <a:extLst>
              <a:ext uri="{FF2B5EF4-FFF2-40B4-BE49-F238E27FC236}">
                <a16:creationId xmlns:a16="http://schemas.microsoft.com/office/drawing/2014/main" id="{77908797-08B8-49FD-81FC-F0F9A147B5ED}"/>
              </a:ext>
            </a:extLst>
          </p:cNvPr>
          <p:cNvSpPr>
            <a:spLocks noGrp="1"/>
          </p:cNvSpPr>
          <p:nvPr>
            <p:ph idx="1"/>
          </p:nvPr>
        </p:nvSpPr>
        <p:spPr>
          <a:xfrm>
            <a:off x="838200" y="1825625"/>
            <a:ext cx="10515600" cy="1112884"/>
          </a:xfrm>
        </p:spPr>
        <p:txBody>
          <a:bodyPr>
            <a:normAutofit/>
          </a:bodyPr>
          <a:lstStyle/>
          <a:p>
            <a:r>
              <a:rPr lang="en-US" sz="2400" dirty="0"/>
              <a:t>The United States Census has subdivided New York City into 55 zones called Public Use Micro Areas (PUMAs), for data aggregation purposes</a:t>
            </a:r>
          </a:p>
        </p:txBody>
      </p:sp>
      <p:pic>
        <p:nvPicPr>
          <p:cNvPr id="4" name="Picture 3">
            <a:extLst>
              <a:ext uri="{FF2B5EF4-FFF2-40B4-BE49-F238E27FC236}">
                <a16:creationId xmlns:a16="http://schemas.microsoft.com/office/drawing/2014/main" id="{3FEB5D48-1512-4304-BB02-2C052979C85C}"/>
              </a:ext>
            </a:extLst>
          </p:cNvPr>
          <p:cNvPicPr>
            <a:picLocks noChangeAspect="1"/>
          </p:cNvPicPr>
          <p:nvPr/>
        </p:nvPicPr>
        <p:blipFill>
          <a:blip r:embed="rId2"/>
          <a:stretch>
            <a:fillRect/>
          </a:stretch>
        </p:blipFill>
        <p:spPr>
          <a:xfrm>
            <a:off x="1251382" y="2815994"/>
            <a:ext cx="3455725" cy="3330744"/>
          </a:xfrm>
          <a:prstGeom prst="rect">
            <a:avLst/>
          </a:prstGeom>
        </p:spPr>
      </p:pic>
      <p:sp>
        <p:nvSpPr>
          <p:cNvPr id="5" name="Content Placeholder 2">
            <a:extLst>
              <a:ext uri="{FF2B5EF4-FFF2-40B4-BE49-F238E27FC236}">
                <a16:creationId xmlns:a16="http://schemas.microsoft.com/office/drawing/2014/main" id="{C4BAF926-19CB-48B0-9F72-1E8DC4E4B152}"/>
              </a:ext>
            </a:extLst>
          </p:cNvPr>
          <p:cNvSpPr txBox="1">
            <a:spLocks/>
          </p:cNvSpPr>
          <p:nvPr/>
        </p:nvSpPr>
        <p:spPr>
          <a:xfrm>
            <a:off x="4847207" y="2815994"/>
            <a:ext cx="5966534" cy="34408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Each PUMA consists of one or two neighborhoods, making a PUMA a reasonable size for a community in my research.</a:t>
            </a:r>
          </a:p>
          <a:p>
            <a:r>
              <a:rPr lang="en-US" sz="2400" dirty="0"/>
              <a:t>Also, U.S. Census data is available in </a:t>
            </a:r>
            <a:r>
              <a:rPr lang="en-US" sz="2400" dirty="0">
                <a:hlinkClick r:id="rId3"/>
              </a:rPr>
              <a:t>tables grouped by PUMA</a:t>
            </a:r>
            <a:r>
              <a:rPr lang="en-US" sz="2400" dirty="0"/>
              <a:t> for ease of comparing these communities by their socioeconomic statistics.</a:t>
            </a:r>
          </a:p>
        </p:txBody>
      </p:sp>
    </p:spTree>
    <p:extLst>
      <p:ext uri="{BB962C8B-B14F-4D97-AF65-F5344CB8AC3E}">
        <p14:creationId xmlns:p14="http://schemas.microsoft.com/office/powerpoint/2010/main" val="15112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BCB6-DD03-4F1C-B971-DD773ABDF903}"/>
              </a:ext>
            </a:extLst>
          </p:cNvPr>
          <p:cNvSpPr>
            <a:spLocks noGrp="1"/>
          </p:cNvSpPr>
          <p:nvPr>
            <p:ph type="title"/>
          </p:nvPr>
        </p:nvSpPr>
        <p:spPr/>
        <p:txBody>
          <a:bodyPr/>
          <a:lstStyle/>
          <a:p>
            <a:r>
              <a:rPr lang="en-US" dirty="0"/>
              <a:t>Measuring “Privilege”</a:t>
            </a:r>
          </a:p>
        </p:txBody>
      </p:sp>
      <p:sp>
        <p:nvSpPr>
          <p:cNvPr id="3" name="Content Placeholder 2">
            <a:extLst>
              <a:ext uri="{FF2B5EF4-FFF2-40B4-BE49-F238E27FC236}">
                <a16:creationId xmlns:a16="http://schemas.microsoft.com/office/drawing/2014/main" id="{6AB58DC0-1869-4766-9A14-4AFEE6821FDC}"/>
              </a:ext>
            </a:extLst>
          </p:cNvPr>
          <p:cNvSpPr>
            <a:spLocks noGrp="1"/>
          </p:cNvSpPr>
          <p:nvPr>
            <p:ph idx="1"/>
          </p:nvPr>
        </p:nvSpPr>
        <p:spPr/>
        <p:txBody>
          <a:bodyPr/>
          <a:lstStyle/>
          <a:p>
            <a:pPr marL="0" indent="0">
              <a:buNone/>
            </a:pPr>
            <a:r>
              <a:rPr lang="en-US" dirty="0"/>
              <a:t>I chose 6 socioeconomic measures from the data in the United States Census:</a:t>
            </a:r>
          </a:p>
          <a:p>
            <a:pPr marL="457200" lvl="1" indent="0">
              <a:buNone/>
            </a:pPr>
            <a:r>
              <a:rPr lang="en-US" dirty="0"/>
              <a:t>•	Median household income</a:t>
            </a:r>
          </a:p>
          <a:p>
            <a:pPr marL="457200" lvl="1" indent="0">
              <a:buNone/>
            </a:pPr>
            <a:r>
              <a:rPr lang="en-US" dirty="0"/>
              <a:t>•	Percent of the population with a disability</a:t>
            </a:r>
          </a:p>
          <a:p>
            <a:pPr marL="457200" lvl="1" indent="0">
              <a:buNone/>
            </a:pPr>
            <a:r>
              <a:rPr lang="en-US" dirty="0"/>
              <a:t>•	Percent of the population who is white</a:t>
            </a:r>
          </a:p>
          <a:p>
            <a:pPr marL="457200" lvl="1" indent="0">
              <a:buNone/>
            </a:pPr>
            <a:r>
              <a:rPr lang="en-US" dirty="0"/>
              <a:t>•	Percent of the population below the poverty line</a:t>
            </a:r>
          </a:p>
          <a:p>
            <a:pPr marL="457200" lvl="1" indent="0">
              <a:buNone/>
            </a:pPr>
            <a:r>
              <a:rPr lang="en-US" dirty="0"/>
              <a:t>•	Percent of the population born outside the United States</a:t>
            </a:r>
          </a:p>
          <a:p>
            <a:pPr marL="457200" lvl="1" indent="0">
              <a:buNone/>
            </a:pPr>
            <a:r>
              <a:rPr lang="en-US" dirty="0"/>
              <a:t>•	Percent of the population over the age of 65</a:t>
            </a:r>
          </a:p>
          <a:p>
            <a:pPr lvl="1"/>
            <a:endParaRPr lang="en-US" dirty="0"/>
          </a:p>
          <a:p>
            <a:pPr lvl="1"/>
            <a:endParaRPr lang="en-US" dirty="0"/>
          </a:p>
        </p:txBody>
      </p:sp>
    </p:spTree>
    <p:extLst>
      <p:ext uri="{BB962C8B-B14F-4D97-AF65-F5344CB8AC3E}">
        <p14:creationId xmlns:p14="http://schemas.microsoft.com/office/powerpoint/2010/main" val="154355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0614-3E81-4D82-B35A-26DA6158CFDC}"/>
              </a:ext>
            </a:extLst>
          </p:cNvPr>
          <p:cNvSpPr>
            <a:spLocks noGrp="1"/>
          </p:cNvSpPr>
          <p:nvPr>
            <p:ph type="title"/>
          </p:nvPr>
        </p:nvSpPr>
        <p:spPr/>
        <p:txBody>
          <a:bodyPr/>
          <a:lstStyle/>
          <a:p>
            <a:r>
              <a:rPr lang="en-US" dirty="0"/>
              <a:t>Library Distribution: Fair or Not?</a:t>
            </a:r>
          </a:p>
        </p:txBody>
      </p:sp>
      <p:pic>
        <p:nvPicPr>
          <p:cNvPr id="4" name="Picture 3">
            <a:extLst>
              <a:ext uri="{FF2B5EF4-FFF2-40B4-BE49-F238E27FC236}">
                <a16:creationId xmlns:a16="http://schemas.microsoft.com/office/drawing/2014/main" id="{2C3F404F-7B1E-4E41-8737-B5B9A0CDF352}"/>
              </a:ext>
            </a:extLst>
          </p:cNvPr>
          <p:cNvPicPr>
            <a:picLocks noChangeAspect="1"/>
          </p:cNvPicPr>
          <p:nvPr/>
        </p:nvPicPr>
        <p:blipFill>
          <a:blip r:embed="rId2"/>
          <a:stretch>
            <a:fillRect/>
          </a:stretch>
        </p:blipFill>
        <p:spPr>
          <a:xfrm>
            <a:off x="803845" y="1856290"/>
            <a:ext cx="5064295" cy="4469973"/>
          </a:xfrm>
          <a:prstGeom prst="rect">
            <a:avLst/>
          </a:prstGeom>
        </p:spPr>
      </p:pic>
      <p:sp>
        <p:nvSpPr>
          <p:cNvPr id="5" name="TextBox 4">
            <a:extLst>
              <a:ext uri="{FF2B5EF4-FFF2-40B4-BE49-F238E27FC236}">
                <a16:creationId xmlns:a16="http://schemas.microsoft.com/office/drawing/2014/main" id="{C58678C2-BFF7-4998-B29D-FDC36CA15714}"/>
              </a:ext>
            </a:extLst>
          </p:cNvPr>
          <p:cNvSpPr txBox="1"/>
          <p:nvPr/>
        </p:nvSpPr>
        <p:spPr>
          <a:xfrm>
            <a:off x="6261322" y="1856290"/>
            <a:ext cx="4986685"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This map shows all the libraries in New York City, color-coded by PUMA.*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see that some are densely populated, and others have very few libraries per PUMA. </a:t>
            </a:r>
          </a:p>
        </p:txBody>
      </p:sp>
      <p:sp>
        <p:nvSpPr>
          <p:cNvPr id="6" name="TextBox 5">
            <a:extLst>
              <a:ext uri="{FF2B5EF4-FFF2-40B4-BE49-F238E27FC236}">
                <a16:creationId xmlns:a16="http://schemas.microsoft.com/office/drawing/2014/main" id="{E0CBBB62-7157-4F33-8352-0518A66C5723}"/>
              </a:ext>
            </a:extLst>
          </p:cNvPr>
          <p:cNvSpPr txBox="1"/>
          <p:nvPr/>
        </p:nvSpPr>
        <p:spPr>
          <a:xfrm>
            <a:off x="6196614" y="5193437"/>
            <a:ext cx="4145872" cy="923330"/>
          </a:xfrm>
          <a:prstGeom prst="rect">
            <a:avLst/>
          </a:prstGeom>
          <a:noFill/>
        </p:spPr>
        <p:txBody>
          <a:bodyPr wrap="square" rtlCol="0">
            <a:spAutoFit/>
          </a:bodyPr>
          <a:lstStyle/>
          <a:p>
            <a:r>
              <a:rPr lang="en-US" dirty="0"/>
              <a:t>*The map was generated by k-means clustering of Foursquare search results. See </a:t>
            </a:r>
            <a:r>
              <a:rPr lang="en-US" dirty="0" err="1"/>
              <a:t>Jupyter</a:t>
            </a:r>
            <a:r>
              <a:rPr lang="en-US" dirty="0"/>
              <a:t> Notebook for full details.</a:t>
            </a:r>
          </a:p>
        </p:txBody>
      </p:sp>
    </p:spTree>
    <p:extLst>
      <p:ext uri="{BB962C8B-B14F-4D97-AF65-F5344CB8AC3E}">
        <p14:creationId xmlns:p14="http://schemas.microsoft.com/office/powerpoint/2010/main" val="13065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1B63-31FF-48B7-A2A9-705E7CFBDF2E}"/>
              </a:ext>
            </a:extLst>
          </p:cNvPr>
          <p:cNvSpPr>
            <a:spLocks noGrp="1"/>
          </p:cNvSpPr>
          <p:nvPr>
            <p:ph type="title"/>
          </p:nvPr>
        </p:nvSpPr>
        <p:spPr/>
        <p:txBody>
          <a:bodyPr/>
          <a:lstStyle/>
          <a:p>
            <a:r>
              <a:rPr lang="en-US" dirty="0"/>
              <a:t>Library Distribution: Fair or Not</a:t>
            </a:r>
          </a:p>
        </p:txBody>
      </p:sp>
      <p:sp>
        <p:nvSpPr>
          <p:cNvPr id="3" name="Content Placeholder 2">
            <a:extLst>
              <a:ext uri="{FF2B5EF4-FFF2-40B4-BE49-F238E27FC236}">
                <a16:creationId xmlns:a16="http://schemas.microsoft.com/office/drawing/2014/main" id="{764B8C51-C791-43A8-B08A-741BCBF5468C}"/>
              </a:ext>
            </a:extLst>
          </p:cNvPr>
          <p:cNvSpPr>
            <a:spLocks noGrp="1"/>
          </p:cNvSpPr>
          <p:nvPr>
            <p:ph idx="1"/>
          </p:nvPr>
        </p:nvSpPr>
        <p:spPr/>
        <p:txBody>
          <a:bodyPr/>
          <a:lstStyle/>
          <a:p>
            <a:pPr>
              <a:buClrTx/>
              <a:buFont typeface="Arial" panose="020B0604020202020204" pitchFamily="34" charset="0"/>
              <a:buChar char="•"/>
            </a:pPr>
            <a:r>
              <a:rPr lang="en-US" dirty="0"/>
              <a:t> As we saw in the previous slide, some areas have more libraries than others, which leads to a reiteration of the research question:</a:t>
            </a:r>
          </a:p>
          <a:p>
            <a:pPr>
              <a:buClrTx/>
              <a:buFont typeface="Arial" panose="020B0604020202020204" pitchFamily="34" charset="0"/>
              <a:buChar char="•"/>
            </a:pPr>
            <a:endParaRPr lang="en-US" dirty="0"/>
          </a:p>
          <a:p>
            <a:pPr>
              <a:buClrTx/>
              <a:buFont typeface="Arial" panose="020B0604020202020204" pitchFamily="34" charset="0"/>
              <a:buChar char="•"/>
            </a:pPr>
            <a:r>
              <a:rPr lang="en-US" b="1" dirty="0"/>
              <a:t> The Question: </a:t>
            </a:r>
            <a:r>
              <a:rPr lang="en-US" dirty="0"/>
              <a:t>Is there a correlation between the number of libraries in each community and the socioeconomic measures for that community?</a:t>
            </a:r>
          </a:p>
          <a:p>
            <a:pPr lvl="1">
              <a:buClrTx/>
              <a:buFont typeface="Arial" panose="020B0604020202020204" pitchFamily="34" charset="0"/>
              <a:buChar char="•"/>
            </a:pPr>
            <a:endParaRPr lang="en-US" dirty="0"/>
          </a:p>
          <a:p>
            <a:pPr lvl="1">
              <a:buClrTx/>
              <a:buFont typeface="Arial" panose="020B0604020202020204" pitchFamily="34" charset="0"/>
              <a:buChar char="•"/>
            </a:pPr>
            <a:r>
              <a:rPr lang="en-US" dirty="0"/>
              <a:t>For example: does lower median income mean fewer libraries? More libraries? No correlation at all?</a:t>
            </a:r>
          </a:p>
        </p:txBody>
      </p:sp>
    </p:spTree>
    <p:extLst>
      <p:ext uri="{BB962C8B-B14F-4D97-AF65-F5344CB8AC3E}">
        <p14:creationId xmlns:p14="http://schemas.microsoft.com/office/powerpoint/2010/main" val="87543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947-B8D7-4C41-BF89-AA9446DEBE21}"/>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416886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9FA6-4A88-403B-B95B-C8EB54EF98C5}"/>
              </a:ext>
            </a:extLst>
          </p:cNvPr>
          <p:cNvSpPr>
            <a:spLocks noGrp="1"/>
          </p:cNvSpPr>
          <p:nvPr>
            <p:ph type="title"/>
          </p:nvPr>
        </p:nvSpPr>
        <p:spPr/>
        <p:txBody>
          <a:bodyPr/>
          <a:lstStyle/>
          <a:p>
            <a:r>
              <a:rPr lang="en-US" dirty="0"/>
              <a:t>Counting libraries</a:t>
            </a:r>
          </a:p>
        </p:txBody>
      </p:sp>
      <p:sp>
        <p:nvSpPr>
          <p:cNvPr id="3" name="Content Placeholder 2">
            <a:extLst>
              <a:ext uri="{FF2B5EF4-FFF2-40B4-BE49-F238E27FC236}">
                <a16:creationId xmlns:a16="http://schemas.microsoft.com/office/drawing/2014/main" id="{F686C785-B8E1-489A-BF3C-4E30ABE1152B}"/>
              </a:ext>
            </a:extLst>
          </p:cNvPr>
          <p:cNvSpPr>
            <a:spLocks noGrp="1"/>
          </p:cNvSpPr>
          <p:nvPr>
            <p:ph idx="1"/>
          </p:nvPr>
        </p:nvSpPr>
        <p:spPr/>
        <p:txBody>
          <a:bodyPr>
            <a:normAutofit/>
          </a:bodyPr>
          <a:lstStyle/>
          <a:p>
            <a:r>
              <a:rPr lang="en-US" sz="2400" dirty="0"/>
              <a:t>Used Foursquare API to count the number of libraries in each PUMA</a:t>
            </a:r>
          </a:p>
          <a:p>
            <a:pPr lvl="1"/>
            <a:r>
              <a:rPr lang="en-US" sz="2000" dirty="0"/>
              <a:t>Calculated the center latitude and longitude for each PUMA</a:t>
            </a:r>
          </a:p>
          <a:p>
            <a:pPr lvl="1"/>
            <a:r>
              <a:rPr lang="en-US" sz="2000" dirty="0"/>
              <a:t>Did a Foursquare “explore venues” search for the query “Library”, centered around each central </a:t>
            </a:r>
            <a:r>
              <a:rPr lang="en-US" sz="2000" dirty="0" err="1"/>
              <a:t>lat</a:t>
            </a:r>
            <a:r>
              <a:rPr lang="en-US" sz="2000" dirty="0"/>
              <a:t>/long pair and with a radius of 2500 meters</a:t>
            </a:r>
          </a:p>
          <a:p>
            <a:pPr lvl="2"/>
            <a:r>
              <a:rPr lang="en-US" sz="1600" dirty="0"/>
              <a:t>The 2500-meter radius was chosen because the typical PUMA size is about 5000 meters in length/width, so the radius was selected to be half that.</a:t>
            </a:r>
          </a:p>
          <a:p>
            <a:pPr lvl="1"/>
            <a:r>
              <a:rPr lang="en-US" sz="2000" dirty="0"/>
              <a:t>For each search, the length of the Foursquare result list is the number of libraries in that PUMA.</a:t>
            </a:r>
          </a:p>
          <a:p>
            <a:pPr lvl="1"/>
            <a:r>
              <a:rPr lang="en-US" sz="2000" dirty="0"/>
              <a:t>Appended the library count to an existing </a:t>
            </a:r>
            <a:r>
              <a:rPr lang="en-US" sz="2000" dirty="0" err="1"/>
              <a:t>dataframe</a:t>
            </a:r>
            <a:r>
              <a:rPr lang="en-US" sz="2000" dirty="0"/>
              <a:t> with the socioeconomic data for each PUMA</a:t>
            </a:r>
          </a:p>
        </p:txBody>
      </p:sp>
    </p:spTree>
    <p:extLst>
      <p:ext uri="{BB962C8B-B14F-4D97-AF65-F5344CB8AC3E}">
        <p14:creationId xmlns:p14="http://schemas.microsoft.com/office/powerpoint/2010/main" val="16030365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TotalTime>
  <Words>850</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Retrospect</vt:lpstr>
      <vt:lpstr>Geographic Distribution of Libraries in New York City</vt:lpstr>
      <vt:lpstr>Introduction</vt:lpstr>
      <vt:lpstr>The Question:</vt:lpstr>
      <vt:lpstr>Defining “Communities”</vt:lpstr>
      <vt:lpstr>Measuring “Privilege”</vt:lpstr>
      <vt:lpstr>Library Distribution: Fair or Not?</vt:lpstr>
      <vt:lpstr>Library Distribution: Fair or Not</vt:lpstr>
      <vt:lpstr>Methodology</vt:lpstr>
      <vt:lpstr>Counting libraries</vt:lpstr>
      <vt:lpstr>Analysis method</vt:lpstr>
      <vt:lpstr>Results</vt:lpstr>
      <vt:lpstr>PowerPoint Presentation</vt:lpstr>
      <vt:lpstr>Regression Plots</vt:lpstr>
      <vt:lpstr>Discussion</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Dols</dc:creator>
  <cp:lastModifiedBy>Rachel Dols</cp:lastModifiedBy>
  <cp:revision>58</cp:revision>
  <dcterms:created xsi:type="dcterms:W3CDTF">2019-04-30T02:12:18Z</dcterms:created>
  <dcterms:modified xsi:type="dcterms:W3CDTF">2019-05-10T02:26:56Z</dcterms:modified>
</cp:coreProperties>
</file>