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65" r:id="rId13"/>
    <p:sldId id="266" r:id="rId14"/>
    <p:sldId id="267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02FC5-2CC4-49BD-8BDE-487A22E094DD}" v="1" dt="2025-09-08T09:33:06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solidFill>
              <a:srgbClr val="F57C00"/>
            </a:solidFill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Year</c:v>
                </c:pt>
                <c:pt idx="1">
                  <c:v>Manure left on Pasture</c:v>
                </c:pt>
                <c:pt idx="2">
                  <c:v>Manure applied to Soils</c:v>
                </c:pt>
                <c:pt idx="3">
                  <c:v>Forestland </c:v>
                </c:pt>
                <c:pt idx="4">
                  <c:v>Fires in humid tropical forests</c:v>
                </c:pt>
                <c:pt idx="5">
                  <c:v>Food Transport 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0.40150000000000002</c:v>
                </c:pt>
                <c:pt idx="1">
                  <c:v>4.4999999999999998E-2</c:v>
                </c:pt>
                <c:pt idx="2">
                  <c:v>3.5999999999999997E-2</c:v>
                </c:pt>
                <c:pt idx="3">
                  <c:v>3.3599999999999998E-2</c:v>
                </c:pt>
                <c:pt idx="4">
                  <c:v>3.1800000000000002E-2</c:v>
                </c:pt>
                <c:pt idx="5">
                  <c:v>3.0200000000000001E-2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2-4D0F-90EE-5373FC55D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Feature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444444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1F4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0.18"/>
          <c:min val="-0.08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Importance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444444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1F4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00000"/>
                </a:solidFill>
                <a:latin typeface="Arial"/>
              </a:rPr>
              <a:t>Target Distribution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 Temp Distribution</c:v>
                </c:pt>
              </c:strCache>
            </c:strRef>
          </c:tx>
          <c:spPr>
            <a:solidFill>
              <a:srgbClr val="2E7D32"/>
            </a:solidFill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15–15.5°</c:v>
                </c:pt>
                <c:pt idx="1">
                  <c:v>15.5–16°</c:v>
                </c:pt>
                <c:pt idx="2">
                  <c:v>16–16.5°</c:v>
                </c:pt>
                <c:pt idx="3">
                  <c:v>16.5–17°</c:v>
                </c:pt>
                <c:pt idx="4">
                  <c:v>17–17.5°</c:v>
                </c:pt>
                <c:pt idx="5">
                  <c:v>17.5–18°</c:v>
                </c:pt>
                <c:pt idx="6">
                  <c:v>18–18.5°</c:v>
                </c:pt>
                <c:pt idx="7">
                  <c:v>18.5–19°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250</c:v>
                </c:pt>
                <c:pt idx="1">
                  <c:v>500</c:v>
                </c:pt>
                <c:pt idx="2">
                  <c:v>850</c:v>
                </c:pt>
                <c:pt idx="3">
                  <c:v>1200</c:v>
                </c:pt>
                <c:pt idx="4">
                  <c:v>1000</c:v>
                </c:pt>
                <c:pt idx="5">
                  <c:v>650</c:v>
                </c:pt>
                <c:pt idx="6">
                  <c:v>400</c:v>
                </c:pt>
                <c:pt idx="7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8F-46CD-B441-849741704C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Temperature Range (°C)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1200" b="0" i="0" u="none" strike="noStrike">
                <a:solidFill>
                  <a:srgbClr val="0A1F4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Number of Records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1F4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Residuals</c:v>
                </c:pt>
              </c:strCache>
            </c:strRef>
          </c:tx>
          <c:spPr>
            <a:ln w="25400" cap="flat">
              <a:solidFill>
                <a:srgbClr val="F57C0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57C00"/>
              </a:solidFill>
              <a:ln w="9525" cap="flat">
                <a:solidFill>
                  <a:srgbClr val="F57C0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-0.28999999999999998</c:v>
                </c:pt>
                <c:pt idx="1">
                  <c:v>0.4</c:v>
                </c:pt>
                <c:pt idx="2">
                  <c:v>0.09</c:v>
                </c:pt>
                <c:pt idx="3">
                  <c:v>0.39</c:v>
                </c:pt>
                <c:pt idx="4">
                  <c:v>-0.11</c:v>
                </c:pt>
                <c:pt idx="5">
                  <c:v>0.32</c:v>
                </c:pt>
                <c:pt idx="6">
                  <c:v>-0.03</c:v>
                </c:pt>
                <c:pt idx="7">
                  <c:v>0</c:v>
                </c:pt>
                <c:pt idx="8">
                  <c:v>-0.14000000000000001</c:v>
                </c:pt>
                <c:pt idx="9">
                  <c:v>0</c:v>
                </c:pt>
                <c:pt idx="10">
                  <c:v>-0.03</c:v>
                </c:pt>
                <c:pt idx="11">
                  <c:v>-0.26</c:v>
                </c:pt>
                <c:pt idx="12">
                  <c:v>0.26</c:v>
                </c:pt>
                <c:pt idx="13">
                  <c:v>0.01</c:v>
                </c:pt>
                <c:pt idx="14">
                  <c:v>-0.34</c:v>
                </c:pt>
                <c:pt idx="15">
                  <c:v>-0.13</c:v>
                </c:pt>
                <c:pt idx="16">
                  <c:v>-0.02</c:v>
                </c:pt>
                <c:pt idx="17">
                  <c:v>-0.24</c:v>
                </c:pt>
                <c:pt idx="18">
                  <c:v>0.23</c:v>
                </c:pt>
                <c:pt idx="19">
                  <c:v>-0.28999999999999998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17-4851-9976-12221CE4C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Prediction Index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Residual (°C)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0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n.org/en/climatechange/science/climate-issues/land#:~:text=The%20world%E2%80%99s%20land%20plays%20a,and%20absorbs%20its%20carbon%20emissions" TargetMode="External"/><Relationship Id="rId4" Type="http://schemas.openxmlformats.org/officeDocument/2006/relationships/hyperlink" Target="https://scikit-learn.org/stable/modules/cross_validation.html#:~:text=Learning%20the%20parameters%20of%20a,is%20not%20intended%20to%20denot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heavy.ai/heavyml-beta/regression-algorithms/random-forest-regression#:~:text=Compared%20to%20linear%20regression%2C%20which,without%20prior%20background%20in%20machine" TargetMode="External"/><Relationship Id="rId4" Type="http://schemas.openxmlformats.org/officeDocument/2006/relationships/hyperlink" Target="https://scikit-learn.org/stable/modules/cross_validation.html#:~:text=Learning%20the%20parameters%20of%20a,is%20not%20intended%20to%20denot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1.png"/><Relationship Id="rId7" Type="http://schemas.openxmlformats.org/officeDocument/2006/relationships/image" Target="../media/image39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36.svg"/><Relationship Id="rId4" Type="http://schemas.openxmlformats.org/officeDocument/2006/relationships/image" Target="../media/image32.svg"/><Relationship Id="rId9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29.svg"/><Relationship Id="rId1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image" Target="../media/image28.png"/><Relationship Id="rId5" Type="http://schemas.openxmlformats.org/officeDocument/2006/relationships/image" Target="../media/image20.png"/><Relationship Id="rId15" Type="http://schemas.openxmlformats.org/officeDocument/2006/relationships/image" Target="../media/image51.png"/><Relationship Id="rId10" Type="http://schemas.openxmlformats.org/officeDocument/2006/relationships/image" Target="../media/image48.svg"/><Relationship Id="rId4" Type="http://schemas.openxmlformats.org/officeDocument/2006/relationships/image" Target="../media/image44.svg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hart" Target="../charts/chart1.xml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36.svg"/><Relationship Id="rId5" Type="http://schemas.openxmlformats.org/officeDocument/2006/relationships/image" Target="../media/image32.sv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savanna.jpg"/>
          <p:cNvPicPr>
            <a:picLocks noChangeAspect="1"/>
          </p:cNvPicPr>
          <p:nvPr/>
        </p:nvPicPr>
        <p:blipFill>
          <a:blip r:embed="rId3"/>
          <a:srcRect l="13108" r="13108"/>
          <a:stretch/>
        </p:blipFill>
        <p:spPr>
          <a:xfrm>
            <a:off x="4572000" y="457200"/>
            <a:ext cx="45720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914400"/>
            <a:ext cx="411480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Agricultural Emissions</a:t>
            </a:r>
            <a:endParaRPr lang="en-US" sz="3600" dirty="0"/>
          </a:p>
          <a:p>
            <a:pPr marL="0" indent="0" algn="l">
              <a:buNone/>
            </a:pPr>
            <a:r>
              <a:rPr lang="en-US" sz="36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Regression Analysis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315468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i="1" dirty="0">
                <a:solidFill>
                  <a:srgbClr val="1976D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Predicting Temperature from Emission Features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37490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F57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Outperforms Linear Models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663440"/>
            <a:ext cx="4114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 2025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Additional EDA: Distribution &amp; Correlations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097280"/>
          <a:ext cx="4114800" cy="246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4846320" y="1097280"/>
            <a:ext cx="4114800" cy="2468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 exhibits the strongest positive relationship (r ≈ 0.55)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Food Transport and Retail show moderate positive correlations (~0.07)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IPPU and Food Household Consumption exhibit small positive correlations (~0.06)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Several variables have weak linear relationships but interact non‑linearly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insights guide feature engineering and model selection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Diagnostics &amp; Conclusion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548640" y="1188720"/>
          <a:ext cx="4023360" cy="2377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4754880" y="1097280"/>
            <a:ext cx="420624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Normality tests (Shapiro‑Wilk) reveal all features deviate from normality (p ≈ 0)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Residual analysis for Random Forest shows a random scatter around zero, suggesting good fit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 models are limited by non‑normal features and multicollinearity; regularisation improves but still underperforms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provides the best performance (R² ≈ 0.60, MAE ≈ 0.25 °C, RMSE ≈ 0.35 °C)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Continued investigation of feature interactions and temporal dynamics will further enhance predictive accuracy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0070C0"/>
                </a:solidFill>
                <a:hlinkClick r:id="rId4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0070C0"/>
                </a:solidFill>
                <a:hlinkClick r:id="rId5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Insights &amp; Recommendations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691640"/>
            <a:ext cx="228600" cy="228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1520" y="164592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 management is critical for controlling temperature spikes</a:t>
            </a: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240280"/>
            <a:ext cx="228600" cy="228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1520" y="219456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Sustainable agriculture reduces emissions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788920"/>
            <a:ext cx="228600" cy="228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1520" y="274320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Optimising transport can lower food system footprint</a:t>
            </a:r>
            <a:endParaRPr lang="en-US" sz="1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337560"/>
            <a:ext cx="228600" cy="2286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31520" y="329184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Forest conservation offers natural cooling</a:t>
            </a:r>
            <a:endParaRPr lang="en-US" sz="1200" dirty="0"/>
          </a:p>
        </p:txBody>
      </p:sp>
      <p:sp>
        <p:nvSpPr>
          <p:cNvPr id="11" name="Shape 5"/>
          <p:cNvSpPr/>
          <p:nvPr/>
        </p:nvSpPr>
        <p:spPr>
          <a:xfrm>
            <a:off x="4572000" y="1600200"/>
            <a:ext cx="2011680" cy="1463040"/>
          </a:xfrm>
          <a:prstGeom prst="roundRect">
            <a:avLst>
              <a:gd name="adj" fmla="val 6250"/>
            </a:avLst>
          </a:prstGeom>
          <a:solidFill>
            <a:srgbClr val="EEF2F5"/>
          </a:solidFill>
          <a:ln w="12700">
            <a:solidFill>
              <a:srgbClr val="F57C0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6"/>
          <p:cNvSpPr/>
          <p:nvPr/>
        </p:nvSpPr>
        <p:spPr>
          <a:xfrm>
            <a:off x="4572000" y="1600200"/>
            <a:ext cx="2011680" cy="320040"/>
          </a:xfrm>
          <a:prstGeom prst="rect">
            <a:avLst/>
          </a:prstGeom>
          <a:solidFill>
            <a:srgbClr val="F57C00"/>
          </a:solidFill>
          <a:ln w="12700">
            <a:solidFill>
              <a:srgbClr val="F57C0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Text 7"/>
          <p:cNvSpPr/>
          <p:nvPr/>
        </p:nvSpPr>
        <p:spPr>
          <a:xfrm>
            <a:off x="4617720" y="1645920"/>
            <a:ext cx="19202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 Management</a:t>
            </a:r>
            <a:r>
              <a:rPr lang="en-US" sz="1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(High)</a:t>
            </a:r>
            <a:endParaRPr lang="en-US" sz="120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7720" y="1965960"/>
            <a:ext cx="274320" cy="2743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4937760" y="1984248"/>
            <a:ext cx="1600200" cy="105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 in early detection and suppression; enforce controlled burns to prevent large-scale fires.</a:t>
            </a:r>
            <a:endParaRPr lang="en-US" sz="1000" dirty="0"/>
          </a:p>
        </p:txBody>
      </p:sp>
      <p:sp>
        <p:nvSpPr>
          <p:cNvPr id="16" name="Shape 9"/>
          <p:cNvSpPr/>
          <p:nvPr/>
        </p:nvSpPr>
        <p:spPr>
          <a:xfrm>
            <a:off x="6949440" y="1600200"/>
            <a:ext cx="2011680" cy="1463040"/>
          </a:xfrm>
          <a:prstGeom prst="roundRect">
            <a:avLst>
              <a:gd name="adj" fmla="val 6250"/>
            </a:avLst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10"/>
          <p:cNvSpPr/>
          <p:nvPr/>
        </p:nvSpPr>
        <p:spPr>
          <a:xfrm>
            <a:off x="6949440" y="1600200"/>
            <a:ext cx="2011680" cy="320040"/>
          </a:xfrm>
          <a:prstGeom prst="rect">
            <a:avLst/>
          </a:prstGeom>
          <a:solidFill>
            <a:srgbClr val="2E7D32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Text 11"/>
          <p:cNvSpPr/>
          <p:nvPr/>
        </p:nvSpPr>
        <p:spPr>
          <a:xfrm>
            <a:off x="6995160" y="1645920"/>
            <a:ext cx="19202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Sustainable Agriculture</a:t>
            </a:r>
            <a:r>
              <a:rPr lang="en-US" sz="1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(High)</a:t>
            </a:r>
            <a:endParaRPr lang="en-US" sz="120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5160" y="1965960"/>
            <a:ext cx="274320" cy="27432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315200" y="1984248"/>
            <a:ext cx="1600200" cy="105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Adopt low‑emission practices like crop rotation, conservation tillage and efficient irrigation.</a:t>
            </a:r>
            <a:endParaRPr lang="en-US" sz="1000" dirty="0"/>
          </a:p>
        </p:txBody>
      </p:sp>
      <p:sp>
        <p:nvSpPr>
          <p:cNvPr id="21" name="Shape 13"/>
          <p:cNvSpPr/>
          <p:nvPr/>
        </p:nvSpPr>
        <p:spPr>
          <a:xfrm>
            <a:off x="4572000" y="3429000"/>
            <a:ext cx="2011680" cy="1463040"/>
          </a:xfrm>
          <a:prstGeom prst="roundRect">
            <a:avLst>
              <a:gd name="adj" fmla="val 6250"/>
            </a:avLst>
          </a:prstGeom>
          <a:solidFill>
            <a:srgbClr val="EEF2F5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Shape 14"/>
          <p:cNvSpPr/>
          <p:nvPr/>
        </p:nvSpPr>
        <p:spPr>
          <a:xfrm>
            <a:off x="4572000" y="3429000"/>
            <a:ext cx="2011680" cy="320040"/>
          </a:xfrm>
          <a:prstGeom prst="rect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Text 15"/>
          <p:cNvSpPr/>
          <p:nvPr/>
        </p:nvSpPr>
        <p:spPr>
          <a:xfrm>
            <a:off x="4617720" y="3474720"/>
            <a:ext cx="19202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Transport Optimisation</a:t>
            </a:r>
            <a:r>
              <a:rPr lang="en-US" sz="1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(Medium)</a:t>
            </a:r>
            <a:endParaRPr lang="en-US" sz="12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7720" y="3794760"/>
            <a:ext cx="274320" cy="274320"/>
          </a:xfrm>
          <a:prstGeom prst="rect">
            <a:avLst/>
          </a:prstGeom>
        </p:spPr>
      </p:pic>
      <p:sp>
        <p:nvSpPr>
          <p:cNvPr id="25" name="Text 16"/>
          <p:cNvSpPr/>
          <p:nvPr/>
        </p:nvSpPr>
        <p:spPr>
          <a:xfrm>
            <a:off x="4937760" y="3813048"/>
            <a:ext cx="1600200" cy="105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Improve logistics, shift to lower‑carbon modes and reduce food miles.</a:t>
            </a:r>
            <a:endParaRPr lang="en-US" sz="1000" dirty="0"/>
          </a:p>
        </p:txBody>
      </p:sp>
      <p:sp>
        <p:nvSpPr>
          <p:cNvPr id="26" name="Shape 17"/>
          <p:cNvSpPr/>
          <p:nvPr/>
        </p:nvSpPr>
        <p:spPr>
          <a:xfrm>
            <a:off x="6949440" y="3429000"/>
            <a:ext cx="2011680" cy="1463040"/>
          </a:xfrm>
          <a:prstGeom prst="roundRect">
            <a:avLst>
              <a:gd name="adj" fmla="val 6250"/>
            </a:avLst>
          </a:prstGeom>
          <a:solidFill>
            <a:srgbClr val="EEF2F5"/>
          </a:solidFill>
          <a:ln w="12700">
            <a:solidFill>
              <a:srgbClr val="388E3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7" name="Shape 18"/>
          <p:cNvSpPr/>
          <p:nvPr/>
        </p:nvSpPr>
        <p:spPr>
          <a:xfrm>
            <a:off x="6949440" y="3429000"/>
            <a:ext cx="2011680" cy="320040"/>
          </a:xfrm>
          <a:prstGeom prst="rect">
            <a:avLst/>
          </a:prstGeom>
          <a:solidFill>
            <a:srgbClr val="388E3C"/>
          </a:solidFill>
          <a:ln w="12700">
            <a:solidFill>
              <a:srgbClr val="388E3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8" name="Text 19"/>
          <p:cNvSpPr/>
          <p:nvPr/>
        </p:nvSpPr>
        <p:spPr>
          <a:xfrm>
            <a:off x="6995160" y="3474720"/>
            <a:ext cx="19202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Forest Conservation</a:t>
            </a:r>
            <a:r>
              <a:rPr lang="en-US" sz="1000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(High)</a:t>
            </a:r>
            <a:endParaRPr lang="en-US" sz="12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95160" y="3794760"/>
            <a:ext cx="274320" cy="27432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7315200" y="3813048"/>
            <a:ext cx="1600200" cy="1051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 existing forests and support reforestation efforts to enhance carbon sinks.</a:t>
            </a:r>
            <a:endParaRPr lang="en-US" sz="1000" dirty="0"/>
          </a:p>
        </p:txBody>
      </p:sp>
      <p:sp>
        <p:nvSpPr>
          <p:cNvPr id="31" name="Text 21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Limitations &amp; Future Work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Limitations</a:t>
            </a:r>
            <a:endParaRPr lang="en-US" sz="14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691640"/>
            <a:ext cx="228600" cy="228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1520" y="164592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quality constraints and missing features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240280"/>
            <a:ext cx="228600" cy="228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31520" y="219456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Geographic heterogeneity not fully captured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788920"/>
            <a:ext cx="228600" cy="2286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1520" y="274320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interpretability remains limited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337560"/>
            <a:ext cx="228600" cy="2286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520" y="3291840"/>
            <a:ext cx="38404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autocorrelation not explicitly modelled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4846320" y="1280160"/>
            <a:ext cx="4114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Work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46320" y="1691640"/>
            <a:ext cx="228600" cy="2286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5120640" y="1645920"/>
            <a:ext cx="3840480" cy="502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Data Integration
</a:t>
            </a: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socioeconomic, soil and meteorological variables for deeper insights.</a:t>
            </a:r>
            <a:endParaRPr lang="en-US" sz="12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6320" y="2240280"/>
            <a:ext cx="228600" cy="2286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120640" y="2194560"/>
            <a:ext cx="3840480" cy="502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976D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Regional Modelling
</a:t>
            </a: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 models tailored to local climates and regions.</a:t>
            </a:r>
            <a:endParaRPr lang="en-US" sz="12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46320" y="2788920"/>
            <a:ext cx="228600" cy="22860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120640" y="2743200"/>
            <a:ext cx="3840480" cy="502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57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Temporal Analysis
</a:t>
            </a: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Incorporate temporal dynamics through time series or recurrent networks.</a:t>
            </a:r>
            <a:endParaRPr lang="en-US" sz="1200" dirty="0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46320" y="3337560"/>
            <a:ext cx="228600" cy="22860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5120640" y="3291840"/>
            <a:ext cx="3840480" cy="502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88E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Real‑time Integration
</a:t>
            </a: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Leverage real‑time satellite sensors for dynamic predictions.</a:t>
            </a:r>
            <a:endParaRPr lang="en-US" sz="1200" dirty="0"/>
          </a:p>
        </p:txBody>
      </p:sp>
      <p:sp>
        <p:nvSpPr>
          <p:cNvPr id="21" name="Text 11"/>
          <p:cNvSpPr/>
          <p:nvPr/>
        </p:nvSpPr>
        <p:spPr>
          <a:xfrm>
            <a:off x="457200" y="4389120"/>
            <a:ext cx="868680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Expected Impact:
</a:t>
            </a: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research lays a data‑driven foundation for climate policy decisions, demonstrating the power of Random Forest models to uncover actionable emission drivers.</a:t>
            </a:r>
            <a:endParaRPr lang="en-US" sz="1200" dirty="0"/>
          </a:p>
        </p:txBody>
      </p:sp>
      <p:sp>
        <p:nvSpPr>
          <p:cNvPr id="22" name="Text 1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forest_fire.jpg"/>
          <p:cNvPicPr>
            <a:picLocks noChangeAspect="1"/>
          </p:cNvPicPr>
          <p:nvPr/>
        </p:nvPicPr>
        <p:blipFill>
          <a:blip r:embed="rId3"/>
          <a:srcRect l="20000" r="20000"/>
          <a:stretch/>
        </p:blipFill>
        <p:spPr>
          <a:xfrm>
            <a:off x="5029200" y="0"/>
            <a:ext cx="41148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029200" y="0"/>
            <a:ext cx="4114800" cy="5143500"/>
          </a:xfrm>
          <a:prstGeom prst="rect">
            <a:avLst/>
          </a:prstGeom>
          <a:solidFill>
            <a:srgbClr val="FFFFFF">
              <a:alpha val="50000"/>
            </a:srgbClr>
          </a:solidFill>
          <a:ln w="12700">
            <a:solidFill>
              <a:srgbClr val="FFFFFF">
                <a:alpha val="0"/>
              </a:srgbClr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457200" y="18288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457200" y="2743200"/>
            <a:ext cx="45720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modelling identifies actionable emission sources and outperforms linear approaches by 41.5%.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457200" y="4114800"/>
            <a:ext cx="45720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Agricultural Emissions Regression Analysis
</a:t>
            </a:r>
            <a:r>
              <a:rPr lang="en-US" sz="1000" i="1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September 2025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Objectives &amp; Research Questions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188720"/>
            <a:ext cx="4572000" cy="1371600"/>
          </a:xfrm>
          <a:prstGeom prst="roundRect">
            <a:avLst>
              <a:gd name="adj" fmla="val 6667"/>
            </a:avLst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1463040"/>
            <a:ext cx="274320" cy="2743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280160"/>
            <a:ext cx="384048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Research Question
</a:t>
            </a: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we predict average temperature changes using agricultural emission features, and which machine learning model performs best?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3520" y="1280160"/>
            <a:ext cx="201168" cy="2011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577840" y="1234440"/>
            <a:ext cx="3108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FAO/IPCC emission data (1990–2020)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3520" y="1737360"/>
            <a:ext cx="201168" cy="2011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77840" y="1691640"/>
            <a:ext cx="3108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Compare linear and ensemble models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3520" y="2194560"/>
            <a:ext cx="201168" cy="2011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577840" y="2148840"/>
            <a:ext cx="3108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key emission drivers</a:t>
            </a:r>
            <a:endParaRPr lang="en-US" sz="12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3520" y="2651760"/>
            <a:ext cx="201168" cy="20116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577840" y="2606040"/>
            <a:ext cx="31089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actionable climate policy insights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Overview &amp; Key Statistics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271016"/>
            <a:ext cx="228600" cy="228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31520" y="11887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Original Shape: </a:t>
            </a:r>
            <a:r>
              <a:rPr lang="en-US" sz="12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6,965 rows × 31 columns</a:t>
            </a: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1728216"/>
            <a:ext cx="228600" cy="2286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1520" y="16459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Cleaned Shape: </a:t>
            </a:r>
            <a:r>
              <a:rPr lang="en-US" sz="12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6,965 rows × 30 features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185416"/>
            <a:ext cx="228600" cy="2286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31520" y="21031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Time Period: </a:t>
            </a:r>
            <a:r>
              <a:rPr lang="en-US" sz="12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1990–2020</a:t>
            </a:r>
            <a:endParaRPr lang="en-US" sz="1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2642616"/>
            <a:ext cx="228600" cy="2286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31520" y="25603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Geographic Coverage: </a:t>
            </a:r>
            <a:r>
              <a:rPr lang="en-US" sz="12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countries/regions</a:t>
            </a:r>
            <a:endParaRPr lang="en-US" sz="12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" y="3099816"/>
            <a:ext cx="228600" cy="2286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31520" y="3017520"/>
            <a:ext cx="36576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12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Variable: </a:t>
            </a:r>
            <a:r>
              <a:rPr lang="en-US" sz="12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Average Temperature (°C)</a:t>
            </a:r>
            <a:endParaRPr lang="en-US" sz="1200" dirty="0"/>
          </a:p>
        </p:txBody>
      </p:sp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212080" y="1188720"/>
          <a:ext cx="3657600" cy="2286000"/>
        </p:xfrm>
        <a:graphic>
          <a:graphicData uri="http://schemas.openxmlformats.org/drawingml/2006/table">
            <a:tbl>
              <a:tblPr/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Feature Category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Key Examples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Fire Emissions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Savanna fires, Forest fires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Agricultural Practices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Crop residues, Rice cultivation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Food System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Food transport, Processing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Manufacturing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Fertilizers manufacturing, IPPU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Land Use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Forestland, Net forest conversion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Cleaning &amp; Preparation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1828800" cy="914400"/>
          </a:xfrm>
          <a:prstGeom prst="roundRect">
            <a:avLst>
              <a:gd name="adj" fmla="val 10000"/>
            </a:avLst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320040" y="1234440"/>
            <a:ext cx="365760" cy="365760"/>
          </a:xfrm>
          <a:prstGeom prst="ellipse">
            <a:avLst/>
          </a:prstGeom>
          <a:solidFill>
            <a:srgbClr val="2E7D32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3"/>
          <p:cNvSpPr/>
          <p:nvPr/>
        </p:nvSpPr>
        <p:spPr>
          <a:xfrm>
            <a:off x="320040" y="12344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02920" y="150876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Missing Data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02920" y="178308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Drop rows with missing target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502920" y="210312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features with &gt;30% missing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2194560" y="1600200"/>
            <a:ext cx="274320" cy="18288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Shape 8"/>
          <p:cNvSpPr/>
          <p:nvPr/>
        </p:nvSpPr>
        <p:spPr>
          <a:xfrm>
            <a:off x="2468880" y="1463040"/>
            <a:ext cx="1828800" cy="914400"/>
          </a:xfrm>
          <a:prstGeom prst="roundRect">
            <a:avLst>
              <a:gd name="adj" fmla="val 10000"/>
            </a:avLst>
          </a:prstGeom>
          <a:solidFill>
            <a:srgbClr val="F9FAFB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Shape 9"/>
          <p:cNvSpPr/>
          <p:nvPr/>
        </p:nvSpPr>
        <p:spPr>
          <a:xfrm>
            <a:off x="2331720" y="1234440"/>
            <a:ext cx="365760" cy="365760"/>
          </a:xfrm>
          <a:prstGeom prst="ellipse">
            <a:avLst/>
          </a:prstGeom>
          <a:solidFill>
            <a:srgbClr val="2E7D32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10"/>
          <p:cNvSpPr/>
          <p:nvPr/>
        </p:nvSpPr>
        <p:spPr>
          <a:xfrm>
            <a:off x="2331720" y="12344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2514600" y="150876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Imputation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2514600" y="178308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Median for numeric features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2514600" y="2078627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Preserve distribution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4206240" y="1600200"/>
            <a:ext cx="274320" cy="18288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Shape 15"/>
          <p:cNvSpPr/>
          <p:nvPr/>
        </p:nvSpPr>
        <p:spPr>
          <a:xfrm>
            <a:off x="4480560" y="1463040"/>
            <a:ext cx="1828800" cy="914400"/>
          </a:xfrm>
          <a:prstGeom prst="roundRect">
            <a:avLst>
              <a:gd name="adj" fmla="val 10000"/>
            </a:avLst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6"/>
          <p:cNvSpPr/>
          <p:nvPr/>
        </p:nvSpPr>
        <p:spPr>
          <a:xfrm>
            <a:off x="4343400" y="1234440"/>
            <a:ext cx="365760" cy="365760"/>
          </a:xfrm>
          <a:prstGeom prst="ellipse">
            <a:avLst/>
          </a:prstGeom>
          <a:solidFill>
            <a:srgbClr val="2E7D32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4343400" y="12344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4526280" y="150876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Engineering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526280" y="178308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Label encode Area variable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4526280" y="196596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 features for models</a:t>
            </a:r>
            <a:endParaRPr lang="en-US" sz="1000" dirty="0"/>
          </a:p>
        </p:txBody>
      </p:sp>
      <p:sp>
        <p:nvSpPr>
          <p:cNvPr id="23" name="Shape 21"/>
          <p:cNvSpPr/>
          <p:nvPr/>
        </p:nvSpPr>
        <p:spPr>
          <a:xfrm>
            <a:off x="6217920" y="1600200"/>
            <a:ext cx="274320" cy="18288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22"/>
          <p:cNvSpPr/>
          <p:nvPr/>
        </p:nvSpPr>
        <p:spPr>
          <a:xfrm>
            <a:off x="6492240" y="1463040"/>
            <a:ext cx="1828800" cy="914400"/>
          </a:xfrm>
          <a:prstGeom prst="roundRect">
            <a:avLst>
              <a:gd name="adj" fmla="val 10000"/>
            </a:avLst>
          </a:prstGeom>
          <a:solidFill>
            <a:srgbClr val="F9FAFB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5" name="Shape 23"/>
          <p:cNvSpPr/>
          <p:nvPr/>
        </p:nvSpPr>
        <p:spPr>
          <a:xfrm>
            <a:off x="6355080" y="1234440"/>
            <a:ext cx="365760" cy="365760"/>
          </a:xfrm>
          <a:prstGeom prst="ellipse">
            <a:avLst/>
          </a:prstGeom>
          <a:solidFill>
            <a:srgbClr val="2E7D32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Text 24"/>
          <p:cNvSpPr/>
          <p:nvPr/>
        </p:nvSpPr>
        <p:spPr>
          <a:xfrm>
            <a:off x="6355080" y="12344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6537960" y="150876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Quality Assurance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6537960" y="178308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Validate consistency</a:t>
            </a:r>
            <a:endParaRPr lang="en-US" sz="1000" dirty="0"/>
          </a:p>
        </p:txBody>
      </p:sp>
      <p:sp>
        <p:nvSpPr>
          <p:cNvPr id="29" name="Text 27"/>
          <p:cNvSpPr/>
          <p:nvPr/>
        </p:nvSpPr>
        <p:spPr>
          <a:xfrm>
            <a:off x="6537960" y="1965960"/>
            <a:ext cx="17373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Maintain 6,965 rows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457200" y="3383280"/>
            <a:ext cx="2651760" cy="731520"/>
          </a:xfrm>
          <a:prstGeom prst="rect">
            <a:avLst/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1" name="Text 29"/>
          <p:cNvSpPr/>
          <p:nvPr/>
        </p:nvSpPr>
        <p:spPr>
          <a:xfrm>
            <a:off x="502920" y="34747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Missing Target Values</a:t>
            </a:r>
            <a:endParaRPr lang="en-US" sz="1000" dirty="0"/>
          </a:p>
          <a:p>
            <a:pPr marL="0" indent="0" algn="l">
              <a:buNone/>
            </a:pPr>
            <a:r>
              <a:rPr lang="en-US" sz="14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Removed</a:t>
            </a:r>
            <a:endParaRPr lang="en-US" sz="1000" dirty="0"/>
          </a:p>
        </p:txBody>
      </p:sp>
      <p:sp>
        <p:nvSpPr>
          <p:cNvPr id="32" name="Shape 30"/>
          <p:cNvSpPr/>
          <p:nvPr/>
        </p:nvSpPr>
        <p:spPr>
          <a:xfrm>
            <a:off x="3200400" y="3383280"/>
            <a:ext cx="2651760" cy="731520"/>
          </a:xfrm>
          <a:prstGeom prst="rect">
            <a:avLst/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3" name="Text 31"/>
          <p:cNvSpPr/>
          <p:nvPr/>
        </p:nvSpPr>
        <p:spPr>
          <a:xfrm>
            <a:off x="3246120" y="34747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Final Feature Count</a:t>
            </a:r>
            <a:endParaRPr lang="en-US" sz="1000" dirty="0"/>
          </a:p>
          <a:p>
            <a:pPr marL="0" indent="0" algn="l">
              <a:buNone/>
            </a:pPr>
            <a:r>
              <a:rPr lang="en-US" sz="14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endParaRPr lang="en-US" sz="1000" dirty="0"/>
          </a:p>
        </p:txBody>
      </p:sp>
      <p:sp>
        <p:nvSpPr>
          <p:cNvPr id="34" name="Shape 32"/>
          <p:cNvSpPr/>
          <p:nvPr/>
        </p:nvSpPr>
        <p:spPr>
          <a:xfrm>
            <a:off x="5943600" y="3383280"/>
            <a:ext cx="2651760" cy="731520"/>
          </a:xfrm>
          <a:prstGeom prst="rect">
            <a:avLst/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35" name="Text 33"/>
          <p:cNvSpPr/>
          <p:nvPr/>
        </p:nvSpPr>
        <p:spPr>
          <a:xfrm>
            <a:off x="5989320" y="3474720"/>
            <a:ext cx="25603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Completeness</a:t>
            </a:r>
            <a:endParaRPr lang="en-US" sz="1000" dirty="0"/>
          </a:p>
          <a:p>
            <a:pPr marL="0" indent="0" algn="l">
              <a:buNone/>
            </a:pPr>
            <a:r>
              <a:rPr lang="en-US" sz="14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Exploratory Data Analysis Highlights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463040"/>
          <a:ext cx="4389120" cy="201168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VIF Score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Level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Total Emissions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282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401,482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282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Extremely High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28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IPPU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85,995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Very High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Net Forest Conversion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73,478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Very High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7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Population Variables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9,000–10,000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</a:rPr>
                        <a:t>Moderate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0" y="1554480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03520" y="146304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 emissions strongly correlate with higher temperatures</a:t>
            </a:r>
            <a:endParaRPr lang="en-US" sz="1200" dirty="0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0" y="2103120"/>
            <a:ext cx="228600" cy="228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303520" y="201168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Forestland shows negative correlation (carbon sink)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9200" y="2651760"/>
            <a:ext cx="228600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303520" y="256032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Agricultural practices significantly impact temperature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29200" y="3200400"/>
            <a:ext cx="228600" cy="2286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303520" y="310896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Population variables exhibit complex relationships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4"/>
          <p:cNvSpPr/>
          <p:nvPr/>
        </p:nvSpPr>
        <p:spPr>
          <a:xfrm>
            <a:off x="6720840" y="1417320"/>
            <a:ext cx="2011680" cy="1920240"/>
          </a:xfrm>
          <a:prstGeom prst="roundRect">
            <a:avLst>
              <a:gd name="adj" fmla="val 5714"/>
            </a:avLst>
          </a:prstGeom>
          <a:solidFill>
            <a:srgbClr val="FFFFFF">
              <a:alpha val="0"/>
            </a:srgbClr>
          </a:solidFill>
          <a:ln w="25400">
            <a:solidFill>
              <a:srgbClr val="388E3C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 Comparison Overview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1920240" cy="1828800"/>
          </a:xfrm>
          <a:prstGeom prst="roundRect">
            <a:avLst>
              <a:gd name="adj" fmla="val 5000"/>
            </a:avLst>
          </a:prstGeom>
          <a:solidFill>
            <a:srgbClr val="EEF2F5"/>
          </a:solidFill>
          <a:ln w="12700">
            <a:solidFill>
              <a:srgbClr val="2E7D3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55448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Baseline Mean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94360" y="18288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-0.002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594360" y="2286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0.434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94360" y="27432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0.560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2377440" y="2194560"/>
            <a:ext cx="365760" cy="22860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7"/>
          <p:cNvSpPr/>
          <p:nvPr/>
        </p:nvSpPr>
        <p:spPr>
          <a:xfrm>
            <a:off x="2560320" y="1463040"/>
            <a:ext cx="1920240" cy="1828800"/>
          </a:xfrm>
          <a:prstGeom prst="roundRect">
            <a:avLst>
              <a:gd name="adj" fmla="val 5000"/>
            </a:avLst>
          </a:prstGeom>
          <a:solidFill>
            <a:srgbClr val="EEF2F5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2651760" y="155448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1976D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Linear Regression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2697480" y="18288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0.318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2697480" y="2286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0.348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2697480" y="27432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0.462</a:t>
            </a:r>
            <a:endParaRPr lang="en-US" sz="1000" dirty="0"/>
          </a:p>
        </p:txBody>
      </p:sp>
      <p:sp>
        <p:nvSpPr>
          <p:cNvPr id="14" name="Shape 12"/>
          <p:cNvSpPr/>
          <p:nvPr/>
        </p:nvSpPr>
        <p:spPr>
          <a:xfrm>
            <a:off x="4480560" y="2194560"/>
            <a:ext cx="365760" cy="22860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5" name="Shape 13"/>
          <p:cNvSpPr/>
          <p:nvPr/>
        </p:nvSpPr>
        <p:spPr>
          <a:xfrm>
            <a:off x="4663440" y="1463040"/>
            <a:ext cx="1920240" cy="1828800"/>
          </a:xfrm>
          <a:prstGeom prst="roundRect">
            <a:avLst>
              <a:gd name="adj" fmla="val 5000"/>
            </a:avLst>
          </a:prstGeom>
          <a:solidFill>
            <a:srgbClr val="EEF2F5"/>
          </a:solidFill>
          <a:ln w="12700">
            <a:solidFill>
              <a:srgbClr val="F57C0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Text 14"/>
          <p:cNvSpPr/>
          <p:nvPr/>
        </p:nvSpPr>
        <p:spPr>
          <a:xfrm>
            <a:off x="4754880" y="155448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F57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Lasso / Ridge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800600" y="18288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0.317 / 0.315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4800600" y="2286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0.349 / 0.349</a:t>
            </a:r>
            <a:endParaRPr lang="en-US" sz="1000" dirty="0"/>
          </a:p>
        </p:txBody>
      </p:sp>
      <p:sp>
        <p:nvSpPr>
          <p:cNvPr id="19" name="Text 17"/>
          <p:cNvSpPr/>
          <p:nvPr/>
        </p:nvSpPr>
        <p:spPr>
          <a:xfrm>
            <a:off x="4800600" y="27432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0.462 / 0.463</a:t>
            </a:r>
            <a:endParaRPr lang="en-US" sz="1000" dirty="0"/>
          </a:p>
        </p:txBody>
      </p:sp>
      <p:sp>
        <p:nvSpPr>
          <p:cNvPr id="20" name="Shape 18"/>
          <p:cNvSpPr/>
          <p:nvPr/>
        </p:nvSpPr>
        <p:spPr>
          <a:xfrm>
            <a:off x="6583680" y="2194560"/>
            <a:ext cx="365760" cy="228600"/>
          </a:xfrm>
          <a:prstGeom prst="rightArrow">
            <a:avLst/>
          </a:prstGeom>
          <a:solidFill>
            <a:srgbClr val="1976D2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Shape 19"/>
          <p:cNvSpPr/>
          <p:nvPr/>
        </p:nvSpPr>
        <p:spPr>
          <a:xfrm>
            <a:off x="6766560" y="1463040"/>
            <a:ext cx="1920240" cy="1828800"/>
          </a:xfrm>
          <a:prstGeom prst="roundRect">
            <a:avLst>
              <a:gd name="adj" fmla="val 5000"/>
            </a:avLst>
          </a:prstGeom>
          <a:solidFill>
            <a:srgbClr val="EEF2F5"/>
          </a:solidFill>
          <a:ln w="12700">
            <a:solidFill>
              <a:srgbClr val="388E3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2" name="Text 20"/>
          <p:cNvSpPr/>
          <p:nvPr/>
        </p:nvSpPr>
        <p:spPr>
          <a:xfrm>
            <a:off x="6858000" y="1554480"/>
            <a:ext cx="17373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88E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6903720" y="18288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0.602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6903720" y="22860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0.254</a:t>
            </a:r>
            <a:endParaRPr lang="en-US" sz="1000" dirty="0"/>
          </a:p>
        </p:txBody>
      </p:sp>
      <p:sp>
        <p:nvSpPr>
          <p:cNvPr id="25" name="Text 23"/>
          <p:cNvSpPr/>
          <p:nvPr/>
        </p:nvSpPr>
        <p:spPr>
          <a:xfrm>
            <a:off x="6903720" y="2743200"/>
            <a:ext cx="16459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RMSE: </a:t>
            </a:r>
            <a:r>
              <a:rPr lang="en-US" sz="1000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0.353</a:t>
            </a:r>
            <a:endParaRPr lang="en-US" sz="1000" dirty="0"/>
          </a:p>
        </p:txBody>
      </p:sp>
      <p:sp>
        <p:nvSpPr>
          <p:cNvPr id="27" name="Text 25"/>
          <p:cNvSpPr/>
          <p:nvPr/>
        </p:nvSpPr>
        <p:spPr>
          <a:xfrm>
            <a:off x="457200" y="374904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i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captures non‑linear relationships, providing a substantial boost over linear models.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Setup &amp; Tuning</a:t>
            </a:r>
            <a:endParaRPr lang="en-US" sz="24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463040"/>
          <a:ext cx="4114800" cy="18288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Hyperparameter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Values Tested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n_estimators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200, 400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max_depth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None, 10, 20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min_samples_split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2, 5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min_samples_leaf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1, 2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754880" y="1463040"/>
            <a:ext cx="4206240" cy="1005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Optimisation Methodology
</a:t>
            </a: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3-fold GridSearchCV</a:t>
            </a:r>
            <a:endParaRPr lang="en-US" sz="1400" dirty="0"/>
          </a:p>
          <a:p>
            <a:pPr marL="0" indent="0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R² as scoring metric</a:t>
            </a:r>
            <a:endParaRPr lang="en-US" sz="1400" dirty="0"/>
          </a:p>
          <a:p>
            <a:pPr marL="0" indent="0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30 features considered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4754880" y="2560320"/>
            <a:ext cx="4206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7D3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Advantages</a:t>
            </a:r>
            <a:endParaRPr lang="en-US" sz="1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880" y="2880360"/>
            <a:ext cx="201168" cy="20116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10912" y="2834640"/>
            <a:ext cx="39319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Handles non‑linear relationships</a:t>
            </a:r>
            <a:endParaRPr lang="en-US" sz="1200" dirty="0"/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3291840"/>
            <a:ext cx="201168" cy="20116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10912" y="3246120"/>
            <a:ext cx="39319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Built‑in feature importance</a:t>
            </a:r>
            <a:endParaRPr lang="en-US" sz="1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54880" y="3703320"/>
            <a:ext cx="201168" cy="2011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010912" y="3657600"/>
            <a:ext cx="39319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Robust to outliers</a:t>
            </a:r>
            <a:endParaRPr lang="en-US" sz="1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4880" y="4114800"/>
            <a:ext cx="201168" cy="201168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010912" y="4069080"/>
            <a:ext cx="393192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Reduces overfitting via ensemble</a:t>
            </a:r>
            <a:endParaRPr lang="en-US" sz="1200" dirty="0"/>
          </a:p>
        </p:txBody>
      </p:sp>
      <p:sp>
        <p:nvSpPr>
          <p:cNvPr id="14" name="Text 7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Random Forest Performance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2011680" cy="822960"/>
          </a:xfrm>
          <a:prstGeom prst="roundRect">
            <a:avLst>
              <a:gd name="adj" fmla="val 11111"/>
            </a:avLst>
          </a:prstGeom>
          <a:solidFill>
            <a:srgbClr val="EEF2F5"/>
          </a:solidFill>
          <a:ln w="12700">
            <a:solidFill>
              <a:srgbClr val="388E3C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554480"/>
            <a:ext cx="1828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388E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R²</a:t>
            </a:r>
            <a:endParaRPr lang="en-US" sz="16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0.602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57200" y="2468880"/>
            <a:ext cx="2011680" cy="822960"/>
          </a:xfrm>
          <a:prstGeom prst="roundRect">
            <a:avLst>
              <a:gd name="adj" fmla="val 11111"/>
            </a:avLst>
          </a:prstGeom>
          <a:solidFill>
            <a:srgbClr val="EEF2F5"/>
          </a:solidFill>
          <a:ln w="12700">
            <a:solidFill>
              <a:srgbClr val="F57C0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548640" y="2560320"/>
            <a:ext cx="1828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57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MAE</a:t>
            </a:r>
            <a:endParaRPr lang="en-US" sz="16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0.25°C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457200" y="3474720"/>
            <a:ext cx="2011680" cy="822960"/>
          </a:xfrm>
          <a:prstGeom prst="roundRect">
            <a:avLst>
              <a:gd name="adj" fmla="val 11111"/>
            </a:avLst>
          </a:prstGeom>
          <a:solidFill>
            <a:srgbClr val="EEF2F5"/>
          </a:solidFill>
          <a:ln w="12700">
            <a:solidFill>
              <a:srgbClr val="1976D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Text 6"/>
          <p:cNvSpPr/>
          <p:nvPr/>
        </p:nvSpPr>
        <p:spPr>
          <a:xfrm>
            <a:off x="548640" y="3566160"/>
            <a:ext cx="1828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1976D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RMSE</a:t>
            </a:r>
            <a:endParaRPr lang="en-US" sz="1600" dirty="0"/>
          </a:p>
          <a:p>
            <a:pPr marL="0" indent="0" algn="l">
              <a:buNone/>
            </a:pPr>
            <a:r>
              <a:rPr lang="en-US" sz="1800" b="1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0.35°C</a:t>
            </a:r>
            <a:endParaRPr lang="en-US" sz="16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35763"/>
              </p:ext>
            </p:extLst>
          </p:nvPr>
        </p:nvGraphicFramePr>
        <p:xfrm>
          <a:off x="2743200" y="1238870"/>
          <a:ext cx="4389120" cy="1455420"/>
        </p:xfrm>
        <a:graphic>
          <a:graphicData uri="http://schemas.openxmlformats.org/drawingml/2006/table">
            <a:tbl>
              <a:tblPr/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Linear Regression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Random Forest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</a:rPr>
                        <a:t>Improvement</a:t>
                      </a:r>
                      <a:endParaRPr lang="en-US" sz="11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D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R²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0.318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0.602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388E3C"/>
                          </a:solidFill>
                        </a:rPr>
                        <a:t>+89.3%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MAE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0.348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0.254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388E3C"/>
                          </a:solidFill>
                        </a:rPr>
                        <a:t>-27.0%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RMSE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444444"/>
                          </a:solidFill>
                        </a:rPr>
                        <a:t>0.462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0A1F44"/>
                          </a:solidFill>
                        </a:rPr>
                        <a:t>0.353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000" dirty="0">
                          <a:solidFill>
                            <a:srgbClr val="388E3C"/>
                          </a:solidFill>
                        </a:rPr>
                        <a:t>-23.6%</a:t>
                      </a:r>
                      <a:endParaRPr lang="en-US" sz="1000" dirty="0"/>
                    </a:p>
                  </a:txBody>
                  <a:tcPr anchor="ctr">
                    <a:lnL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9FAF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7"/>
          <p:cNvSpPr/>
          <p:nvPr/>
        </p:nvSpPr>
        <p:spPr>
          <a:xfrm>
            <a:off x="6766560" y="3200400"/>
            <a:ext cx="1920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i="1" dirty="0">
                <a:solidFill>
                  <a:srgbClr val="4444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Predicted vs Actual</a:t>
            </a:r>
            <a:endParaRPr lang="en-US" sz="1000" dirty="0"/>
          </a:p>
        </p:txBody>
      </p:sp>
      <p:sp>
        <p:nvSpPr>
          <p:cNvPr id="12" name="Text 8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C95CA5-19B6-4909-2675-69E67BA36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0" y="2871245"/>
            <a:ext cx="4114800" cy="2121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9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 Importance Analysis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2045661696"/>
              </p:ext>
            </p:extLst>
          </p:nvPr>
        </p:nvGraphicFramePr>
        <p:xfrm>
          <a:off x="5029200" y="1463040"/>
          <a:ext cx="41148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" y="1600200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1520" y="15544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Year and manure application are strongest predictors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7200" y="2240280"/>
            <a:ext cx="228600" cy="228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31520" y="219456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Agricultural practices drive warming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7200" y="2880360"/>
            <a:ext cx="228600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31520" y="283464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Food system logistics contribute meaningfully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7200" y="3520440"/>
            <a:ext cx="228600" cy="2286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31520" y="3474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A1F4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Forestland preservation cools the climate</a:t>
            </a:r>
            <a:endParaRPr lang="en-US" sz="1200" dirty="0"/>
          </a:p>
        </p:txBody>
      </p:sp>
      <p:sp>
        <p:nvSpPr>
          <p:cNvPr id="12" name="Text 5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891</Words>
  <Application>Microsoft Office PowerPoint</Application>
  <PresentationFormat>On-screen Show (16:9)</PresentationFormat>
  <Paragraphs>200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Shaun Somai</cp:lastModifiedBy>
  <cp:revision>5</cp:revision>
  <dcterms:created xsi:type="dcterms:W3CDTF">2025-09-08T09:04:41Z</dcterms:created>
  <dcterms:modified xsi:type="dcterms:W3CDTF">2025-09-08T09:56:32Z</dcterms:modified>
</cp:coreProperties>
</file>