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handoutMasterIdLst>
    <p:handoutMasterId r:id="rId40"/>
  </p:handoutMasterIdLst>
  <p:sldIdLst>
    <p:sldId id="260" r:id="rId2"/>
    <p:sldId id="438" r:id="rId3"/>
    <p:sldId id="469" r:id="rId4"/>
    <p:sldId id="472" r:id="rId5"/>
    <p:sldId id="473" r:id="rId6"/>
    <p:sldId id="441" r:id="rId7"/>
    <p:sldId id="443" r:id="rId8"/>
    <p:sldId id="448" r:id="rId9"/>
    <p:sldId id="471" r:id="rId10"/>
    <p:sldId id="478" r:id="rId11"/>
    <p:sldId id="479" r:id="rId12"/>
    <p:sldId id="480" r:id="rId13"/>
    <p:sldId id="481" r:id="rId14"/>
    <p:sldId id="482" r:id="rId15"/>
    <p:sldId id="484" r:id="rId16"/>
    <p:sldId id="488" r:id="rId17"/>
    <p:sldId id="487" r:id="rId18"/>
    <p:sldId id="489" r:id="rId19"/>
    <p:sldId id="470" r:id="rId20"/>
    <p:sldId id="468" r:id="rId21"/>
    <p:sldId id="490" r:id="rId22"/>
    <p:sldId id="464" r:id="rId23"/>
    <p:sldId id="453" r:id="rId24"/>
    <p:sldId id="450" r:id="rId25"/>
    <p:sldId id="455" r:id="rId26"/>
    <p:sldId id="456" r:id="rId27"/>
    <p:sldId id="457" r:id="rId28"/>
    <p:sldId id="458" r:id="rId29"/>
    <p:sldId id="459" r:id="rId30"/>
    <p:sldId id="460" r:id="rId31"/>
    <p:sldId id="461" r:id="rId32"/>
    <p:sldId id="462" r:id="rId33"/>
    <p:sldId id="449" r:id="rId34"/>
    <p:sldId id="463" r:id="rId35"/>
    <p:sldId id="491" r:id="rId36"/>
    <p:sldId id="486" r:id="rId37"/>
    <p:sldId id="46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B3A4C757-2DC0-3C48-82AB-FBA0158A9A30}">
          <p14:sldIdLst>
            <p14:sldId id="260"/>
            <p14:sldId id="438"/>
            <p14:sldId id="469"/>
            <p14:sldId id="472"/>
            <p14:sldId id="473"/>
            <p14:sldId id="441"/>
            <p14:sldId id="443"/>
            <p14:sldId id="448"/>
            <p14:sldId id="471"/>
            <p14:sldId id="478"/>
            <p14:sldId id="479"/>
            <p14:sldId id="480"/>
            <p14:sldId id="481"/>
            <p14:sldId id="482"/>
            <p14:sldId id="484"/>
            <p14:sldId id="488"/>
            <p14:sldId id="487"/>
            <p14:sldId id="489"/>
            <p14:sldId id="470"/>
            <p14:sldId id="468"/>
            <p14:sldId id="490"/>
            <p14:sldId id="464"/>
            <p14:sldId id="453"/>
            <p14:sldId id="450"/>
            <p14:sldId id="455"/>
            <p14:sldId id="456"/>
            <p14:sldId id="457"/>
            <p14:sldId id="458"/>
            <p14:sldId id="459"/>
            <p14:sldId id="460"/>
            <p14:sldId id="461"/>
            <p14:sldId id="462"/>
            <p14:sldId id="449"/>
            <p14:sldId id="463"/>
            <p14:sldId id="491"/>
            <p14:sldId id="486"/>
            <p14:sldId id="467"/>
          </p14:sldIdLst>
        </p14:section>
        <p14:section name="Contact Details" id="{28466DE1-2FE9-C940-8E64-EBB7474D3955}">
          <p14:sldIdLst/>
        </p14:section>
        <p14:section name="APPENDIX" id="{CCBC186C-B429-1F45-8E5C-FD1D71022E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425166"/>
    <a:srgbClr val="EEEEEE"/>
    <a:srgbClr val="89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14"/>
    <p:restoredTop sz="81740"/>
  </p:normalViewPr>
  <p:slideViewPr>
    <p:cSldViewPr snapToGrid="0" snapToObjects="1">
      <p:cViewPr varScale="1">
        <p:scale>
          <a:sx n="58" d="100"/>
          <a:sy n="58" d="100"/>
        </p:scale>
        <p:origin x="516" y="66"/>
      </p:cViewPr>
      <p:guideLst/>
    </p:cSldViewPr>
  </p:slideViewPr>
  <p:notesTextViewPr>
    <p:cViewPr>
      <p:scale>
        <a:sx n="1" d="1"/>
        <a:sy n="1" d="1"/>
      </p:scale>
      <p:origin x="0" y="0"/>
    </p:cViewPr>
  </p:notesTextViewPr>
  <p:notesViewPr>
    <p:cSldViewPr snapToGrid="0" snapToObjects="1">
      <p:cViewPr varScale="1">
        <p:scale>
          <a:sx n="135" d="100"/>
          <a:sy n="135" d="100"/>
        </p:scale>
        <p:origin x="474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ropbox\ISS-Deliverables\Controlled\Baselined\Effort%20Estimation\ISS_IE_EE_1.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esktop\55%20Instant%20Edge%20-%20NUS%20Internship%20Program\Internship-ISS\Project%20Documents\UI%20Design\ServicePortfolio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esktop\55%20Instant%20Edge%20-%20NUS%20Internship%20Program\Internship-ISS\Project%20Documents\UI%20Design\ServicePortfolio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Desktop\55%20Instant%20Edge%20-%20NUS%20Internship%20Program\Internship-ISS\Project%20Documents\UI%20Design\ServicePortfolioDashboar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Desktop\55%20Instant%20Edge%20-%20NUS%20Internship%20Program\Internship-ISS\Project%20Documents\UI%20Design\ServicePortfolioDashboard.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Sprint Burndown Chart</a:t>
            </a:r>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7.9247594050743705E-2"/>
          <c:y val="0.199490740740741"/>
          <c:w val="0.890196850393701"/>
          <c:h val="0.61498432487605703"/>
        </c:manualLayout>
      </c:layout>
      <c:lineChart>
        <c:grouping val="standard"/>
        <c:varyColors val="0"/>
        <c:ser>
          <c:idx val="0"/>
          <c:order val="0"/>
          <c:tx>
            <c:strRef>
              <c:f>'Sprint 1 Burn Down Chart'!$B$4</c:f>
              <c:strCache>
                <c:ptCount val="1"/>
                <c:pt idx="0">
                  <c:v>Days</c:v>
                </c:pt>
              </c:strCache>
            </c:strRef>
          </c:tx>
          <c:spPr>
            <a:ln w="22225" cap="rnd">
              <a:solidFill>
                <a:schemeClr val="accent1"/>
              </a:solidFill>
            </a:ln>
            <a:effectLst>
              <a:glow rad="139700">
                <a:schemeClr val="accent1">
                  <a:satMod val="175000"/>
                  <a:alpha val="14000"/>
                </a:schemeClr>
              </a:glow>
            </a:effectLst>
          </c:spPr>
          <c:marker>
            <c:symbol val="none"/>
          </c:marker>
          <c:val>
            <c:numRef>
              <c:f>'Sprint 1 Burn Down Chart'!$B$5:$B$22</c:f>
              <c:numCache>
                <c:formatCode>General</c:formatCode>
                <c:ptCount val="18"/>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numCache>
            </c:numRef>
          </c:val>
          <c:smooth val="0"/>
          <c:extLst xmlns:c16r2="http://schemas.microsoft.com/office/drawing/2015/06/chart">
            <c:ext xmlns:c16="http://schemas.microsoft.com/office/drawing/2014/chart" uri="{C3380CC4-5D6E-409C-BE32-E72D297353CC}">
              <c16:uniqueId val="{00000000-1292-457C-B0E4-AC26508EB43C}"/>
            </c:ext>
          </c:extLst>
        </c:ser>
        <c:ser>
          <c:idx val="1"/>
          <c:order val="1"/>
          <c:tx>
            <c:strRef>
              <c:f>'Sprint 1 Burn Down Chart'!$C$4</c:f>
              <c:strCache>
                <c:ptCount val="1"/>
                <c:pt idx="0">
                  <c:v>Planned Hours Burndown</c:v>
                </c:pt>
              </c:strCache>
            </c:strRef>
          </c:tx>
          <c:spPr>
            <a:ln w="22225" cap="rnd">
              <a:solidFill>
                <a:schemeClr val="accent2"/>
              </a:solidFill>
            </a:ln>
            <a:effectLst>
              <a:glow rad="139700">
                <a:schemeClr val="accent2">
                  <a:satMod val="175000"/>
                  <a:alpha val="14000"/>
                </a:schemeClr>
              </a:glow>
            </a:effectLst>
          </c:spPr>
          <c:marker>
            <c:symbol val="none"/>
          </c:marker>
          <c:val>
            <c:numRef>
              <c:f>'Sprint 1 Burn Down Chart'!$C$5:$C$22</c:f>
              <c:numCache>
                <c:formatCode>General</c:formatCode>
                <c:ptCount val="18"/>
                <c:pt idx="0">
                  <c:v>582</c:v>
                </c:pt>
                <c:pt idx="1">
                  <c:v>542</c:v>
                </c:pt>
                <c:pt idx="2">
                  <c:v>502</c:v>
                </c:pt>
                <c:pt idx="3">
                  <c:v>462</c:v>
                </c:pt>
                <c:pt idx="4">
                  <c:v>422</c:v>
                </c:pt>
                <c:pt idx="5">
                  <c:v>382</c:v>
                </c:pt>
                <c:pt idx="6">
                  <c:v>342</c:v>
                </c:pt>
                <c:pt idx="7">
                  <c:v>302</c:v>
                </c:pt>
                <c:pt idx="8">
                  <c:v>262</c:v>
                </c:pt>
                <c:pt idx="9">
                  <c:v>220</c:v>
                </c:pt>
                <c:pt idx="10">
                  <c:v>180</c:v>
                </c:pt>
                <c:pt idx="11">
                  <c:v>140</c:v>
                </c:pt>
                <c:pt idx="12">
                  <c:v>100</c:v>
                </c:pt>
                <c:pt idx="13">
                  <c:v>60</c:v>
                </c:pt>
                <c:pt idx="14">
                  <c:v>20</c:v>
                </c:pt>
                <c:pt idx="15">
                  <c:v>0</c:v>
                </c:pt>
              </c:numCache>
            </c:numRef>
          </c:val>
          <c:smooth val="0"/>
          <c:extLst xmlns:c16r2="http://schemas.microsoft.com/office/drawing/2015/06/chart">
            <c:ext xmlns:c16="http://schemas.microsoft.com/office/drawing/2014/chart" uri="{C3380CC4-5D6E-409C-BE32-E72D297353CC}">
              <c16:uniqueId val="{00000001-1292-457C-B0E4-AC26508EB43C}"/>
            </c:ext>
          </c:extLst>
        </c:ser>
        <c:ser>
          <c:idx val="2"/>
          <c:order val="2"/>
          <c:tx>
            <c:strRef>
              <c:f>'Sprint 1 Burn Down Chart'!$D$4</c:f>
              <c:strCache>
                <c:ptCount val="1"/>
                <c:pt idx="0">
                  <c:v>Actual Hours burndown</c:v>
                </c:pt>
              </c:strCache>
            </c:strRef>
          </c:tx>
          <c:spPr>
            <a:ln w="22225" cap="rnd">
              <a:solidFill>
                <a:schemeClr val="accent3"/>
              </a:solidFill>
            </a:ln>
            <a:effectLst>
              <a:glow rad="139700">
                <a:schemeClr val="accent3">
                  <a:satMod val="175000"/>
                  <a:alpha val="14000"/>
                </a:schemeClr>
              </a:glow>
            </a:effectLst>
          </c:spPr>
          <c:marker>
            <c:symbol val="none"/>
          </c:marker>
          <c:val>
            <c:numRef>
              <c:f>'Sprint 1 Burn Down Chart'!$D$5:$D$22</c:f>
              <c:numCache>
                <c:formatCode>General</c:formatCode>
                <c:ptCount val="18"/>
                <c:pt idx="0">
                  <c:v>582</c:v>
                </c:pt>
                <c:pt idx="1">
                  <c:v>550</c:v>
                </c:pt>
                <c:pt idx="2">
                  <c:v>518</c:v>
                </c:pt>
                <c:pt idx="3">
                  <c:v>482</c:v>
                </c:pt>
                <c:pt idx="4">
                  <c:v>444</c:v>
                </c:pt>
                <c:pt idx="5">
                  <c:v>404</c:v>
                </c:pt>
                <c:pt idx="6">
                  <c:v>364</c:v>
                </c:pt>
                <c:pt idx="7">
                  <c:v>344</c:v>
                </c:pt>
                <c:pt idx="8">
                  <c:v>368</c:v>
                </c:pt>
                <c:pt idx="9">
                  <c:v>324</c:v>
                </c:pt>
                <c:pt idx="10">
                  <c:v>280</c:v>
                </c:pt>
                <c:pt idx="11">
                  <c:v>236</c:v>
                </c:pt>
                <c:pt idx="12">
                  <c:v>192</c:v>
                </c:pt>
                <c:pt idx="13">
                  <c:v>148</c:v>
                </c:pt>
                <c:pt idx="14">
                  <c:v>100</c:v>
                </c:pt>
                <c:pt idx="15">
                  <c:v>56</c:v>
                </c:pt>
                <c:pt idx="16">
                  <c:v>12</c:v>
                </c:pt>
              </c:numCache>
            </c:numRef>
          </c:val>
          <c:smooth val="0"/>
          <c:extLst xmlns:c16r2="http://schemas.microsoft.com/office/drawing/2015/06/chart">
            <c:ext xmlns:c16="http://schemas.microsoft.com/office/drawing/2014/chart" uri="{C3380CC4-5D6E-409C-BE32-E72D297353CC}">
              <c16:uniqueId val="{00000002-1292-457C-B0E4-AC26508EB43C}"/>
            </c:ext>
          </c:extLst>
        </c:ser>
        <c:dLbls>
          <c:showLegendKey val="0"/>
          <c:showVal val="0"/>
          <c:showCatName val="0"/>
          <c:showSerName val="0"/>
          <c:showPercent val="0"/>
          <c:showBubbleSize val="0"/>
        </c:dLbls>
        <c:smooth val="0"/>
        <c:axId val="351939128"/>
        <c:axId val="351945400"/>
      </c:lineChart>
      <c:catAx>
        <c:axId val="351939128"/>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51945400"/>
        <c:crosses val="autoZero"/>
        <c:auto val="1"/>
        <c:lblAlgn val="ctr"/>
        <c:lblOffset val="100"/>
        <c:noMultiLvlLbl val="0"/>
      </c:catAx>
      <c:valAx>
        <c:axId val="35194540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5193912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PERFORMANCE</a:t>
            </a:r>
          </a:p>
        </c:rich>
      </c:tx>
      <c:layout>
        <c:manualLayout>
          <c:xMode val="edge"/>
          <c:yMode val="edge"/>
          <c:x val="0.36782633420822403"/>
          <c:y val="2.314814814814809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cat>
            <c:strRef>
              <c:f>Sheet2!$B$11:$B$22</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Sheet2!$C$11:$C$22</c:f>
              <c:numCache>
                <c:formatCode>#,##0</c:formatCode>
                <c:ptCount val="12"/>
                <c:pt idx="0">
                  <c:v>20000</c:v>
                </c:pt>
                <c:pt idx="1">
                  <c:v>22000</c:v>
                </c:pt>
                <c:pt idx="2">
                  <c:v>25000</c:v>
                </c:pt>
                <c:pt idx="3">
                  <c:v>50000</c:v>
                </c:pt>
                <c:pt idx="4">
                  <c:v>62000</c:v>
                </c:pt>
                <c:pt idx="5">
                  <c:v>74000</c:v>
                </c:pt>
                <c:pt idx="6">
                  <c:v>80000</c:v>
                </c:pt>
                <c:pt idx="7">
                  <c:v>86000</c:v>
                </c:pt>
                <c:pt idx="8">
                  <c:v>74000</c:v>
                </c:pt>
                <c:pt idx="9">
                  <c:v>85000</c:v>
                </c:pt>
                <c:pt idx="10">
                  <c:v>82000</c:v>
                </c:pt>
                <c:pt idx="11">
                  <c:v>90000</c:v>
                </c:pt>
              </c:numCache>
            </c:numRef>
          </c:val>
          <c:extLst xmlns:c16r2="http://schemas.microsoft.com/office/drawing/2015/06/chart">
            <c:ext xmlns:c16="http://schemas.microsoft.com/office/drawing/2014/chart" uri="{C3380CC4-5D6E-409C-BE32-E72D297353CC}">
              <c16:uniqueId val="{00000000-9449-4F0E-8AE3-54A84466967A}"/>
            </c:ext>
          </c:extLst>
        </c:ser>
        <c:dLbls>
          <c:showLegendKey val="0"/>
          <c:showVal val="0"/>
          <c:showCatName val="0"/>
          <c:showSerName val="0"/>
          <c:showPercent val="0"/>
          <c:showBubbleSize val="0"/>
        </c:dLbls>
        <c:gapWidth val="150"/>
        <c:shape val="box"/>
        <c:axId val="351939520"/>
        <c:axId val="351945792"/>
        <c:axId val="0"/>
      </c:bar3DChart>
      <c:catAx>
        <c:axId val="3519395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945792"/>
        <c:crosses val="autoZero"/>
        <c:auto val="1"/>
        <c:lblAlgn val="ctr"/>
        <c:lblOffset val="100"/>
        <c:noMultiLvlLbl val="0"/>
      </c:catAx>
      <c:valAx>
        <c:axId val="3519457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939520"/>
        <c:crosses val="autoZero"/>
        <c:crossBetween val="between"/>
      </c:valAx>
      <c:spPr>
        <a:noFill/>
        <a:ln>
          <a:noFill/>
        </a:ln>
        <a:effectLst/>
      </c:spPr>
    </c:plotArea>
    <c:plotVisOnly val="1"/>
    <c:dispBlanksAs val="gap"/>
    <c:showDLblsOverMax val="0"/>
  </c:chart>
  <c:spPr>
    <a:noFill/>
    <a:ln w="12700">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latin typeface="Times New Roman" panose="02020603050405020304" pitchFamily="18" charset="0"/>
                <a:cs typeface="Times New Roman" panose="02020603050405020304" pitchFamily="18" charset="0"/>
              </a:rPr>
              <a:t>Finance</a:t>
            </a:r>
          </a:p>
        </c:rich>
      </c:tx>
      <c:layout>
        <c:manualLayout>
          <c:xMode val="edge"/>
          <c:yMode val="edge"/>
          <c:x val="0.38029855643044602"/>
          <c:y val="3.7037037037037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Sheet2!$B$11:$B$22</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Sheet2!$C$11:$C$22</c:f>
              <c:numCache>
                <c:formatCode>#,##0</c:formatCode>
                <c:ptCount val="12"/>
                <c:pt idx="0">
                  <c:v>20000</c:v>
                </c:pt>
                <c:pt idx="1">
                  <c:v>22000</c:v>
                </c:pt>
                <c:pt idx="2">
                  <c:v>25000</c:v>
                </c:pt>
                <c:pt idx="3">
                  <c:v>50000</c:v>
                </c:pt>
                <c:pt idx="4">
                  <c:v>62000</c:v>
                </c:pt>
                <c:pt idx="5">
                  <c:v>74000</c:v>
                </c:pt>
                <c:pt idx="6">
                  <c:v>80000</c:v>
                </c:pt>
                <c:pt idx="7">
                  <c:v>86000</c:v>
                </c:pt>
                <c:pt idx="8">
                  <c:v>74000</c:v>
                </c:pt>
                <c:pt idx="9">
                  <c:v>85000</c:v>
                </c:pt>
                <c:pt idx="10">
                  <c:v>82000</c:v>
                </c:pt>
                <c:pt idx="11">
                  <c:v>90000</c:v>
                </c:pt>
              </c:numCache>
            </c:numRef>
          </c:val>
          <c:extLst xmlns:c16r2="http://schemas.microsoft.com/office/drawing/2015/06/chart">
            <c:ext xmlns:c16="http://schemas.microsoft.com/office/drawing/2014/chart" uri="{C3380CC4-5D6E-409C-BE32-E72D297353CC}">
              <c16:uniqueId val="{00000000-0B04-4CAF-95F4-125F0270272D}"/>
            </c:ext>
          </c:extLst>
        </c:ser>
        <c:dLbls>
          <c:showLegendKey val="0"/>
          <c:showVal val="0"/>
          <c:showCatName val="0"/>
          <c:showSerName val="0"/>
          <c:showPercent val="0"/>
          <c:showBubbleSize val="0"/>
        </c:dLbls>
        <c:gapWidth val="150"/>
        <c:shape val="box"/>
        <c:axId val="351946184"/>
        <c:axId val="351942656"/>
        <c:axId val="0"/>
      </c:bar3DChart>
      <c:catAx>
        <c:axId val="3519461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51942656"/>
        <c:crosses val="autoZero"/>
        <c:auto val="1"/>
        <c:lblAlgn val="ctr"/>
        <c:lblOffset val="100"/>
        <c:noMultiLvlLbl val="0"/>
      </c:catAx>
      <c:valAx>
        <c:axId val="351942656"/>
        <c:scaling>
          <c:orientation val="minMax"/>
        </c:scaling>
        <c:delete val="0"/>
        <c:axPos val="l"/>
        <c:majorGridlines>
          <c:spPr>
            <a:ln w="9525" cap="flat" cmpd="sng" algn="ctr">
              <a:solidFill>
                <a:schemeClr val="dk1">
                  <a:lumMod val="50000"/>
                  <a:lumOff val="5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5194618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latin typeface="Times New Roman" panose="02020603050405020304" pitchFamily="18" charset="0"/>
                <a:cs typeface="Times New Roman" panose="02020603050405020304" pitchFamily="18" charset="0"/>
              </a:rPr>
              <a:t>Incidents</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spPr>
            <a:ln w="22225" cap="rnd">
              <a:solidFill>
                <a:schemeClr val="accent1"/>
              </a:solidFill>
            </a:ln>
            <a:effectLst>
              <a:glow rad="139700">
                <a:schemeClr val="accent1">
                  <a:satMod val="175000"/>
                  <a:alpha val="14000"/>
                </a:schemeClr>
              </a:glow>
            </a:effectLst>
          </c:spPr>
          <c:marker>
            <c:symbol val="none"/>
          </c:marker>
          <c:cat>
            <c:strRef>
              <c:f>Sheet2!$B$26:$B$37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Sheet2!$C$26:$C$37</c:f>
              <c:numCache>
                <c:formatCode>#,##0</c:formatCode>
                <c:ptCount val="12"/>
                <c:pt idx="0">
                  <c:v>20</c:v>
                </c:pt>
                <c:pt idx="1">
                  <c:v>22</c:v>
                </c:pt>
                <c:pt idx="2">
                  <c:v>25</c:v>
                </c:pt>
                <c:pt idx="3">
                  <c:v>50</c:v>
                </c:pt>
                <c:pt idx="4">
                  <c:v>62</c:v>
                </c:pt>
                <c:pt idx="5">
                  <c:v>74</c:v>
                </c:pt>
                <c:pt idx="6">
                  <c:v>80</c:v>
                </c:pt>
                <c:pt idx="7">
                  <c:v>86</c:v>
                </c:pt>
                <c:pt idx="8">
                  <c:v>74</c:v>
                </c:pt>
                <c:pt idx="9">
                  <c:v>85</c:v>
                </c:pt>
                <c:pt idx="10">
                  <c:v>82</c:v>
                </c:pt>
                <c:pt idx="11">
                  <c:v>90</c:v>
                </c:pt>
              </c:numCache>
            </c:numRef>
          </c:val>
          <c:smooth val="0"/>
          <c:extLst xmlns:c16r2="http://schemas.microsoft.com/office/drawing/2015/06/chart">
            <c:ext xmlns:c16="http://schemas.microsoft.com/office/drawing/2014/chart" uri="{C3380CC4-5D6E-409C-BE32-E72D297353CC}">
              <c16:uniqueId val="{00000000-632B-469E-A557-85F73DAB92A7}"/>
            </c:ext>
          </c:extLst>
        </c:ser>
        <c:dLbls>
          <c:showLegendKey val="0"/>
          <c:showVal val="0"/>
          <c:showCatName val="0"/>
          <c:showSerName val="0"/>
          <c:showPercent val="0"/>
          <c:showBubbleSize val="0"/>
        </c:dLbls>
        <c:smooth val="0"/>
        <c:axId val="351944224"/>
        <c:axId val="351941480"/>
      </c:lineChart>
      <c:catAx>
        <c:axId val="35194422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51941480"/>
        <c:crosses val="autoZero"/>
        <c:auto val="1"/>
        <c:lblAlgn val="ctr"/>
        <c:lblOffset val="100"/>
        <c:noMultiLvlLbl val="0"/>
      </c:catAx>
      <c:valAx>
        <c:axId val="3519414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51944224"/>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Overview</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xmlns:c16r2="http://schemas.microsoft.com/office/drawing/2015/06/chart">
              <c:ext xmlns:c16="http://schemas.microsoft.com/office/drawing/2014/chart" uri="{C3380CC4-5D6E-409C-BE32-E72D297353CC}">
                <c16:uniqueId val="{00000001-E78A-4F20-846B-E670121A4D7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xmlns:c16r2="http://schemas.microsoft.com/office/drawing/2015/06/chart">
              <c:ext xmlns:c16="http://schemas.microsoft.com/office/drawing/2014/chart" uri="{C3380CC4-5D6E-409C-BE32-E72D297353CC}">
                <c16:uniqueId val="{00000003-E78A-4F20-846B-E670121A4D72}"/>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xmlns:c16r2="http://schemas.microsoft.com/office/drawing/2015/06/chart">
              <c:ext xmlns:c16="http://schemas.microsoft.com/office/drawing/2014/chart" uri="{C3380CC4-5D6E-409C-BE32-E72D297353CC}">
                <c16:uniqueId val="{00000005-E78A-4F20-846B-E670121A4D7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xmlns:c16r2="http://schemas.microsoft.com/office/drawing/2015/06/chart">
              <c:ext xmlns:c15="http://schemas.microsoft.com/office/drawing/2012/chart" uri="{CE6537A1-D6FC-4f65-9D91-7224C49458BB}"/>
            </c:extLst>
          </c:dLbls>
          <c:cat>
            <c:strRef>
              <c:f>Sheet2!$B$41:$B$43</c:f>
              <c:strCache>
                <c:ptCount val="3"/>
                <c:pt idx="0">
                  <c:v>Plan</c:v>
                </c:pt>
                <c:pt idx="1">
                  <c:v>Build</c:v>
                </c:pt>
                <c:pt idx="2">
                  <c:v>Run</c:v>
                </c:pt>
              </c:strCache>
            </c:strRef>
          </c:cat>
          <c:val>
            <c:numRef>
              <c:f>Sheet2!$C$41:$C$43</c:f>
              <c:numCache>
                <c:formatCode>General</c:formatCode>
                <c:ptCount val="3"/>
                <c:pt idx="0">
                  <c:v>45</c:v>
                </c:pt>
                <c:pt idx="1">
                  <c:v>25</c:v>
                </c:pt>
                <c:pt idx="2">
                  <c:v>30</c:v>
                </c:pt>
              </c:numCache>
            </c:numRef>
          </c:val>
          <c:extLst xmlns:c16r2="http://schemas.microsoft.com/office/drawing/2015/06/chart">
            <c:ext xmlns:c16="http://schemas.microsoft.com/office/drawing/2014/chart" uri="{C3380CC4-5D6E-409C-BE32-E72D297353CC}">
              <c16:uniqueId val="{00000006-E78A-4F20-846B-E670121A4D72}"/>
            </c:ext>
          </c:extLst>
        </c:ser>
        <c:dLbls>
          <c:dLblPos val="ctr"/>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E78585-F68F-B24A-9C69-504A561736D3}" type="datetimeFigureOut">
              <a:rPr lang="en-US" smtClean="0"/>
              <a:t>12/7/2016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67220E-998F-8A46-BB42-D146F92CD149}" type="slidenum">
              <a:rPr lang="en-US" smtClean="0"/>
              <a:t>‹#›</a:t>
            </a:fld>
            <a:endParaRPr lang="en-US"/>
          </a:p>
        </p:txBody>
      </p:sp>
    </p:spTree>
    <p:extLst>
      <p:ext uri="{BB962C8B-B14F-4D97-AF65-F5344CB8AC3E}">
        <p14:creationId xmlns:p14="http://schemas.microsoft.com/office/powerpoint/2010/main" val="647182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7B21F-6817-AC43-B467-7250F8416952}" type="datetimeFigureOut">
              <a:rPr lang="en-US" smtClean="0"/>
              <a:t>12/7/2016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27ABC-E5FC-A94F-B8ED-B1A02B182A04}" type="slidenum">
              <a:rPr lang="en-US" smtClean="0"/>
              <a:t>‹#›</a:t>
            </a:fld>
            <a:endParaRPr lang="en-US"/>
          </a:p>
        </p:txBody>
      </p:sp>
    </p:spTree>
    <p:extLst>
      <p:ext uri="{BB962C8B-B14F-4D97-AF65-F5344CB8AC3E}">
        <p14:creationId xmlns:p14="http://schemas.microsoft.com/office/powerpoint/2010/main" val="1360933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827ABC-E5FC-A94F-B8ED-B1A02B182A04}" type="slidenum">
              <a:rPr lang="en-US" smtClean="0"/>
              <a:t>1</a:t>
            </a:fld>
            <a:endParaRPr lang="en-US"/>
          </a:p>
        </p:txBody>
      </p:sp>
    </p:spTree>
    <p:extLst>
      <p:ext uri="{BB962C8B-B14F-4D97-AF65-F5344CB8AC3E}">
        <p14:creationId xmlns:p14="http://schemas.microsoft.com/office/powerpoint/2010/main" val="1207885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1827ABC-E5FC-A94F-B8ED-B1A02B182A04}" type="slidenum">
              <a:rPr lang="en-US" smtClean="0"/>
              <a:t>36</a:t>
            </a:fld>
            <a:endParaRPr lang="en-US"/>
          </a:p>
        </p:txBody>
      </p:sp>
    </p:spTree>
    <p:extLst>
      <p:ext uri="{BB962C8B-B14F-4D97-AF65-F5344CB8AC3E}">
        <p14:creationId xmlns:p14="http://schemas.microsoft.com/office/powerpoint/2010/main" val="1827760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E1827ABC-E5FC-A94F-B8ED-B1A02B182A04}" type="slidenum">
              <a:rPr lang="en-US" smtClean="0"/>
              <a:t>22</a:t>
            </a:fld>
            <a:endParaRPr lang="en-US"/>
          </a:p>
        </p:txBody>
      </p:sp>
    </p:spTree>
    <p:extLst>
      <p:ext uri="{BB962C8B-B14F-4D97-AF65-F5344CB8AC3E}">
        <p14:creationId xmlns:p14="http://schemas.microsoft.com/office/powerpoint/2010/main" val="582078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827ABC-E5FC-A94F-B8ED-B1A02B182A04}" type="slidenum">
              <a:rPr lang="en-US" smtClean="0"/>
              <a:t>23</a:t>
            </a:fld>
            <a:endParaRPr lang="en-US"/>
          </a:p>
        </p:txBody>
      </p:sp>
    </p:spTree>
    <p:extLst>
      <p:ext uri="{BB962C8B-B14F-4D97-AF65-F5344CB8AC3E}">
        <p14:creationId xmlns:p14="http://schemas.microsoft.com/office/powerpoint/2010/main" val="1703445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SG" dirty="0" smtClean="0"/>
              <a:t>User: </a:t>
            </a:r>
          </a:p>
          <a:p>
            <a:pPr marL="342900" indent="-342900" algn="l">
              <a:buFont typeface="Wingdings" panose="05000000000000000000" pitchFamily="2" charset="2"/>
              <a:buChar char="Ø"/>
            </a:pPr>
            <a:r>
              <a:rPr lang="en-SG" dirty="0" smtClean="0"/>
              <a:t>On clicking a service portfolio from the list, the user arrives at the Service Portfolio Dashboard.</a:t>
            </a:r>
          </a:p>
          <a:p>
            <a:pPr marL="342900" indent="-342900" algn="l">
              <a:buFont typeface="Wingdings" panose="05000000000000000000" pitchFamily="2" charset="2"/>
              <a:buChar char="Ø"/>
            </a:pPr>
            <a:r>
              <a:rPr lang="en-SG" dirty="0" smtClean="0"/>
              <a:t>Can view all the related attributes of the selected Service Portfolio like Performance, Services, Service Catalogues, Financial information, etc.</a:t>
            </a:r>
          </a:p>
          <a:p>
            <a:pPr marL="342900" indent="-342900" algn="l">
              <a:buFont typeface="Wingdings" panose="05000000000000000000" pitchFamily="2" charset="2"/>
              <a:buChar char="Ø"/>
            </a:pPr>
            <a:r>
              <a:rPr lang="en-SG" dirty="0" smtClean="0"/>
              <a:t>At the end of the dashboard, the user can view thee graphs showing the performance, financials and incidents over a period of time.</a:t>
            </a:r>
          </a:p>
          <a:p>
            <a:pPr marL="342900" indent="-342900" algn="l">
              <a:buFont typeface="Wingdings" panose="05000000000000000000" pitchFamily="2" charset="2"/>
              <a:buChar char="Ø"/>
            </a:pPr>
            <a:endParaRPr lang="en-SG" dirty="0" smtClean="0"/>
          </a:p>
          <a:p>
            <a:endParaRPr lang="en-US" dirty="0"/>
          </a:p>
        </p:txBody>
      </p:sp>
      <p:sp>
        <p:nvSpPr>
          <p:cNvPr id="4" name="Slide Number Placeholder 3"/>
          <p:cNvSpPr>
            <a:spLocks noGrp="1"/>
          </p:cNvSpPr>
          <p:nvPr>
            <p:ph type="sldNum" sz="quarter" idx="10"/>
          </p:nvPr>
        </p:nvSpPr>
        <p:spPr/>
        <p:txBody>
          <a:bodyPr/>
          <a:lstStyle/>
          <a:p>
            <a:fld id="{E1827ABC-E5FC-A94F-B8ED-B1A02B182A04}" type="slidenum">
              <a:rPr lang="en-US" smtClean="0"/>
              <a:t>24</a:t>
            </a:fld>
            <a:endParaRPr lang="en-US"/>
          </a:p>
        </p:txBody>
      </p:sp>
    </p:spTree>
    <p:extLst>
      <p:ext uri="{BB962C8B-B14F-4D97-AF65-F5344CB8AC3E}">
        <p14:creationId xmlns:p14="http://schemas.microsoft.com/office/powerpoint/2010/main" val="4079669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SG" dirty="0" smtClean="0">
                <a:latin typeface="Times New Roman" panose="02020603050405020304" pitchFamily="18" charset="0"/>
                <a:cs typeface="Times New Roman" panose="02020603050405020304" pitchFamily="18" charset="0"/>
              </a:rPr>
              <a:t>User: </a:t>
            </a:r>
          </a:p>
          <a:p>
            <a:pPr marL="342900" indent="-342900" algn="l">
              <a:buFont typeface="Wingdings" panose="05000000000000000000" pitchFamily="2" charset="2"/>
              <a:buChar char="Ø"/>
            </a:pPr>
            <a:r>
              <a:rPr lang="en-SG" dirty="0" smtClean="0">
                <a:latin typeface="Times New Roman" panose="02020603050405020304" pitchFamily="18" charset="0"/>
                <a:cs typeface="Times New Roman" panose="02020603050405020304" pitchFamily="18" charset="0"/>
              </a:rPr>
              <a:t>Clicks on the Service portfolio tile to view the list of service portfolio</a:t>
            </a:r>
          </a:p>
          <a:p>
            <a:pPr marL="0" indent="0" algn="l">
              <a:buFont typeface="Wingdings" panose="05000000000000000000" pitchFamily="2" charset="2"/>
              <a:buNone/>
            </a:pPr>
            <a:endParaRPr lang="en-SG"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E1827ABC-E5FC-A94F-B8ED-B1A02B182A04}" type="slidenum">
              <a:rPr lang="en-US" smtClean="0"/>
              <a:t>25</a:t>
            </a:fld>
            <a:endParaRPr lang="en-US"/>
          </a:p>
        </p:txBody>
      </p:sp>
    </p:spTree>
    <p:extLst>
      <p:ext uri="{BB962C8B-B14F-4D97-AF65-F5344CB8AC3E}">
        <p14:creationId xmlns:p14="http://schemas.microsoft.com/office/powerpoint/2010/main" val="1887335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multiple selection is done the list is reduced to the smallest matching subset.</a:t>
            </a:r>
            <a:endParaRPr lang="en-US" dirty="0"/>
          </a:p>
        </p:txBody>
      </p:sp>
      <p:sp>
        <p:nvSpPr>
          <p:cNvPr id="4" name="Slide Number Placeholder 3"/>
          <p:cNvSpPr>
            <a:spLocks noGrp="1"/>
          </p:cNvSpPr>
          <p:nvPr>
            <p:ph type="sldNum" sz="quarter" idx="10"/>
          </p:nvPr>
        </p:nvSpPr>
        <p:spPr/>
        <p:txBody>
          <a:bodyPr/>
          <a:lstStyle/>
          <a:p>
            <a:fld id="{E1827ABC-E5FC-A94F-B8ED-B1A02B182A04}" type="slidenum">
              <a:rPr lang="en-US" smtClean="0"/>
              <a:t>26</a:t>
            </a:fld>
            <a:endParaRPr lang="en-US"/>
          </a:p>
        </p:txBody>
      </p:sp>
    </p:spTree>
    <p:extLst>
      <p:ext uri="{BB962C8B-B14F-4D97-AF65-F5344CB8AC3E}">
        <p14:creationId xmlns:p14="http://schemas.microsoft.com/office/powerpoint/2010/main" val="3845800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SG" dirty="0" smtClean="0"/>
              <a:t>User: </a:t>
            </a:r>
          </a:p>
          <a:p>
            <a:pPr marL="342900" indent="-342900" algn="l">
              <a:buFont typeface="Wingdings" panose="05000000000000000000" pitchFamily="2" charset="2"/>
              <a:buChar char="Ø"/>
            </a:pPr>
            <a:r>
              <a:rPr lang="en-SG" dirty="0" smtClean="0"/>
              <a:t>On clicking a service portfolio from the list, the user arrives at the Service Portfolio Dashboard.</a:t>
            </a:r>
          </a:p>
          <a:p>
            <a:pPr marL="342900" indent="-342900" algn="l">
              <a:buFont typeface="Wingdings" panose="05000000000000000000" pitchFamily="2" charset="2"/>
              <a:buChar char="Ø"/>
            </a:pPr>
            <a:r>
              <a:rPr lang="en-SG" dirty="0" smtClean="0"/>
              <a:t>Can view all the related attributes of the selected Service Portfolio like Performance, Services, Service Catalogues, Financial information, etc.</a:t>
            </a:r>
          </a:p>
          <a:p>
            <a:pPr marL="342900" indent="-342900" algn="l">
              <a:buFont typeface="Wingdings" panose="05000000000000000000" pitchFamily="2" charset="2"/>
              <a:buChar char="Ø"/>
            </a:pPr>
            <a:r>
              <a:rPr lang="en-SG" dirty="0" smtClean="0"/>
              <a:t>At the end of the dashboard, the user can view thee graphs showing the performance, financials and incidents over a period of time.</a:t>
            </a:r>
          </a:p>
          <a:p>
            <a:pPr marL="342900" indent="-342900" algn="l">
              <a:buFont typeface="Wingdings" panose="05000000000000000000" pitchFamily="2" charset="2"/>
              <a:buChar char="Ø"/>
            </a:pPr>
            <a:endParaRPr lang="en-SG" dirty="0" smtClean="0"/>
          </a:p>
          <a:p>
            <a:endParaRPr lang="en-US" dirty="0"/>
          </a:p>
        </p:txBody>
      </p:sp>
      <p:sp>
        <p:nvSpPr>
          <p:cNvPr id="4" name="Slide Number Placeholder 3"/>
          <p:cNvSpPr>
            <a:spLocks noGrp="1"/>
          </p:cNvSpPr>
          <p:nvPr>
            <p:ph type="sldNum" sz="quarter" idx="10"/>
          </p:nvPr>
        </p:nvSpPr>
        <p:spPr/>
        <p:txBody>
          <a:bodyPr/>
          <a:lstStyle/>
          <a:p>
            <a:fld id="{E1827ABC-E5FC-A94F-B8ED-B1A02B182A04}" type="slidenum">
              <a:rPr lang="en-US" smtClean="0"/>
              <a:t>29</a:t>
            </a:fld>
            <a:endParaRPr lang="en-US"/>
          </a:p>
        </p:txBody>
      </p:sp>
    </p:spTree>
    <p:extLst>
      <p:ext uri="{BB962C8B-B14F-4D97-AF65-F5344CB8AC3E}">
        <p14:creationId xmlns:p14="http://schemas.microsoft.com/office/powerpoint/2010/main" val="1740747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ON clicking any of the frames or panels, a new panel opens at the bottom show the details of the selected item.</a:t>
            </a:r>
          </a:p>
          <a:p>
            <a:r>
              <a:rPr lang="en-SG" dirty="0" smtClean="0"/>
              <a:t>For example, on clicking Services, a panel containing the list of all services opens at the bottom with a filter panel on the left that allows the user to sort, filter the list.</a:t>
            </a:r>
          </a:p>
          <a:p>
            <a:endParaRPr lang="en-US" sz="1200" dirty="0" smtClean="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r>
              <a:rPr lang="en-US" sz="1200" b="1" dirty="0" smtClean="0">
                <a:solidFill>
                  <a:schemeClr val="accent2">
                    <a:lumMod val="75000"/>
                  </a:schemeClr>
                </a:solidFill>
                <a:latin typeface="Times New Roman" panose="02020603050405020304" pitchFamily="18" charset="0"/>
                <a:cs typeface="Times New Roman" panose="02020603050405020304" pitchFamily="18" charset="0"/>
              </a:rPr>
              <a:t>Current lifecycle status of the service</a:t>
            </a:r>
            <a:endParaRPr lang="en-US" sz="1200" dirty="0" smtClean="0">
              <a:solidFill>
                <a:schemeClr val="accent2">
                  <a:lumMod val="75000"/>
                </a:schemeClr>
              </a:solidFill>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"Proposed", "Defined", "Chartered", "Designed", "Built", "Tested", "Released", "Operational", "Retired"</a:t>
            </a:r>
          </a:p>
          <a:p>
            <a:endParaRPr lang="en-US" sz="1200" dirty="0" smtClean="0">
              <a:latin typeface="Times New Roman" panose="02020603050405020304" pitchFamily="18" charset="0"/>
              <a:cs typeface="Times New Roman" panose="02020603050405020304" pitchFamily="18" charset="0"/>
            </a:endParaRPr>
          </a:p>
          <a:p>
            <a:r>
              <a:rPr lang="en-US" sz="1200" b="1" dirty="0" smtClean="0">
                <a:solidFill>
                  <a:schemeClr val="accent2">
                    <a:lumMod val="75000"/>
                  </a:schemeClr>
                </a:solidFill>
                <a:latin typeface="Times New Roman" panose="02020603050405020304" pitchFamily="18" charset="0"/>
                <a:cs typeface="Times New Roman" panose="02020603050405020304" pitchFamily="18" charset="0"/>
              </a:rPr>
              <a:t>Service Type</a:t>
            </a:r>
            <a:endParaRPr lang="en-US" sz="1200" dirty="0" smtClean="0">
              <a:solidFill>
                <a:schemeClr val="accent2">
                  <a:lumMod val="75000"/>
                </a:schemeClr>
              </a:solidFill>
              <a:latin typeface="Times New Roman" panose="02020603050405020304" pitchFamily="18" charset="0"/>
              <a:cs typeface="Times New Roman" panose="02020603050405020304" pitchFamily="18" charset="0"/>
            </a:endParaRPr>
          </a:p>
          <a:p>
            <a:pPr lvl="0"/>
            <a:r>
              <a:rPr lang="en-US" sz="1200" dirty="0" smtClean="0">
                <a:latin typeface="Times New Roman" panose="02020603050405020304" pitchFamily="18" charset="0"/>
                <a:ea typeface="Times New Roman" charset="0"/>
                <a:cs typeface="Times New Roman" panose="02020603050405020304" pitchFamily="18" charset="0"/>
              </a:rPr>
              <a:t>External Customer-facing : The external customer facing service is delivered to another company. Its efficiency could be easily measured through the revenue it will generate</a:t>
            </a:r>
          </a:p>
          <a:p>
            <a:pPr lvl="0"/>
            <a:r>
              <a:rPr lang="en-US" sz="1200" dirty="0" smtClean="0">
                <a:latin typeface="Times New Roman" panose="02020603050405020304" pitchFamily="18" charset="0"/>
                <a:cs typeface="Times New Roman" panose="02020603050405020304" pitchFamily="18" charset="0"/>
              </a:rPr>
              <a:t>Internal </a:t>
            </a:r>
            <a:r>
              <a:rPr lang="en-US" sz="1200" dirty="0" smtClean="0">
                <a:latin typeface="Times New Roman" panose="02020603050405020304" pitchFamily="18" charset="0"/>
                <a:ea typeface="Times New Roman" charset="0"/>
                <a:cs typeface="Times New Roman" panose="02020603050405020304" pitchFamily="18" charset="0"/>
              </a:rPr>
              <a:t>Customer-facing : </a:t>
            </a:r>
            <a:r>
              <a:rPr lang="en-US" sz="1200" dirty="0" smtClean="0">
                <a:latin typeface="Times New Roman" panose="02020603050405020304" pitchFamily="18" charset="0"/>
                <a:cs typeface="Times New Roman" panose="02020603050405020304" pitchFamily="18" charset="0"/>
              </a:rPr>
              <a:t>The internal customer facing services will be provided inside a company or organization from one service or department to another.</a:t>
            </a:r>
          </a:p>
          <a:p>
            <a:pPr lvl="0"/>
            <a:r>
              <a:rPr lang="en-US" sz="1200" dirty="0" smtClean="0">
                <a:latin typeface="Times New Roman" panose="02020603050405020304" pitchFamily="18" charset="0"/>
                <a:ea typeface="Times New Roman" charset="0"/>
                <a:cs typeface="Times New Roman" panose="02020603050405020304" pitchFamily="18" charset="0"/>
              </a:rPr>
              <a:t>Supporting service </a:t>
            </a:r>
            <a:r>
              <a:rPr lang="en-US" sz="1200" dirty="0" smtClean="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ea typeface="Times New Roman" charset="0"/>
                <a:cs typeface="Times New Roman" panose="02020603050405020304" pitchFamily="18" charset="0"/>
              </a:rPr>
              <a:t>A supporting service is not directly used by the business, but is required by the IT service provider to deliver customer-facing services.</a:t>
            </a:r>
          </a:p>
          <a:p>
            <a:r>
              <a:rPr lang="en-US" sz="1200" b="1" dirty="0" smtClean="0">
                <a:solidFill>
                  <a:schemeClr val="accent2">
                    <a:lumMod val="75000"/>
                  </a:schemeClr>
                </a:solidFill>
                <a:latin typeface="Times New Roman" panose="02020603050405020304" pitchFamily="18" charset="0"/>
                <a:cs typeface="Times New Roman" panose="02020603050405020304" pitchFamily="18" charset="0"/>
              </a:rPr>
              <a:t>Service Owner</a:t>
            </a:r>
            <a:endParaRPr lang="en-US" sz="1200" dirty="0" smtClean="0">
              <a:solidFill>
                <a:schemeClr val="accent2">
                  <a:lumMod val="75000"/>
                </a:schemeClr>
              </a:solidFill>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responsibility for service provisioning</a:t>
            </a:r>
          </a:p>
          <a:p>
            <a:endParaRPr lang="en-US" sz="1200" dirty="0" smtClean="0">
              <a:latin typeface="Times New Roman" panose="02020603050405020304" pitchFamily="18" charset="0"/>
              <a:cs typeface="Times New Roman" panose="02020603050405020304" pitchFamily="18" charset="0"/>
            </a:endParaRPr>
          </a:p>
          <a:p>
            <a:r>
              <a:rPr lang="en-US" sz="1200" b="1" dirty="0" smtClean="0">
                <a:solidFill>
                  <a:schemeClr val="accent2">
                    <a:lumMod val="75000"/>
                  </a:schemeClr>
                </a:solidFill>
                <a:latin typeface="Times New Roman" panose="02020603050405020304" pitchFamily="18" charset="0"/>
                <a:cs typeface="Times New Roman" panose="02020603050405020304" pitchFamily="18" charset="0"/>
              </a:rPr>
              <a:t>Customers</a:t>
            </a:r>
            <a:endParaRPr lang="en-US" sz="1200" dirty="0" smtClean="0">
              <a:solidFill>
                <a:schemeClr val="accent2">
                  <a:lumMod val="75000"/>
                </a:schemeClr>
              </a:solidFill>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customers currently using this service</a:t>
            </a:r>
          </a:p>
          <a:p>
            <a:endParaRPr lang="en-US" sz="1200" dirty="0" smtClean="0">
              <a:latin typeface="Times New Roman" panose="02020603050405020304" pitchFamily="18" charset="0"/>
              <a:cs typeface="Times New Roman" panose="02020603050405020304" pitchFamily="18" charset="0"/>
            </a:endParaRPr>
          </a:p>
          <a:p>
            <a:r>
              <a:rPr lang="en-US" sz="1200" b="1" dirty="0" smtClean="0">
                <a:solidFill>
                  <a:schemeClr val="accent2">
                    <a:lumMod val="75000"/>
                  </a:schemeClr>
                </a:solidFill>
                <a:latin typeface="Times New Roman" panose="02020603050405020304" pitchFamily="18" charset="0"/>
                <a:cs typeface="Times New Roman" panose="02020603050405020304" pitchFamily="18" charset="0"/>
              </a:rPr>
              <a:t>Contacts and procedures for signing up to the service</a:t>
            </a:r>
            <a:endParaRPr lang="en-US" sz="1200" dirty="0" smtClean="0">
              <a:solidFill>
                <a:schemeClr val="accent2">
                  <a:lumMod val="75000"/>
                </a:schemeClr>
              </a:solidFill>
              <a:latin typeface="Times New Roman" panose="02020603050405020304" pitchFamily="18" charset="0"/>
              <a:cs typeface="Times New Roman" panose="02020603050405020304" pitchFamily="18" charset="0"/>
            </a:endParaRPr>
          </a:p>
          <a:p>
            <a:pPr lvl="0"/>
            <a:r>
              <a:rPr lang="en-US" sz="1200" dirty="0" smtClean="0">
                <a:latin typeface="Times New Roman" panose="02020603050405020304" pitchFamily="18" charset="0"/>
                <a:cs typeface="Times New Roman" panose="02020603050405020304" pitchFamily="18" charset="0"/>
              </a:rPr>
              <a:t>e.g. contact details of the responsible Service Level Manager</a:t>
            </a:r>
          </a:p>
          <a:p>
            <a:pPr lvl="0"/>
            <a:r>
              <a:rPr lang="en-US" sz="1200" dirty="0" smtClean="0">
                <a:latin typeface="Times New Roman" panose="02020603050405020304" pitchFamily="18" charset="0"/>
                <a:cs typeface="Times New Roman" panose="02020603050405020304" pitchFamily="18" charset="0"/>
              </a:rPr>
              <a:t>Procedure for signing up</a:t>
            </a:r>
          </a:p>
          <a:p>
            <a:pPr lvl="0"/>
            <a:endParaRPr lang="en-US" sz="1200" dirty="0" smtClean="0">
              <a:latin typeface="Times New Roman" panose="02020603050405020304" pitchFamily="18" charset="0"/>
              <a:cs typeface="Times New Roman" panose="02020603050405020304" pitchFamily="18" charset="0"/>
            </a:endParaRPr>
          </a:p>
          <a:p>
            <a:r>
              <a:rPr lang="en-US" sz="1200" b="1" dirty="0" smtClean="0">
                <a:solidFill>
                  <a:schemeClr val="accent2">
                    <a:lumMod val="75000"/>
                  </a:schemeClr>
                </a:solidFill>
                <a:latin typeface="Times New Roman" panose="02020603050405020304" pitchFamily="18" charset="0"/>
                <a:cs typeface="Times New Roman" panose="02020603050405020304" pitchFamily="18" charset="0"/>
              </a:rPr>
              <a:t>Description/ desired customer outcome</a:t>
            </a:r>
          </a:p>
          <a:p>
            <a:pPr lvl="0"/>
            <a:r>
              <a:rPr lang="en-US" sz="1200" dirty="0" smtClean="0">
                <a:latin typeface="Times New Roman" panose="02020603050405020304" pitchFamily="18" charset="0"/>
                <a:cs typeface="Times New Roman" panose="02020603050405020304" pitchFamily="18" charset="0"/>
              </a:rPr>
              <a:t>Desired outcome in terms of utility (example: "Field staff can access enterprise applications xxx and </a:t>
            </a:r>
            <a:r>
              <a:rPr lang="en-US" sz="1200" dirty="0" err="1" smtClean="0">
                <a:latin typeface="Times New Roman" panose="02020603050405020304" pitchFamily="18" charset="0"/>
                <a:cs typeface="Times New Roman" panose="02020603050405020304" pitchFamily="18" charset="0"/>
              </a:rPr>
              <a:t>yyy</a:t>
            </a:r>
            <a:r>
              <a:rPr lang="en-US" sz="1200" dirty="0" smtClean="0">
                <a:latin typeface="Times New Roman" panose="02020603050405020304" pitchFamily="18" charset="0"/>
                <a:cs typeface="Times New Roman" panose="02020603050405020304" pitchFamily="18" charset="0"/>
              </a:rPr>
              <a:t> without being constrained by location or time")</a:t>
            </a:r>
          </a:p>
          <a:p>
            <a:pPr lvl="0"/>
            <a:r>
              <a:rPr lang="en-US" sz="1200" dirty="0" smtClean="0">
                <a:latin typeface="Times New Roman" panose="02020603050405020304" pitchFamily="18" charset="0"/>
                <a:cs typeface="Times New Roman" panose="02020603050405020304" pitchFamily="18" charset="0"/>
              </a:rPr>
              <a:t>Desired outcome in terms of warranty (example: "Access is facilitated worldwide in a secure and reliable manner")</a:t>
            </a:r>
          </a:p>
          <a:p>
            <a:endParaRPr lang="en-SG" dirty="0" smtClean="0"/>
          </a:p>
          <a:p>
            <a:endParaRPr lang="en-US" dirty="0"/>
          </a:p>
        </p:txBody>
      </p:sp>
      <p:sp>
        <p:nvSpPr>
          <p:cNvPr id="4" name="Slide Number Placeholder 3"/>
          <p:cNvSpPr>
            <a:spLocks noGrp="1"/>
          </p:cNvSpPr>
          <p:nvPr>
            <p:ph type="sldNum" sz="quarter" idx="10"/>
          </p:nvPr>
        </p:nvSpPr>
        <p:spPr/>
        <p:txBody>
          <a:bodyPr/>
          <a:lstStyle/>
          <a:p>
            <a:fld id="{E1827ABC-E5FC-A94F-B8ED-B1A02B182A04}" type="slidenum">
              <a:rPr lang="en-US" smtClean="0"/>
              <a:t>32</a:t>
            </a:fld>
            <a:endParaRPr lang="en-US"/>
          </a:p>
        </p:txBody>
      </p:sp>
    </p:spTree>
    <p:extLst>
      <p:ext uri="{BB962C8B-B14F-4D97-AF65-F5344CB8AC3E}">
        <p14:creationId xmlns:p14="http://schemas.microsoft.com/office/powerpoint/2010/main" val="990878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E1827ABC-E5FC-A94F-B8ED-B1A02B182A04}" type="slidenum">
              <a:rPr lang="en-US" smtClean="0"/>
              <a:t>35</a:t>
            </a:fld>
            <a:endParaRPr lang="en-US"/>
          </a:p>
        </p:txBody>
      </p:sp>
    </p:spTree>
    <p:extLst>
      <p:ext uri="{BB962C8B-B14F-4D97-AF65-F5344CB8AC3E}">
        <p14:creationId xmlns:p14="http://schemas.microsoft.com/office/powerpoint/2010/main" val="3466574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6EBE5-56DC-5D44-9DDA-C9C4F48F5AC4}"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A4DBE-B6E0-D242-B84E-8E52E6B569C4}" type="slidenum">
              <a:rPr lang="en-US" smtClean="0"/>
              <a:t>‹#›</a:t>
            </a:fld>
            <a:endParaRPr lang="en-US"/>
          </a:p>
        </p:txBody>
      </p:sp>
    </p:spTree>
    <p:extLst>
      <p:ext uri="{BB962C8B-B14F-4D97-AF65-F5344CB8AC3E}">
        <p14:creationId xmlns:p14="http://schemas.microsoft.com/office/powerpoint/2010/main" val="112589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9144000" cy="731838"/>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0"/>
            <a:ext cx="9144000" cy="4572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000137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6EBE5-56DC-5D44-9DDA-C9C4F48F5AC4}" type="datetimeFigureOut">
              <a:rPr lang="en-US" smtClean="0"/>
              <a:t>12/7/2016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A4DBE-B6E0-D242-B84E-8E52E6B569C4}" type="slidenum">
              <a:rPr lang="en-US" smtClean="0"/>
              <a:t>‹#›</a:t>
            </a:fld>
            <a:endParaRPr lang="en-US"/>
          </a:p>
        </p:txBody>
      </p:sp>
      <p:sp>
        <p:nvSpPr>
          <p:cNvPr id="7" name="TextBox 6"/>
          <p:cNvSpPr txBox="1"/>
          <p:nvPr userDrawn="1"/>
        </p:nvSpPr>
        <p:spPr>
          <a:xfrm>
            <a:off x="11562850" y="6685591"/>
            <a:ext cx="481222" cy="184666"/>
          </a:xfrm>
          <a:prstGeom prst="rect">
            <a:avLst/>
          </a:prstGeom>
          <a:noFill/>
        </p:spPr>
        <p:txBody>
          <a:bodyPr wrap="none" rtlCol="0">
            <a:spAutoFit/>
          </a:bodyPr>
          <a:lstStyle/>
          <a:p>
            <a:pPr algn="r"/>
            <a:r>
              <a:rPr lang="en-US" sz="600" dirty="0">
                <a:latin typeface="Bank Gothic Medium" charset="0"/>
                <a:ea typeface="Bank Gothic Medium" charset="0"/>
                <a:cs typeface="Bank Gothic Medium" charset="0"/>
              </a:rPr>
              <a:t>Page </a:t>
            </a:r>
            <a:fld id="{C6DAB102-F5A9-BD4D-8AA2-3A5BA8886354}" type="slidenum">
              <a:rPr lang="en-US" sz="600" smtClean="0">
                <a:latin typeface="Bank Gothic Medium" charset="0"/>
                <a:ea typeface="Bank Gothic Medium" charset="0"/>
                <a:cs typeface="Bank Gothic Medium" charset="0"/>
              </a:rPr>
              <a:pPr algn="r"/>
              <a:t>‹#›</a:t>
            </a:fld>
            <a:endParaRPr lang="en-US" sz="600" dirty="0">
              <a:latin typeface="Bank Gothic Medium" charset="0"/>
              <a:ea typeface="Bank Gothic Medium" charset="0"/>
              <a:cs typeface="Bank Gothic Medium" charset="0"/>
            </a:endParaRPr>
          </a:p>
        </p:txBody>
      </p:sp>
      <p:pic>
        <p:nvPicPr>
          <p:cNvPr id="9" name="Picture 8"/>
          <p:cNvPicPr>
            <a:picLocks noChangeAspect="1"/>
          </p:cNvPicPr>
          <p:nvPr userDrawn="1"/>
        </p:nvPicPr>
        <p:blipFill>
          <a:blip r:embed="rId4"/>
          <a:stretch>
            <a:fillRect/>
          </a:stretch>
        </p:blipFill>
        <p:spPr>
          <a:xfrm>
            <a:off x="17909" y="6501810"/>
            <a:ext cx="1831144" cy="342507"/>
          </a:xfrm>
          <a:prstGeom prst="rect">
            <a:avLst/>
          </a:prstGeom>
        </p:spPr>
      </p:pic>
    </p:spTree>
    <p:extLst>
      <p:ext uri="{BB962C8B-B14F-4D97-AF65-F5344CB8AC3E}">
        <p14:creationId xmlns:p14="http://schemas.microsoft.com/office/powerpoint/2010/main" val="1369133069"/>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cid:ii_1554883a73877338" TargetMode="External"/><Relationship Id="rId5" Type="http://schemas.openxmlformats.org/officeDocument/2006/relationships/image" Target="../media/image6.jpe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0.png"/><Relationship Id="rId7"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slide" Target="slide8.xml"/><Relationship Id="rId11" Type="http://schemas.openxmlformats.org/officeDocument/2006/relationships/slide" Target="slide4.xml"/><Relationship Id="rId5" Type="http://schemas.openxmlformats.org/officeDocument/2006/relationships/image" Target="../media/image25.png"/><Relationship Id="rId10" Type="http://schemas.openxmlformats.org/officeDocument/2006/relationships/image" Target="../media/image29.png"/><Relationship Id="rId4" Type="http://schemas.openxmlformats.org/officeDocument/2006/relationships/image" Target="../media/image24.png"/><Relationship Id="rId9" Type="http://schemas.openxmlformats.org/officeDocument/2006/relationships/image" Target="../media/image28.png"/></Relationships>
</file>

<file path=ppt/slides/_rels/slide2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1.png"/><Relationship Id="rId3" Type="http://schemas.openxmlformats.org/officeDocument/2006/relationships/image" Target="../media/image24.png"/><Relationship Id="rId7" Type="http://schemas.openxmlformats.org/officeDocument/2006/relationships/image" Target="../media/image27.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slide" Target="slide7.xml"/><Relationship Id="rId5" Type="http://schemas.openxmlformats.org/officeDocument/2006/relationships/slide" Target="slide6.xml"/><Relationship Id="rId10" Type="http://schemas.openxmlformats.org/officeDocument/2006/relationships/slide" Target="slide4.xml"/><Relationship Id="rId4" Type="http://schemas.openxmlformats.org/officeDocument/2006/relationships/image" Target="../media/image25.png"/><Relationship Id="rId9" Type="http://schemas.openxmlformats.org/officeDocument/2006/relationships/slide" Target="slide15.xml"/></Relationships>
</file>

<file path=ppt/slides/_rels/slide28.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1.png"/><Relationship Id="rId3" Type="http://schemas.openxmlformats.org/officeDocument/2006/relationships/image" Target="../media/image24.png"/><Relationship Id="rId7" Type="http://schemas.openxmlformats.org/officeDocument/2006/relationships/image" Target="../media/image27.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slide" Target="slide23.xml"/><Relationship Id="rId5" Type="http://schemas.openxmlformats.org/officeDocument/2006/relationships/slide" Target="slide6.xml"/><Relationship Id="rId10" Type="http://schemas.openxmlformats.org/officeDocument/2006/relationships/slide" Target="slide4.xml"/><Relationship Id="rId4" Type="http://schemas.openxmlformats.org/officeDocument/2006/relationships/image" Target="../media/image25.png"/><Relationship Id="rId9" Type="http://schemas.openxmlformats.org/officeDocument/2006/relationships/slide" Target="slide22.xml"/><Relationship Id="rId14" Type="http://schemas.openxmlformats.org/officeDocument/2006/relationships/slide" Target="slide25.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slide" Target="slide30.xml"/><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slide" Target="slide28.xml"/><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slide" Target="slide2.xml"/><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58"/>
            <a:ext cx="12192000" cy="6858000"/>
          </a:xfrm>
          <a:prstGeom prst="rect">
            <a:avLst/>
          </a:prstGeom>
        </p:spPr>
      </p:pic>
      <p:sp>
        <p:nvSpPr>
          <p:cNvPr id="4" name="Rectangle 3"/>
          <p:cNvSpPr/>
          <p:nvPr/>
        </p:nvSpPr>
        <p:spPr>
          <a:xfrm>
            <a:off x="0" y="-1"/>
            <a:ext cx="121920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878" y="105389"/>
            <a:ext cx="12066243" cy="2346259"/>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840687" y="6673334"/>
            <a:ext cx="2510624" cy="184666"/>
          </a:xfrm>
          <a:prstGeom prst="rect">
            <a:avLst/>
          </a:prstGeom>
          <a:noFill/>
        </p:spPr>
        <p:txBody>
          <a:bodyPr wrap="none" rtlCol="0">
            <a:spAutoFit/>
          </a:bodyPr>
          <a:lstStyle/>
          <a:p>
            <a:r>
              <a:rPr lang="en-US" sz="600" dirty="0">
                <a:solidFill>
                  <a:schemeClr val="bg1"/>
                </a:solidFill>
                <a:latin typeface="Bank Gothic Medium" charset="0"/>
                <a:ea typeface="Bank Gothic Medium" charset="0"/>
                <a:cs typeface="Bank Gothic Medium" charset="0"/>
              </a:rPr>
              <a:t>© 2015 Instant Edge Pte Ltd. All rights reserved. </a:t>
            </a:r>
          </a:p>
        </p:txBody>
      </p:sp>
      <p:sp>
        <p:nvSpPr>
          <p:cNvPr id="21" name="Title 1"/>
          <p:cNvSpPr txBox="1">
            <a:spLocks/>
          </p:cNvSpPr>
          <p:nvPr/>
        </p:nvSpPr>
        <p:spPr>
          <a:xfrm>
            <a:off x="7674469" y="658285"/>
            <a:ext cx="4331911" cy="7087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smtClean="0">
                <a:solidFill>
                  <a:schemeClr val="accent2">
                    <a:lumMod val="75000"/>
                  </a:schemeClr>
                </a:solidFill>
                <a:latin typeface="News Gothic MT" charset="0"/>
                <a:ea typeface="News Gothic MT" charset="0"/>
                <a:cs typeface="News Gothic MT" charset="0"/>
              </a:rPr>
              <a:t>NUS – ISS Internship</a:t>
            </a:r>
          </a:p>
          <a:p>
            <a:pPr algn="l"/>
            <a:r>
              <a:rPr lang="en-US" sz="2400" b="1" dirty="0" smtClean="0">
                <a:solidFill>
                  <a:schemeClr val="accent2">
                    <a:lumMod val="75000"/>
                  </a:schemeClr>
                </a:solidFill>
                <a:latin typeface="News Gothic MT" charset="0"/>
                <a:ea typeface="News Gothic MT" charset="0"/>
                <a:cs typeface="News Gothic MT" charset="0"/>
              </a:rPr>
              <a:t>Team 4FT</a:t>
            </a:r>
            <a:endParaRPr lang="en-US" sz="1800" dirty="0">
              <a:solidFill>
                <a:schemeClr val="accent2">
                  <a:lumMod val="75000"/>
                </a:schemeClr>
              </a:solidFill>
              <a:latin typeface="News Gothic MT" charset="0"/>
              <a:ea typeface="News Gothic MT" charset="0"/>
              <a:cs typeface="News Gothic MT" charset="0"/>
            </a:endParaRPr>
          </a:p>
        </p:txBody>
      </p:sp>
      <p:sp>
        <p:nvSpPr>
          <p:cNvPr id="22" name="Title 1"/>
          <p:cNvSpPr txBox="1">
            <a:spLocks/>
          </p:cNvSpPr>
          <p:nvPr/>
        </p:nvSpPr>
        <p:spPr>
          <a:xfrm>
            <a:off x="7727437" y="1271486"/>
            <a:ext cx="3821744" cy="67046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1200" dirty="0" smtClean="0">
                <a:latin typeface="News Gothic MT" charset="0"/>
                <a:ea typeface="News Gothic MT" charset="0"/>
                <a:cs typeface="News Gothic MT" charset="0"/>
              </a:rPr>
              <a:t>Prototype V1.0</a:t>
            </a:r>
            <a:endParaRPr lang="en-US" sz="1200" dirty="0">
              <a:latin typeface="News Gothic MT" charset="0"/>
              <a:ea typeface="News Gothic MT" charset="0"/>
              <a:cs typeface="News Gothic MT" charset="0"/>
            </a:endParaRPr>
          </a:p>
          <a:p>
            <a:pPr algn="l">
              <a:lnSpc>
                <a:spcPct val="120000"/>
              </a:lnSpc>
            </a:pPr>
            <a:r>
              <a:rPr lang="en-US" sz="1200" dirty="0" smtClean="0">
                <a:latin typeface="News Gothic MT" charset="0"/>
                <a:ea typeface="News Gothic MT" charset="0"/>
                <a:cs typeface="News Gothic MT" charset="0"/>
              </a:rPr>
              <a:t>30th Nov 2016</a:t>
            </a:r>
            <a:endParaRPr lang="en-US" sz="1200" dirty="0">
              <a:latin typeface="News Gothic MT" charset="0"/>
              <a:ea typeface="News Gothic MT" charset="0"/>
              <a:cs typeface="News Gothic MT" charset="0"/>
            </a:endParaRPr>
          </a:p>
        </p:txBody>
      </p:sp>
      <p:sp>
        <p:nvSpPr>
          <p:cNvPr id="23" name="Title 1"/>
          <p:cNvSpPr txBox="1">
            <a:spLocks/>
          </p:cNvSpPr>
          <p:nvPr/>
        </p:nvSpPr>
        <p:spPr>
          <a:xfrm>
            <a:off x="7720943" y="1880297"/>
            <a:ext cx="3821681" cy="36859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200" b="1" dirty="0">
                <a:solidFill>
                  <a:srgbClr val="FF0000"/>
                </a:solidFill>
                <a:latin typeface="News Gothic MT" charset="0"/>
                <a:ea typeface="News Gothic MT" charset="0"/>
                <a:cs typeface="News Gothic MT" charset="0"/>
              </a:rPr>
              <a:t>BUSINESS CONFIDENTIAL </a:t>
            </a:r>
          </a:p>
        </p:txBody>
      </p:sp>
      <p:grpSp>
        <p:nvGrpSpPr>
          <p:cNvPr id="24" name="Group 23"/>
          <p:cNvGrpSpPr/>
          <p:nvPr/>
        </p:nvGrpSpPr>
        <p:grpSpPr>
          <a:xfrm>
            <a:off x="419879" y="240413"/>
            <a:ext cx="7073296" cy="1918619"/>
            <a:chOff x="419879" y="240413"/>
            <a:chExt cx="7073296" cy="1918619"/>
          </a:xfrm>
        </p:grpSpPr>
        <p:sp>
          <p:nvSpPr>
            <p:cNvPr id="25" name="Title 1"/>
            <p:cNvSpPr txBox="1">
              <a:spLocks/>
            </p:cNvSpPr>
            <p:nvPr/>
          </p:nvSpPr>
          <p:spPr>
            <a:xfrm>
              <a:off x="476885" y="1625775"/>
              <a:ext cx="7005714" cy="36859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ts val="2000"/>
                </a:lnSpc>
              </a:pPr>
              <a:r>
                <a:rPr lang="en-US" sz="2200" b="1" dirty="0">
                  <a:solidFill>
                    <a:schemeClr val="accent2">
                      <a:lumMod val="75000"/>
                    </a:schemeClr>
                  </a:solidFill>
                  <a:latin typeface="Bank Gothic Medium" charset="0"/>
                  <a:ea typeface="Bank Gothic Medium" charset="0"/>
                  <a:cs typeface="Bank Gothic Medium" charset="0"/>
                </a:rPr>
                <a:t>The Enterprise Transformation Platform</a:t>
              </a:r>
              <a:endParaRPr lang="en-US" sz="2200" dirty="0">
                <a:solidFill>
                  <a:schemeClr val="accent2">
                    <a:lumMod val="75000"/>
                  </a:schemeClr>
                </a:solidFill>
                <a:latin typeface="Bank Gothic Medium" charset="0"/>
                <a:ea typeface="Bank Gothic Medium" charset="0"/>
                <a:cs typeface="Bank Gothic Medium" charset="0"/>
              </a:endParaRPr>
            </a:p>
          </p:txBody>
        </p:sp>
        <p:sp>
          <p:nvSpPr>
            <p:cNvPr id="26" name="Rectangle 25"/>
            <p:cNvSpPr/>
            <p:nvPr/>
          </p:nvSpPr>
          <p:spPr>
            <a:xfrm>
              <a:off x="4674277" y="698872"/>
              <a:ext cx="715028" cy="8920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12342" y="706235"/>
              <a:ext cx="374802" cy="892099"/>
            </a:xfrm>
            <a:prstGeom prst="rect">
              <a:avLst/>
            </a:prstGeom>
            <a:solidFill>
              <a:srgbClr val="C65A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630568" y="240413"/>
              <a:ext cx="3943708" cy="1569660"/>
            </a:xfrm>
            <a:prstGeom prst="rect">
              <a:avLst/>
            </a:prstGeom>
            <a:noFill/>
          </p:spPr>
          <p:txBody>
            <a:bodyPr wrap="none" rtlCol="0">
              <a:spAutoFit/>
            </a:bodyPr>
            <a:lstStyle/>
            <a:p>
              <a:r>
                <a:rPr lang="en-US" sz="9600" b="1" dirty="0">
                  <a:solidFill>
                    <a:schemeClr val="bg1"/>
                  </a:solidFill>
                  <a:effectLst>
                    <a:innerShdw blurRad="63500" dist="50800" dir="13500000">
                      <a:prstClr val="black">
                        <a:alpha val="50000"/>
                      </a:prstClr>
                    </a:innerShdw>
                  </a:effectLst>
                  <a:latin typeface="Bank Gothic Light" charset="0"/>
                  <a:ea typeface="Bank Gothic Light" charset="0"/>
                  <a:cs typeface="Bank Gothic Light" charset="0"/>
                </a:rPr>
                <a:t>i</a:t>
              </a:r>
              <a:r>
                <a:rPr lang="en-US" sz="7200" dirty="0">
                  <a:solidFill>
                    <a:schemeClr val="tx2">
                      <a:lumMod val="75000"/>
                    </a:schemeClr>
                  </a:solidFill>
                  <a:latin typeface="Bank Gothic Light" charset="0"/>
                  <a:ea typeface="Bank Gothic Light" charset="0"/>
                  <a:cs typeface="Bank Gothic Light" charset="0"/>
                </a:rPr>
                <a:t>nstant</a:t>
              </a:r>
            </a:p>
          </p:txBody>
        </p:sp>
        <p:sp>
          <p:nvSpPr>
            <p:cNvPr id="40" name="Rectangle 39"/>
            <p:cNvSpPr/>
            <p:nvPr/>
          </p:nvSpPr>
          <p:spPr>
            <a:xfrm>
              <a:off x="4550788" y="240413"/>
              <a:ext cx="2754280" cy="1569660"/>
            </a:xfrm>
            <a:prstGeom prst="rect">
              <a:avLst/>
            </a:prstGeom>
          </p:spPr>
          <p:txBody>
            <a:bodyPr wrap="none">
              <a:spAutoFit/>
            </a:bodyPr>
            <a:lstStyle/>
            <a:p>
              <a:r>
                <a:rPr lang="en-US" sz="9600" b="1" dirty="0">
                  <a:solidFill>
                    <a:schemeClr val="bg1"/>
                  </a:solidFill>
                  <a:effectLst>
                    <a:innerShdw blurRad="63500" dist="50800" dir="13500000">
                      <a:prstClr val="black">
                        <a:alpha val="50000"/>
                      </a:prstClr>
                    </a:innerShdw>
                  </a:effectLst>
                  <a:latin typeface="Bank Gothic Light" charset="0"/>
                  <a:ea typeface="Bank Gothic Light" charset="0"/>
                  <a:cs typeface="Bank Gothic Light" charset="0"/>
                </a:rPr>
                <a:t>e</a:t>
              </a:r>
              <a:r>
                <a:rPr lang="en-US" sz="7200" dirty="0">
                  <a:solidFill>
                    <a:schemeClr val="tx2">
                      <a:lumMod val="75000"/>
                    </a:schemeClr>
                  </a:solidFill>
                  <a:latin typeface="Bank Gothic Light" charset="0"/>
                  <a:ea typeface="Bank Gothic Light" charset="0"/>
                  <a:cs typeface="Bank Gothic Light" charset="0"/>
                </a:rPr>
                <a:t>dge</a:t>
              </a:r>
            </a:p>
          </p:txBody>
        </p:sp>
        <p:grpSp>
          <p:nvGrpSpPr>
            <p:cNvPr id="41" name="Group 40"/>
            <p:cNvGrpSpPr/>
            <p:nvPr/>
          </p:nvGrpSpPr>
          <p:grpSpPr>
            <a:xfrm>
              <a:off x="419879" y="484391"/>
              <a:ext cx="1440000" cy="1440000"/>
              <a:chOff x="2405854" y="3340821"/>
              <a:chExt cx="413999" cy="412292"/>
            </a:xfrm>
          </p:grpSpPr>
          <p:cxnSp>
            <p:nvCxnSpPr>
              <p:cNvPr id="45" name="Straight Connector 44"/>
              <p:cNvCxnSpPr/>
              <p:nvPr/>
            </p:nvCxnSpPr>
            <p:spPr>
              <a:xfrm>
                <a:off x="2405854" y="3342775"/>
                <a:ext cx="413999" cy="0"/>
              </a:xfrm>
              <a:prstGeom prst="line">
                <a:avLst/>
              </a:prstGeom>
              <a:ln w="19050">
                <a:solidFill>
                  <a:srgbClr val="AB45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407028" y="3340821"/>
                <a:ext cx="0" cy="412292"/>
              </a:xfrm>
              <a:prstGeom prst="line">
                <a:avLst/>
              </a:prstGeom>
              <a:ln w="19050">
                <a:solidFill>
                  <a:srgbClr val="AB4500"/>
                </a:solidFill>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rot="10800000">
              <a:off x="6053175" y="718599"/>
              <a:ext cx="1440000" cy="1440433"/>
              <a:chOff x="2405854" y="3340697"/>
              <a:chExt cx="413999" cy="412416"/>
            </a:xfrm>
          </p:grpSpPr>
          <p:cxnSp>
            <p:nvCxnSpPr>
              <p:cNvPr id="43" name="Straight Connector 42"/>
              <p:cNvCxnSpPr/>
              <p:nvPr/>
            </p:nvCxnSpPr>
            <p:spPr>
              <a:xfrm>
                <a:off x="2405854" y="3340697"/>
                <a:ext cx="413999" cy="0"/>
              </a:xfrm>
              <a:prstGeom prst="line">
                <a:avLst/>
              </a:prstGeom>
              <a:ln w="19050">
                <a:solidFill>
                  <a:srgbClr val="AB45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407028" y="3340821"/>
                <a:ext cx="0" cy="412292"/>
              </a:xfrm>
              <a:prstGeom prst="line">
                <a:avLst/>
              </a:prstGeom>
              <a:ln w="19050">
                <a:solidFill>
                  <a:srgbClr val="AB45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912527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8580" y="226918"/>
            <a:ext cx="7059707" cy="646331"/>
          </a:xfrm>
          <a:prstGeom prst="rect">
            <a:avLst/>
          </a:prstGeom>
          <a:noFill/>
        </p:spPr>
        <p:txBody>
          <a:bodyPr wrap="square" rtlCol="0">
            <a:spAutoFit/>
          </a:bodyPr>
          <a:lstStyle/>
          <a:p>
            <a:pPr algn="ctr"/>
            <a:r>
              <a:rPr lang="en-US" sz="3600" b="1" dirty="0" smtClean="0">
                <a:solidFill>
                  <a:schemeClr val="accent2">
                    <a:lumMod val="75000"/>
                  </a:schemeClr>
                </a:solidFill>
                <a:latin typeface="Times New Roman" panose="02020603050405020304" pitchFamily="18" charset="0"/>
                <a:cs typeface="Times New Roman" panose="02020603050405020304" pitchFamily="18" charset="0"/>
              </a:rPr>
              <a:t>Project Strategy Highlight</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609600" y="1013346"/>
            <a:ext cx="11072884" cy="5333665"/>
          </a:xfrm>
        </p:spPr>
        <p:txBody>
          <a:bodyPr>
            <a:normAutofit/>
          </a:bodyPr>
          <a:lstStyle/>
          <a:p>
            <a:pPr marL="0" indent="0">
              <a:buNone/>
            </a:pPr>
            <a:r>
              <a:rPr lang="en-US" sz="1800" b="1" dirty="0">
                <a:solidFill>
                  <a:schemeClr val="accent2">
                    <a:lumMod val="75000"/>
                  </a:schemeClr>
                </a:solidFill>
                <a:latin typeface="Times New Roman" charset="0"/>
                <a:ea typeface="Times New Roman" charset="0"/>
                <a:cs typeface="Times New Roman" charset="0"/>
              </a:rPr>
              <a:t>Code Development</a:t>
            </a:r>
          </a:p>
          <a:p>
            <a:r>
              <a:rPr lang="en-US" sz="1800" dirty="0">
                <a:latin typeface="Times New Roman" charset="0"/>
                <a:ea typeface="Times New Roman" charset="0"/>
                <a:cs typeface="Times New Roman" charset="0"/>
              </a:rPr>
              <a:t>To utilize reusable features from the existing system.</a:t>
            </a:r>
          </a:p>
          <a:p>
            <a:r>
              <a:rPr lang="en-US" sz="1800" dirty="0">
                <a:latin typeface="Times New Roman" charset="0"/>
                <a:ea typeface="Times New Roman" charset="0"/>
                <a:cs typeface="Times New Roman" charset="0"/>
              </a:rPr>
              <a:t>Maintain consistency with the existing system.</a:t>
            </a:r>
          </a:p>
          <a:p>
            <a:r>
              <a:rPr lang="en-US" sz="1800" dirty="0">
                <a:latin typeface="Times New Roman" charset="0"/>
                <a:ea typeface="Times New Roman" charset="0"/>
                <a:cs typeface="Times New Roman" charset="0"/>
              </a:rPr>
              <a:t>Produce stable, secure and speedy system.</a:t>
            </a:r>
          </a:p>
          <a:p>
            <a:pPr marL="0" indent="0">
              <a:buNone/>
            </a:pPr>
            <a:r>
              <a:rPr lang="en-US" sz="1800" b="1" dirty="0">
                <a:solidFill>
                  <a:schemeClr val="accent2">
                    <a:lumMod val="75000"/>
                  </a:schemeClr>
                </a:solidFill>
                <a:latin typeface="Times New Roman" charset="0"/>
                <a:ea typeface="Times New Roman" charset="0"/>
                <a:cs typeface="Times New Roman" charset="0"/>
              </a:rPr>
              <a:t>Testing</a:t>
            </a:r>
          </a:p>
          <a:p>
            <a:r>
              <a:rPr lang="en-US" sz="1800" dirty="0">
                <a:latin typeface="Times New Roman" charset="0"/>
                <a:ea typeface="Times New Roman" charset="0"/>
                <a:cs typeface="Times New Roman" charset="0"/>
              </a:rPr>
              <a:t>To conduct testing at user environment at the end of each sprint.</a:t>
            </a:r>
          </a:p>
          <a:p>
            <a:r>
              <a:rPr lang="en-US" sz="1800" dirty="0">
                <a:latin typeface="Times New Roman" charset="0"/>
                <a:ea typeface="Times New Roman" charset="0"/>
                <a:cs typeface="Times New Roman" charset="0"/>
              </a:rPr>
              <a:t>Perform regressing testing to ensure no breakage in the existing system and</a:t>
            </a:r>
          </a:p>
          <a:p>
            <a:r>
              <a:rPr lang="en-US" sz="1800" dirty="0">
                <a:latin typeface="Times New Roman" charset="0"/>
                <a:ea typeface="Times New Roman" charset="0"/>
                <a:cs typeface="Times New Roman" charset="0"/>
              </a:rPr>
              <a:t>previously built modules.</a:t>
            </a:r>
          </a:p>
          <a:p>
            <a:pPr marL="0" indent="0">
              <a:buNone/>
            </a:pPr>
            <a:endParaRPr lang="en-US" dirty="0"/>
          </a:p>
        </p:txBody>
      </p:sp>
    </p:spTree>
    <p:extLst>
      <p:ext uri="{BB962C8B-B14F-4D97-AF65-F5344CB8AC3E}">
        <p14:creationId xmlns:p14="http://schemas.microsoft.com/office/powerpoint/2010/main" val="1444376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269" y="476794"/>
            <a:ext cx="9144000" cy="731838"/>
          </a:xfrm>
        </p:spPr>
        <p:txBody>
          <a:bodyPr>
            <a:normAutofit/>
          </a:bodyPr>
          <a:lstStyle/>
          <a:p>
            <a:r>
              <a:rPr lang="en-US" sz="3600" b="1" dirty="0" smtClean="0">
                <a:solidFill>
                  <a:schemeClr val="accent2">
                    <a:lumMod val="75000"/>
                  </a:schemeClr>
                </a:solidFill>
                <a:latin typeface="Times New Roman" charset="0"/>
                <a:ea typeface="Times New Roman" charset="0"/>
                <a:cs typeface="Times New Roman" charset="0"/>
              </a:rPr>
              <a:t>Skill Matrix</a:t>
            </a:r>
            <a:endParaRPr lang="en-US" sz="3600" b="1" dirty="0">
              <a:solidFill>
                <a:schemeClr val="accent2">
                  <a:lumMod val="75000"/>
                </a:schemeClr>
              </a:solidFill>
              <a:latin typeface="Times New Roman" charset="0"/>
              <a:ea typeface="Times New Roman" charset="0"/>
              <a:cs typeface="Times New Roman"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63036105"/>
              </p:ext>
            </p:extLst>
          </p:nvPr>
        </p:nvGraphicFramePr>
        <p:xfrm>
          <a:off x="1060269" y="1509610"/>
          <a:ext cx="6934201" cy="4663044"/>
        </p:xfrm>
        <a:graphic>
          <a:graphicData uri="http://schemas.openxmlformats.org/drawingml/2006/table">
            <a:tbl>
              <a:tblPr firstRow="1" firstCol="1" bandRow="1" bandCol="1"/>
              <a:tblGrid>
                <a:gridCol w="2056982">
                  <a:extLst>
                    <a:ext uri="{9D8B030D-6E8A-4147-A177-3AD203B41FA5}">
                      <a16:colId xmlns:a16="http://schemas.microsoft.com/office/drawing/2014/main" xmlns="" val="20000"/>
                    </a:ext>
                  </a:extLst>
                </a:gridCol>
                <a:gridCol w="1203659">
                  <a:extLst>
                    <a:ext uri="{9D8B030D-6E8A-4147-A177-3AD203B41FA5}">
                      <a16:colId xmlns:a16="http://schemas.microsoft.com/office/drawing/2014/main" xmlns="" val="20001"/>
                    </a:ext>
                  </a:extLst>
                </a:gridCol>
                <a:gridCol w="1131912">
                  <a:extLst>
                    <a:ext uri="{9D8B030D-6E8A-4147-A177-3AD203B41FA5}">
                      <a16:colId xmlns:a16="http://schemas.microsoft.com/office/drawing/2014/main" xmlns="" val="20002"/>
                    </a:ext>
                  </a:extLst>
                </a:gridCol>
                <a:gridCol w="1373864">
                  <a:extLst>
                    <a:ext uri="{9D8B030D-6E8A-4147-A177-3AD203B41FA5}">
                      <a16:colId xmlns:a16="http://schemas.microsoft.com/office/drawing/2014/main" xmlns="" val="20003"/>
                    </a:ext>
                  </a:extLst>
                </a:gridCol>
                <a:gridCol w="1167784">
                  <a:extLst>
                    <a:ext uri="{9D8B030D-6E8A-4147-A177-3AD203B41FA5}">
                      <a16:colId xmlns:a16="http://schemas.microsoft.com/office/drawing/2014/main" xmlns="" val="20004"/>
                    </a:ext>
                  </a:extLst>
                </a:gridCol>
              </a:tblGrid>
              <a:tr h="384504">
                <a:tc>
                  <a:txBody>
                    <a:bodyPr/>
                    <a:lstStyle/>
                    <a:p>
                      <a:pPr algn="l">
                        <a:lnSpc>
                          <a:spcPct val="107000"/>
                        </a:lnSpc>
                      </a:pPr>
                      <a:r>
                        <a:rPr lang="en-SG" sz="900" b="1" dirty="0">
                          <a:effectLst/>
                          <a:latin typeface="Times New Roman" charset="0"/>
                          <a:ea typeface="Times New Roman" charset="0"/>
                          <a:cs typeface="Times New Roman" charset="0"/>
                        </a:rPr>
                        <a:t>Skill Name/</a:t>
                      </a:r>
                      <a:endParaRPr lang="en-US" sz="900" b="1" dirty="0">
                        <a:effectLst/>
                        <a:latin typeface="Times New Roman" charset="0"/>
                        <a:ea typeface="Times New Roman" charset="0"/>
                        <a:cs typeface="Times New Roman" charset="0"/>
                      </a:endParaRPr>
                    </a:p>
                    <a:p>
                      <a:pPr algn="l">
                        <a:lnSpc>
                          <a:spcPct val="107000"/>
                        </a:lnSpc>
                      </a:pPr>
                      <a:r>
                        <a:rPr lang="en-SG" sz="900" b="1" dirty="0">
                          <a:effectLst/>
                          <a:latin typeface="Times New Roman" charset="0"/>
                          <a:ea typeface="Times New Roman" charset="0"/>
                          <a:cs typeface="Times New Roman" charset="0"/>
                        </a:rPr>
                        <a:t>Resource Name</a:t>
                      </a:r>
                      <a:endParaRPr lang="en-US" sz="900" b="1" dirty="0">
                        <a:effectLst/>
                        <a:latin typeface="Times New Roman" charset="0"/>
                        <a:ea typeface="Times New Roman" charset="0"/>
                        <a:cs typeface="Times New Roman" charset="0"/>
                      </a:endParaRPr>
                    </a:p>
                    <a:p>
                      <a:pPr algn="l">
                        <a:lnSpc>
                          <a:spcPct val="107000"/>
                        </a:lnSpc>
                      </a:pPr>
                      <a:r>
                        <a:rPr lang="en-US" sz="900" b="1" dirty="0">
                          <a:effectLst/>
                          <a:latin typeface="Times New Roman" charset="0"/>
                          <a:ea typeface="Times New Roman" charset="0"/>
                          <a:cs typeface="Times New Roman" charset="0"/>
                        </a:rPr>
                        <a:t> </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7000"/>
                        </a:lnSpc>
                      </a:pPr>
                      <a:r>
                        <a:rPr lang="en-SG" sz="900" b="1" dirty="0" err="1">
                          <a:effectLst/>
                          <a:latin typeface="Times New Roman" charset="0"/>
                          <a:ea typeface="Times New Roman" charset="0"/>
                          <a:cs typeface="Times New Roman" charset="0"/>
                        </a:rPr>
                        <a:t>Rameswari</a:t>
                      </a:r>
                      <a:endParaRPr lang="en-US" sz="900" dirty="0">
                        <a:effectLst/>
                        <a:latin typeface="Times New Roman" charset="0"/>
                        <a:ea typeface="Times New Roman" charset="0"/>
                        <a:cs typeface="Times New Roman" charset="0"/>
                      </a:endParaRP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7000"/>
                        </a:lnSpc>
                      </a:pPr>
                      <a:r>
                        <a:rPr lang="en-SG" sz="900" b="1" dirty="0" err="1">
                          <a:effectLst/>
                          <a:latin typeface="Times New Roman" charset="0"/>
                          <a:ea typeface="Times New Roman" charset="0"/>
                          <a:cs typeface="Times New Roman" charset="0"/>
                        </a:rPr>
                        <a:t>Vrinda</a:t>
                      </a:r>
                      <a:endParaRPr lang="en-US" sz="900" dirty="0">
                        <a:effectLst/>
                        <a:latin typeface="Times New Roman" charset="0"/>
                        <a:ea typeface="Times New Roman" charset="0"/>
                        <a:cs typeface="Times New Roman" charset="0"/>
                      </a:endParaRP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7000"/>
                        </a:lnSpc>
                      </a:pPr>
                      <a:r>
                        <a:rPr lang="en-SG" sz="900" b="1" dirty="0" err="1">
                          <a:effectLst/>
                          <a:latin typeface="Times New Roman" charset="0"/>
                          <a:ea typeface="Times New Roman" charset="0"/>
                          <a:cs typeface="Times New Roman" charset="0"/>
                        </a:rPr>
                        <a:t>Vignesh</a:t>
                      </a:r>
                      <a:endParaRPr lang="en-US" sz="900" dirty="0">
                        <a:effectLst/>
                        <a:latin typeface="Times New Roman" charset="0"/>
                        <a:ea typeface="Times New Roman" charset="0"/>
                        <a:cs typeface="Times New Roman" charset="0"/>
                      </a:endParaRP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7000"/>
                        </a:lnSpc>
                      </a:pPr>
                      <a:r>
                        <a:rPr lang="en-SG" sz="900" b="1" dirty="0">
                          <a:effectLst/>
                          <a:latin typeface="Times New Roman" charset="0"/>
                          <a:ea typeface="Times New Roman" charset="0"/>
                          <a:cs typeface="Times New Roman" charset="0"/>
                        </a:rPr>
                        <a:t>Zhao</a:t>
                      </a:r>
                      <a:endParaRPr lang="en-US" sz="900" dirty="0">
                        <a:effectLst/>
                        <a:latin typeface="Times New Roman" charset="0"/>
                        <a:ea typeface="Times New Roman" charset="0"/>
                        <a:cs typeface="Times New Roman" charset="0"/>
                      </a:endParaRP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331894">
                <a:tc>
                  <a:txBody>
                    <a:bodyPr/>
                    <a:lstStyle/>
                    <a:p>
                      <a:pPr marL="457200" algn="l">
                        <a:lnSpc>
                          <a:spcPct val="150000"/>
                        </a:lnSpc>
                        <a:spcAft>
                          <a:spcPts val="0"/>
                        </a:spcAft>
                        <a:tabLst>
                          <a:tab pos="1143000" algn="l"/>
                        </a:tabLst>
                      </a:pPr>
                      <a:r>
                        <a:rPr lang="en-US" sz="900" dirty="0">
                          <a:solidFill>
                            <a:srgbClr val="000000"/>
                          </a:solidFill>
                          <a:effectLst/>
                          <a:latin typeface="Times New Roman" charset="0"/>
                          <a:ea typeface="Times New Roman" charset="0"/>
                          <a:cs typeface="Times New Roman" charset="0"/>
                        </a:rPr>
                        <a:t>Web Technology (</a:t>
                      </a:r>
                      <a:r>
                        <a:rPr lang="en-US" sz="900" dirty="0" err="1">
                          <a:solidFill>
                            <a:srgbClr val="000000"/>
                          </a:solidFill>
                          <a:effectLst/>
                          <a:latin typeface="Times New Roman" charset="0"/>
                          <a:ea typeface="Times New Roman" charset="0"/>
                          <a:cs typeface="Times New Roman" charset="0"/>
                        </a:rPr>
                        <a:t>html,js,css</a:t>
                      </a:r>
                      <a:r>
                        <a:rPr lang="en-US" sz="900" dirty="0">
                          <a:solidFill>
                            <a:srgbClr val="000000"/>
                          </a:solidFill>
                          <a:effectLst/>
                          <a:latin typeface="Times New Roman" charset="0"/>
                          <a:ea typeface="Times New Roman" charset="0"/>
                          <a:cs typeface="Times New Roman" charset="0"/>
                        </a:rPr>
                        <a:t>)</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3</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3</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4</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4</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331894">
                <a:tc>
                  <a:txBody>
                    <a:bodyPr/>
                    <a:lstStyle/>
                    <a:p>
                      <a:pPr marL="457200" algn="l">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Java Persistence API</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3</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3</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4</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4</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165947">
                <a:tc>
                  <a:txBody>
                    <a:bodyPr/>
                    <a:lstStyle/>
                    <a:p>
                      <a:pPr marL="457200" algn="l">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Prime Faces</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4</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4</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4</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4</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207050">
                <a:tc>
                  <a:txBody>
                    <a:bodyPr/>
                    <a:lstStyle/>
                    <a:p>
                      <a:pPr marL="457200" algn="l">
                        <a:lnSpc>
                          <a:spcPct val="150000"/>
                        </a:lnSpc>
                        <a:spcAft>
                          <a:spcPts val="0"/>
                        </a:spcAft>
                        <a:tabLst>
                          <a:tab pos="1143000" algn="l"/>
                        </a:tabLst>
                      </a:pPr>
                      <a:r>
                        <a:rPr lang="en-US" sz="900" dirty="0">
                          <a:solidFill>
                            <a:srgbClr val="000000"/>
                          </a:solidFill>
                          <a:effectLst/>
                          <a:latin typeface="Times New Roman" charset="0"/>
                          <a:ea typeface="Times New Roman" charset="0"/>
                          <a:cs typeface="Times New Roman" charset="0"/>
                        </a:rPr>
                        <a:t>Database</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3</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3</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3</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3</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497842">
                <a:tc>
                  <a:txBody>
                    <a:bodyPr/>
                    <a:lstStyle/>
                    <a:p>
                      <a:pPr marL="457200" algn="l">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Application Server(Glass Fish)</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dirty="0">
                          <a:solidFill>
                            <a:srgbClr val="000000"/>
                          </a:solidFill>
                          <a:effectLst/>
                          <a:latin typeface="Times New Roman" charset="0"/>
                          <a:ea typeface="Times New Roman" charset="0"/>
                          <a:cs typeface="Times New Roman" charset="0"/>
                        </a:rPr>
                        <a:t>3</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3</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3</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3</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331894">
                <a:tc>
                  <a:txBody>
                    <a:bodyPr/>
                    <a:lstStyle/>
                    <a:p>
                      <a:pPr marL="457200" algn="l">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Enterprise Architect</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4</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4</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4</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4</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r h="331894">
                <a:tc>
                  <a:txBody>
                    <a:bodyPr/>
                    <a:lstStyle/>
                    <a:p>
                      <a:pPr marL="457200" algn="l">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Apache Shiro Framework</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2</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2</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dirty="0">
                          <a:solidFill>
                            <a:srgbClr val="000000"/>
                          </a:solidFill>
                          <a:effectLst/>
                          <a:latin typeface="Times New Roman" charset="0"/>
                          <a:ea typeface="Times New Roman" charset="0"/>
                          <a:cs typeface="Times New Roman" charset="0"/>
                        </a:rPr>
                        <a:t>2</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2</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165947">
                <a:tc>
                  <a:txBody>
                    <a:bodyPr/>
                    <a:lstStyle/>
                    <a:p>
                      <a:pPr marL="457200" algn="l">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Enterprise Java </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4</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4</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5</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5</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8"/>
                  </a:ext>
                </a:extLst>
              </a:tr>
              <a:tr h="497842">
                <a:tc>
                  <a:txBody>
                    <a:bodyPr/>
                    <a:lstStyle/>
                    <a:p>
                      <a:pPr marL="457200" algn="l">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Requirements gathering and Analysis</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5</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4</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dirty="0">
                          <a:solidFill>
                            <a:srgbClr val="000000"/>
                          </a:solidFill>
                          <a:effectLst/>
                          <a:latin typeface="Times New Roman" charset="0"/>
                          <a:ea typeface="Times New Roman" charset="0"/>
                          <a:cs typeface="Times New Roman" charset="0"/>
                        </a:rPr>
                        <a:t>3</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3</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9"/>
                  </a:ext>
                </a:extLst>
              </a:tr>
              <a:tr h="331894">
                <a:tc>
                  <a:txBody>
                    <a:bodyPr/>
                    <a:lstStyle/>
                    <a:p>
                      <a:pPr marL="457200" algn="l">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Programming Concepts</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4</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4</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dirty="0">
                          <a:solidFill>
                            <a:srgbClr val="000000"/>
                          </a:solidFill>
                          <a:effectLst/>
                          <a:latin typeface="Times New Roman" charset="0"/>
                          <a:ea typeface="Times New Roman" charset="0"/>
                          <a:cs typeface="Times New Roman" charset="0"/>
                        </a:rPr>
                        <a:t>4</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4</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10"/>
                  </a:ext>
                </a:extLst>
              </a:tr>
              <a:tr h="331894">
                <a:tc>
                  <a:txBody>
                    <a:bodyPr/>
                    <a:lstStyle/>
                    <a:p>
                      <a:pPr marL="457200" algn="l">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Project Management</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4</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4</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3</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dirty="0">
                          <a:solidFill>
                            <a:srgbClr val="000000"/>
                          </a:solidFill>
                          <a:effectLst/>
                          <a:latin typeface="Times New Roman" charset="0"/>
                          <a:ea typeface="Times New Roman" charset="0"/>
                          <a:cs typeface="Times New Roman" charset="0"/>
                        </a:rPr>
                        <a:t>3</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11"/>
                  </a:ext>
                </a:extLst>
              </a:tr>
              <a:tr h="165947">
                <a:tc>
                  <a:txBody>
                    <a:bodyPr/>
                    <a:lstStyle/>
                    <a:p>
                      <a:pPr marL="457200" algn="l">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Software Testing</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3</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5</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3</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dirty="0">
                          <a:solidFill>
                            <a:srgbClr val="000000"/>
                          </a:solidFill>
                          <a:effectLst/>
                          <a:latin typeface="Times New Roman" charset="0"/>
                          <a:ea typeface="Times New Roman" charset="0"/>
                          <a:cs typeface="Times New Roman" charset="0"/>
                        </a:rPr>
                        <a:t>5</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12"/>
                  </a:ext>
                </a:extLst>
              </a:tr>
              <a:tr h="165947">
                <a:tc>
                  <a:txBody>
                    <a:bodyPr/>
                    <a:lstStyle/>
                    <a:p>
                      <a:pPr marL="457200" algn="l">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ITIL Framework</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4</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3</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3</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dirty="0">
                          <a:solidFill>
                            <a:srgbClr val="000000"/>
                          </a:solidFill>
                          <a:effectLst/>
                          <a:latin typeface="Times New Roman" charset="0"/>
                          <a:ea typeface="Times New Roman" charset="0"/>
                          <a:cs typeface="Times New Roman" charset="0"/>
                        </a:rPr>
                        <a:t>3</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13"/>
                  </a:ext>
                </a:extLst>
              </a:tr>
              <a:tr h="165947">
                <a:tc>
                  <a:txBody>
                    <a:bodyPr/>
                    <a:lstStyle/>
                    <a:p>
                      <a:pPr marL="457200" algn="l">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Agile Framework</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4</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4</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a:solidFill>
                            <a:srgbClr val="000000"/>
                          </a:solidFill>
                          <a:effectLst/>
                          <a:latin typeface="Times New Roman" charset="0"/>
                          <a:ea typeface="Times New Roman" charset="0"/>
                          <a:cs typeface="Times New Roman" charset="0"/>
                        </a:rPr>
                        <a:t>4</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0" algn="just">
                        <a:lnSpc>
                          <a:spcPct val="150000"/>
                        </a:lnSpc>
                        <a:spcAft>
                          <a:spcPts val="0"/>
                        </a:spcAft>
                        <a:tabLst>
                          <a:tab pos="1143000" algn="l"/>
                        </a:tabLst>
                      </a:pPr>
                      <a:r>
                        <a:rPr lang="en-US" sz="900" dirty="0">
                          <a:solidFill>
                            <a:srgbClr val="000000"/>
                          </a:solidFill>
                          <a:effectLst/>
                          <a:latin typeface="Times New Roman" charset="0"/>
                          <a:ea typeface="Times New Roman" charset="0"/>
                          <a:cs typeface="Times New Roman" charset="0"/>
                        </a:rPr>
                        <a:t>4</a:t>
                      </a:r>
                    </a:p>
                  </a:txBody>
                  <a:tcPr marL="41487" marR="414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14"/>
                  </a:ext>
                </a:extLst>
              </a:tr>
            </a:tbl>
          </a:graphicData>
        </a:graphic>
      </p:graphicFrame>
      <p:sp>
        <p:nvSpPr>
          <p:cNvPr id="6" name="TextBox 5"/>
          <p:cNvSpPr txBox="1"/>
          <p:nvPr/>
        </p:nvSpPr>
        <p:spPr>
          <a:xfrm>
            <a:off x="8621486" y="2011680"/>
            <a:ext cx="2547258" cy="1015663"/>
          </a:xfrm>
          <a:prstGeom prst="rect">
            <a:avLst/>
          </a:prstGeom>
          <a:noFill/>
        </p:spPr>
        <p:txBody>
          <a:bodyPr wrap="square" rtlCol="0">
            <a:spAutoFit/>
          </a:bodyPr>
          <a:lstStyle/>
          <a:p>
            <a:r>
              <a:rPr lang="en-US" sz="1200" dirty="0">
                <a:latin typeface="Times New Roman" charset="0"/>
                <a:ea typeface="Times New Roman" charset="0"/>
                <a:cs typeface="Times New Roman" charset="0"/>
              </a:rPr>
              <a:t> 1- Not Aware</a:t>
            </a:r>
          </a:p>
          <a:p>
            <a:r>
              <a:rPr lang="en-US" sz="1200" dirty="0">
                <a:latin typeface="Times New Roman" charset="0"/>
                <a:ea typeface="Times New Roman" charset="0"/>
                <a:cs typeface="Times New Roman" charset="0"/>
              </a:rPr>
              <a:t> </a:t>
            </a:r>
            <a:r>
              <a:rPr lang="en-US" sz="1200" dirty="0" smtClean="0">
                <a:latin typeface="Times New Roman" charset="0"/>
                <a:ea typeface="Times New Roman" charset="0"/>
                <a:cs typeface="Times New Roman" charset="0"/>
              </a:rPr>
              <a:t>2- </a:t>
            </a:r>
            <a:r>
              <a:rPr lang="en-US" sz="1200" dirty="0">
                <a:latin typeface="Times New Roman" charset="0"/>
                <a:ea typeface="Times New Roman" charset="0"/>
                <a:cs typeface="Times New Roman" charset="0"/>
              </a:rPr>
              <a:t>Aware</a:t>
            </a:r>
          </a:p>
          <a:p>
            <a:r>
              <a:rPr lang="en-US" sz="1200" dirty="0">
                <a:latin typeface="Times New Roman" charset="0"/>
                <a:ea typeface="Times New Roman" charset="0"/>
                <a:cs typeface="Times New Roman" charset="0"/>
              </a:rPr>
              <a:t> </a:t>
            </a:r>
            <a:r>
              <a:rPr lang="en-US" sz="1200" dirty="0" smtClean="0">
                <a:latin typeface="Times New Roman" charset="0"/>
                <a:ea typeface="Times New Roman" charset="0"/>
                <a:cs typeface="Times New Roman" charset="0"/>
              </a:rPr>
              <a:t>3- </a:t>
            </a:r>
            <a:r>
              <a:rPr lang="en-US" sz="1200" dirty="0">
                <a:latin typeface="Times New Roman" charset="0"/>
                <a:ea typeface="Times New Roman" charset="0"/>
                <a:cs typeface="Times New Roman" charset="0"/>
              </a:rPr>
              <a:t>Hands </a:t>
            </a:r>
            <a:r>
              <a:rPr lang="en-US" sz="1200" dirty="0" smtClean="0">
                <a:latin typeface="Times New Roman" charset="0"/>
                <a:ea typeface="Times New Roman" charset="0"/>
                <a:cs typeface="Times New Roman" charset="0"/>
              </a:rPr>
              <a:t>on  Experience</a:t>
            </a:r>
            <a:endParaRPr lang="en-US" sz="1200" dirty="0">
              <a:latin typeface="Times New Roman" charset="0"/>
              <a:ea typeface="Times New Roman" charset="0"/>
              <a:cs typeface="Times New Roman" charset="0"/>
            </a:endParaRPr>
          </a:p>
          <a:p>
            <a:r>
              <a:rPr lang="en-US" sz="1200" dirty="0" smtClean="0">
                <a:latin typeface="Times New Roman" charset="0"/>
                <a:ea typeface="Times New Roman" charset="0"/>
                <a:cs typeface="Times New Roman" charset="0"/>
              </a:rPr>
              <a:t> 4- </a:t>
            </a:r>
            <a:r>
              <a:rPr lang="en-US" sz="1200" dirty="0">
                <a:latin typeface="Times New Roman" charset="0"/>
                <a:ea typeface="Times New Roman" charset="0"/>
                <a:cs typeface="Times New Roman" charset="0"/>
              </a:rPr>
              <a:t>Able to handle </a:t>
            </a:r>
            <a:r>
              <a:rPr lang="en-US" sz="1200" dirty="0" smtClean="0">
                <a:latin typeface="Times New Roman" charset="0"/>
                <a:ea typeface="Times New Roman" charset="0"/>
                <a:cs typeface="Times New Roman" charset="0"/>
              </a:rPr>
              <a:t>complex problems</a:t>
            </a:r>
          </a:p>
          <a:p>
            <a:r>
              <a:rPr lang="en-US" sz="1200" dirty="0" smtClean="0">
                <a:latin typeface="Times New Roman" charset="0"/>
                <a:ea typeface="Times New Roman" charset="0"/>
                <a:cs typeface="Times New Roman" charset="0"/>
              </a:rPr>
              <a:t> 5- Subject </a:t>
            </a:r>
            <a:r>
              <a:rPr lang="en-US" sz="1200" dirty="0">
                <a:latin typeface="Times New Roman" charset="0"/>
                <a:ea typeface="Times New Roman" charset="0"/>
                <a:cs typeface="Times New Roman" charset="0"/>
              </a:rPr>
              <a:t>Matter </a:t>
            </a:r>
            <a:r>
              <a:rPr lang="en-US" sz="1200" dirty="0" smtClean="0">
                <a:latin typeface="Times New Roman" charset="0"/>
                <a:ea typeface="Times New Roman" charset="0"/>
                <a:cs typeface="Times New Roman" charset="0"/>
              </a:rPr>
              <a:t>Expert </a:t>
            </a:r>
            <a:endParaRPr lang="en-US" sz="1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73275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2">
                    <a:lumMod val="75000"/>
                  </a:schemeClr>
                </a:solidFill>
                <a:latin typeface="Times New Roman" charset="0"/>
                <a:ea typeface="Times New Roman" charset="0"/>
                <a:cs typeface="Times New Roman" charset="0"/>
              </a:rPr>
              <a:t>Skill Acquisition Plan</a:t>
            </a:r>
            <a:endParaRPr lang="en-US" sz="3600" b="1" dirty="0">
              <a:solidFill>
                <a:schemeClr val="accent2">
                  <a:lumMod val="75000"/>
                </a:schemeClr>
              </a:solidFill>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lnSpcReduction="10000"/>
          </a:bodyPr>
          <a:lstStyle/>
          <a:p>
            <a:pPr lvl="0"/>
            <a:r>
              <a:rPr lang="en-US" dirty="0" smtClean="0">
                <a:latin typeface="Times New Roman" charset="0"/>
                <a:ea typeface="Times New Roman" charset="0"/>
                <a:cs typeface="Times New Roman" charset="0"/>
              </a:rPr>
              <a:t>The </a:t>
            </a:r>
            <a:r>
              <a:rPr lang="en-US" dirty="0">
                <a:latin typeface="Times New Roman" charset="0"/>
                <a:ea typeface="Times New Roman" charset="0"/>
                <a:cs typeface="Times New Roman" charset="0"/>
              </a:rPr>
              <a:t>minimum accepted value for a particular skill to work in this project is 3</a:t>
            </a:r>
          </a:p>
          <a:p>
            <a:pPr lvl="0"/>
            <a:r>
              <a:rPr lang="en-US" dirty="0">
                <a:latin typeface="Times New Roman" charset="0"/>
                <a:ea typeface="Times New Roman" charset="0"/>
                <a:cs typeface="Times New Roman" charset="0"/>
              </a:rPr>
              <a:t>Any resource below 3 in a particular skill set need to go for a skill acquisition process</a:t>
            </a:r>
          </a:p>
          <a:p>
            <a:pPr lvl="0"/>
            <a:r>
              <a:rPr lang="en-US" dirty="0">
                <a:latin typeface="Times New Roman" charset="0"/>
                <a:ea typeface="Times New Roman" charset="0"/>
                <a:cs typeface="Times New Roman" charset="0"/>
              </a:rPr>
              <a:t>The skill acquisition process includes : </a:t>
            </a:r>
          </a:p>
          <a:p>
            <a:pPr lvl="0"/>
            <a:r>
              <a:rPr lang="en-US" dirty="0">
                <a:latin typeface="Times New Roman" charset="0"/>
                <a:ea typeface="Times New Roman" charset="0"/>
                <a:cs typeface="Times New Roman" charset="0"/>
              </a:rPr>
              <a:t>Taking up basic elective in ISS matching the particular skill set.</a:t>
            </a:r>
          </a:p>
          <a:p>
            <a:pPr lvl="0"/>
            <a:r>
              <a:rPr lang="en-US" dirty="0">
                <a:latin typeface="Times New Roman" charset="0"/>
                <a:ea typeface="Times New Roman" charset="0"/>
                <a:cs typeface="Times New Roman" charset="0"/>
              </a:rPr>
              <a:t>Self-study to acquire the required skill set.</a:t>
            </a:r>
          </a:p>
          <a:p>
            <a:pPr lvl="0"/>
            <a:r>
              <a:rPr lang="en-US" dirty="0">
                <a:latin typeface="Times New Roman" charset="0"/>
                <a:ea typeface="Times New Roman" charset="0"/>
                <a:cs typeface="Times New Roman" charset="0"/>
              </a:rPr>
              <a:t>Approach ISS ITIL expert to gain domain knowledge</a:t>
            </a:r>
          </a:p>
          <a:p>
            <a:pPr lvl="0"/>
            <a:r>
              <a:rPr lang="en-US" dirty="0">
                <a:latin typeface="Times New Roman" charset="0"/>
                <a:ea typeface="Times New Roman" charset="0"/>
                <a:cs typeface="Times New Roman" charset="0"/>
              </a:rPr>
              <a:t>Study competitor product to understand the domain better</a:t>
            </a:r>
          </a:p>
          <a:p>
            <a:endParaRPr lang="en-US" dirty="0"/>
          </a:p>
        </p:txBody>
      </p:sp>
    </p:spTree>
    <p:extLst>
      <p:ext uri="{BB962C8B-B14F-4D97-AF65-F5344CB8AC3E}">
        <p14:creationId xmlns:p14="http://schemas.microsoft.com/office/powerpoint/2010/main" val="1281317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2474"/>
            <a:ext cx="9357360" cy="914400"/>
          </a:xfrm>
        </p:spPr>
        <p:txBody>
          <a:bodyPr>
            <a:normAutofit fontScale="90000"/>
          </a:bodyPr>
          <a:lstStyle/>
          <a:p>
            <a:r>
              <a:rPr lang="en-US" sz="3600" b="1" dirty="0" smtClean="0">
                <a:solidFill>
                  <a:schemeClr val="accent2">
                    <a:lumMod val="75000"/>
                  </a:schemeClr>
                </a:solidFill>
                <a:latin typeface="Times New Roman" charset="0"/>
                <a:ea typeface="Times New Roman" charset="0"/>
                <a:cs typeface="Times New Roman" charset="0"/>
              </a:rPr>
              <a:t>User Stories – CRUD Dialogs and Service Portfolio</a:t>
            </a:r>
            <a:endParaRPr lang="en-US" sz="3600" b="1" dirty="0">
              <a:solidFill>
                <a:schemeClr val="accent2">
                  <a:lumMod val="75000"/>
                </a:schemeClr>
              </a:solidFill>
              <a:latin typeface="Times New Roman" charset="0"/>
              <a:ea typeface="Times New Roman" charset="0"/>
              <a:cs typeface="Times New Roman"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05772083"/>
              </p:ext>
            </p:extLst>
          </p:nvPr>
        </p:nvGraphicFramePr>
        <p:xfrm>
          <a:off x="609599" y="1116868"/>
          <a:ext cx="8913225" cy="5192491"/>
        </p:xfrm>
        <a:graphic>
          <a:graphicData uri="http://schemas.openxmlformats.org/drawingml/2006/table">
            <a:tbl>
              <a:tblPr>
                <a:tableStyleId>{5C22544A-7EE6-4342-B048-85BDC9FD1C3A}</a:tableStyleId>
              </a:tblPr>
              <a:tblGrid>
                <a:gridCol w="1179692">
                  <a:extLst>
                    <a:ext uri="{9D8B030D-6E8A-4147-A177-3AD203B41FA5}">
                      <a16:colId xmlns:a16="http://schemas.microsoft.com/office/drawing/2014/main" xmlns="" val="20000"/>
                    </a:ext>
                  </a:extLst>
                </a:gridCol>
                <a:gridCol w="328214">
                  <a:extLst>
                    <a:ext uri="{9D8B030D-6E8A-4147-A177-3AD203B41FA5}">
                      <a16:colId xmlns:a16="http://schemas.microsoft.com/office/drawing/2014/main" xmlns="" val="20001"/>
                    </a:ext>
                  </a:extLst>
                </a:gridCol>
                <a:gridCol w="518934">
                  <a:extLst>
                    <a:ext uri="{9D8B030D-6E8A-4147-A177-3AD203B41FA5}">
                      <a16:colId xmlns:a16="http://schemas.microsoft.com/office/drawing/2014/main" xmlns="" val="20002"/>
                    </a:ext>
                  </a:extLst>
                </a:gridCol>
                <a:gridCol w="2145859">
                  <a:extLst>
                    <a:ext uri="{9D8B030D-6E8A-4147-A177-3AD203B41FA5}">
                      <a16:colId xmlns:a16="http://schemas.microsoft.com/office/drawing/2014/main" xmlns="" val="20003"/>
                    </a:ext>
                  </a:extLst>
                </a:gridCol>
                <a:gridCol w="4740526">
                  <a:extLst>
                    <a:ext uri="{9D8B030D-6E8A-4147-A177-3AD203B41FA5}">
                      <a16:colId xmlns:a16="http://schemas.microsoft.com/office/drawing/2014/main" xmlns="" val="20004"/>
                    </a:ext>
                  </a:extLst>
                </a:gridCol>
              </a:tblGrid>
              <a:tr h="130928">
                <a:tc>
                  <a:txBody>
                    <a:bodyPr/>
                    <a:lstStyle/>
                    <a:p>
                      <a:pPr algn="l" fontAlgn="b"/>
                      <a:r>
                        <a:rPr lang="sk-SK" sz="700" u="none" strike="noStrike" dirty="0">
                          <a:effectLst/>
                        </a:rPr>
                        <a:t> </a:t>
                      </a:r>
                      <a:endParaRPr lang="sk-SK" sz="700" b="0" i="0" u="none" strike="noStrike" dirty="0">
                        <a:solidFill>
                          <a:srgbClr val="000000"/>
                        </a:solidFill>
                        <a:effectLst/>
                        <a:latin typeface="Times New Roman" charset="0"/>
                      </a:endParaRPr>
                    </a:p>
                  </a:txBody>
                  <a:tcPr marL="8473" marR="8473" marT="8473" marB="0" anchor="b"/>
                </a:tc>
                <a:tc>
                  <a:txBody>
                    <a:bodyPr/>
                    <a:lstStyle/>
                    <a:p>
                      <a:pPr algn="l" fontAlgn="b"/>
                      <a:r>
                        <a:rPr lang="sk-SK" sz="700" u="none" strike="noStrike">
                          <a:effectLst/>
                        </a:rPr>
                        <a:t> </a:t>
                      </a:r>
                      <a:endParaRPr lang="sk-SK"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dirty="0">
                          <a:effectLst/>
                        </a:rPr>
                        <a:t>Role</a:t>
                      </a:r>
                      <a:endParaRPr lang="en-US" sz="700" b="1" i="0" u="none" strike="noStrike" dirty="0">
                        <a:solidFill>
                          <a:srgbClr val="000000"/>
                        </a:solidFill>
                        <a:effectLst/>
                        <a:latin typeface="Times New Roman" charset="0"/>
                      </a:endParaRPr>
                    </a:p>
                  </a:txBody>
                  <a:tcPr marL="8473" marR="8473" marT="8473" marB="0" anchor="b"/>
                </a:tc>
                <a:tc>
                  <a:txBody>
                    <a:bodyPr/>
                    <a:lstStyle/>
                    <a:p>
                      <a:pPr algn="ctr" fontAlgn="b"/>
                      <a:r>
                        <a:rPr lang="en-US" sz="700" u="none" strike="noStrike" dirty="0">
                          <a:effectLst/>
                        </a:rPr>
                        <a:t>Activity</a:t>
                      </a:r>
                      <a:endParaRPr lang="en-US" sz="700" b="1" i="0" u="none" strike="noStrike" dirty="0">
                        <a:solidFill>
                          <a:srgbClr val="000000"/>
                        </a:solidFill>
                        <a:effectLst/>
                        <a:latin typeface="Times New Roman" charset="0"/>
                      </a:endParaRPr>
                    </a:p>
                  </a:txBody>
                  <a:tcPr marL="8473" marR="8473" marT="8473" marB="0" anchor="b"/>
                </a:tc>
                <a:tc>
                  <a:txBody>
                    <a:bodyPr/>
                    <a:lstStyle/>
                    <a:p>
                      <a:pPr algn="l" fontAlgn="b"/>
                      <a:r>
                        <a:rPr lang="en-US" sz="700" u="none" strike="noStrike" dirty="0">
                          <a:effectLst/>
                        </a:rPr>
                        <a:t>Entity</a:t>
                      </a:r>
                      <a:endParaRPr lang="en-US" sz="700" b="1" i="0" u="none" strike="noStrike" dirty="0">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00"/>
                  </a:ext>
                </a:extLst>
              </a:tr>
              <a:tr h="136799">
                <a:tc rowSpan="37">
                  <a:txBody>
                    <a:bodyPr/>
                    <a:lstStyle/>
                    <a:p>
                      <a:pPr algn="ctr" fontAlgn="ctr"/>
                      <a:r>
                        <a:rPr lang="en-US" sz="700" u="none" strike="noStrike" dirty="0">
                          <a:effectLst/>
                        </a:rPr>
                        <a:t>CRUD Dialog</a:t>
                      </a:r>
                      <a:endParaRPr lang="en-US" sz="700" b="0" i="0" u="none" strike="noStrike" dirty="0">
                        <a:solidFill>
                          <a:srgbClr val="000000"/>
                        </a:solidFill>
                        <a:effectLst/>
                        <a:latin typeface="Times New Roman" charset="0"/>
                      </a:endParaRPr>
                    </a:p>
                  </a:txBody>
                  <a:tcPr marL="8473" marR="8473" marT="8473" marB="0" anchor="ct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Configurationitem</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01"/>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Configurationitemtype</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02"/>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Configurationitemclass</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03"/>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Configurationitemstatus</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04"/>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Configurationitemrepository</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05"/>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Configurationitemcategory</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06"/>
                  </a:ext>
                </a:extLst>
              </a:tr>
              <a:tr h="136799">
                <a:tc vMerge="1">
                  <a:txBody>
                    <a:bodyPr/>
                    <a:lstStyle/>
                    <a:p>
                      <a:endParaRPr lang="en-US"/>
                    </a:p>
                  </a:txBody>
                  <a:tcPr/>
                </a:tc>
                <a:tc>
                  <a:txBody>
                    <a:bodyPr/>
                    <a:lstStyle/>
                    <a:p>
                      <a:pPr algn="l" fontAlgn="b"/>
                      <a:r>
                        <a:rPr lang="sk-SK" sz="700" u="none" strike="noStrike">
                          <a:effectLst/>
                        </a:rPr>
                        <a:t> </a:t>
                      </a:r>
                      <a:endParaRPr lang="sk-SK" sz="700" b="0" i="0" u="none" strike="noStrike">
                        <a:solidFill>
                          <a:srgbClr val="000000"/>
                        </a:solidFill>
                        <a:effectLst/>
                        <a:latin typeface="Times New Roman" charset="0"/>
                      </a:endParaRPr>
                    </a:p>
                  </a:txBody>
                  <a:tcPr marL="8473" marR="8473" marT="8473" marB="0" anchor="b"/>
                </a:tc>
                <a:tc>
                  <a:txBody>
                    <a:bodyPr/>
                    <a:lstStyle/>
                    <a:p>
                      <a:pPr algn="ctr" fontAlgn="b"/>
                      <a:r>
                        <a:rPr lang="sk-SK" sz="700" u="none" strike="noStrike">
                          <a:effectLst/>
                        </a:rPr>
                        <a:t> </a:t>
                      </a:r>
                      <a:endParaRPr lang="sk-SK" sz="700" b="0" i="0" u="none" strike="noStrike">
                        <a:solidFill>
                          <a:srgbClr val="000000"/>
                        </a:solidFill>
                        <a:effectLst/>
                        <a:latin typeface="Times New Roman" charset="0"/>
                      </a:endParaRPr>
                    </a:p>
                  </a:txBody>
                  <a:tcPr marL="8473" marR="8473" marT="8473" marB="0" anchor="b"/>
                </a:tc>
                <a:tc>
                  <a:txBody>
                    <a:bodyPr/>
                    <a:lstStyle/>
                    <a:p>
                      <a:pPr algn="l" fontAlgn="b"/>
                      <a:r>
                        <a:rPr lang="sk-SK" sz="700" u="none" strike="noStrike">
                          <a:effectLst/>
                        </a:rPr>
                        <a:t> </a:t>
                      </a:r>
                      <a:endParaRPr lang="sk-SK" sz="700" b="0" i="0" u="none" strike="noStrike">
                        <a:solidFill>
                          <a:srgbClr val="000000"/>
                        </a:solidFill>
                        <a:effectLst/>
                        <a:latin typeface="Times New Roman" charset="0"/>
                      </a:endParaRPr>
                    </a:p>
                  </a:txBody>
                  <a:tcPr marL="8473" marR="8473" marT="8473" marB="0" anchor="b"/>
                </a:tc>
                <a:tc>
                  <a:txBody>
                    <a:bodyPr/>
                    <a:lstStyle/>
                    <a:p>
                      <a:pPr algn="l" fontAlgn="b"/>
                      <a:r>
                        <a:rPr lang="sk-SK" sz="700" u="none" strike="noStrike" dirty="0">
                          <a:effectLst/>
                        </a:rPr>
                        <a:t> </a:t>
                      </a:r>
                      <a:endParaRPr lang="sk-SK" sz="700" b="0" i="0" u="none" strike="noStrike" dirty="0">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07"/>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Contract</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08"/>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Contractcatalogue</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09"/>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Contractcategory</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10"/>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Contractclass</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11"/>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Contractrepository</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12"/>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dirty="0" err="1">
                          <a:effectLst/>
                        </a:rPr>
                        <a:t>Contracttype</a:t>
                      </a:r>
                      <a:endParaRPr lang="en-US" sz="700" b="0" i="0" u="none" strike="noStrike" dirty="0">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13"/>
                  </a:ext>
                </a:extLst>
              </a:tr>
              <a:tr h="136799">
                <a:tc vMerge="1">
                  <a:txBody>
                    <a:bodyPr/>
                    <a:lstStyle/>
                    <a:p>
                      <a:endParaRPr lang="en-US"/>
                    </a:p>
                  </a:txBody>
                  <a:tcPr/>
                </a:tc>
                <a:tc>
                  <a:txBody>
                    <a:bodyPr/>
                    <a:lstStyle/>
                    <a:p>
                      <a:pPr algn="l" fontAlgn="b"/>
                      <a:r>
                        <a:rPr lang="sk-SK" sz="700" u="none" strike="noStrike">
                          <a:effectLst/>
                        </a:rPr>
                        <a:t> </a:t>
                      </a:r>
                      <a:endParaRPr lang="sk-SK" sz="700" b="0" i="0" u="none" strike="noStrike">
                        <a:solidFill>
                          <a:srgbClr val="000000"/>
                        </a:solidFill>
                        <a:effectLst/>
                        <a:latin typeface="Times New Roman" charset="0"/>
                      </a:endParaRPr>
                    </a:p>
                  </a:txBody>
                  <a:tcPr marL="8473" marR="8473" marT="8473" marB="0" anchor="b"/>
                </a:tc>
                <a:tc>
                  <a:txBody>
                    <a:bodyPr/>
                    <a:lstStyle/>
                    <a:p>
                      <a:pPr algn="ctr" fontAlgn="b"/>
                      <a:r>
                        <a:rPr lang="sk-SK" sz="700" u="none" strike="noStrike">
                          <a:effectLst/>
                        </a:rPr>
                        <a:t> </a:t>
                      </a:r>
                      <a:endParaRPr lang="sk-SK" sz="700" b="0" i="0" u="none" strike="noStrike">
                        <a:solidFill>
                          <a:srgbClr val="000000"/>
                        </a:solidFill>
                        <a:effectLst/>
                        <a:latin typeface="Times New Roman" charset="0"/>
                      </a:endParaRPr>
                    </a:p>
                  </a:txBody>
                  <a:tcPr marL="8473" marR="8473" marT="8473" marB="0" anchor="b"/>
                </a:tc>
                <a:tc>
                  <a:txBody>
                    <a:bodyPr/>
                    <a:lstStyle/>
                    <a:p>
                      <a:pPr algn="l" fontAlgn="b"/>
                      <a:r>
                        <a:rPr lang="sk-SK" sz="700" u="none" strike="noStrike">
                          <a:effectLst/>
                        </a:rPr>
                        <a:t> </a:t>
                      </a:r>
                      <a:endParaRPr lang="sk-SK" sz="700" b="0" i="0" u="none" strike="noStrike">
                        <a:solidFill>
                          <a:srgbClr val="000000"/>
                        </a:solidFill>
                        <a:effectLst/>
                        <a:latin typeface="Times New Roman" charset="0"/>
                      </a:endParaRPr>
                    </a:p>
                  </a:txBody>
                  <a:tcPr marL="8473" marR="8473" marT="8473" marB="0" anchor="b"/>
                </a:tc>
                <a:tc>
                  <a:txBody>
                    <a:bodyPr/>
                    <a:lstStyle/>
                    <a:p>
                      <a:pPr algn="l" fontAlgn="b"/>
                      <a:r>
                        <a:rPr lang="sk-SK" sz="700" u="none" strike="noStrike">
                          <a:effectLst/>
                        </a:rPr>
                        <a:t> </a:t>
                      </a:r>
                      <a:endParaRPr lang="sk-SK"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14"/>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dirty="0">
                          <a:effectLst/>
                        </a:rPr>
                        <a:t>Service</a:t>
                      </a:r>
                      <a:endParaRPr lang="en-US" sz="700" b="0" i="0" u="none" strike="noStrike" dirty="0">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15"/>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Servicecatalogue</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16"/>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Servicecataloguecategory</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17"/>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Servicecatalogueclass</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18"/>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Servicecataloguetype</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19"/>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Servicecategory</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20"/>
                  </a:ext>
                </a:extLst>
              </a:tr>
              <a:tr h="136799">
                <a:tc vMerge="1">
                  <a:txBody>
                    <a:bodyPr/>
                    <a:lstStyle/>
                    <a:p>
                      <a:endParaRPr lang="en-US"/>
                    </a:p>
                  </a:txBody>
                  <a:tcPr/>
                </a:tc>
                <a:tc>
                  <a:txBody>
                    <a:bodyPr/>
                    <a:lstStyle/>
                    <a:p>
                      <a:pPr algn="l" fontAlgn="b"/>
                      <a:r>
                        <a:rPr lang="sk-SK" sz="700" u="none" strike="noStrike">
                          <a:effectLst/>
                        </a:rPr>
                        <a:t> </a:t>
                      </a:r>
                      <a:endParaRPr lang="sk-SK" sz="700" b="0" i="0" u="none" strike="noStrike">
                        <a:solidFill>
                          <a:srgbClr val="000000"/>
                        </a:solidFill>
                        <a:effectLst/>
                        <a:latin typeface="Times New Roman" charset="0"/>
                      </a:endParaRPr>
                    </a:p>
                  </a:txBody>
                  <a:tcPr marL="8473" marR="8473" marT="8473" marB="0" anchor="b"/>
                </a:tc>
                <a:tc>
                  <a:txBody>
                    <a:bodyPr/>
                    <a:lstStyle/>
                    <a:p>
                      <a:pPr algn="ctr" fontAlgn="b"/>
                      <a:r>
                        <a:rPr lang="sk-SK" sz="700" u="none" strike="noStrike">
                          <a:effectLst/>
                        </a:rPr>
                        <a:t> </a:t>
                      </a:r>
                      <a:endParaRPr lang="sk-SK" sz="700" b="0" i="0" u="none" strike="noStrike">
                        <a:solidFill>
                          <a:srgbClr val="000000"/>
                        </a:solidFill>
                        <a:effectLst/>
                        <a:latin typeface="Times New Roman" charset="0"/>
                      </a:endParaRPr>
                    </a:p>
                  </a:txBody>
                  <a:tcPr marL="8473" marR="8473" marT="8473" marB="0" anchor="b"/>
                </a:tc>
                <a:tc>
                  <a:txBody>
                    <a:bodyPr/>
                    <a:lstStyle/>
                    <a:p>
                      <a:pPr algn="l" fontAlgn="b"/>
                      <a:r>
                        <a:rPr lang="sk-SK" sz="700" u="none" strike="noStrike">
                          <a:effectLst/>
                        </a:rPr>
                        <a:t> </a:t>
                      </a:r>
                      <a:endParaRPr lang="sk-SK" sz="700" b="0" i="0" u="none" strike="noStrike">
                        <a:solidFill>
                          <a:srgbClr val="000000"/>
                        </a:solidFill>
                        <a:effectLst/>
                        <a:latin typeface="Times New Roman" charset="0"/>
                      </a:endParaRPr>
                    </a:p>
                  </a:txBody>
                  <a:tcPr marL="8473" marR="8473" marT="8473" marB="0" anchor="b"/>
                </a:tc>
                <a:tc>
                  <a:txBody>
                    <a:bodyPr/>
                    <a:lstStyle/>
                    <a:p>
                      <a:pPr algn="l" fontAlgn="ctr"/>
                      <a:r>
                        <a:rPr lang="sk-SK" sz="700" u="none" strike="noStrike">
                          <a:effectLst/>
                        </a:rPr>
                        <a:t> </a:t>
                      </a:r>
                      <a:endParaRPr lang="sk-SK" sz="700" b="0" i="0" u="none" strike="noStrike">
                        <a:solidFill>
                          <a:srgbClr val="FF0000"/>
                        </a:solidFill>
                        <a:effectLst/>
                        <a:latin typeface="Times New Roman" charset="0"/>
                      </a:endParaRPr>
                    </a:p>
                  </a:txBody>
                  <a:tcPr marL="8473" marR="8473" marT="8473" marB="0" anchor="ctr"/>
                </a:tc>
                <a:extLst>
                  <a:ext uri="{0D108BD9-81ED-4DB2-BD59-A6C34878D82A}">
                    <a16:rowId xmlns:a16="http://schemas.microsoft.com/office/drawing/2014/main" xmlns="" val="10021"/>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Serviceclass</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22"/>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Serviceportfolio</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23"/>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Serviceportfoliocategory</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24"/>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Serviceportfolioclass</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25"/>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Serviceportfoliodimensions</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26"/>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Serviceportfoliodimensionstype</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27"/>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Serviceportfoliogroup</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28"/>
                  </a:ext>
                </a:extLst>
              </a:tr>
              <a:tr h="136799">
                <a:tc vMerge="1">
                  <a:txBody>
                    <a:bodyPr/>
                    <a:lstStyle/>
                    <a:p>
                      <a:endParaRPr lang="en-US"/>
                    </a:p>
                  </a:txBody>
                  <a:tcPr/>
                </a:tc>
                <a:tc>
                  <a:txBody>
                    <a:bodyPr/>
                    <a:lstStyle/>
                    <a:p>
                      <a:pPr algn="l" fontAlgn="b"/>
                      <a:r>
                        <a:rPr lang="sk-SK" sz="700" u="none" strike="noStrike">
                          <a:effectLst/>
                        </a:rPr>
                        <a:t> </a:t>
                      </a:r>
                      <a:endParaRPr lang="sk-SK" sz="700" b="0" i="0" u="none" strike="noStrike">
                        <a:solidFill>
                          <a:srgbClr val="000000"/>
                        </a:solidFill>
                        <a:effectLst/>
                        <a:latin typeface="Times New Roman" charset="0"/>
                      </a:endParaRPr>
                    </a:p>
                  </a:txBody>
                  <a:tcPr marL="8473" marR="8473" marT="8473" marB="0" anchor="b"/>
                </a:tc>
                <a:tc>
                  <a:txBody>
                    <a:bodyPr/>
                    <a:lstStyle/>
                    <a:p>
                      <a:pPr algn="ctr" fontAlgn="b"/>
                      <a:r>
                        <a:rPr lang="sk-SK" sz="700" u="none" strike="noStrike">
                          <a:effectLst/>
                        </a:rPr>
                        <a:t> </a:t>
                      </a:r>
                      <a:endParaRPr lang="sk-SK" sz="700" b="0" i="0" u="none" strike="noStrike">
                        <a:solidFill>
                          <a:srgbClr val="000000"/>
                        </a:solidFill>
                        <a:effectLst/>
                        <a:latin typeface="Times New Roman" charset="0"/>
                      </a:endParaRPr>
                    </a:p>
                  </a:txBody>
                  <a:tcPr marL="8473" marR="8473" marT="8473" marB="0" anchor="b"/>
                </a:tc>
                <a:tc>
                  <a:txBody>
                    <a:bodyPr/>
                    <a:lstStyle/>
                    <a:p>
                      <a:pPr algn="l" fontAlgn="b"/>
                      <a:r>
                        <a:rPr lang="sk-SK" sz="700" u="none" strike="noStrike">
                          <a:effectLst/>
                        </a:rPr>
                        <a:t> </a:t>
                      </a:r>
                      <a:endParaRPr lang="sk-SK" sz="700" b="0" i="0" u="none" strike="noStrike">
                        <a:solidFill>
                          <a:srgbClr val="000000"/>
                        </a:solidFill>
                        <a:effectLst/>
                        <a:latin typeface="Times New Roman" charset="0"/>
                      </a:endParaRPr>
                    </a:p>
                  </a:txBody>
                  <a:tcPr marL="8473" marR="8473" marT="8473" marB="0" anchor="b"/>
                </a:tc>
                <a:tc>
                  <a:txBody>
                    <a:bodyPr/>
                    <a:lstStyle/>
                    <a:p>
                      <a:pPr algn="l" fontAlgn="b"/>
                      <a:r>
                        <a:rPr lang="sk-SK" sz="700" u="none" strike="noStrike">
                          <a:effectLst/>
                        </a:rPr>
                        <a:t> </a:t>
                      </a:r>
                      <a:endParaRPr lang="sk-SK"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29"/>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Serviceportfoliotype</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30"/>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Servicequality</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31"/>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Servicequalitycategory</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32"/>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Servicequalityclass</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33"/>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Servicequalitytype</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34"/>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Servicerepository</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35"/>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Servicestatus</a:t>
                      </a:r>
                      <a:endParaRPr lang="en-US" sz="700" b="0" i="0" u="none" strike="noStrike">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36"/>
                  </a:ext>
                </a:extLst>
              </a:tr>
              <a:tr h="136799">
                <a:tc vMerge="1">
                  <a:txBody>
                    <a:bodyPr/>
                    <a:lstStyle/>
                    <a:p>
                      <a:endParaRPr lang="en-US"/>
                    </a:p>
                  </a:txBody>
                  <a:tcPr/>
                </a:tc>
                <a:tc>
                  <a:txBody>
                    <a:bodyPr/>
                    <a:lstStyle/>
                    <a:p>
                      <a:pPr algn="l" fontAlgn="b"/>
                      <a:r>
                        <a:rPr lang="en-US" sz="700" u="none" strike="noStrike">
                          <a:effectLst/>
                        </a:rPr>
                        <a:t>As a</a:t>
                      </a:r>
                      <a:endParaRPr lang="en-US" sz="700" b="0" i="0" u="none" strike="noStrike">
                        <a:solidFill>
                          <a:srgbClr val="000000"/>
                        </a:solidFill>
                        <a:effectLst/>
                        <a:latin typeface="Times New Roman" charset="0"/>
                      </a:endParaRPr>
                    </a:p>
                  </a:txBody>
                  <a:tcPr marL="8473" marR="8473" marT="8473" marB="0" anchor="b"/>
                </a:tc>
                <a:tc>
                  <a:txBody>
                    <a:bodyPr/>
                    <a:lstStyle/>
                    <a:p>
                      <a:pPr algn="ctr" fontAlgn="b"/>
                      <a:r>
                        <a:rPr lang="en-US" sz="700" u="none" strike="noStrike">
                          <a:effectLst/>
                        </a:rPr>
                        <a:t>User</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a:effectLst/>
                        </a:rPr>
                        <a:t>I should be able to  Maintain,Copy,Create,Display,Edit</a:t>
                      </a:r>
                      <a:endParaRPr lang="en-US" sz="700" b="0" i="0" u="none" strike="noStrike">
                        <a:solidFill>
                          <a:srgbClr val="000000"/>
                        </a:solidFill>
                        <a:effectLst/>
                        <a:latin typeface="Times New Roman" charset="0"/>
                      </a:endParaRPr>
                    </a:p>
                  </a:txBody>
                  <a:tcPr marL="8473" marR="8473" marT="8473" marB="0" anchor="b"/>
                </a:tc>
                <a:tc>
                  <a:txBody>
                    <a:bodyPr/>
                    <a:lstStyle/>
                    <a:p>
                      <a:pPr algn="l" fontAlgn="b"/>
                      <a:r>
                        <a:rPr lang="en-US" sz="700" u="none" strike="noStrike" dirty="0" err="1">
                          <a:effectLst/>
                        </a:rPr>
                        <a:t>Servicetype</a:t>
                      </a:r>
                      <a:endParaRPr lang="en-US" sz="700" b="0" i="0" u="none" strike="noStrike" dirty="0">
                        <a:solidFill>
                          <a:srgbClr val="000000"/>
                        </a:solidFill>
                        <a:effectLst/>
                        <a:latin typeface="Times New Roman" charset="0"/>
                      </a:endParaRPr>
                    </a:p>
                  </a:txBody>
                  <a:tcPr marL="8473" marR="8473" marT="8473" marB="0" anchor="b"/>
                </a:tc>
                <a:extLst>
                  <a:ext uri="{0D108BD9-81ED-4DB2-BD59-A6C34878D82A}">
                    <a16:rowId xmlns:a16="http://schemas.microsoft.com/office/drawing/2014/main" xmlns="" val="10037"/>
                  </a:ext>
                </a:extLst>
              </a:tr>
            </a:tbl>
          </a:graphicData>
        </a:graphic>
      </p:graphicFrame>
    </p:spTree>
    <p:extLst>
      <p:ext uri="{BB962C8B-B14F-4D97-AF65-F5344CB8AC3E}">
        <p14:creationId xmlns:p14="http://schemas.microsoft.com/office/powerpoint/2010/main" val="1047884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5080" y="23406"/>
            <a:ext cx="7059707" cy="646331"/>
          </a:xfrm>
          <a:prstGeom prst="rect">
            <a:avLst/>
          </a:prstGeom>
          <a:noFill/>
        </p:spPr>
        <p:txBody>
          <a:bodyPr wrap="square" rtlCol="0">
            <a:spAutoFit/>
          </a:bodyPr>
          <a:lstStyle/>
          <a:p>
            <a:pPr algn="ctr"/>
            <a:r>
              <a:rPr lang="en-US" sz="3600" b="1" dirty="0" smtClean="0">
                <a:solidFill>
                  <a:schemeClr val="accent2">
                    <a:lumMod val="75000"/>
                  </a:schemeClr>
                </a:solidFill>
                <a:latin typeface="Times New Roman" panose="02020603050405020304" pitchFamily="18" charset="0"/>
                <a:cs typeface="Times New Roman" panose="02020603050405020304" pitchFamily="18" charset="0"/>
              </a:rPr>
              <a:t>Service Portfolio Prototype (Scope)</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nvPr>
        </p:nvGraphicFramePr>
        <p:xfrm>
          <a:off x="1060450" y="854075"/>
          <a:ext cx="9632951" cy="2857500"/>
        </p:xfrm>
        <a:graphic>
          <a:graphicData uri="http://schemas.openxmlformats.org/drawingml/2006/table">
            <a:tbl>
              <a:tblPr>
                <a:tableStyleId>{5C22544A-7EE6-4342-B048-85BDC9FD1C3A}</a:tableStyleId>
              </a:tblPr>
              <a:tblGrid>
                <a:gridCol w="1531567">
                  <a:extLst>
                    <a:ext uri="{9D8B030D-6E8A-4147-A177-3AD203B41FA5}">
                      <a16:colId xmlns:a16="http://schemas.microsoft.com/office/drawing/2014/main" xmlns="" val="20000"/>
                    </a:ext>
                  </a:extLst>
                </a:gridCol>
                <a:gridCol w="716501">
                  <a:extLst>
                    <a:ext uri="{9D8B030D-6E8A-4147-A177-3AD203B41FA5}">
                      <a16:colId xmlns:a16="http://schemas.microsoft.com/office/drawing/2014/main" xmlns="" val="20001"/>
                    </a:ext>
                  </a:extLst>
                </a:gridCol>
                <a:gridCol w="2016816">
                  <a:extLst>
                    <a:ext uri="{9D8B030D-6E8A-4147-A177-3AD203B41FA5}">
                      <a16:colId xmlns:a16="http://schemas.microsoft.com/office/drawing/2014/main" xmlns="" val="20002"/>
                    </a:ext>
                  </a:extLst>
                </a:gridCol>
                <a:gridCol w="5368067">
                  <a:extLst>
                    <a:ext uri="{9D8B030D-6E8A-4147-A177-3AD203B41FA5}">
                      <a16:colId xmlns:a16="http://schemas.microsoft.com/office/drawing/2014/main" xmlns="" val="20003"/>
                    </a:ext>
                  </a:extLst>
                </a:gridCol>
              </a:tblGrid>
              <a:tr h="190500">
                <a:tc rowSpan="15">
                  <a:txBody>
                    <a:bodyPr/>
                    <a:lstStyle/>
                    <a:p>
                      <a:pPr algn="ctr" fontAlgn="ctr"/>
                      <a:r>
                        <a:rPr lang="en-US" sz="1100" u="none" strike="noStrike">
                          <a:effectLst/>
                        </a:rPr>
                        <a:t>View Service portfolio</a:t>
                      </a:r>
                      <a:endParaRPr lang="en-US" sz="11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b"/>
                      <a:r>
                        <a:rPr lang="en-US" sz="1100" u="none" strike="noStrike">
                          <a:effectLst/>
                        </a:rPr>
                        <a:t>As a</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100" u="none" strike="noStrike">
                          <a:effectLst/>
                        </a:rPr>
                        <a:t>Service Portfolio Owner</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100" u="none" strike="noStrike">
                          <a:effectLst/>
                        </a:rPr>
                        <a:t>I should be able to view the manage operations tab under my work in the login landing page</a:t>
                      </a:r>
                      <a:endParaRPr lang="en-US" sz="11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10000"/>
                  </a:ext>
                </a:extLst>
              </a:tr>
              <a:tr h="190500">
                <a:tc vMerge="1">
                  <a:txBody>
                    <a:bodyPr/>
                    <a:lstStyle/>
                    <a:p>
                      <a:endParaRPr lang="en-US"/>
                    </a:p>
                  </a:txBody>
                  <a:tcPr/>
                </a:tc>
                <a:tc>
                  <a:txBody>
                    <a:bodyPr/>
                    <a:lstStyle/>
                    <a:p>
                      <a:pPr algn="l" fontAlgn="b"/>
                      <a:r>
                        <a:rPr lang="en-US" sz="1100" u="none" strike="noStrike">
                          <a:effectLst/>
                        </a:rPr>
                        <a:t>As a</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100" u="none" strike="noStrike">
                          <a:effectLst/>
                        </a:rPr>
                        <a:t>Service Portfolio Owner</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100" u="none" strike="noStrike">
                          <a:effectLst/>
                        </a:rPr>
                        <a:t>I should be able to view the option of service portfolio when I click manage operations tab.</a:t>
                      </a:r>
                      <a:endParaRPr lang="en-US" sz="11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10001"/>
                  </a:ext>
                </a:extLst>
              </a:tr>
              <a:tr h="190500">
                <a:tc vMerge="1">
                  <a:txBody>
                    <a:bodyPr/>
                    <a:lstStyle/>
                    <a:p>
                      <a:endParaRPr lang="en-US"/>
                    </a:p>
                  </a:txBody>
                  <a:tcPr/>
                </a:tc>
                <a:tc>
                  <a:txBody>
                    <a:bodyPr/>
                    <a:lstStyle/>
                    <a:p>
                      <a:pPr algn="l" fontAlgn="b"/>
                      <a:r>
                        <a:rPr lang="en-US" sz="1100" u="none" strike="noStrike">
                          <a:effectLst/>
                        </a:rPr>
                        <a:t>As a</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100" u="none" strike="noStrike">
                          <a:effectLst/>
                        </a:rPr>
                        <a:t>Service Portfolio Owner</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100" u="none" strike="noStrike">
                          <a:effectLst/>
                        </a:rPr>
                        <a:t>I should be able to click on service portfolio and land on the portfolio list page.</a:t>
                      </a:r>
                      <a:endParaRPr lang="en-US" sz="11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10002"/>
                  </a:ext>
                </a:extLst>
              </a:tr>
              <a:tr h="190500">
                <a:tc vMerge="1">
                  <a:txBody>
                    <a:bodyPr/>
                    <a:lstStyle/>
                    <a:p>
                      <a:endParaRPr lang="en-US"/>
                    </a:p>
                  </a:txBody>
                  <a:tcPr/>
                </a:tc>
                <a:tc>
                  <a:txBody>
                    <a:bodyPr/>
                    <a:lstStyle/>
                    <a:p>
                      <a:pPr algn="l" fontAlgn="b"/>
                      <a:r>
                        <a:rPr lang="en-US" sz="1100" u="none" strike="noStrike">
                          <a:effectLst/>
                        </a:rPr>
                        <a:t>As a</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100" u="none" strike="noStrike">
                          <a:effectLst/>
                        </a:rPr>
                        <a:t>Service Portfolio Owner</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100" u="none" strike="noStrike">
                          <a:effectLst/>
                        </a:rPr>
                        <a:t>I should be able to view all my portfolio on the portfolio list page</a:t>
                      </a:r>
                      <a:endParaRPr lang="en-US" sz="11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10003"/>
                  </a:ext>
                </a:extLst>
              </a:tr>
              <a:tr h="190500">
                <a:tc vMerge="1">
                  <a:txBody>
                    <a:bodyPr/>
                    <a:lstStyle/>
                    <a:p>
                      <a:endParaRPr lang="en-US"/>
                    </a:p>
                  </a:txBody>
                  <a:tcPr/>
                </a:tc>
                <a:tc>
                  <a:txBody>
                    <a:bodyPr/>
                    <a:lstStyle/>
                    <a:p>
                      <a:pPr algn="l" fontAlgn="b"/>
                      <a:r>
                        <a:rPr lang="en-US" sz="1100" u="none" strike="noStrike">
                          <a:effectLst/>
                        </a:rPr>
                        <a:t>As a</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100" u="none" strike="noStrike">
                          <a:effectLst/>
                        </a:rPr>
                        <a:t>Service Portfolio Owner</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100" u="none" strike="noStrike">
                          <a:effectLst/>
                        </a:rPr>
                        <a:t>I should be able to filter the portfolio based on portfolio type </a:t>
                      </a:r>
                      <a:endParaRPr lang="en-US" sz="11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10004"/>
                  </a:ext>
                </a:extLst>
              </a:tr>
              <a:tr h="190500">
                <a:tc vMerge="1">
                  <a:txBody>
                    <a:bodyPr/>
                    <a:lstStyle/>
                    <a:p>
                      <a:endParaRPr lang="en-US"/>
                    </a:p>
                  </a:txBody>
                  <a:tcPr/>
                </a:tc>
                <a:tc>
                  <a:txBody>
                    <a:bodyPr/>
                    <a:lstStyle/>
                    <a:p>
                      <a:pPr algn="l" fontAlgn="b"/>
                      <a:r>
                        <a:rPr lang="en-US" sz="1100" u="none" strike="noStrike">
                          <a:effectLst/>
                        </a:rPr>
                        <a:t>As a</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100" u="none" strike="noStrike">
                          <a:effectLst/>
                        </a:rPr>
                        <a:t>Service Portfolio Owner</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100" u="none" strike="noStrike">
                          <a:effectLst/>
                        </a:rPr>
                        <a:t>I should be able to filter the portfolio based on portfolio dimension type</a:t>
                      </a:r>
                      <a:endParaRPr lang="en-US" sz="11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10005"/>
                  </a:ext>
                </a:extLst>
              </a:tr>
              <a:tr h="190500">
                <a:tc vMerge="1">
                  <a:txBody>
                    <a:bodyPr/>
                    <a:lstStyle/>
                    <a:p>
                      <a:endParaRPr lang="en-US"/>
                    </a:p>
                  </a:txBody>
                  <a:tcPr/>
                </a:tc>
                <a:tc>
                  <a:txBody>
                    <a:bodyPr/>
                    <a:lstStyle/>
                    <a:p>
                      <a:pPr algn="l" fontAlgn="b"/>
                      <a:r>
                        <a:rPr lang="en-US" sz="1100" u="none" strike="noStrike">
                          <a:effectLst/>
                        </a:rPr>
                        <a:t>As a</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100" u="none" strike="noStrike">
                          <a:effectLst/>
                        </a:rPr>
                        <a:t>Service Portfolio Owner</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100" u="none" strike="noStrike">
                          <a:effectLst/>
                        </a:rPr>
                        <a:t>I should be able to filter the portfolio with respect to dimensions.</a:t>
                      </a:r>
                      <a:endParaRPr lang="en-US" sz="11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10006"/>
                  </a:ext>
                </a:extLst>
              </a:tr>
              <a:tr h="190500">
                <a:tc vMerge="1">
                  <a:txBody>
                    <a:bodyPr/>
                    <a:lstStyle/>
                    <a:p>
                      <a:endParaRPr lang="en-US"/>
                    </a:p>
                  </a:txBody>
                  <a:tcPr/>
                </a:tc>
                <a:tc>
                  <a:txBody>
                    <a:bodyPr/>
                    <a:lstStyle/>
                    <a:p>
                      <a:pPr algn="l" fontAlgn="b"/>
                      <a:r>
                        <a:rPr lang="en-US" sz="1100" u="none" strike="noStrike">
                          <a:effectLst/>
                        </a:rPr>
                        <a:t>As a</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100" u="none" strike="noStrike">
                          <a:effectLst/>
                        </a:rPr>
                        <a:t>Service Portfolio Owner</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100" u="none" strike="noStrike">
                          <a:effectLst/>
                        </a:rPr>
                        <a:t>I should be able to filter the portfolio based on multiple portfolio type</a:t>
                      </a:r>
                      <a:endParaRPr lang="en-US" sz="11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10007"/>
                  </a:ext>
                </a:extLst>
              </a:tr>
              <a:tr h="190500">
                <a:tc vMerge="1">
                  <a:txBody>
                    <a:bodyPr/>
                    <a:lstStyle/>
                    <a:p>
                      <a:endParaRPr lang="en-US"/>
                    </a:p>
                  </a:txBody>
                  <a:tcPr/>
                </a:tc>
                <a:tc>
                  <a:txBody>
                    <a:bodyPr/>
                    <a:lstStyle/>
                    <a:p>
                      <a:pPr algn="l" fontAlgn="b"/>
                      <a:r>
                        <a:rPr lang="en-US" sz="1100" u="none" strike="noStrike">
                          <a:effectLst/>
                        </a:rPr>
                        <a:t>As a</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100" u="none" strike="noStrike">
                          <a:effectLst/>
                        </a:rPr>
                        <a:t>Service Portfolio Owner</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100" u="none" strike="noStrike">
                          <a:effectLst/>
                        </a:rPr>
                        <a:t>I should be able to filter the portfolio based on multiple dimension type</a:t>
                      </a:r>
                      <a:endParaRPr lang="en-US" sz="11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10008"/>
                  </a:ext>
                </a:extLst>
              </a:tr>
              <a:tr h="190500">
                <a:tc vMerge="1">
                  <a:txBody>
                    <a:bodyPr/>
                    <a:lstStyle/>
                    <a:p>
                      <a:endParaRPr lang="en-US"/>
                    </a:p>
                  </a:txBody>
                  <a:tcPr/>
                </a:tc>
                <a:tc>
                  <a:txBody>
                    <a:bodyPr/>
                    <a:lstStyle/>
                    <a:p>
                      <a:pPr algn="l" fontAlgn="b"/>
                      <a:r>
                        <a:rPr lang="en-US" sz="1100" u="none" strike="noStrike">
                          <a:effectLst/>
                        </a:rPr>
                        <a:t>As a</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100" u="none" strike="noStrike">
                          <a:effectLst/>
                        </a:rPr>
                        <a:t>Service Portfolio Owner</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100" u="none" strike="noStrike">
                          <a:effectLst/>
                        </a:rPr>
                        <a:t>I should be able to filter the portfolio based on multiple dimension</a:t>
                      </a:r>
                      <a:endParaRPr lang="en-US" sz="11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10009"/>
                  </a:ext>
                </a:extLst>
              </a:tr>
              <a:tr h="190500">
                <a:tc vMerge="1">
                  <a:txBody>
                    <a:bodyPr/>
                    <a:lstStyle/>
                    <a:p>
                      <a:endParaRPr lang="en-US"/>
                    </a:p>
                  </a:txBody>
                  <a:tcPr/>
                </a:tc>
                <a:tc>
                  <a:txBody>
                    <a:bodyPr/>
                    <a:lstStyle/>
                    <a:p>
                      <a:pPr algn="l" fontAlgn="b"/>
                      <a:r>
                        <a:rPr lang="en-US" sz="1100" u="none" strike="noStrike">
                          <a:effectLst/>
                        </a:rPr>
                        <a:t>As a</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100" u="none" strike="noStrike">
                          <a:effectLst/>
                        </a:rPr>
                        <a:t>Service Portfolio Owner</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100" u="none" strike="noStrike">
                          <a:effectLst/>
                        </a:rPr>
                        <a:t>I should be able to search the portfolio by keyword or name from the search bar</a:t>
                      </a:r>
                      <a:endParaRPr lang="en-US" sz="11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10010"/>
                  </a:ext>
                </a:extLst>
              </a:tr>
              <a:tr h="190500">
                <a:tc vMerge="1">
                  <a:txBody>
                    <a:bodyPr/>
                    <a:lstStyle/>
                    <a:p>
                      <a:endParaRPr lang="en-US"/>
                    </a:p>
                  </a:txBody>
                  <a:tcPr/>
                </a:tc>
                <a:tc>
                  <a:txBody>
                    <a:bodyPr/>
                    <a:lstStyle/>
                    <a:p>
                      <a:pPr algn="l" fontAlgn="b"/>
                      <a:r>
                        <a:rPr lang="en-US" sz="1100" u="none" strike="noStrike">
                          <a:effectLst/>
                        </a:rPr>
                        <a:t>As a</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100" u="none" strike="noStrike">
                          <a:effectLst/>
                        </a:rPr>
                        <a:t>Service Portfolio Owner</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100" u="none" strike="noStrike">
                          <a:effectLst/>
                        </a:rPr>
                        <a:t>I should be navigated to the dashboard page once I click on selected portfolio</a:t>
                      </a:r>
                      <a:endParaRPr lang="en-US" sz="11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10011"/>
                  </a:ext>
                </a:extLst>
              </a:tr>
              <a:tr h="190500">
                <a:tc vMerge="1">
                  <a:txBody>
                    <a:bodyPr/>
                    <a:lstStyle/>
                    <a:p>
                      <a:endParaRPr lang="en-US"/>
                    </a:p>
                  </a:txBody>
                  <a:tcPr/>
                </a:tc>
                <a:tc>
                  <a:txBody>
                    <a:bodyPr/>
                    <a:lstStyle/>
                    <a:p>
                      <a:pPr algn="l" fontAlgn="b"/>
                      <a:r>
                        <a:rPr lang="en-US" sz="1100" u="none" strike="noStrike">
                          <a:effectLst/>
                        </a:rPr>
                        <a:t>As a</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100" u="none" strike="noStrike">
                          <a:effectLst/>
                        </a:rPr>
                        <a:t>Service Portfolio Owner</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100" u="none" strike="noStrike">
                          <a:effectLst/>
                        </a:rPr>
                        <a:t>I should be able to view all combinations of dimension and dimension type </a:t>
                      </a:r>
                      <a:endParaRPr lang="en-US" sz="11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10012"/>
                  </a:ext>
                </a:extLst>
              </a:tr>
              <a:tr h="190500">
                <a:tc vMerge="1">
                  <a:txBody>
                    <a:bodyPr/>
                    <a:lstStyle/>
                    <a:p>
                      <a:endParaRPr lang="en-US"/>
                    </a:p>
                  </a:txBody>
                  <a:tcPr/>
                </a:tc>
                <a:tc>
                  <a:txBody>
                    <a:bodyPr/>
                    <a:lstStyle/>
                    <a:p>
                      <a:pPr algn="l" fontAlgn="b"/>
                      <a:r>
                        <a:rPr lang="en-US" sz="1100" u="none" strike="noStrike">
                          <a:effectLst/>
                        </a:rPr>
                        <a:t>As a</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100" u="none" strike="noStrike">
                          <a:effectLst/>
                        </a:rPr>
                        <a:t>Service Portfolio Owner</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100" u="none" strike="noStrike">
                          <a:effectLst/>
                        </a:rPr>
                        <a:t>I should be able to revert any selection made inside the filter and update the lists.</a:t>
                      </a:r>
                      <a:endParaRPr lang="en-US" sz="11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10013"/>
                  </a:ext>
                </a:extLst>
              </a:tr>
              <a:tr h="190500">
                <a:tc vMerge="1">
                  <a:txBody>
                    <a:bodyPr/>
                    <a:lstStyle/>
                    <a:p>
                      <a:endParaRPr lang="en-US"/>
                    </a:p>
                  </a:txBody>
                  <a:tcPr/>
                </a:tc>
                <a:tc>
                  <a:txBody>
                    <a:bodyPr/>
                    <a:lstStyle/>
                    <a:p>
                      <a:pPr algn="l" fontAlgn="b"/>
                      <a:r>
                        <a:rPr lang="en-US" sz="1100" u="none" strike="noStrike">
                          <a:effectLst/>
                        </a:rPr>
                        <a:t>As a</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100" u="none" strike="noStrike">
                          <a:effectLst/>
                        </a:rPr>
                        <a:t>Service Portfolio Owner</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100" u="none" strike="noStrike" dirty="0">
                          <a:effectLst/>
                        </a:rPr>
                        <a:t>I should be able to sort the portfolio list by different attributes of a portfolio</a:t>
                      </a:r>
                      <a:endParaRPr lang="en-US" sz="1100" b="0"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10014"/>
                  </a:ext>
                </a:extLst>
              </a:tr>
            </a:tbl>
          </a:graphicData>
        </a:graphic>
      </p:graphicFrame>
      <p:graphicFrame>
        <p:nvGraphicFramePr>
          <p:cNvPr id="7" name="Table 6"/>
          <p:cNvGraphicFramePr>
            <a:graphicFrameLocks noGrp="1"/>
          </p:cNvGraphicFramePr>
          <p:nvPr>
            <p:extLst/>
          </p:nvPr>
        </p:nvGraphicFramePr>
        <p:xfrm>
          <a:off x="1060448" y="4079875"/>
          <a:ext cx="9632952" cy="1905000"/>
        </p:xfrm>
        <a:graphic>
          <a:graphicData uri="http://schemas.openxmlformats.org/drawingml/2006/table">
            <a:tbl>
              <a:tblPr>
                <a:tableStyleId>{5C22544A-7EE6-4342-B048-85BDC9FD1C3A}</a:tableStyleId>
              </a:tblPr>
              <a:tblGrid>
                <a:gridCol w="1531567">
                  <a:extLst>
                    <a:ext uri="{9D8B030D-6E8A-4147-A177-3AD203B41FA5}">
                      <a16:colId xmlns:a16="http://schemas.microsoft.com/office/drawing/2014/main" xmlns="" val="20000"/>
                    </a:ext>
                  </a:extLst>
                </a:gridCol>
                <a:gridCol w="716501">
                  <a:extLst>
                    <a:ext uri="{9D8B030D-6E8A-4147-A177-3AD203B41FA5}">
                      <a16:colId xmlns:a16="http://schemas.microsoft.com/office/drawing/2014/main" xmlns="" val="20001"/>
                    </a:ext>
                  </a:extLst>
                </a:gridCol>
                <a:gridCol w="2016816">
                  <a:extLst>
                    <a:ext uri="{9D8B030D-6E8A-4147-A177-3AD203B41FA5}">
                      <a16:colId xmlns:a16="http://schemas.microsoft.com/office/drawing/2014/main" xmlns="" val="20002"/>
                    </a:ext>
                  </a:extLst>
                </a:gridCol>
                <a:gridCol w="5368068">
                  <a:extLst>
                    <a:ext uri="{9D8B030D-6E8A-4147-A177-3AD203B41FA5}">
                      <a16:colId xmlns:a16="http://schemas.microsoft.com/office/drawing/2014/main" xmlns="" val="20003"/>
                    </a:ext>
                  </a:extLst>
                </a:gridCol>
              </a:tblGrid>
              <a:tr h="190500">
                <a:tc rowSpan="10">
                  <a:txBody>
                    <a:bodyPr/>
                    <a:lstStyle/>
                    <a:p>
                      <a:pPr algn="ctr" fontAlgn="ctr"/>
                      <a:r>
                        <a:rPr lang="en-US" sz="1100" u="none" strike="noStrike">
                          <a:effectLst/>
                        </a:rPr>
                        <a:t>View Service in a Service Portfolio</a:t>
                      </a:r>
                      <a:endParaRPr lang="en-US" sz="11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b"/>
                      <a:r>
                        <a:rPr lang="en-US" sz="1100" u="none" strike="noStrike">
                          <a:effectLst/>
                        </a:rPr>
                        <a:t>As a</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100" u="none" strike="noStrike">
                          <a:effectLst/>
                        </a:rPr>
                        <a:t>Service Portfolio Owner</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100" u="none" strike="noStrike">
                          <a:effectLst/>
                        </a:rPr>
                        <a:t>I should be directed to dashboard page once I select a portfolio</a:t>
                      </a:r>
                      <a:endParaRPr lang="en-US" sz="11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10000"/>
                  </a:ext>
                </a:extLst>
              </a:tr>
              <a:tr h="190500">
                <a:tc vMerge="1">
                  <a:txBody>
                    <a:bodyPr/>
                    <a:lstStyle/>
                    <a:p>
                      <a:endParaRPr lang="en-US"/>
                    </a:p>
                  </a:txBody>
                  <a:tcPr/>
                </a:tc>
                <a:tc>
                  <a:txBody>
                    <a:bodyPr/>
                    <a:lstStyle/>
                    <a:p>
                      <a:pPr algn="l" fontAlgn="b"/>
                      <a:r>
                        <a:rPr lang="en-US" sz="1100" u="none" strike="noStrike">
                          <a:effectLst/>
                        </a:rPr>
                        <a:t>As a</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100" u="none" strike="noStrike">
                          <a:effectLst/>
                        </a:rPr>
                        <a:t>Service Portfolio Owner</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100" u="none" strike="noStrike">
                          <a:effectLst/>
                        </a:rPr>
                        <a:t>I should be able to get the overview of the portfolio on the dashboard</a:t>
                      </a:r>
                      <a:endParaRPr lang="en-US" sz="11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10001"/>
                  </a:ext>
                </a:extLst>
              </a:tr>
              <a:tr h="190500">
                <a:tc vMerge="1">
                  <a:txBody>
                    <a:bodyPr/>
                    <a:lstStyle/>
                    <a:p>
                      <a:endParaRPr lang="en-US"/>
                    </a:p>
                  </a:txBody>
                  <a:tcPr/>
                </a:tc>
                <a:tc>
                  <a:txBody>
                    <a:bodyPr/>
                    <a:lstStyle/>
                    <a:p>
                      <a:pPr algn="l" fontAlgn="b"/>
                      <a:r>
                        <a:rPr lang="en-US" sz="1100" u="none" strike="noStrike">
                          <a:effectLst/>
                        </a:rPr>
                        <a:t>As a</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100" u="none" strike="noStrike">
                          <a:effectLst/>
                        </a:rPr>
                        <a:t>Service Portfolio Owner</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100" u="none" strike="noStrike">
                          <a:effectLst/>
                        </a:rPr>
                        <a:t>I should be able to click on Service attributes to view their details</a:t>
                      </a:r>
                      <a:endParaRPr lang="en-US" sz="11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10002"/>
                  </a:ext>
                </a:extLst>
              </a:tr>
              <a:tr h="190500">
                <a:tc vMerge="1">
                  <a:txBody>
                    <a:bodyPr/>
                    <a:lstStyle/>
                    <a:p>
                      <a:endParaRPr lang="en-US"/>
                    </a:p>
                  </a:txBody>
                  <a:tcPr/>
                </a:tc>
                <a:tc>
                  <a:txBody>
                    <a:bodyPr/>
                    <a:lstStyle/>
                    <a:p>
                      <a:pPr algn="l" fontAlgn="b"/>
                      <a:r>
                        <a:rPr lang="en-US" sz="1100" u="none" strike="noStrike">
                          <a:effectLst/>
                        </a:rPr>
                        <a:t>As a</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100" u="none" strike="noStrike">
                          <a:effectLst/>
                        </a:rPr>
                        <a:t>Service Portfolio Owner</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100" u="none" strike="noStrike">
                          <a:effectLst/>
                        </a:rPr>
                        <a:t>I should be able to view the list of services in a service portfolio</a:t>
                      </a:r>
                      <a:endParaRPr lang="en-US" sz="11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10003"/>
                  </a:ext>
                </a:extLst>
              </a:tr>
              <a:tr h="190500">
                <a:tc vMerge="1">
                  <a:txBody>
                    <a:bodyPr/>
                    <a:lstStyle/>
                    <a:p>
                      <a:endParaRPr lang="en-US"/>
                    </a:p>
                  </a:txBody>
                  <a:tcPr/>
                </a:tc>
                <a:tc>
                  <a:txBody>
                    <a:bodyPr/>
                    <a:lstStyle/>
                    <a:p>
                      <a:pPr algn="l" fontAlgn="b"/>
                      <a:r>
                        <a:rPr lang="en-US" sz="1100" u="none" strike="noStrike">
                          <a:effectLst/>
                        </a:rPr>
                        <a:t>As a</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100" u="none" strike="noStrike" dirty="0">
                          <a:effectLst/>
                        </a:rPr>
                        <a:t>Service Portfolio Owner</a:t>
                      </a:r>
                      <a:endParaRPr lang="en-US" sz="11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100" u="none" strike="noStrike">
                          <a:effectLst/>
                        </a:rPr>
                        <a:t>I should be able to filter the services based on different service attributes</a:t>
                      </a:r>
                      <a:endParaRPr lang="en-US" sz="11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10004"/>
                  </a:ext>
                </a:extLst>
              </a:tr>
              <a:tr h="190500">
                <a:tc vMerge="1">
                  <a:txBody>
                    <a:bodyPr/>
                    <a:lstStyle/>
                    <a:p>
                      <a:endParaRPr lang="en-US"/>
                    </a:p>
                  </a:txBody>
                  <a:tcPr/>
                </a:tc>
                <a:tc>
                  <a:txBody>
                    <a:bodyPr/>
                    <a:lstStyle/>
                    <a:p>
                      <a:pPr algn="l" fontAlgn="b"/>
                      <a:r>
                        <a:rPr lang="en-US" sz="1100" u="none" strike="noStrike">
                          <a:effectLst/>
                        </a:rPr>
                        <a:t>As a</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100" u="none" strike="noStrike" dirty="0">
                          <a:effectLst/>
                        </a:rPr>
                        <a:t>Service Portfolio Owner</a:t>
                      </a:r>
                      <a:endParaRPr lang="en-US" sz="11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100" u="none" strike="noStrike">
                          <a:effectLst/>
                        </a:rPr>
                        <a:t>I should be able to filter the services by service type</a:t>
                      </a:r>
                      <a:endParaRPr lang="en-US" sz="11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10005"/>
                  </a:ext>
                </a:extLst>
              </a:tr>
              <a:tr h="190500">
                <a:tc vMerge="1">
                  <a:txBody>
                    <a:bodyPr/>
                    <a:lstStyle/>
                    <a:p>
                      <a:endParaRPr lang="en-US"/>
                    </a:p>
                  </a:txBody>
                  <a:tcPr/>
                </a:tc>
                <a:tc>
                  <a:txBody>
                    <a:bodyPr/>
                    <a:lstStyle/>
                    <a:p>
                      <a:pPr algn="l" fontAlgn="b"/>
                      <a:r>
                        <a:rPr lang="en-US" sz="1100" u="none" strike="noStrike">
                          <a:effectLst/>
                        </a:rPr>
                        <a:t>As a</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100" u="none" strike="noStrike" dirty="0">
                          <a:effectLst/>
                        </a:rPr>
                        <a:t>Service Portfolio Owner</a:t>
                      </a:r>
                      <a:endParaRPr lang="en-US" sz="11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100" u="none" strike="noStrike">
                          <a:effectLst/>
                        </a:rPr>
                        <a:t>I should be able to filter the service by service type</a:t>
                      </a:r>
                      <a:endParaRPr lang="en-US" sz="11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10006"/>
                  </a:ext>
                </a:extLst>
              </a:tr>
              <a:tr h="190500">
                <a:tc vMerge="1">
                  <a:txBody>
                    <a:bodyPr/>
                    <a:lstStyle/>
                    <a:p>
                      <a:endParaRPr lang="en-US"/>
                    </a:p>
                  </a:txBody>
                  <a:tcPr/>
                </a:tc>
                <a:tc>
                  <a:txBody>
                    <a:bodyPr/>
                    <a:lstStyle/>
                    <a:p>
                      <a:pPr algn="l" fontAlgn="b"/>
                      <a:r>
                        <a:rPr lang="en-US" sz="1100" u="none" strike="noStrike">
                          <a:effectLst/>
                        </a:rPr>
                        <a:t>As a</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100" u="none" strike="noStrike" dirty="0">
                          <a:effectLst/>
                        </a:rPr>
                        <a:t>Service Portfolio Owner</a:t>
                      </a:r>
                      <a:endParaRPr lang="en-US" sz="11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100" u="none" strike="noStrike">
                          <a:effectLst/>
                        </a:rPr>
                        <a:t>I should be able to search for services by search keyword</a:t>
                      </a:r>
                      <a:endParaRPr lang="en-US" sz="11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10007"/>
                  </a:ext>
                </a:extLst>
              </a:tr>
              <a:tr h="190500">
                <a:tc vMerge="1">
                  <a:txBody>
                    <a:bodyPr/>
                    <a:lstStyle/>
                    <a:p>
                      <a:endParaRPr lang="en-US"/>
                    </a:p>
                  </a:txBody>
                  <a:tcPr/>
                </a:tc>
                <a:tc>
                  <a:txBody>
                    <a:bodyPr/>
                    <a:lstStyle/>
                    <a:p>
                      <a:pPr algn="l" fontAlgn="b"/>
                      <a:r>
                        <a:rPr lang="en-US" sz="1100" u="none" strike="noStrike">
                          <a:effectLst/>
                        </a:rPr>
                        <a:t>As a</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100" u="none" strike="noStrike" dirty="0">
                          <a:effectLst/>
                        </a:rPr>
                        <a:t>Service Portfolio Owner</a:t>
                      </a:r>
                      <a:endParaRPr lang="en-US" sz="11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100" u="none" strike="noStrike">
                          <a:effectLst/>
                        </a:rPr>
                        <a:t>I should be able to view the updated lists after the filters are applied</a:t>
                      </a:r>
                      <a:endParaRPr lang="en-US" sz="11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10008"/>
                  </a:ext>
                </a:extLst>
              </a:tr>
              <a:tr h="190500">
                <a:tc vMerge="1">
                  <a:txBody>
                    <a:bodyPr/>
                    <a:lstStyle/>
                    <a:p>
                      <a:endParaRPr lang="en-US"/>
                    </a:p>
                  </a:txBody>
                  <a:tcPr/>
                </a:tc>
                <a:tc>
                  <a:txBody>
                    <a:bodyPr/>
                    <a:lstStyle/>
                    <a:p>
                      <a:pPr algn="l" fontAlgn="b"/>
                      <a:r>
                        <a:rPr lang="en-US" sz="1100" u="none" strike="noStrike">
                          <a:effectLst/>
                        </a:rPr>
                        <a:t>As a</a:t>
                      </a:r>
                      <a:endParaRPr lang="en-US" sz="1100" b="0" i="0" u="none" strike="noStrike">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1100" u="none" strike="noStrike" dirty="0">
                          <a:effectLst/>
                        </a:rPr>
                        <a:t>Service Portfolio Owner</a:t>
                      </a:r>
                      <a:endParaRPr lang="en-US" sz="11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l" fontAlgn="b"/>
                      <a:r>
                        <a:rPr lang="en-US" sz="1100" u="none" strike="noStrike" dirty="0">
                          <a:effectLst/>
                        </a:rPr>
                        <a:t>I should be able to click on service to get the service overview</a:t>
                      </a:r>
                      <a:endParaRPr lang="en-US" sz="1100" b="0"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252621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2">
                    <a:lumMod val="75000"/>
                  </a:schemeClr>
                </a:solidFill>
                <a:latin typeface="Times New Roman" charset="0"/>
                <a:ea typeface="Times New Roman" charset="0"/>
                <a:cs typeface="Times New Roman" charset="0"/>
              </a:rPr>
              <a:t>Technical Challenges</a:t>
            </a:r>
            <a:endParaRPr lang="en-US" sz="3600" b="1" dirty="0">
              <a:solidFill>
                <a:schemeClr val="accent2">
                  <a:lumMod val="75000"/>
                </a:schemeClr>
              </a:solidFill>
              <a:latin typeface="Times New Roman" charset="0"/>
              <a:ea typeface="Times New Roman" charset="0"/>
              <a:cs typeface="Times New Roman"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3630981"/>
              </p:ext>
            </p:extLst>
          </p:nvPr>
        </p:nvGraphicFramePr>
        <p:xfrm>
          <a:off x="609600" y="1600200"/>
          <a:ext cx="9144000" cy="430276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370840">
                <a:tc>
                  <a:txBody>
                    <a:bodyPr/>
                    <a:lstStyle/>
                    <a:p>
                      <a:r>
                        <a:rPr lang="en-US" dirty="0" smtClean="0"/>
                        <a:t>Challenges</a:t>
                      </a:r>
                      <a:endParaRPr lang="en-US" dirty="0"/>
                    </a:p>
                  </a:txBody>
                  <a:tcPr/>
                </a:tc>
                <a:tc>
                  <a:txBody>
                    <a:bodyPr/>
                    <a:lstStyle/>
                    <a:p>
                      <a:r>
                        <a:rPr lang="en-US" dirty="0" smtClean="0"/>
                        <a:t>Architectural Decisions</a:t>
                      </a:r>
                      <a:endParaRPr lang="en-US" dirty="0"/>
                    </a:p>
                  </a:txBody>
                  <a:tcPr/>
                </a:tc>
                <a:extLst>
                  <a:ext uri="{0D108BD9-81ED-4DB2-BD59-A6C34878D82A}">
                    <a16:rowId xmlns:a16="http://schemas.microsoft.com/office/drawing/2014/main" xmlns="" val="10000"/>
                  </a:ext>
                </a:extLst>
              </a:tr>
              <a:tr h="370840">
                <a:tc>
                  <a:txBody>
                    <a:bodyPr/>
                    <a:lstStyle/>
                    <a:p>
                      <a:r>
                        <a:rPr lang="en-US" dirty="0" smtClean="0"/>
                        <a:t>The entities were generated</a:t>
                      </a:r>
                      <a:r>
                        <a:rPr lang="en-US" baseline="0" dirty="0" smtClean="0"/>
                        <a:t> and there were some discrepancies in their relationship</a:t>
                      </a:r>
                      <a:endParaRPr lang="en-US" dirty="0"/>
                    </a:p>
                  </a:txBody>
                  <a:tcPr/>
                </a:tc>
                <a:tc>
                  <a:txBody>
                    <a:bodyPr/>
                    <a:lstStyle/>
                    <a:p>
                      <a:r>
                        <a:rPr lang="en-US" dirty="0" smtClean="0"/>
                        <a:t>The relationships will be</a:t>
                      </a:r>
                      <a:r>
                        <a:rPr lang="en-US" baseline="0" dirty="0" smtClean="0"/>
                        <a:t> manually changed and JPA will update the database with the new schema.</a:t>
                      </a:r>
                      <a:endParaRPr lang="en-US" dirty="0"/>
                    </a:p>
                  </a:txBody>
                  <a:tcPr/>
                </a:tc>
                <a:extLst>
                  <a:ext uri="{0D108BD9-81ED-4DB2-BD59-A6C34878D82A}">
                    <a16:rowId xmlns:a16="http://schemas.microsoft.com/office/drawing/2014/main" xmlns="" val="10001"/>
                  </a:ext>
                </a:extLst>
              </a:tr>
              <a:tr h="370840">
                <a:tc>
                  <a:txBody>
                    <a:bodyPr/>
                    <a:lstStyle/>
                    <a:p>
                      <a:r>
                        <a:rPr lang="en-US" dirty="0" smtClean="0"/>
                        <a:t>The version control system was a</a:t>
                      </a:r>
                      <a:r>
                        <a:rPr lang="en-US" baseline="0" dirty="0" smtClean="0"/>
                        <a:t> local repository and the systems must be connected to the local network to access the code repository. Hence, merge conflicts were high.</a:t>
                      </a:r>
                      <a:endParaRPr lang="en-US" dirty="0"/>
                    </a:p>
                  </a:txBody>
                  <a:tcPr/>
                </a:tc>
                <a:tc>
                  <a:txBody>
                    <a:bodyPr/>
                    <a:lstStyle/>
                    <a:p>
                      <a:r>
                        <a:rPr lang="en-US" dirty="0" smtClean="0"/>
                        <a:t>Segregate development work based</a:t>
                      </a:r>
                      <a:r>
                        <a:rPr lang="en-US" baseline="0" dirty="0" smtClean="0"/>
                        <a:t> on use cases and avoid overlapping responsibilities to avoid conflicts during commits.</a:t>
                      </a:r>
                      <a:endParaRPr lang="en-US" dirty="0"/>
                    </a:p>
                  </a:txBody>
                  <a:tcPr/>
                </a:tc>
                <a:extLst>
                  <a:ext uri="{0D108BD9-81ED-4DB2-BD59-A6C34878D82A}">
                    <a16:rowId xmlns:a16="http://schemas.microsoft.com/office/drawing/2014/main" xmlns="" val="10002"/>
                  </a:ext>
                </a:extLst>
              </a:tr>
              <a:tr h="370840">
                <a:tc>
                  <a:txBody>
                    <a:bodyPr/>
                    <a:lstStyle/>
                    <a:p>
                      <a:r>
                        <a:rPr lang="en-US" dirty="0" smtClean="0"/>
                        <a:t>The integration</a:t>
                      </a:r>
                      <a:r>
                        <a:rPr lang="en-US" baseline="0" dirty="0" smtClean="0"/>
                        <a:t> points were not aforementioned and hence, integration decisions were unknown during development.</a:t>
                      </a:r>
                      <a:endParaRPr lang="en-US" dirty="0"/>
                    </a:p>
                  </a:txBody>
                  <a:tcPr/>
                </a:tc>
                <a:tc>
                  <a:txBody>
                    <a:bodyPr/>
                    <a:lstStyle/>
                    <a:p>
                      <a:r>
                        <a:rPr lang="en-US" dirty="0" smtClean="0"/>
                        <a:t>Design the system in such</a:t>
                      </a:r>
                      <a:r>
                        <a:rPr lang="en-US" baseline="0" dirty="0" smtClean="0"/>
                        <a:t> a way that existing modules and future modules would easily be interfaced with it.</a:t>
                      </a:r>
                      <a:endParaRPr lang="en-US" dirty="0"/>
                    </a:p>
                  </a:txBody>
                  <a:tcPr/>
                </a:tc>
                <a:extLst>
                  <a:ext uri="{0D108BD9-81ED-4DB2-BD59-A6C34878D82A}">
                    <a16:rowId xmlns:a16="http://schemas.microsoft.com/office/drawing/2014/main" xmlns="" val="10003"/>
                  </a:ext>
                </a:extLst>
              </a:tr>
              <a:tr h="370840">
                <a:tc>
                  <a:txBody>
                    <a:bodyPr/>
                    <a:lstStyle/>
                    <a:p>
                      <a:r>
                        <a:rPr lang="en-US" dirty="0" smtClean="0"/>
                        <a:t>The technology being used was new and the team</a:t>
                      </a:r>
                      <a:r>
                        <a:rPr lang="en-US" baseline="0" dirty="0" smtClean="0"/>
                        <a:t> was not well-versed with it. </a:t>
                      </a:r>
                      <a:endParaRPr lang="en-US" dirty="0"/>
                    </a:p>
                  </a:txBody>
                  <a:tcPr/>
                </a:tc>
                <a:tc>
                  <a:txBody>
                    <a:bodyPr/>
                    <a:lstStyle/>
                    <a:p>
                      <a:r>
                        <a:rPr lang="en-US" dirty="0" smtClean="0"/>
                        <a:t>Brainstorm and take</a:t>
                      </a:r>
                      <a:r>
                        <a:rPr lang="en-US" baseline="0" dirty="0" smtClean="0"/>
                        <a:t> the enterprise java elective to get more training on the technology being used.</a:t>
                      </a:r>
                      <a:endParaRPr lang="en-US"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888375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2">
                    <a:lumMod val="75000"/>
                  </a:schemeClr>
                </a:solidFill>
                <a:latin typeface="Times New Roman" charset="0"/>
                <a:ea typeface="Times New Roman" charset="0"/>
                <a:cs typeface="Times New Roman" charset="0"/>
              </a:rPr>
              <a:t>PROJECT RISKS</a:t>
            </a:r>
            <a:endParaRPr lang="en-US" sz="3600" b="1" dirty="0">
              <a:solidFill>
                <a:schemeClr val="accent2">
                  <a:lumMod val="75000"/>
                </a:schemeClr>
              </a:solidFill>
              <a:latin typeface="Times New Roman" charset="0"/>
              <a:ea typeface="Times New Roman" charset="0"/>
              <a:cs typeface="Times New Roman" charset="0"/>
            </a:endParaRPr>
          </a:p>
        </p:txBody>
      </p:sp>
      <p:graphicFrame>
        <p:nvGraphicFramePr>
          <p:cNvPr id="4" name="Content Placeholder 3"/>
          <p:cNvGraphicFramePr>
            <a:graphicFrameLocks noGrp="1"/>
          </p:cNvGraphicFramePr>
          <p:nvPr>
            <p:ph idx="1"/>
          </p:nvPr>
        </p:nvGraphicFramePr>
        <p:xfrm>
          <a:off x="866226" y="1417637"/>
          <a:ext cx="9649373" cy="4754560"/>
        </p:xfrm>
        <a:graphic>
          <a:graphicData uri="http://schemas.openxmlformats.org/drawingml/2006/table">
            <a:tbl>
              <a:tblPr/>
              <a:tblGrid>
                <a:gridCol w="1298300">
                  <a:extLst>
                    <a:ext uri="{9D8B030D-6E8A-4147-A177-3AD203B41FA5}">
                      <a16:colId xmlns:a16="http://schemas.microsoft.com/office/drawing/2014/main" xmlns="" val="20000"/>
                    </a:ext>
                  </a:extLst>
                </a:gridCol>
                <a:gridCol w="2658964">
                  <a:extLst>
                    <a:ext uri="{9D8B030D-6E8A-4147-A177-3AD203B41FA5}">
                      <a16:colId xmlns:a16="http://schemas.microsoft.com/office/drawing/2014/main" xmlns="" val="20001"/>
                    </a:ext>
                  </a:extLst>
                </a:gridCol>
                <a:gridCol w="912779">
                  <a:extLst>
                    <a:ext uri="{9D8B030D-6E8A-4147-A177-3AD203B41FA5}">
                      <a16:colId xmlns:a16="http://schemas.microsoft.com/office/drawing/2014/main" xmlns="" val="20002"/>
                    </a:ext>
                  </a:extLst>
                </a:gridCol>
                <a:gridCol w="799390">
                  <a:extLst>
                    <a:ext uri="{9D8B030D-6E8A-4147-A177-3AD203B41FA5}">
                      <a16:colId xmlns:a16="http://schemas.microsoft.com/office/drawing/2014/main" xmlns="" val="20003"/>
                    </a:ext>
                  </a:extLst>
                </a:gridCol>
                <a:gridCol w="748364">
                  <a:extLst>
                    <a:ext uri="{9D8B030D-6E8A-4147-A177-3AD203B41FA5}">
                      <a16:colId xmlns:a16="http://schemas.microsoft.com/office/drawing/2014/main" xmlns="" val="20004"/>
                    </a:ext>
                  </a:extLst>
                </a:gridCol>
                <a:gridCol w="1615788">
                  <a:extLst>
                    <a:ext uri="{9D8B030D-6E8A-4147-A177-3AD203B41FA5}">
                      <a16:colId xmlns:a16="http://schemas.microsoft.com/office/drawing/2014/main" xmlns="" val="20005"/>
                    </a:ext>
                  </a:extLst>
                </a:gridCol>
                <a:gridCol w="1615788">
                  <a:extLst>
                    <a:ext uri="{9D8B030D-6E8A-4147-A177-3AD203B41FA5}">
                      <a16:colId xmlns:a16="http://schemas.microsoft.com/office/drawing/2014/main" xmlns="" val="20006"/>
                    </a:ext>
                  </a:extLst>
                </a:gridCol>
              </a:tblGrid>
              <a:tr h="224735">
                <a:tc gridSpan="5">
                  <a:txBody>
                    <a:bodyPr/>
                    <a:lstStyle/>
                    <a:p>
                      <a:pPr algn="ctr" fontAlgn="ctr"/>
                      <a:r>
                        <a:rPr lang="en-US" sz="600" b="1" i="0" u="none" strike="noStrike">
                          <a:solidFill>
                            <a:srgbClr val="000000"/>
                          </a:solidFill>
                          <a:effectLst/>
                          <a:latin typeface="Calibri" charset="0"/>
                        </a:rPr>
                        <a:t>Description  </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600" b="1" i="0" u="none" strike="noStrike">
                          <a:solidFill>
                            <a:srgbClr val="000000"/>
                          </a:solidFill>
                          <a:effectLst/>
                          <a:latin typeface="Calibri" charset="0"/>
                        </a:rPr>
                        <a:t>Preventative Actions </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ctr"/>
                      <a:r>
                        <a:rPr lang="en-US" sz="600" b="1" i="0" u="none" strike="noStrike">
                          <a:solidFill>
                            <a:srgbClr val="000000"/>
                          </a:solidFill>
                          <a:effectLst/>
                          <a:latin typeface="Calibri" charset="0"/>
                        </a:rPr>
                        <a:t>Contingency Actions</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xmlns="" val="10000"/>
                  </a:ext>
                </a:extLst>
              </a:tr>
              <a:tr h="224735">
                <a:tc>
                  <a:txBody>
                    <a:bodyPr/>
                    <a:lstStyle/>
                    <a:p>
                      <a:pPr algn="ctr" fontAlgn="ctr"/>
                      <a:r>
                        <a:rPr lang="en-US" sz="600" b="0" i="0" u="none" strike="noStrike">
                          <a:solidFill>
                            <a:srgbClr val="000000"/>
                          </a:solidFill>
                          <a:effectLst/>
                          <a:latin typeface="Calibri" charset="0"/>
                        </a:rPr>
                        <a:t>Risk Item</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ctr"/>
                      <a:r>
                        <a:rPr lang="en-US" sz="600" b="0" i="0" u="none" strike="noStrike">
                          <a:solidFill>
                            <a:srgbClr val="000000"/>
                          </a:solidFill>
                          <a:effectLst/>
                          <a:latin typeface="Calibri" charset="0"/>
                        </a:rPr>
                        <a:t>Description of Risk</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ctr"/>
                      <a:r>
                        <a:rPr lang="en-US" sz="600" b="0" i="0" u="none" strike="noStrike">
                          <a:solidFill>
                            <a:srgbClr val="000000"/>
                          </a:solidFill>
                          <a:effectLst/>
                          <a:latin typeface="Calibri" charset="0"/>
                        </a:rPr>
                        <a:t>Risk Type</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ctr"/>
                      <a:r>
                        <a:rPr lang="en-US" sz="600" b="0" i="0" u="none" strike="noStrike">
                          <a:solidFill>
                            <a:srgbClr val="000000"/>
                          </a:solidFill>
                          <a:effectLst/>
                          <a:latin typeface="Calibri" charset="0"/>
                        </a:rPr>
                        <a:t>Risk Resolution Technique</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ctr"/>
                      <a:r>
                        <a:rPr lang="en-US" sz="600" b="0" i="0" u="none" strike="noStrike">
                          <a:solidFill>
                            <a:srgbClr val="000000"/>
                          </a:solidFill>
                          <a:effectLst/>
                          <a:latin typeface="Calibri" charset="0"/>
                        </a:rPr>
                        <a:t>Priority Rating</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ctr"/>
                      <a:r>
                        <a:rPr lang="sk-SK" sz="600" b="1" i="0" u="none" strike="noStrike">
                          <a:solidFill>
                            <a:srgbClr val="000000"/>
                          </a:solidFill>
                          <a:effectLst/>
                          <a:latin typeface="Calibri" charset="0"/>
                        </a:rPr>
                        <a:t> </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ctr"/>
                      <a:r>
                        <a:rPr lang="sk-SK" sz="600" b="1" i="0" u="none" strike="noStrike">
                          <a:solidFill>
                            <a:srgbClr val="000000"/>
                          </a:solidFill>
                          <a:effectLst/>
                          <a:latin typeface="Calibri" charset="0"/>
                        </a:rPr>
                        <a:t> </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xmlns="" val="10001"/>
                  </a:ext>
                </a:extLst>
              </a:tr>
              <a:tr h="990242">
                <a:tc>
                  <a:txBody>
                    <a:bodyPr/>
                    <a:lstStyle/>
                    <a:p>
                      <a:pPr algn="ctr" fontAlgn="ctr"/>
                      <a:r>
                        <a:rPr lang="en-US" sz="600" b="0" i="0" u="none" strike="noStrike">
                          <a:solidFill>
                            <a:srgbClr val="000000"/>
                          </a:solidFill>
                          <a:effectLst/>
                          <a:latin typeface="Calibri" charset="0"/>
                        </a:rPr>
                        <a:t>Ambiguities in Requirements</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Calibri" charset="0"/>
                        </a:rPr>
                        <a:t>When:</a:t>
                      </a:r>
                      <a:br>
                        <a:rPr lang="en-US" sz="600" b="0" i="0" u="none" strike="noStrike">
                          <a:solidFill>
                            <a:srgbClr val="000000"/>
                          </a:solidFill>
                          <a:effectLst/>
                          <a:latin typeface="Calibri" charset="0"/>
                        </a:rPr>
                      </a:br>
                      <a:r>
                        <a:rPr lang="en-US" sz="600" b="0" i="0" u="none" strike="noStrike">
                          <a:solidFill>
                            <a:srgbClr val="000000"/>
                          </a:solidFill>
                          <a:effectLst/>
                          <a:latin typeface="Calibri" charset="0"/>
                        </a:rPr>
                        <a:t>We work on this project for Instant Edge. Since it’s a new product and the requirements for this module depends on the success previous module. The previous module will go live with the first in october, so requirements are still ambiguous from client's side.</a:t>
                      </a:r>
                      <a:br>
                        <a:rPr lang="en-US" sz="600" b="0" i="0" u="none" strike="noStrike">
                          <a:solidFill>
                            <a:srgbClr val="000000"/>
                          </a:solidFill>
                          <a:effectLst/>
                          <a:latin typeface="Calibri" charset="0"/>
                        </a:rPr>
                      </a:br>
                      <a:r>
                        <a:rPr lang="en-US" sz="600" b="0" i="0" u="none" strike="noStrike">
                          <a:solidFill>
                            <a:srgbClr val="000000"/>
                          </a:solidFill>
                          <a:effectLst/>
                          <a:latin typeface="Calibri" charset="0"/>
                        </a:rPr>
                        <a:t>Then:</a:t>
                      </a:r>
                      <a:br>
                        <a:rPr lang="en-US" sz="600" b="0" i="0" u="none" strike="noStrike">
                          <a:solidFill>
                            <a:srgbClr val="000000"/>
                          </a:solidFill>
                          <a:effectLst/>
                          <a:latin typeface="Calibri" charset="0"/>
                        </a:rPr>
                      </a:br>
                      <a:r>
                        <a:rPr lang="en-US" sz="600" b="0" i="0" u="none" strike="noStrike">
                          <a:solidFill>
                            <a:srgbClr val="000000"/>
                          </a:solidFill>
                          <a:effectLst/>
                          <a:latin typeface="Calibri" charset="0"/>
                        </a:rPr>
                        <a:t>It is sometimes difficult to define and finalize project requirements as we are not sure of what to keep and what not to.</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Calibri" charset="0"/>
                        </a:rPr>
                        <a:t>Customer Risk</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Calibri" charset="0"/>
                        </a:rPr>
                        <a:t>Risk Localization</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Calibri" charset="0"/>
                        </a:rPr>
                        <a:t>M</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Calibri" charset="0"/>
                        </a:rPr>
                        <a:t>All team members to study existing software which provide similar services, and understand what the common requirements for such kind platforms are.</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Calibri" charset="0"/>
                        </a:rPr>
                        <a:t>The team members approached ISS teachers and studied different competitor products to gain knowlwdge and take feedbacks .</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828712">
                <a:tc>
                  <a:txBody>
                    <a:bodyPr/>
                    <a:lstStyle/>
                    <a:p>
                      <a:pPr algn="ctr" fontAlgn="ctr"/>
                      <a:r>
                        <a:rPr lang="en-US" sz="600" b="0" i="0" u="none" strike="noStrike">
                          <a:solidFill>
                            <a:srgbClr val="000000"/>
                          </a:solidFill>
                          <a:effectLst/>
                          <a:latin typeface="Calibri" charset="0"/>
                        </a:rPr>
                        <a:t>Lack of technical skills in different programming languages and platforms</a:t>
                      </a:r>
                      <a:br>
                        <a:rPr lang="en-US" sz="600" b="0" i="0" u="none" strike="noStrike">
                          <a:solidFill>
                            <a:srgbClr val="000000"/>
                          </a:solidFill>
                          <a:effectLst/>
                          <a:latin typeface="Calibri" charset="0"/>
                        </a:rPr>
                      </a:br>
                      <a:endParaRPr lang="en-US" sz="600" b="0" i="0" u="none" strike="noStrike">
                        <a:solidFill>
                          <a:srgbClr val="000000"/>
                        </a:solidFill>
                        <a:effectLst/>
                        <a:latin typeface="Calibri" charset="0"/>
                      </a:endParaRP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600" b="0" i="0" u="none" strike="noStrike">
                          <a:solidFill>
                            <a:srgbClr val="000000"/>
                          </a:solidFill>
                          <a:effectLst/>
                          <a:latin typeface="Calibri" charset="0"/>
                        </a:rPr>
                        <a:t>When: Team members have in-depth knowledge in a particular programming language but, not broad based programming experience.</a:t>
                      </a:r>
                      <a:br>
                        <a:rPr lang="en-US" sz="600" b="0" i="0" u="none" strike="noStrike">
                          <a:solidFill>
                            <a:srgbClr val="000000"/>
                          </a:solidFill>
                          <a:effectLst/>
                          <a:latin typeface="Calibri" charset="0"/>
                        </a:rPr>
                      </a:br>
                      <a:r>
                        <a:rPr lang="en-US" sz="600" b="0" i="0" u="none" strike="noStrike">
                          <a:solidFill>
                            <a:srgbClr val="000000"/>
                          </a:solidFill>
                          <a:effectLst/>
                          <a:latin typeface="Calibri" charset="0"/>
                        </a:rPr>
                        <a:t/>
                      </a:r>
                      <a:br>
                        <a:rPr lang="en-US" sz="600" b="0" i="0" u="none" strike="noStrike">
                          <a:solidFill>
                            <a:srgbClr val="000000"/>
                          </a:solidFill>
                          <a:effectLst/>
                          <a:latin typeface="Calibri" charset="0"/>
                        </a:rPr>
                      </a:br>
                      <a:r>
                        <a:rPr lang="en-US" sz="600" b="0" i="0" u="none" strike="noStrike">
                          <a:solidFill>
                            <a:srgbClr val="000000"/>
                          </a:solidFill>
                          <a:effectLst/>
                          <a:latin typeface="Calibri" charset="0"/>
                        </a:rPr>
                        <a:t>Then:It may takes time for the developer to research and understand the new technologies it may lead to risk of project schedule being over run, Increase cost of the project and can introduce more defects in the system due to lack of experience.</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Calibri" charset="0"/>
                        </a:rPr>
                        <a:t>Technology Risk</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Calibri" charset="0"/>
                        </a:rPr>
                        <a:t>Risk Localization</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dirty="0">
                          <a:solidFill>
                            <a:srgbClr val="000000"/>
                          </a:solidFill>
                          <a:effectLst/>
                          <a:latin typeface="Calibri" charset="0"/>
                        </a:rPr>
                        <a:t>H</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Calibri" charset="0"/>
                        </a:rPr>
                        <a:t>Team requires to gain knowledge by reading books or taking online training on different technologies which they are not comfortable with. Skills matrix have been designed to understand  weak areas of team members so, that thay can sharpen their skills.</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600" b="0" i="0" u="none" strike="noStrike">
                          <a:solidFill>
                            <a:srgbClr val="000000"/>
                          </a:solidFill>
                          <a:effectLst/>
                          <a:latin typeface="Calibri" charset="0"/>
                        </a:rPr>
                        <a:t>To seek guidance from programming language experts for technical issues faced like all the members of the team were required to take up ejava course as thier elective, and in the event of failure, in accordance with client and project co-ordinator reduce the scope of the project</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828712">
                <a:tc>
                  <a:txBody>
                    <a:bodyPr/>
                    <a:lstStyle/>
                    <a:p>
                      <a:pPr algn="ctr" fontAlgn="ctr"/>
                      <a:r>
                        <a:rPr lang="en-US" sz="600" b="0" i="0" u="none" strike="noStrike">
                          <a:solidFill>
                            <a:srgbClr val="000000"/>
                          </a:solidFill>
                          <a:effectLst/>
                          <a:latin typeface="Calibri" charset="0"/>
                        </a:rPr>
                        <a:t>Lack of domain knowledge</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600" b="0" i="0" u="none" strike="noStrike">
                          <a:solidFill>
                            <a:srgbClr val="000000"/>
                          </a:solidFill>
                          <a:effectLst/>
                          <a:latin typeface="Calibri" charset="0"/>
                        </a:rPr>
                        <a:t>When: Team members have in-depth knowledge in a particular domain but, not broad based on ITIL Framework.</a:t>
                      </a:r>
                      <a:br>
                        <a:rPr lang="en-US" sz="600" b="0" i="0" u="none" strike="noStrike">
                          <a:solidFill>
                            <a:srgbClr val="000000"/>
                          </a:solidFill>
                          <a:effectLst/>
                          <a:latin typeface="Calibri" charset="0"/>
                        </a:rPr>
                      </a:br>
                      <a:r>
                        <a:rPr lang="en-US" sz="600" b="0" i="0" u="none" strike="noStrike">
                          <a:solidFill>
                            <a:srgbClr val="000000"/>
                          </a:solidFill>
                          <a:effectLst/>
                          <a:latin typeface="Calibri" charset="0"/>
                        </a:rPr>
                        <a:t/>
                      </a:r>
                      <a:br>
                        <a:rPr lang="en-US" sz="600" b="0" i="0" u="none" strike="noStrike">
                          <a:solidFill>
                            <a:srgbClr val="000000"/>
                          </a:solidFill>
                          <a:effectLst/>
                          <a:latin typeface="Calibri" charset="0"/>
                        </a:rPr>
                      </a:br>
                      <a:r>
                        <a:rPr lang="en-US" sz="600" b="0" i="0" u="none" strike="noStrike">
                          <a:solidFill>
                            <a:srgbClr val="000000"/>
                          </a:solidFill>
                          <a:effectLst/>
                          <a:latin typeface="Calibri" charset="0"/>
                        </a:rPr>
                        <a:t>Then:It may takes time for the team to research and understand the new framework it may lead to risk of project schedule being over run, Increase cost of the project and can introduce more defects in the system due to lack of experience.</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Calibri" charset="0"/>
                        </a:rPr>
                        <a:t>Technology Risk</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Calibri" charset="0"/>
                        </a:rPr>
                        <a:t>Risk Localization</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Calibri" charset="0"/>
                        </a:rPr>
                        <a:t>H</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Calibri" charset="0"/>
                        </a:rPr>
                        <a:t>Team requires to gain knowledge by reading books or taking online training on different technologies which they are not comfortable with. Skills matrix have been designed to understand  weak areas of team members so, that thay can sharpen their skills.</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600" b="0" i="0" u="none" strike="noStrike">
                          <a:solidFill>
                            <a:srgbClr val="000000"/>
                          </a:solidFill>
                          <a:effectLst/>
                          <a:latin typeface="Calibri" charset="0"/>
                        </a:rPr>
                        <a:t>To seek guidance from programming language experts for technical issues faced, and in the event of failure, in accordance with client and project co-ordinator reduce the scope of the project. Lot of book on ITIL best practises were read by the team members.</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828712">
                <a:tc>
                  <a:txBody>
                    <a:bodyPr/>
                    <a:lstStyle/>
                    <a:p>
                      <a:pPr algn="ctr" fontAlgn="ctr"/>
                      <a:r>
                        <a:rPr lang="en-US" sz="600" b="0" i="0" u="none" strike="noStrike">
                          <a:solidFill>
                            <a:srgbClr val="000000"/>
                          </a:solidFill>
                          <a:effectLst/>
                          <a:latin typeface="Calibri" charset="0"/>
                        </a:rPr>
                        <a:t>Team members unable to attend discussions and hand in deliverables on time</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600" b="0" i="0" u="none" strike="noStrike">
                          <a:solidFill>
                            <a:srgbClr val="000000"/>
                          </a:solidFill>
                          <a:effectLst/>
                          <a:latin typeface="Calibri" charset="0"/>
                        </a:rPr>
                        <a:t>When:</a:t>
                      </a:r>
                      <a:br>
                        <a:rPr lang="en-US" sz="600" b="0" i="0" u="none" strike="noStrike">
                          <a:solidFill>
                            <a:srgbClr val="000000"/>
                          </a:solidFill>
                          <a:effectLst/>
                          <a:latin typeface="Calibri" charset="0"/>
                        </a:rPr>
                      </a:br>
                      <a:r>
                        <a:rPr lang="en-US" sz="600" b="0" i="0" u="none" strike="noStrike">
                          <a:solidFill>
                            <a:srgbClr val="000000"/>
                          </a:solidFill>
                          <a:effectLst/>
                          <a:latin typeface="Calibri" charset="0"/>
                        </a:rPr>
                        <a:t>Project team members not able to attend the weekly discussions, and/or unable to hand in the tasks assigned to them on time due to what ever reasons.</a:t>
                      </a:r>
                      <a:br>
                        <a:rPr lang="en-US" sz="600" b="0" i="0" u="none" strike="noStrike">
                          <a:solidFill>
                            <a:srgbClr val="000000"/>
                          </a:solidFill>
                          <a:effectLst/>
                          <a:latin typeface="Calibri" charset="0"/>
                        </a:rPr>
                      </a:br>
                      <a:r>
                        <a:rPr lang="en-US" sz="600" b="0" i="0" u="none" strike="noStrike">
                          <a:solidFill>
                            <a:srgbClr val="000000"/>
                          </a:solidFill>
                          <a:effectLst/>
                          <a:latin typeface="Calibri" charset="0"/>
                        </a:rPr>
                        <a:t>Then:</a:t>
                      </a:r>
                      <a:br>
                        <a:rPr lang="en-US" sz="600" b="0" i="0" u="none" strike="noStrike">
                          <a:solidFill>
                            <a:srgbClr val="000000"/>
                          </a:solidFill>
                          <a:effectLst/>
                          <a:latin typeface="Calibri" charset="0"/>
                        </a:rPr>
                      </a:br>
                      <a:r>
                        <a:rPr lang="en-US" sz="600" b="0" i="0" u="none" strike="noStrike">
                          <a:solidFill>
                            <a:srgbClr val="000000"/>
                          </a:solidFill>
                          <a:effectLst/>
                          <a:latin typeface="Calibri" charset="0"/>
                        </a:rPr>
                        <a:t>Delay in project schedule due to fixed resources and schedule. </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Calibri" charset="0"/>
                        </a:rPr>
                        <a:t>Management Risk</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Calibri" charset="0"/>
                        </a:rPr>
                        <a:t>Risk Transfer</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Calibri" charset="0"/>
                        </a:rPr>
                        <a:t>M</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Calibri" charset="0"/>
                        </a:rPr>
                        <a:t>Make sure that each member reports to the project manager about his/her travel schedule at least for the next 3 months, so that the PM can plan early and minimize the risk.</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600" b="0" i="0" u="none" strike="noStrike">
                          <a:solidFill>
                            <a:srgbClr val="000000"/>
                          </a:solidFill>
                          <a:effectLst/>
                          <a:latin typeface="Calibri" charset="0"/>
                        </a:rPr>
                        <a:t>Find a backup of the people who travel and reassign his work to someone else in the team.</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828712">
                <a:tc>
                  <a:txBody>
                    <a:bodyPr/>
                    <a:lstStyle/>
                    <a:p>
                      <a:pPr algn="ctr" fontAlgn="ctr"/>
                      <a:r>
                        <a:rPr lang="en-US" sz="600" b="0" i="0" u="none" strike="noStrike">
                          <a:solidFill>
                            <a:srgbClr val="000000"/>
                          </a:solidFill>
                          <a:effectLst/>
                          <a:latin typeface="Calibri" charset="0"/>
                        </a:rPr>
                        <a:t>Lack of Human Resources</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Calibri" charset="0"/>
                        </a:rPr>
                        <a:t>When:</a:t>
                      </a:r>
                      <a:br>
                        <a:rPr lang="en-US" sz="600" b="0" i="0" u="none" strike="noStrike">
                          <a:solidFill>
                            <a:srgbClr val="000000"/>
                          </a:solidFill>
                          <a:effectLst/>
                          <a:latin typeface="Calibri" charset="0"/>
                        </a:rPr>
                      </a:br>
                      <a:r>
                        <a:rPr lang="en-US" sz="600" b="0" i="0" u="none" strike="noStrike">
                          <a:solidFill>
                            <a:srgbClr val="000000"/>
                          </a:solidFill>
                          <a:effectLst/>
                          <a:latin typeface="Calibri" charset="0"/>
                        </a:rPr>
                        <a:t>At the  mid of sprint 1, one of our techical lead dropped out of the project. Only 4 members remained in the team (FT4).</a:t>
                      </a:r>
                      <a:br>
                        <a:rPr lang="en-US" sz="600" b="0" i="0" u="none" strike="noStrike">
                          <a:solidFill>
                            <a:srgbClr val="000000"/>
                          </a:solidFill>
                          <a:effectLst/>
                          <a:latin typeface="Calibri" charset="0"/>
                        </a:rPr>
                      </a:br>
                      <a:r>
                        <a:rPr lang="en-US" sz="600" b="0" i="0" u="none" strike="noStrike">
                          <a:solidFill>
                            <a:srgbClr val="000000"/>
                          </a:solidFill>
                          <a:effectLst/>
                          <a:latin typeface="Calibri" charset="0"/>
                        </a:rPr>
                        <a:t>Then:</a:t>
                      </a:r>
                      <a:br>
                        <a:rPr lang="en-US" sz="600" b="0" i="0" u="none" strike="noStrike">
                          <a:solidFill>
                            <a:srgbClr val="000000"/>
                          </a:solidFill>
                          <a:effectLst/>
                          <a:latin typeface="Calibri" charset="0"/>
                        </a:rPr>
                      </a:br>
                      <a:r>
                        <a:rPr lang="en-US" sz="600" b="0" i="0" u="none" strike="noStrike">
                          <a:solidFill>
                            <a:srgbClr val="000000"/>
                          </a:solidFill>
                          <a:effectLst/>
                          <a:latin typeface="Calibri" charset="0"/>
                        </a:rPr>
                        <a:t>The team is short-staffed and lack of resources to work on various types of deliverablies for sprint 1</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Calibri" charset="0"/>
                        </a:rPr>
                        <a:t>Resources Risk (Human Resources)</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Calibri" charset="0"/>
                        </a:rPr>
                        <a:t>Risk Insurance</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Calibri" charset="0"/>
                        </a:rPr>
                        <a:t>H</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Calibri" charset="0"/>
                        </a:rPr>
                        <a:t>To emphasize to the team the significance of this project and encourage people to stay. </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0" u="none" strike="noStrike" dirty="0">
                          <a:solidFill>
                            <a:srgbClr val="000000"/>
                          </a:solidFill>
                          <a:effectLst/>
                          <a:latin typeface="Calibri" charset="0"/>
                        </a:rPr>
                        <a:t>To divide the work equally among all the remaining Team members and request for reducing the scope if possible.</a:t>
                      </a:r>
                    </a:p>
                  </a:txBody>
                  <a:tcPr marL="6753" marR="6753" marT="67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558390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2">
                    <a:lumMod val="75000"/>
                  </a:schemeClr>
                </a:solidFill>
                <a:latin typeface="Times New Roman" charset="0"/>
                <a:ea typeface="Times New Roman" charset="0"/>
                <a:cs typeface="Times New Roman" charset="0"/>
              </a:rPr>
              <a:t>Management Problems</a:t>
            </a:r>
            <a:endParaRPr lang="en-US" sz="3600" b="1" dirty="0">
              <a:solidFill>
                <a:schemeClr val="accent2">
                  <a:lumMod val="75000"/>
                </a:schemeClr>
              </a:solidFill>
              <a:latin typeface="Times New Roman" charset="0"/>
              <a:ea typeface="Times New Roman" charset="0"/>
              <a:cs typeface="Times New Roman" charset="0"/>
            </a:endParaRPr>
          </a:p>
        </p:txBody>
      </p:sp>
      <p:sp>
        <p:nvSpPr>
          <p:cNvPr id="3" name="Content Placeholder 2"/>
          <p:cNvSpPr>
            <a:spLocks noGrp="1"/>
          </p:cNvSpPr>
          <p:nvPr>
            <p:ph idx="1"/>
          </p:nvPr>
        </p:nvSpPr>
        <p:spPr>
          <a:xfrm>
            <a:off x="609599" y="1600200"/>
            <a:ext cx="11194473" cy="4572000"/>
          </a:xfrm>
        </p:spPr>
        <p:txBody>
          <a:bodyPr/>
          <a:lstStyle/>
          <a:p>
            <a:endParaRPr lang="en-US" dirty="0"/>
          </a:p>
          <a:p>
            <a:r>
              <a:rPr lang="en-US" dirty="0" smtClean="0">
                <a:latin typeface="Times New Roman" panose="02020603050405020304" pitchFamily="18" charset="0"/>
                <a:cs typeface="Times New Roman" panose="02020603050405020304" pitchFamily="18" charset="0"/>
              </a:rPr>
              <a:t>The team was not on-board with the management framework of the firm. Hence, monitoring and tracking progress became a tedious task of maintaining workbooks and manual entry and calculation of efforts.</a:t>
            </a:r>
          </a:p>
          <a:p>
            <a:r>
              <a:rPr lang="en-US" dirty="0" smtClean="0">
                <a:latin typeface="Times New Roman" panose="02020603050405020304" pitchFamily="18" charset="0"/>
                <a:cs typeface="Times New Roman" panose="02020603050405020304" pitchFamily="18" charset="0"/>
              </a:rPr>
              <a:t>The user stories were abstract with respect to ITIL and the true scope of the project was not well-defined. Hence it was not possible to estimate the project schedule with precision.</a:t>
            </a:r>
          </a:p>
        </p:txBody>
      </p:sp>
    </p:spTree>
    <p:extLst>
      <p:ext uri="{BB962C8B-B14F-4D97-AF65-F5344CB8AC3E}">
        <p14:creationId xmlns:p14="http://schemas.microsoft.com/office/powerpoint/2010/main" val="1705056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2">
                    <a:lumMod val="75000"/>
                  </a:schemeClr>
                </a:solidFill>
                <a:latin typeface="Times New Roman" charset="0"/>
                <a:ea typeface="Times New Roman" charset="0"/>
                <a:cs typeface="Times New Roman" charset="0"/>
              </a:rPr>
              <a:t>Sprint Achievement Highlights</a:t>
            </a:r>
            <a:endParaRPr lang="en-US" sz="3600" b="1" dirty="0">
              <a:solidFill>
                <a:schemeClr val="accent2">
                  <a:lumMod val="75000"/>
                </a:schemeClr>
              </a:solidFill>
              <a:latin typeface="Times New Roman" charset="0"/>
              <a:ea typeface="Times New Roman" charset="0"/>
              <a:cs typeface="Times New Roman" charset="0"/>
            </a:endParaRPr>
          </a:p>
        </p:txBody>
      </p:sp>
      <p:sp>
        <p:nvSpPr>
          <p:cNvPr id="3" name="Content Placeholder 2"/>
          <p:cNvSpPr>
            <a:spLocks noGrp="1"/>
          </p:cNvSpPr>
          <p:nvPr>
            <p:ph idx="1"/>
          </p:nvPr>
        </p:nvSpPr>
        <p:spPr>
          <a:xfrm>
            <a:off x="609600" y="1600200"/>
            <a:ext cx="11144596" cy="4572000"/>
          </a:xfrm>
        </p:spPr>
        <p:txBody>
          <a:bodyPr>
            <a:normAutofit fontScale="92500" lnSpcReduction="10000"/>
          </a:bodyPr>
          <a:lstStyle/>
          <a:p>
            <a:pPr marL="0" indent="0">
              <a:buNone/>
            </a:pPr>
            <a:endParaRPr lang="en-US" dirty="0" smtClean="0"/>
          </a:p>
          <a:p>
            <a:pPr>
              <a:lnSpc>
                <a:spcPct val="100000"/>
              </a:lnSpc>
            </a:pPr>
            <a:r>
              <a:rPr lang="en-US" sz="3000" dirty="0">
                <a:latin typeface="Times New Roman" panose="02020603050405020304" pitchFamily="18" charset="0"/>
                <a:cs typeface="Times New Roman" panose="02020603050405020304" pitchFamily="18" charset="0"/>
              </a:rPr>
              <a:t>The scope of the sprint was completed without having to extend the duration of the development to next sprint.</a:t>
            </a:r>
          </a:p>
          <a:p>
            <a:pPr>
              <a:lnSpc>
                <a:spcPct val="100000"/>
              </a:lnSpc>
            </a:pPr>
            <a:r>
              <a:rPr lang="en-US" sz="3000" dirty="0">
                <a:latin typeface="Times New Roman" panose="02020603050405020304" pitchFamily="18" charset="0"/>
                <a:cs typeface="Times New Roman" panose="02020603050405020304" pitchFamily="18" charset="0"/>
              </a:rPr>
              <a:t>The team was successfully able to complete all the planned tasks despite resource shortage (a team member quit the project half way through the sprint ).</a:t>
            </a:r>
          </a:p>
          <a:p>
            <a:pPr>
              <a:lnSpc>
                <a:spcPct val="100000"/>
              </a:lnSpc>
            </a:pPr>
            <a:r>
              <a:rPr lang="en-US" sz="3000" dirty="0">
                <a:latin typeface="Times New Roman" panose="02020603050405020304" pitchFamily="18" charset="0"/>
                <a:cs typeface="Times New Roman" panose="02020603050405020304" pitchFamily="18" charset="0"/>
              </a:rPr>
              <a:t>The POC developed was up to the expectations of the Sponsor and even included some components new to the system(Delighters).</a:t>
            </a:r>
          </a:p>
          <a:p>
            <a:pPr>
              <a:lnSpc>
                <a:spcPct val="100000"/>
              </a:lnSpc>
            </a:pPr>
            <a:r>
              <a:rPr lang="en-US" sz="3000" dirty="0">
                <a:latin typeface="Times New Roman" panose="02020603050405020304" pitchFamily="18" charset="0"/>
                <a:cs typeface="Times New Roman" panose="02020603050405020304" pitchFamily="18" charset="0"/>
              </a:rPr>
              <a:t>The team was effectively managed with daily progress reviews and was able to finish the sprint despite the resource deficiency mid-way.</a:t>
            </a:r>
            <a:endParaRPr lang="en-US" sz="3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67988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8580" y="226918"/>
            <a:ext cx="7059707" cy="646331"/>
          </a:xfrm>
          <a:prstGeom prst="rect">
            <a:avLst/>
          </a:prstGeom>
          <a:noFill/>
        </p:spPr>
        <p:txBody>
          <a:bodyPr wrap="square" rtlCol="0">
            <a:spAutoFit/>
          </a:bodyPr>
          <a:lstStyle/>
          <a:p>
            <a:pPr algn="ctr"/>
            <a:r>
              <a:rPr lang="en-US" sz="3600" b="1" dirty="0" smtClean="0">
                <a:solidFill>
                  <a:schemeClr val="accent2">
                    <a:lumMod val="75000"/>
                  </a:schemeClr>
                </a:solidFill>
                <a:latin typeface="Times New Roman" panose="02020603050405020304" pitchFamily="18" charset="0"/>
                <a:cs typeface="Times New Roman" panose="02020603050405020304" pitchFamily="18" charset="0"/>
              </a:rPr>
              <a:t>Project Estimation</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968990" y="873249"/>
            <a:ext cx="10508777" cy="535531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Total No of Working day in Sprint 1 = </a:t>
            </a:r>
            <a:r>
              <a:rPr lang="en-US" b="1" dirty="0">
                <a:latin typeface="Times New Roman" panose="02020603050405020304" pitchFamily="18" charset="0"/>
                <a:cs typeface="Times New Roman" panose="02020603050405020304" pitchFamily="18" charset="0"/>
              </a:rPr>
              <a:t>16 </a:t>
            </a:r>
            <a:r>
              <a:rPr lang="en-US" b="1" dirty="0" smtClean="0">
                <a:latin typeface="Times New Roman" panose="02020603050405020304" pitchFamily="18" charset="0"/>
                <a:cs typeface="Times New Roman" panose="02020603050405020304" pitchFamily="18" charset="0"/>
              </a:rPr>
              <a:t>Days (8Weeks)</a:t>
            </a:r>
          </a:p>
          <a:p>
            <a:r>
              <a:rPr lang="en-US" dirty="0">
                <a:latin typeface="Times New Roman" panose="02020603050405020304" pitchFamily="18" charset="0"/>
                <a:cs typeface="Times New Roman" panose="02020603050405020304" pitchFamily="18" charset="0"/>
              </a:rPr>
              <a:t>No </a:t>
            </a:r>
            <a:r>
              <a:rPr lang="en-US" dirty="0" smtClean="0">
                <a:latin typeface="Times New Roman" panose="02020603050405020304" pitchFamily="18" charset="0"/>
                <a:cs typeface="Times New Roman" panose="02020603050405020304" pitchFamily="18" charset="0"/>
              </a:rPr>
              <a:t>of </a:t>
            </a:r>
            <a:r>
              <a:rPr lang="en-US" dirty="0">
                <a:latin typeface="Times New Roman" panose="02020603050405020304" pitchFamily="18" charset="0"/>
                <a:cs typeface="Times New Roman" panose="02020603050405020304" pitchFamily="18" charset="0"/>
              </a:rPr>
              <a:t>Hours per day = 8 </a:t>
            </a:r>
            <a:r>
              <a:rPr lang="en-US" dirty="0" smtClean="0">
                <a:latin typeface="Times New Roman" panose="02020603050405020304" pitchFamily="18" charset="0"/>
                <a:cs typeface="Times New Roman" panose="02020603050405020304" pitchFamily="18" charset="0"/>
              </a:rPr>
              <a:t>Hour</a:t>
            </a:r>
          </a:p>
          <a:p>
            <a:r>
              <a:rPr lang="en-US" dirty="0">
                <a:latin typeface="Times New Roman" panose="02020603050405020304" pitchFamily="18" charset="0"/>
                <a:cs typeface="Times New Roman" panose="02020603050405020304" pitchFamily="18" charset="0"/>
              </a:rPr>
              <a:t>No of Resource = </a:t>
            </a:r>
            <a:r>
              <a:rPr lang="en-US" dirty="0" smtClean="0">
                <a:latin typeface="Times New Roman" panose="02020603050405020304" pitchFamily="18" charset="0"/>
                <a:cs typeface="Times New Roman" panose="02020603050405020304" pitchFamily="18" charset="0"/>
              </a:rPr>
              <a:t>5</a:t>
            </a:r>
          </a:p>
          <a:p>
            <a:r>
              <a:rPr lang="en-US" dirty="0">
                <a:latin typeface="Times New Roman" panose="02020603050405020304" pitchFamily="18" charset="0"/>
                <a:cs typeface="Times New Roman" panose="02020603050405020304" pitchFamily="18" charset="0"/>
              </a:rPr>
              <a:t>Total No of Man Hour for sprint 1= </a:t>
            </a:r>
            <a:r>
              <a:rPr lang="en-US" b="1" dirty="0">
                <a:latin typeface="Times New Roman" panose="02020603050405020304" pitchFamily="18" charset="0"/>
                <a:cs typeface="Times New Roman" panose="02020603050405020304" pitchFamily="18" charset="0"/>
              </a:rPr>
              <a:t>16*8*5 = </a:t>
            </a:r>
            <a:r>
              <a:rPr lang="en-US" b="1" dirty="0" smtClean="0">
                <a:latin typeface="Times New Roman" panose="02020603050405020304" pitchFamily="18" charset="0"/>
                <a:cs typeface="Times New Roman" panose="02020603050405020304" pitchFamily="18" charset="0"/>
              </a:rPr>
              <a:t>640</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Effort per person for Sprint Planning and </a:t>
            </a:r>
            <a:r>
              <a:rPr lang="en-US" dirty="0" smtClean="0">
                <a:latin typeface="Times New Roman" panose="02020603050405020304" pitchFamily="18" charset="0"/>
                <a:cs typeface="Times New Roman" panose="02020603050405020304" pitchFamily="18" charset="0"/>
              </a:rPr>
              <a:t>retrospective meeting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1 day = </a:t>
            </a:r>
            <a:r>
              <a:rPr lang="en-US" b="1" dirty="0" smtClean="0">
                <a:latin typeface="Times New Roman" panose="02020603050405020304" pitchFamily="18" charset="0"/>
                <a:cs typeface="Times New Roman" panose="02020603050405020304" pitchFamily="18" charset="0"/>
              </a:rPr>
              <a:t>8Hour</a:t>
            </a:r>
          </a:p>
          <a:p>
            <a:r>
              <a:rPr lang="en-US" dirty="0">
                <a:latin typeface="Times New Roman" panose="02020603050405020304" pitchFamily="18" charset="0"/>
                <a:cs typeface="Times New Roman" panose="02020603050405020304" pitchFamily="18" charset="0"/>
              </a:rPr>
              <a:t>Total effort for Sprint Planning and Retrospective = </a:t>
            </a:r>
            <a:r>
              <a:rPr lang="en-US" b="1" dirty="0">
                <a:latin typeface="Times New Roman" panose="02020603050405020304" pitchFamily="18" charset="0"/>
                <a:cs typeface="Times New Roman" panose="02020603050405020304" pitchFamily="18" charset="0"/>
              </a:rPr>
              <a:t>8*5 = 40 </a:t>
            </a:r>
            <a:r>
              <a:rPr lang="en-US" b="1" dirty="0" smtClean="0">
                <a:latin typeface="Times New Roman" panose="02020603050405020304" pitchFamily="18" charset="0"/>
                <a:cs typeface="Times New Roman" panose="02020603050405020304" pitchFamily="18" charset="0"/>
              </a:rPr>
              <a:t>Hour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Effort per person for Stand up meeting, Work Division and </a:t>
            </a:r>
            <a:r>
              <a:rPr lang="en-US" dirty="0" smtClean="0">
                <a:latin typeface="Times New Roman" panose="02020603050405020304" pitchFamily="18" charset="0"/>
                <a:cs typeface="Times New Roman" panose="02020603050405020304" pitchFamily="18" charset="0"/>
              </a:rPr>
              <a:t>issues </a:t>
            </a:r>
            <a:r>
              <a:rPr lang="en-US" dirty="0">
                <a:latin typeface="Times New Roman" panose="02020603050405020304" pitchFamily="18" charset="0"/>
                <a:cs typeface="Times New Roman" panose="02020603050405020304" pitchFamily="18" charset="0"/>
              </a:rPr>
              <a:t>resolution = </a:t>
            </a:r>
            <a:r>
              <a:rPr lang="en-US" b="1" dirty="0">
                <a:latin typeface="Times New Roman" panose="02020603050405020304" pitchFamily="18" charset="0"/>
                <a:cs typeface="Times New Roman" panose="02020603050405020304" pitchFamily="18" charset="0"/>
              </a:rPr>
              <a:t>1 </a:t>
            </a:r>
            <a:r>
              <a:rPr lang="en-US" b="1" dirty="0" smtClean="0">
                <a:latin typeface="Times New Roman" panose="02020603050405020304" pitchFamily="18" charset="0"/>
                <a:cs typeface="Times New Roman" panose="02020603050405020304" pitchFamily="18" charset="0"/>
              </a:rPr>
              <a:t>hour/day</a:t>
            </a:r>
          </a:p>
          <a:p>
            <a:r>
              <a:rPr lang="en-US" dirty="0">
                <a:latin typeface="Times New Roman" panose="02020603050405020304" pitchFamily="18" charset="0"/>
                <a:cs typeface="Times New Roman" panose="02020603050405020304" pitchFamily="18" charset="0"/>
              </a:rPr>
              <a:t>Effort per Person for the sprint = 16 </a:t>
            </a:r>
            <a:r>
              <a:rPr lang="en-US" dirty="0" smtClean="0">
                <a:latin typeface="Times New Roman" panose="02020603050405020304" pitchFamily="18" charset="0"/>
                <a:cs typeface="Times New Roman" panose="02020603050405020304" pitchFamily="18" charset="0"/>
              </a:rPr>
              <a:t>hour</a:t>
            </a:r>
          </a:p>
          <a:p>
            <a:r>
              <a:rPr lang="en-US" dirty="0">
                <a:latin typeface="Times New Roman" panose="02020603050405020304" pitchFamily="18" charset="0"/>
                <a:cs typeface="Times New Roman" panose="02020603050405020304" pitchFamily="18" charset="0"/>
              </a:rPr>
              <a:t>Effort for the team = </a:t>
            </a:r>
            <a:r>
              <a:rPr lang="en-US" b="1" dirty="0">
                <a:latin typeface="Times New Roman" panose="02020603050405020304" pitchFamily="18" charset="0"/>
                <a:cs typeface="Times New Roman" panose="02020603050405020304" pitchFamily="18" charset="0"/>
              </a:rPr>
              <a:t>16*5 = 80 </a:t>
            </a:r>
            <a:r>
              <a:rPr lang="en-US" b="1" dirty="0" smtClean="0">
                <a:latin typeface="Times New Roman" panose="02020603050405020304" pitchFamily="18" charset="0"/>
                <a:cs typeface="Times New Roman" panose="02020603050405020304" pitchFamily="18" charset="0"/>
              </a:rPr>
              <a:t>hour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Effective Working hour = </a:t>
            </a:r>
            <a:r>
              <a:rPr lang="en-US" b="1" dirty="0">
                <a:latin typeface="Times New Roman" panose="02020603050405020304" pitchFamily="18" charset="0"/>
                <a:cs typeface="Times New Roman" panose="02020603050405020304" pitchFamily="18" charset="0"/>
              </a:rPr>
              <a:t>640 - (80+40) = </a:t>
            </a:r>
            <a:r>
              <a:rPr lang="en-US" b="1" dirty="0" smtClean="0">
                <a:latin typeface="Times New Roman" panose="02020603050405020304" pitchFamily="18" charset="0"/>
                <a:cs typeface="Times New Roman" panose="02020603050405020304" pitchFamily="18" charset="0"/>
              </a:rPr>
              <a:t>520</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Total Story points allocated in sprint 1 = </a:t>
            </a:r>
            <a:r>
              <a:rPr lang="en-US" b="1" dirty="0" smtClean="0">
                <a:latin typeface="Times New Roman" panose="02020603050405020304" pitchFamily="18" charset="0"/>
                <a:cs typeface="Times New Roman" panose="02020603050405020304" pitchFamily="18" charset="0"/>
              </a:rPr>
              <a:t>197</a:t>
            </a:r>
          </a:p>
          <a:p>
            <a:r>
              <a:rPr lang="en-US" dirty="0" smtClean="0">
                <a:latin typeface="Times New Roman" panose="02020603050405020304" pitchFamily="18" charset="0"/>
                <a:cs typeface="Times New Roman" panose="02020603050405020304" pitchFamily="18" charset="0"/>
              </a:rPr>
              <a:t>So </a:t>
            </a:r>
            <a:r>
              <a:rPr lang="en-US" dirty="0">
                <a:latin typeface="Times New Roman" panose="02020603050405020304" pitchFamily="18" charset="0"/>
                <a:cs typeface="Times New Roman" panose="02020603050405020304" pitchFamily="18" charset="0"/>
              </a:rPr>
              <a:t>hours per point = </a:t>
            </a:r>
            <a:r>
              <a:rPr lang="en-US" b="1" dirty="0" smtClean="0">
                <a:latin typeface="Times New Roman" panose="02020603050405020304" pitchFamily="18" charset="0"/>
                <a:cs typeface="Times New Roman" panose="02020603050405020304" pitchFamily="18" charset="0"/>
              </a:rPr>
              <a:t>520/197 = 2.38 </a:t>
            </a:r>
            <a:r>
              <a:rPr lang="en-US" b="1" dirty="0">
                <a:latin typeface="Times New Roman" panose="02020603050405020304" pitchFamily="18" charset="0"/>
                <a:cs typeface="Times New Roman" panose="02020603050405020304" pitchFamily="18" charset="0"/>
              </a:rPr>
              <a:t>hour</a:t>
            </a:r>
          </a:p>
          <a:p>
            <a:endParaRPr lang="en-US" b="1"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 per Instant Edge standards 1 Story point = </a:t>
            </a:r>
            <a:r>
              <a:rPr lang="en-US" b="1" dirty="0" smtClean="0">
                <a:latin typeface="Times New Roman" panose="02020603050405020304" pitchFamily="18" charset="0"/>
                <a:cs typeface="Times New Roman" panose="02020603050405020304" pitchFamily="18" charset="0"/>
              </a:rPr>
              <a:t>2 hour</a:t>
            </a:r>
          </a:p>
          <a:p>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we are doing the sprint for the first time </a:t>
            </a:r>
            <a:r>
              <a:rPr lang="en-US" dirty="0" smtClean="0">
                <a:latin typeface="Times New Roman" panose="02020603050405020304" pitchFamily="18" charset="0"/>
                <a:cs typeface="Times New Roman" panose="02020603050405020304" pitchFamily="18" charset="0"/>
              </a:rPr>
              <a:t>hours </a:t>
            </a:r>
            <a:r>
              <a:rPr lang="en-US" dirty="0">
                <a:latin typeface="Times New Roman" panose="02020603050405020304" pitchFamily="18" charset="0"/>
                <a:cs typeface="Times New Roman" panose="02020603050405020304" pitchFamily="18" charset="0"/>
              </a:rPr>
              <a:t>allocated = </a:t>
            </a:r>
            <a:r>
              <a:rPr lang="en-US" b="1" dirty="0">
                <a:latin typeface="Times New Roman" panose="02020603050405020304" pitchFamily="18" charset="0"/>
                <a:cs typeface="Times New Roman" panose="02020603050405020304" pitchFamily="18" charset="0"/>
              </a:rPr>
              <a:t>3hrs /point</a:t>
            </a:r>
          </a:p>
        </p:txBody>
      </p:sp>
    </p:spTree>
    <p:extLst>
      <p:ext uri="{BB962C8B-B14F-4D97-AF65-F5344CB8AC3E}">
        <p14:creationId xmlns:p14="http://schemas.microsoft.com/office/powerpoint/2010/main" val="3055886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048872" y="80471"/>
            <a:ext cx="4652682" cy="646331"/>
          </a:xfrm>
          <a:prstGeom prst="rect">
            <a:avLst/>
          </a:prstGeom>
          <a:noFill/>
        </p:spPr>
        <p:txBody>
          <a:bodyPr wrap="square" rtlCol="0">
            <a:spAutoFit/>
          </a:bodyPr>
          <a:lstStyle/>
          <a:p>
            <a:pPr algn="ctr"/>
            <a:r>
              <a:rPr lang="en-US" sz="3600" b="1" dirty="0" smtClean="0">
                <a:solidFill>
                  <a:schemeClr val="accent2">
                    <a:lumMod val="75000"/>
                  </a:schemeClr>
                </a:solidFill>
                <a:latin typeface="Times New Roman" panose="02020603050405020304" pitchFamily="18" charset="0"/>
                <a:cs typeface="Times New Roman" panose="02020603050405020304" pitchFamily="18" charset="0"/>
              </a:rPr>
              <a:t>NUS-ISS TEAM</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2"/>
          <a:stretch>
            <a:fillRect/>
          </a:stretch>
        </p:blipFill>
        <p:spPr>
          <a:xfrm>
            <a:off x="463167" y="778842"/>
            <a:ext cx="1504762" cy="1814441"/>
          </a:xfrm>
          <a:prstGeom prst="rect">
            <a:avLst/>
          </a:prstGeom>
        </p:spPr>
      </p:pic>
      <p:pic>
        <p:nvPicPr>
          <p:cNvPr id="20" name="Picture 19"/>
          <p:cNvPicPr>
            <a:picLocks noChangeAspect="1"/>
          </p:cNvPicPr>
          <p:nvPr/>
        </p:nvPicPr>
        <p:blipFill>
          <a:blip r:embed="rId3"/>
          <a:stretch>
            <a:fillRect/>
          </a:stretch>
        </p:blipFill>
        <p:spPr>
          <a:xfrm>
            <a:off x="4797555" y="778842"/>
            <a:ext cx="1587786" cy="1814441"/>
          </a:xfrm>
          <a:prstGeom prst="rect">
            <a:avLst/>
          </a:prstGeom>
        </p:spPr>
      </p:pic>
      <p:pic>
        <p:nvPicPr>
          <p:cNvPr id="21" name="Picture 20"/>
          <p:cNvPicPr>
            <a:picLocks noChangeAspect="1"/>
          </p:cNvPicPr>
          <p:nvPr/>
        </p:nvPicPr>
        <p:blipFill>
          <a:blip r:embed="rId4"/>
          <a:stretch>
            <a:fillRect/>
          </a:stretch>
        </p:blipFill>
        <p:spPr>
          <a:xfrm>
            <a:off x="1680293" y="3489793"/>
            <a:ext cx="1504762" cy="1800000"/>
          </a:xfrm>
          <a:prstGeom prst="rect">
            <a:avLst/>
          </a:prstGeom>
        </p:spPr>
      </p:pic>
      <p:pic>
        <p:nvPicPr>
          <p:cNvPr id="22" name="Picture 21" descr="Inline image 1"/>
          <p:cNvPicPr/>
          <p:nvPr/>
        </p:nvPicPr>
        <p:blipFill>
          <a:blip r:embed="rId5" r:link="rId6" cstate="print">
            <a:extLst>
              <a:ext uri="{28A0092B-C50C-407E-A947-70E740481C1C}">
                <a14:useLocalDpi xmlns:a14="http://schemas.microsoft.com/office/drawing/2010/main" val="0"/>
              </a:ext>
            </a:extLst>
          </a:blip>
          <a:srcRect/>
          <a:stretch>
            <a:fillRect/>
          </a:stretch>
        </p:blipFill>
        <p:spPr bwMode="auto">
          <a:xfrm>
            <a:off x="3904683" y="3473646"/>
            <a:ext cx="1495425" cy="1800000"/>
          </a:xfrm>
          <a:prstGeom prst="rect">
            <a:avLst/>
          </a:prstGeom>
          <a:noFill/>
          <a:ln>
            <a:noFill/>
          </a:ln>
        </p:spPr>
      </p:pic>
      <p:sp>
        <p:nvSpPr>
          <p:cNvPr id="23" name="TextBox 22"/>
          <p:cNvSpPr txBox="1"/>
          <p:nvPr/>
        </p:nvSpPr>
        <p:spPr>
          <a:xfrm>
            <a:off x="144870" y="2645323"/>
            <a:ext cx="2262154" cy="646331"/>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Rameswari Mohanty </a:t>
            </a:r>
            <a:r>
              <a:rPr lang="en-US" dirty="0" smtClean="0">
                <a:latin typeface="Times New Roman" panose="02020603050405020304" pitchFamily="18" charset="0"/>
                <a:cs typeface="Times New Roman" panose="02020603050405020304" pitchFamily="18" charset="0"/>
              </a:rPr>
              <a:t>Project Manager </a:t>
            </a:r>
            <a:endParaRPr lang="en-US"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4652395" y="2743569"/>
            <a:ext cx="1878106" cy="646331"/>
          </a:xfrm>
          <a:prstGeom prst="rect">
            <a:avLst/>
          </a:prstGeom>
          <a:noFill/>
        </p:spPr>
        <p:txBody>
          <a:bodyPr wrap="square" rtlCol="0">
            <a:spAutoFit/>
          </a:bodyPr>
          <a:lstStyle/>
          <a:p>
            <a:pPr algn="ctr"/>
            <a:r>
              <a:rPr lang="en-US" b="1" dirty="0" err="1" smtClean="0">
                <a:latin typeface="Times New Roman" panose="02020603050405020304" pitchFamily="18" charset="0"/>
                <a:cs typeface="Times New Roman" panose="02020603050405020304" pitchFamily="18" charset="0"/>
              </a:rPr>
              <a:t>Vrinda</a:t>
            </a:r>
            <a:r>
              <a:rPr lang="en-US" b="1" dirty="0" smtClean="0">
                <a:latin typeface="Times New Roman" panose="02020603050405020304" pitchFamily="18" charset="0"/>
                <a:cs typeface="Times New Roman" panose="02020603050405020304" pitchFamily="18" charset="0"/>
              </a:rPr>
              <a:t> Gupta </a:t>
            </a:r>
            <a:r>
              <a:rPr lang="en-US" dirty="0" smtClean="0">
                <a:latin typeface="Times New Roman" panose="02020603050405020304" pitchFamily="18" charset="0"/>
                <a:cs typeface="Times New Roman" panose="02020603050405020304" pitchFamily="18" charset="0"/>
              </a:rPr>
              <a:t>Quality Manager</a:t>
            </a:r>
            <a:endParaRPr lang="en-US"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1420907" y="5441138"/>
            <a:ext cx="1954306" cy="646331"/>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Zhao </a:t>
            </a:r>
            <a:r>
              <a:rPr lang="en-US" b="1" dirty="0" err="1" smtClean="0">
                <a:latin typeface="Times New Roman" panose="02020603050405020304" pitchFamily="18" charset="0"/>
                <a:cs typeface="Times New Roman" panose="02020603050405020304" pitchFamily="18" charset="0"/>
              </a:rPr>
              <a:t>Pengcheng</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Software Architect</a:t>
            </a:r>
            <a:endParaRPr lang="en-US"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3550668" y="5441137"/>
            <a:ext cx="2370326" cy="646331"/>
          </a:xfrm>
          <a:prstGeom prst="rect">
            <a:avLst/>
          </a:prstGeom>
          <a:noFill/>
        </p:spPr>
        <p:txBody>
          <a:bodyPr wrap="square" rtlCol="0">
            <a:spAutoFit/>
          </a:bodyPr>
          <a:lstStyle/>
          <a:p>
            <a:pPr algn="ctr"/>
            <a:r>
              <a:rPr lang="en-US" b="1" dirty="0" err="1" smtClean="0">
                <a:latin typeface="Times New Roman" panose="02020603050405020304" pitchFamily="18" charset="0"/>
                <a:cs typeface="Times New Roman" panose="02020603050405020304" pitchFamily="18" charset="0"/>
              </a:rPr>
              <a:t>Vignesh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Selvaraju</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Configuration Manager</a:t>
            </a:r>
            <a:endParaRPr lang="en-US" dirty="0">
              <a:latin typeface="Times New Roman" panose="02020603050405020304" pitchFamily="18" charset="0"/>
              <a:cs typeface="Times New Roman" panose="02020603050405020304" pitchFamily="18" charset="0"/>
            </a:endParaRPr>
          </a:p>
        </p:txBody>
      </p:sp>
      <p:pic>
        <p:nvPicPr>
          <p:cNvPr id="27" name="Picture 2" descr="Image result for nus logo vertica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7929" y="778842"/>
            <a:ext cx="860302" cy="100633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https://www.instant-edge.com/assets/images/Team%20-%20Sebastian%20Voss.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3687" y="778842"/>
            <a:ext cx="1591280" cy="196472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https://www.instant-edge.com/assets/images/Team%20-%20Mathias%20Behn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00908" y="778842"/>
            <a:ext cx="1632188" cy="196472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https://www.instant-edge.com/assets/images/IE%20Logo%20(lo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66445" y="136936"/>
            <a:ext cx="2895600" cy="53340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bwMode="auto">
          <a:xfrm>
            <a:off x="7550236" y="3055295"/>
            <a:ext cx="2007127" cy="615553"/>
          </a:xfrm>
          <a:prstGeom prst="rect">
            <a:avLst/>
          </a:prstGeom>
          <a:noFill/>
          <a:ln w="9525">
            <a:noFill/>
            <a:miter lim="800000"/>
            <a:headEnd/>
            <a:tailEnd/>
          </a:ln>
        </p:spPr>
        <p:txBody>
          <a:bodyPr wrap="square" rtlCol="0" anchor="ctr">
            <a:spAutoFit/>
          </a:bodyPr>
          <a:lstStyle/>
          <a:p>
            <a:r>
              <a:rPr lang="en-US" b="1" kern="0" dirty="0">
                <a:latin typeface="Times New Roman" panose="02020603050405020304" pitchFamily="18" charset="0"/>
                <a:ea typeface="Bank Gothic Light" charset="0"/>
                <a:cs typeface="Times New Roman" panose="02020603050405020304" pitchFamily="18" charset="0"/>
              </a:rPr>
              <a:t>Sebastian Voss</a:t>
            </a:r>
            <a:br>
              <a:rPr lang="en-US" b="1" kern="0" dirty="0">
                <a:latin typeface="Times New Roman" panose="02020603050405020304" pitchFamily="18" charset="0"/>
                <a:ea typeface="Bank Gothic Light" charset="0"/>
                <a:cs typeface="Times New Roman" panose="02020603050405020304" pitchFamily="18" charset="0"/>
              </a:rPr>
            </a:br>
            <a:r>
              <a:rPr lang="en-US" sz="1600" kern="0" dirty="0">
                <a:latin typeface="Times New Roman" panose="02020603050405020304" pitchFamily="18" charset="0"/>
                <a:ea typeface="Bank Gothic Light" charset="0"/>
                <a:cs typeface="Times New Roman" panose="02020603050405020304" pitchFamily="18" charset="0"/>
              </a:rPr>
              <a:t>Co-Founder &amp; CEO</a:t>
            </a:r>
          </a:p>
        </p:txBody>
      </p:sp>
      <p:sp>
        <p:nvSpPr>
          <p:cNvPr id="32" name="TextBox 31"/>
          <p:cNvSpPr txBox="1"/>
          <p:nvPr/>
        </p:nvSpPr>
        <p:spPr bwMode="auto">
          <a:xfrm>
            <a:off x="9714245" y="3055294"/>
            <a:ext cx="2246198" cy="615553"/>
          </a:xfrm>
          <a:prstGeom prst="rect">
            <a:avLst/>
          </a:prstGeom>
          <a:noFill/>
          <a:ln w="9525">
            <a:noFill/>
            <a:miter lim="800000"/>
            <a:headEnd/>
            <a:tailEnd/>
          </a:ln>
        </p:spPr>
        <p:txBody>
          <a:bodyPr wrap="square" rtlCol="0" anchor="ctr">
            <a:spAutoFit/>
          </a:bodyPr>
          <a:lstStyle/>
          <a:p>
            <a:r>
              <a:rPr lang="en-US" b="1" kern="0" dirty="0">
                <a:latin typeface="Times New Roman" panose="02020603050405020304" pitchFamily="18" charset="0"/>
                <a:ea typeface="Bank Gothic Light" charset="0"/>
                <a:cs typeface="Times New Roman" panose="02020603050405020304" pitchFamily="18" charset="0"/>
              </a:rPr>
              <a:t>Dr. Mathias Behne</a:t>
            </a:r>
          </a:p>
          <a:p>
            <a:r>
              <a:rPr lang="en-US" sz="1600" kern="0" dirty="0">
                <a:latin typeface="Times New Roman" panose="02020603050405020304" pitchFamily="18" charset="0"/>
                <a:ea typeface="Bank Gothic Light" charset="0"/>
                <a:cs typeface="Times New Roman" panose="02020603050405020304" pitchFamily="18" charset="0"/>
              </a:rPr>
              <a:t>Co-Founder &amp; CTO</a:t>
            </a:r>
          </a:p>
        </p:txBody>
      </p:sp>
    </p:spTree>
    <p:extLst>
      <p:ext uri="{BB962C8B-B14F-4D97-AF65-F5344CB8AC3E}">
        <p14:creationId xmlns:p14="http://schemas.microsoft.com/office/powerpoint/2010/main" val="39868588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8580" y="226918"/>
            <a:ext cx="7059707" cy="646331"/>
          </a:xfrm>
          <a:prstGeom prst="rect">
            <a:avLst/>
          </a:prstGeom>
          <a:noFill/>
        </p:spPr>
        <p:txBody>
          <a:bodyPr wrap="square" rtlCol="0">
            <a:spAutoFit/>
          </a:bodyPr>
          <a:lstStyle/>
          <a:p>
            <a:pPr algn="ctr"/>
            <a:r>
              <a:rPr lang="en-US" sz="3600" b="1" dirty="0" smtClean="0">
                <a:solidFill>
                  <a:schemeClr val="accent2">
                    <a:lumMod val="75000"/>
                  </a:schemeClr>
                </a:solidFill>
                <a:latin typeface="Times New Roman" panose="02020603050405020304" pitchFamily="18" charset="0"/>
                <a:cs typeface="Times New Roman" panose="02020603050405020304" pitchFamily="18" charset="0"/>
              </a:rPr>
              <a:t>Project Progress Tracker</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graphicFrame>
        <p:nvGraphicFramePr>
          <p:cNvPr id="7" name="Chart 6"/>
          <p:cNvGraphicFramePr>
            <a:graphicFrameLocks/>
          </p:cNvGraphicFramePr>
          <p:nvPr>
            <p:extLst>
              <p:ext uri="{D42A27DB-BD31-4B8C-83A1-F6EECF244321}">
                <p14:modId xmlns:p14="http://schemas.microsoft.com/office/powerpoint/2010/main" val="3051787419"/>
              </p:ext>
            </p:extLst>
          </p:nvPr>
        </p:nvGraphicFramePr>
        <p:xfrm>
          <a:off x="5529943" y="1117792"/>
          <a:ext cx="6270170" cy="42779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988692732"/>
              </p:ext>
            </p:extLst>
          </p:nvPr>
        </p:nvGraphicFramePr>
        <p:xfrm>
          <a:off x="112430" y="1119602"/>
          <a:ext cx="4924027" cy="4744774"/>
        </p:xfrm>
        <a:graphic>
          <a:graphicData uri="http://schemas.openxmlformats.org/drawingml/2006/table">
            <a:tbl>
              <a:tblPr>
                <a:tableStyleId>{C4B1156A-380E-4F78-BDF5-A606A8083BF9}</a:tableStyleId>
              </a:tblPr>
              <a:tblGrid>
                <a:gridCol w="1341956">
                  <a:extLst>
                    <a:ext uri="{9D8B030D-6E8A-4147-A177-3AD203B41FA5}">
                      <a16:colId xmlns:a16="http://schemas.microsoft.com/office/drawing/2014/main" xmlns="" val="20000"/>
                    </a:ext>
                  </a:extLst>
                </a:gridCol>
                <a:gridCol w="1817452">
                  <a:extLst>
                    <a:ext uri="{9D8B030D-6E8A-4147-A177-3AD203B41FA5}">
                      <a16:colId xmlns:a16="http://schemas.microsoft.com/office/drawing/2014/main" xmlns="" val="20001"/>
                    </a:ext>
                  </a:extLst>
                </a:gridCol>
                <a:gridCol w="1764619">
                  <a:extLst>
                    <a:ext uri="{9D8B030D-6E8A-4147-A177-3AD203B41FA5}">
                      <a16:colId xmlns:a16="http://schemas.microsoft.com/office/drawing/2014/main" xmlns="" val="20002"/>
                    </a:ext>
                  </a:extLst>
                </a:gridCol>
              </a:tblGrid>
              <a:tr h="249857">
                <a:tc>
                  <a:txBody>
                    <a:bodyPr/>
                    <a:lstStyle/>
                    <a:p>
                      <a:pPr algn="ctr" fontAlgn="ctr"/>
                      <a:r>
                        <a:rPr lang="en-US" sz="1600" u="none" strike="noStrike" dirty="0">
                          <a:effectLst/>
                        </a:rPr>
                        <a:t>Days</a:t>
                      </a:r>
                      <a:endParaRPr lang="en-US" sz="16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a:effectLst/>
                        </a:rPr>
                        <a:t>Planned Hours Burndown</a:t>
                      </a:r>
                      <a:endParaRPr lang="en-US" sz="16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1600" u="none" strike="noStrike" dirty="0">
                          <a:effectLst/>
                        </a:rPr>
                        <a:t>Actual Hours burndown</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249857">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582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582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1"/>
                  </a:ext>
                </a:extLst>
              </a:tr>
              <a:tr h="249857">
                <a:tc>
                  <a:txBody>
                    <a:bodyPr/>
                    <a:lstStyle/>
                    <a:p>
                      <a:pPr algn="ctr" fontAlgn="ct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542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550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249857">
                <a:tc>
                  <a:txBody>
                    <a:bodyPr/>
                    <a:lstStyle/>
                    <a:p>
                      <a:pPr algn="ctr" fontAlgn="ctr"/>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502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518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249857">
                <a:tc>
                  <a:txBody>
                    <a:bodyPr/>
                    <a:lstStyle/>
                    <a:p>
                      <a:pPr algn="ctr" fontAlgn="ctr"/>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462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482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r h="249857">
                <a:tc>
                  <a:txBody>
                    <a:bodyPr/>
                    <a:lstStyle/>
                    <a:p>
                      <a:pPr algn="ctr" fontAlgn="ctr"/>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422</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444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5"/>
                  </a:ext>
                </a:extLst>
              </a:tr>
              <a:tr h="249857">
                <a:tc>
                  <a:txBody>
                    <a:bodyPr/>
                    <a:lstStyle/>
                    <a:p>
                      <a:pPr algn="ctr" fontAlgn="ctr"/>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382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404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6"/>
                  </a:ext>
                </a:extLst>
              </a:tr>
              <a:tr h="249857">
                <a:tc>
                  <a:txBody>
                    <a:bodyPr/>
                    <a:lstStyle/>
                    <a:p>
                      <a:pPr algn="ctr" fontAlgn="ctr"/>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342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364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7"/>
                  </a:ext>
                </a:extLst>
              </a:tr>
              <a:tr h="249857">
                <a:tc>
                  <a:txBody>
                    <a:bodyPr/>
                    <a:lstStyle/>
                    <a:p>
                      <a:pPr algn="ctr" fontAlgn="ctr"/>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302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344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8"/>
                  </a:ext>
                </a:extLst>
              </a:tr>
              <a:tr h="249857">
                <a:tc>
                  <a:txBody>
                    <a:bodyPr/>
                    <a:lstStyle/>
                    <a:p>
                      <a:pPr algn="ctr" fontAlgn="ctr"/>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262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368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9"/>
                  </a:ext>
                </a:extLst>
              </a:tr>
              <a:tr h="249857">
                <a:tc>
                  <a:txBody>
                    <a:bodyPr/>
                    <a:lstStyle/>
                    <a:p>
                      <a:pPr algn="ctr" fontAlgn="ctr"/>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220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324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10"/>
                  </a:ext>
                </a:extLst>
              </a:tr>
              <a:tr h="249857">
                <a:tc>
                  <a:txBody>
                    <a:bodyPr/>
                    <a:lstStyle/>
                    <a:p>
                      <a:pPr algn="ctr" fontAlgn="ctr"/>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180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280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11"/>
                  </a:ext>
                </a:extLst>
              </a:tr>
              <a:tr h="249857">
                <a:tc>
                  <a:txBody>
                    <a:bodyPr/>
                    <a:lstStyle/>
                    <a:p>
                      <a:pPr algn="ctr" fontAlgn="ctr"/>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140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236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12"/>
                  </a:ext>
                </a:extLst>
              </a:tr>
              <a:tr h="249857">
                <a:tc>
                  <a:txBody>
                    <a:bodyPr/>
                    <a:lstStyle/>
                    <a:p>
                      <a:pPr algn="ctr" fontAlgn="ctr"/>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192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13"/>
                  </a:ext>
                </a:extLst>
              </a:tr>
              <a:tr h="249857">
                <a:tc>
                  <a:txBody>
                    <a:bodyPr/>
                    <a:lstStyle/>
                    <a:p>
                      <a:pPr algn="ctr" fontAlgn="ctr"/>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60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148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14"/>
                  </a:ext>
                </a:extLst>
              </a:tr>
              <a:tr h="249857">
                <a:tc>
                  <a:txBody>
                    <a:bodyPr/>
                    <a:lstStyle/>
                    <a:p>
                      <a:pPr algn="ctr" fontAlgn="ctr"/>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15"/>
                  </a:ext>
                </a:extLst>
              </a:tr>
              <a:tr h="249857">
                <a:tc>
                  <a:txBody>
                    <a:bodyPr/>
                    <a:lstStyle/>
                    <a:p>
                      <a:pPr algn="ctr" fontAlgn="ctr"/>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56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16"/>
                  </a:ext>
                </a:extLst>
              </a:tr>
              <a:tr h="249857">
                <a:tc>
                  <a:txBody>
                    <a:bodyPr/>
                    <a:lstStyle/>
                    <a:p>
                      <a:pPr algn="ctr" fontAlgn="ctr"/>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a:t>
                      </a:r>
                      <a:r>
                        <a:rPr lang="en-US" sz="1100" u="none" strike="noStrike" dirty="0" smtClean="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12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17"/>
                  </a:ext>
                </a:extLst>
              </a:tr>
            </a:tbl>
          </a:graphicData>
        </a:graphic>
      </p:graphicFrame>
    </p:spTree>
    <p:extLst>
      <p:ext uri="{BB962C8B-B14F-4D97-AF65-F5344CB8AC3E}">
        <p14:creationId xmlns:p14="http://schemas.microsoft.com/office/powerpoint/2010/main" val="1773642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4023346586"/>
              </p:ext>
            </p:extLst>
          </p:nvPr>
        </p:nvGraphicFramePr>
        <p:xfrm>
          <a:off x="838200" y="857028"/>
          <a:ext cx="10515600" cy="2876319"/>
        </p:xfrm>
        <a:graphic>
          <a:graphicData uri="http://schemas.openxmlformats.org/drawingml/2006/table">
            <a:tbl>
              <a:tblPr>
                <a:tableStyleId>{5C22544A-7EE6-4342-B048-85BDC9FD1C3A}</a:tableStyleId>
              </a:tblPr>
              <a:tblGrid>
                <a:gridCol w="2647485">
                  <a:extLst>
                    <a:ext uri="{9D8B030D-6E8A-4147-A177-3AD203B41FA5}">
                      <a16:colId xmlns:a16="http://schemas.microsoft.com/office/drawing/2014/main" xmlns="" val="20000"/>
                    </a:ext>
                  </a:extLst>
                </a:gridCol>
                <a:gridCol w="2647485">
                  <a:extLst>
                    <a:ext uri="{9D8B030D-6E8A-4147-A177-3AD203B41FA5}">
                      <a16:colId xmlns:a16="http://schemas.microsoft.com/office/drawing/2014/main" xmlns="" val="20001"/>
                    </a:ext>
                  </a:extLst>
                </a:gridCol>
                <a:gridCol w="671464">
                  <a:extLst>
                    <a:ext uri="{9D8B030D-6E8A-4147-A177-3AD203B41FA5}">
                      <a16:colId xmlns:a16="http://schemas.microsoft.com/office/drawing/2014/main" xmlns="" val="20002"/>
                    </a:ext>
                  </a:extLst>
                </a:gridCol>
                <a:gridCol w="940049">
                  <a:extLst>
                    <a:ext uri="{9D8B030D-6E8A-4147-A177-3AD203B41FA5}">
                      <a16:colId xmlns:a16="http://schemas.microsoft.com/office/drawing/2014/main" xmlns="" val="20003"/>
                    </a:ext>
                  </a:extLst>
                </a:gridCol>
                <a:gridCol w="940049">
                  <a:extLst>
                    <a:ext uri="{9D8B030D-6E8A-4147-A177-3AD203B41FA5}">
                      <a16:colId xmlns:a16="http://schemas.microsoft.com/office/drawing/2014/main" xmlns="" val="20004"/>
                    </a:ext>
                  </a:extLst>
                </a:gridCol>
                <a:gridCol w="971224">
                  <a:extLst>
                    <a:ext uri="{9D8B030D-6E8A-4147-A177-3AD203B41FA5}">
                      <a16:colId xmlns:a16="http://schemas.microsoft.com/office/drawing/2014/main" xmlns="" val="20005"/>
                    </a:ext>
                  </a:extLst>
                </a:gridCol>
                <a:gridCol w="920865">
                  <a:extLst>
                    <a:ext uri="{9D8B030D-6E8A-4147-A177-3AD203B41FA5}">
                      <a16:colId xmlns:a16="http://schemas.microsoft.com/office/drawing/2014/main" xmlns="" val="20006"/>
                    </a:ext>
                  </a:extLst>
                </a:gridCol>
                <a:gridCol w="776979">
                  <a:extLst>
                    <a:ext uri="{9D8B030D-6E8A-4147-A177-3AD203B41FA5}">
                      <a16:colId xmlns:a16="http://schemas.microsoft.com/office/drawing/2014/main" xmlns="" val="20007"/>
                    </a:ext>
                  </a:extLst>
                </a:gridCol>
              </a:tblGrid>
              <a:tr h="316868">
                <a:tc>
                  <a:txBody>
                    <a:bodyPr/>
                    <a:lstStyle/>
                    <a:p>
                      <a:pPr algn="l" fontAlgn="b"/>
                      <a:r>
                        <a:rPr lang="en-US" sz="1000" u="none" strike="noStrike" dirty="0">
                          <a:effectLst/>
                        </a:rPr>
                        <a:t>Story Point</a:t>
                      </a:r>
                      <a:endParaRPr lang="en-US" sz="1000" b="1" i="0" u="none" strike="noStrike" dirty="0">
                        <a:solidFill>
                          <a:srgbClr val="000000"/>
                        </a:solidFill>
                        <a:effectLst/>
                        <a:latin typeface="Times New Roman" panose="02020603050405020304" pitchFamily="18" charset="0"/>
                      </a:endParaRPr>
                    </a:p>
                  </a:txBody>
                  <a:tcPr marL="8753" marR="8753" marT="8753" marB="0" anchor="b"/>
                </a:tc>
                <a:tc>
                  <a:txBody>
                    <a:bodyPr/>
                    <a:lstStyle/>
                    <a:p>
                      <a:pPr algn="l" fontAlgn="b"/>
                      <a:r>
                        <a:rPr lang="en-US" sz="1000" u="none" strike="noStrike">
                          <a:effectLst/>
                        </a:rPr>
                        <a:t>Task</a:t>
                      </a:r>
                      <a:endParaRPr lang="en-US" sz="1000" b="1" i="0" u="none" strike="noStrike">
                        <a:solidFill>
                          <a:srgbClr val="000000"/>
                        </a:solidFill>
                        <a:effectLst/>
                        <a:latin typeface="Times New Roman" panose="02020603050405020304" pitchFamily="18" charset="0"/>
                      </a:endParaRPr>
                    </a:p>
                  </a:txBody>
                  <a:tcPr marL="8753" marR="8753" marT="8753" marB="0" anchor="b"/>
                </a:tc>
                <a:tc>
                  <a:txBody>
                    <a:bodyPr/>
                    <a:lstStyle/>
                    <a:p>
                      <a:pPr algn="ctr" fontAlgn="ctr"/>
                      <a:r>
                        <a:rPr lang="en-US" sz="1000" u="none" strike="noStrike">
                          <a:effectLst/>
                        </a:rPr>
                        <a:t>No of Hours</a:t>
                      </a:r>
                      <a:endParaRPr lang="en-US" sz="1000" b="1" i="0" u="none" strike="noStrike">
                        <a:solidFill>
                          <a:srgbClr val="000000"/>
                        </a:solidFill>
                        <a:effectLst/>
                        <a:latin typeface="Times New Roman" panose="02020603050405020304" pitchFamily="18" charset="0"/>
                      </a:endParaRPr>
                    </a:p>
                  </a:txBody>
                  <a:tcPr marL="8753" marR="8753" marT="8753" marB="0" anchor="ctr"/>
                </a:tc>
                <a:tc>
                  <a:txBody>
                    <a:bodyPr/>
                    <a:lstStyle/>
                    <a:p>
                      <a:pPr algn="ctr" fontAlgn="b"/>
                      <a:r>
                        <a:rPr lang="en-US" sz="1000" u="none" strike="noStrike">
                          <a:effectLst/>
                        </a:rPr>
                        <a:t>Planned start Date</a:t>
                      </a:r>
                      <a:endParaRPr lang="en-US" sz="1000" b="1" i="0" u="none" strike="noStrike">
                        <a:solidFill>
                          <a:srgbClr val="000000"/>
                        </a:solidFill>
                        <a:effectLst/>
                        <a:latin typeface="Times New Roman" panose="02020603050405020304" pitchFamily="18" charset="0"/>
                      </a:endParaRPr>
                    </a:p>
                  </a:txBody>
                  <a:tcPr marL="8753" marR="8753" marT="8753" marB="0" anchor="b"/>
                </a:tc>
                <a:tc>
                  <a:txBody>
                    <a:bodyPr/>
                    <a:lstStyle/>
                    <a:p>
                      <a:pPr algn="ctr" fontAlgn="b"/>
                      <a:r>
                        <a:rPr lang="en-US" sz="1000" u="none" strike="noStrike">
                          <a:effectLst/>
                        </a:rPr>
                        <a:t>Planned End date</a:t>
                      </a:r>
                      <a:endParaRPr lang="en-US" sz="1000" b="1" i="0" u="none" strike="noStrike">
                        <a:solidFill>
                          <a:srgbClr val="000000"/>
                        </a:solidFill>
                        <a:effectLst/>
                        <a:latin typeface="Times New Roman" panose="02020603050405020304" pitchFamily="18" charset="0"/>
                      </a:endParaRPr>
                    </a:p>
                  </a:txBody>
                  <a:tcPr marL="8753" marR="8753" marT="8753" marB="0" anchor="b"/>
                </a:tc>
                <a:tc>
                  <a:txBody>
                    <a:bodyPr/>
                    <a:lstStyle/>
                    <a:p>
                      <a:pPr algn="ctr" fontAlgn="b"/>
                      <a:r>
                        <a:rPr lang="en-US" sz="1000" u="none" strike="noStrike">
                          <a:effectLst/>
                        </a:rPr>
                        <a:t>Actual start Date</a:t>
                      </a:r>
                      <a:endParaRPr lang="en-US" sz="1000" b="1" i="0" u="none" strike="noStrike">
                        <a:solidFill>
                          <a:srgbClr val="000000"/>
                        </a:solidFill>
                        <a:effectLst/>
                        <a:latin typeface="Times New Roman" panose="02020603050405020304" pitchFamily="18" charset="0"/>
                      </a:endParaRPr>
                    </a:p>
                  </a:txBody>
                  <a:tcPr marL="8753" marR="8753" marT="8753" marB="0" anchor="b"/>
                </a:tc>
                <a:tc>
                  <a:txBody>
                    <a:bodyPr/>
                    <a:lstStyle/>
                    <a:p>
                      <a:pPr algn="ctr" fontAlgn="b"/>
                      <a:r>
                        <a:rPr lang="en-US" sz="1000" u="none" strike="noStrike">
                          <a:effectLst/>
                        </a:rPr>
                        <a:t>Actual End date</a:t>
                      </a:r>
                      <a:endParaRPr lang="en-US" sz="1000" b="1" i="0" u="none" strike="noStrike">
                        <a:solidFill>
                          <a:srgbClr val="000000"/>
                        </a:solidFill>
                        <a:effectLst/>
                        <a:latin typeface="Times New Roman" panose="02020603050405020304" pitchFamily="18" charset="0"/>
                      </a:endParaRPr>
                    </a:p>
                  </a:txBody>
                  <a:tcPr marL="8753" marR="8753" marT="8753" marB="0" anchor="b"/>
                </a:tc>
                <a:tc>
                  <a:txBody>
                    <a:bodyPr/>
                    <a:lstStyle/>
                    <a:p>
                      <a:pPr algn="ctr" fontAlgn="b"/>
                      <a:r>
                        <a:rPr lang="en-US" sz="1000" u="none" strike="noStrike">
                          <a:effectLst/>
                        </a:rPr>
                        <a:t>Resource</a:t>
                      </a:r>
                      <a:endParaRPr lang="en-US" sz="1000" b="1" i="0" u="none" strike="noStrike">
                        <a:solidFill>
                          <a:srgbClr val="000000"/>
                        </a:solidFill>
                        <a:effectLst/>
                        <a:latin typeface="Times New Roman" panose="02020603050405020304" pitchFamily="18" charset="0"/>
                      </a:endParaRPr>
                    </a:p>
                  </a:txBody>
                  <a:tcPr marL="8753" marR="8753" marT="8753" marB="0" anchor="b"/>
                </a:tc>
                <a:extLst>
                  <a:ext uri="{0D108BD9-81ED-4DB2-BD59-A6C34878D82A}">
                    <a16:rowId xmlns:a16="http://schemas.microsoft.com/office/drawing/2014/main" xmlns="" val="10000"/>
                  </a:ext>
                </a:extLst>
              </a:tr>
              <a:tr h="175065">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ctr"/>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753" marR="8753" marT="8753" marB="0" anchor="ctr"/>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753" marR="8753" marT="8753" marB="0" anchor="b"/>
                </a:tc>
                <a:extLst>
                  <a:ext uri="{0D108BD9-81ED-4DB2-BD59-A6C34878D82A}">
                    <a16:rowId xmlns:a16="http://schemas.microsoft.com/office/drawing/2014/main" xmlns="" val="10001"/>
                  </a:ext>
                </a:extLst>
              </a:tr>
              <a:tr h="175065">
                <a:tc rowSpan="12">
                  <a:txBody>
                    <a:bodyPr/>
                    <a:lstStyle/>
                    <a:p>
                      <a:pPr algn="ctr" fontAlgn="ctr"/>
                      <a:r>
                        <a:rPr lang="en-US" sz="1000" u="none" strike="noStrike">
                          <a:effectLst/>
                        </a:rPr>
                        <a:t>5</a:t>
                      </a:r>
                      <a:endParaRPr lang="en-US" sz="1000" b="1" i="0" u="none" strike="noStrike">
                        <a:solidFill>
                          <a:srgbClr val="000000"/>
                        </a:solidFill>
                        <a:effectLst/>
                        <a:latin typeface="Times New Roman" panose="02020603050405020304" pitchFamily="18" charset="0"/>
                      </a:endParaRPr>
                    </a:p>
                  </a:txBody>
                  <a:tcPr marL="8753" marR="8753" marT="8753" marB="0" anchor="ctr"/>
                </a:tc>
                <a:tc>
                  <a:txBody>
                    <a:bodyPr/>
                    <a:lstStyle/>
                    <a:p>
                      <a:pPr algn="l" fontAlgn="b"/>
                      <a:r>
                        <a:rPr lang="en-US" sz="1000" u="none" strike="noStrike">
                          <a:effectLst/>
                        </a:rPr>
                        <a:t>Create page for "Create Configurationitem"</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ctr"/>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753" marR="8753" marT="8753" marB="0" anchor="ctr"/>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Rameswari</a:t>
                      </a:r>
                      <a:endParaRPr lang="en-US" sz="1000" b="0" i="0" u="none" strike="noStrike">
                        <a:solidFill>
                          <a:srgbClr val="000000"/>
                        </a:solidFill>
                        <a:effectLst/>
                        <a:latin typeface="Calibri" panose="020F0502020204030204" pitchFamily="34" charset="0"/>
                      </a:endParaRPr>
                    </a:p>
                  </a:txBody>
                  <a:tcPr marL="8753" marR="8753" marT="8753" marB="0" anchor="b"/>
                </a:tc>
                <a:extLst>
                  <a:ext uri="{0D108BD9-81ED-4DB2-BD59-A6C34878D82A}">
                    <a16:rowId xmlns:a16="http://schemas.microsoft.com/office/drawing/2014/main" xmlns="" val="10002"/>
                  </a:ext>
                </a:extLst>
              </a:tr>
              <a:tr h="175065">
                <a:tc vMerge="1">
                  <a:txBody>
                    <a:bodyPr/>
                    <a:lstStyle/>
                    <a:p>
                      <a:endParaRPr lang="en-US"/>
                    </a:p>
                  </a:txBody>
                  <a:tcPr/>
                </a:tc>
                <a:tc>
                  <a:txBody>
                    <a:bodyPr/>
                    <a:lstStyle/>
                    <a:p>
                      <a:pPr algn="l" fontAlgn="b"/>
                      <a:r>
                        <a:rPr lang="en-US" sz="1000" u="none" strike="noStrike">
                          <a:effectLst/>
                        </a:rPr>
                        <a:t>Create page for "Edit Configurationitem"</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ctr"/>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753" marR="8753" marT="8753" marB="0" anchor="ctr"/>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Rameswari</a:t>
                      </a:r>
                      <a:endParaRPr lang="en-US" sz="1000" b="0" i="0" u="none" strike="noStrike">
                        <a:solidFill>
                          <a:srgbClr val="000000"/>
                        </a:solidFill>
                        <a:effectLst/>
                        <a:latin typeface="Calibri" panose="020F0502020204030204" pitchFamily="34" charset="0"/>
                      </a:endParaRPr>
                    </a:p>
                  </a:txBody>
                  <a:tcPr marL="8753" marR="8753" marT="8753" marB="0" anchor="b"/>
                </a:tc>
                <a:extLst>
                  <a:ext uri="{0D108BD9-81ED-4DB2-BD59-A6C34878D82A}">
                    <a16:rowId xmlns:a16="http://schemas.microsoft.com/office/drawing/2014/main" xmlns="" val="10003"/>
                  </a:ext>
                </a:extLst>
              </a:tr>
              <a:tr h="175065">
                <a:tc vMerge="1">
                  <a:txBody>
                    <a:bodyPr/>
                    <a:lstStyle/>
                    <a:p>
                      <a:endParaRPr lang="en-US"/>
                    </a:p>
                  </a:txBody>
                  <a:tcPr/>
                </a:tc>
                <a:tc>
                  <a:txBody>
                    <a:bodyPr/>
                    <a:lstStyle/>
                    <a:p>
                      <a:pPr algn="l" fontAlgn="b"/>
                      <a:r>
                        <a:rPr lang="en-US" sz="1000" u="none" strike="noStrike">
                          <a:effectLst/>
                        </a:rPr>
                        <a:t>Create page for "Display Configurationitem"</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ctr"/>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753" marR="8753" marT="8753" marB="0" anchor="ctr"/>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Rameswari</a:t>
                      </a:r>
                      <a:endParaRPr lang="en-US" sz="1000" b="0" i="0" u="none" strike="noStrike">
                        <a:solidFill>
                          <a:srgbClr val="000000"/>
                        </a:solidFill>
                        <a:effectLst/>
                        <a:latin typeface="Calibri" panose="020F0502020204030204" pitchFamily="34" charset="0"/>
                      </a:endParaRPr>
                    </a:p>
                  </a:txBody>
                  <a:tcPr marL="8753" marR="8753" marT="8753" marB="0" anchor="b"/>
                </a:tc>
                <a:extLst>
                  <a:ext uri="{0D108BD9-81ED-4DB2-BD59-A6C34878D82A}">
                    <a16:rowId xmlns:a16="http://schemas.microsoft.com/office/drawing/2014/main" xmlns="" val="10004"/>
                  </a:ext>
                </a:extLst>
              </a:tr>
              <a:tr h="175065">
                <a:tc vMerge="1">
                  <a:txBody>
                    <a:bodyPr/>
                    <a:lstStyle/>
                    <a:p>
                      <a:endParaRPr lang="en-US"/>
                    </a:p>
                  </a:txBody>
                  <a:tcPr/>
                </a:tc>
                <a:tc>
                  <a:txBody>
                    <a:bodyPr/>
                    <a:lstStyle/>
                    <a:p>
                      <a:pPr algn="l" fontAlgn="b"/>
                      <a:r>
                        <a:rPr lang="en-US" sz="1000" u="none" strike="noStrike">
                          <a:effectLst/>
                        </a:rPr>
                        <a:t>Create page for "Copy Configurationitem"</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ctr"/>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753" marR="8753" marT="8753" marB="0" anchor="ctr"/>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Rameswari</a:t>
                      </a:r>
                      <a:endParaRPr lang="en-US" sz="1000" b="0" i="0" u="none" strike="noStrike">
                        <a:solidFill>
                          <a:srgbClr val="000000"/>
                        </a:solidFill>
                        <a:effectLst/>
                        <a:latin typeface="Calibri" panose="020F0502020204030204" pitchFamily="34" charset="0"/>
                      </a:endParaRPr>
                    </a:p>
                  </a:txBody>
                  <a:tcPr marL="8753" marR="8753" marT="8753" marB="0" anchor="b"/>
                </a:tc>
                <a:extLst>
                  <a:ext uri="{0D108BD9-81ED-4DB2-BD59-A6C34878D82A}">
                    <a16:rowId xmlns:a16="http://schemas.microsoft.com/office/drawing/2014/main" xmlns="" val="10005"/>
                  </a:ext>
                </a:extLst>
              </a:tr>
              <a:tr h="175065">
                <a:tc vMerge="1">
                  <a:txBody>
                    <a:bodyPr/>
                    <a:lstStyle/>
                    <a:p>
                      <a:endParaRPr lang="en-US"/>
                    </a:p>
                  </a:txBody>
                  <a:tcPr/>
                </a:tc>
                <a:tc>
                  <a:txBody>
                    <a:bodyPr/>
                    <a:lstStyle/>
                    <a:p>
                      <a:pPr algn="l" fontAlgn="b"/>
                      <a:r>
                        <a:rPr lang="en-US" sz="1000" u="none" strike="noStrike">
                          <a:effectLst/>
                        </a:rPr>
                        <a:t>Create page for "Maintain Configurationitem"</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ctr"/>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753" marR="8753" marT="8753" marB="0" anchor="ctr"/>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Rameswari</a:t>
                      </a:r>
                      <a:endParaRPr lang="en-US" sz="1000" b="0" i="0" u="none" strike="noStrike">
                        <a:solidFill>
                          <a:srgbClr val="000000"/>
                        </a:solidFill>
                        <a:effectLst/>
                        <a:latin typeface="Calibri" panose="020F0502020204030204" pitchFamily="34" charset="0"/>
                      </a:endParaRPr>
                    </a:p>
                  </a:txBody>
                  <a:tcPr marL="8753" marR="8753" marT="8753" marB="0" anchor="b"/>
                </a:tc>
                <a:extLst>
                  <a:ext uri="{0D108BD9-81ED-4DB2-BD59-A6C34878D82A}">
                    <a16:rowId xmlns:a16="http://schemas.microsoft.com/office/drawing/2014/main" xmlns="" val="10006"/>
                  </a:ext>
                </a:extLst>
              </a:tr>
              <a:tr h="175065">
                <a:tc vMerge="1">
                  <a:txBody>
                    <a:bodyPr/>
                    <a:lstStyle/>
                    <a:p>
                      <a:endParaRPr lang="en-US"/>
                    </a:p>
                  </a:txBody>
                  <a:tcPr/>
                </a:tc>
                <a:tc>
                  <a:txBody>
                    <a:bodyPr/>
                    <a:lstStyle/>
                    <a:p>
                      <a:pPr algn="l" fontAlgn="b"/>
                      <a:r>
                        <a:rPr lang="en-US" sz="1000" u="none" strike="noStrike">
                          <a:effectLst/>
                        </a:rPr>
                        <a:t>Create page for "List Configurationitem"</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ctr"/>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753" marR="8753" marT="8753" marB="0" anchor="ctr"/>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Rameswari</a:t>
                      </a:r>
                      <a:endParaRPr lang="en-US" sz="1000" b="0" i="0" u="none" strike="noStrike">
                        <a:solidFill>
                          <a:srgbClr val="000000"/>
                        </a:solidFill>
                        <a:effectLst/>
                        <a:latin typeface="Calibri" panose="020F0502020204030204" pitchFamily="34" charset="0"/>
                      </a:endParaRPr>
                    </a:p>
                  </a:txBody>
                  <a:tcPr marL="8753" marR="8753" marT="8753" marB="0" anchor="b"/>
                </a:tc>
                <a:extLst>
                  <a:ext uri="{0D108BD9-81ED-4DB2-BD59-A6C34878D82A}">
                    <a16:rowId xmlns:a16="http://schemas.microsoft.com/office/drawing/2014/main" xmlns="" val="10007"/>
                  </a:ext>
                </a:extLst>
              </a:tr>
              <a:tr h="316868">
                <a:tc vMerge="1">
                  <a:txBody>
                    <a:bodyPr/>
                    <a:lstStyle/>
                    <a:p>
                      <a:endParaRPr lang="en-US"/>
                    </a:p>
                  </a:txBody>
                  <a:tcPr/>
                </a:tc>
                <a:tc>
                  <a:txBody>
                    <a:bodyPr/>
                    <a:lstStyle/>
                    <a:p>
                      <a:pPr algn="l" fontAlgn="b"/>
                      <a:r>
                        <a:rPr lang="en-US" sz="1000" u="none" strike="noStrike">
                          <a:effectLst/>
                        </a:rPr>
                        <a:t>Create controller "ConfigurationitemManagedBean"</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ctr"/>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8753" marR="8753" marT="8753" marB="0" anchor="ctr"/>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Rameswari</a:t>
                      </a:r>
                      <a:endParaRPr lang="en-US" sz="1000" b="0" i="0" u="none" strike="noStrike">
                        <a:solidFill>
                          <a:srgbClr val="000000"/>
                        </a:solidFill>
                        <a:effectLst/>
                        <a:latin typeface="Calibri" panose="020F0502020204030204" pitchFamily="34" charset="0"/>
                      </a:endParaRPr>
                    </a:p>
                  </a:txBody>
                  <a:tcPr marL="8753" marR="8753" marT="8753" marB="0" anchor="b"/>
                </a:tc>
                <a:extLst>
                  <a:ext uri="{0D108BD9-81ED-4DB2-BD59-A6C34878D82A}">
                    <a16:rowId xmlns:a16="http://schemas.microsoft.com/office/drawing/2014/main" xmlns="" val="10008"/>
                  </a:ext>
                </a:extLst>
              </a:tr>
              <a:tr h="175065">
                <a:tc vMerge="1">
                  <a:txBody>
                    <a:bodyPr/>
                    <a:lstStyle/>
                    <a:p>
                      <a:endParaRPr lang="en-US"/>
                    </a:p>
                  </a:txBody>
                  <a:tcPr/>
                </a:tc>
                <a:tc>
                  <a:txBody>
                    <a:bodyPr/>
                    <a:lstStyle/>
                    <a:p>
                      <a:pPr algn="l" fontAlgn="b"/>
                      <a:r>
                        <a:rPr lang="en-US" sz="1000" u="none" strike="noStrike">
                          <a:effectLst/>
                        </a:rPr>
                        <a:t>Create exceptions for "Configurationitem"</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ctr"/>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753" marR="8753" marT="8753" marB="0" anchor="ctr"/>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Rameswari</a:t>
                      </a:r>
                      <a:endParaRPr lang="en-US" sz="1000" b="0" i="0" u="none" strike="noStrike">
                        <a:solidFill>
                          <a:srgbClr val="000000"/>
                        </a:solidFill>
                        <a:effectLst/>
                        <a:latin typeface="Calibri" panose="020F0502020204030204" pitchFamily="34" charset="0"/>
                      </a:endParaRPr>
                    </a:p>
                  </a:txBody>
                  <a:tcPr marL="8753" marR="8753" marT="8753" marB="0" anchor="b"/>
                </a:tc>
                <a:extLst>
                  <a:ext uri="{0D108BD9-81ED-4DB2-BD59-A6C34878D82A}">
                    <a16:rowId xmlns:a16="http://schemas.microsoft.com/office/drawing/2014/main" xmlns="" val="10009"/>
                  </a:ext>
                </a:extLst>
              </a:tr>
              <a:tr h="316868">
                <a:tc vMerge="1">
                  <a:txBody>
                    <a:bodyPr/>
                    <a:lstStyle/>
                    <a:p>
                      <a:endParaRPr lang="en-US"/>
                    </a:p>
                  </a:txBody>
                  <a:tcPr/>
                </a:tc>
                <a:tc>
                  <a:txBody>
                    <a:bodyPr/>
                    <a:lstStyle/>
                    <a:p>
                      <a:pPr algn="l" fontAlgn="b"/>
                      <a:r>
                        <a:rPr lang="en-US" sz="1000" u="none" strike="noStrike" dirty="0">
                          <a:effectLst/>
                        </a:rPr>
                        <a:t>Create service interface "</a:t>
                      </a:r>
                      <a:r>
                        <a:rPr lang="en-US" sz="1000" u="none" strike="noStrike" dirty="0" err="1">
                          <a:effectLst/>
                        </a:rPr>
                        <a:t>ConfigurationitemService</a:t>
                      </a:r>
                      <a:r>
                        <a:rPr lang="en-US" sz="1000" u="none" strike="noStrike" dirty="0">
                          <a:effectLst/>
                        </a:rPr>
                        <a:t>"</a:t>
                      </a:r>
                      <a:endParaRPr lang="en-US" sz="1000" b="0" i="0" u="none" strike="noStrike" dirty="0">
                        <a:solidFill>
                          <a:srgbClr val="000000"/>
                        </a:solidFill>
                        <a:effectLst/>
                        <a:latin typeface="Calibri" panose="020F0502020204030204" pitchFamily="34" charset="0"/>
                      </a:endParaRPr>
                    </a:p>
                  </a:txBody>
                  <a:tcPr marL="8753" marR="8753" marT="8753" marB="0" anchor="b"/>
                </a:tc>
                <a:tc>
                  <a:txBody>
                    <a:bodyPr/>
                    <a:lstStyle/>
                    <a:p>
                      <a:pPr algn="ctr" fontAlgn="ctr"/>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8753" marR="8753" marT="8753" marB="0" anchor="ctr"/>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Rameswari</a:t>
                      </a:r>
                      <a:endParaRPr lang="en-US" sz="1000" b="0" i="0" u="none" strike="noStrike">
                        <a:solidFill>
                          <a:srgbClr val="000000"/>
                        </a:solidFill>
                        <a:effectLst/>
                        <a:latin typeface="Calibri" panose="020F0502020204030204" pitchFamily="34" charset="0"/>
                      </a:endParaRPr>
                    </a:p>
                  </a:txBody>
                  <a:tcPr marL="8753" marR="8753" marT="8753" marB="0" anchor="b"/>
                </a:tc>
                <a:extLst>
                  <a:ext uri="{0D108BD9-81ED-4DB2-BD59-A6C34878D82A}">
                    <a16:rowId xmlns:a16="http://schemas.microsoft.com/office/drawing/2014/main" xmlns="" val="10010"/>
                  </a:ext>
                </a:extLst>
              </a:tr>
              <a:tr h="175065">
                <a:tc vMerge="1">
                  <a:txBody>
                    <a:bodyPr/>
                    <a:lstStyle/>
                    <a:p>
                      <a:endParaRPr lang="en-US"/>
                    </a:p>
                  </a:txBody>
                  <a:tcPr/>
                </a:tc>
                <a:tc>
                  <a:txBody>
                    <a:bodyPr/>
                    <a:lstStyle/>
                    <a:p>
                      <a:pPr algn="l" fontAlgn="b"/>
                      <a:r>
                        <a:rPr lang="en-US" sz="1000" u="none" strike="noStrike" dirty="0">
                          <a:effectLst/>
                        </a:rPr>
                        <a:t>Create service "</a:t>
                      </a:r>
                      <a:r>
                        <a:rPr lang="en-US" sz="1000" u="none" strike="noStrike" dirty="0" err="1">
                          <a:effectLst/>
                        </a:rPr>
                        <a:t>DefaultConfigurationitemService</a:t>
                      </a:r>
                      <a:r>
                        <a:rPr lang="en-US" sz="1000" u="none" strike="noStrike" dirty="0">
                          <a:effectLst/>
                        </a:rPr>
                        <a:t>"</a:t>
                      </a:r>
                      <a:endParaRPr lang="en-US" sz="1000" b="0" i="0" u="none" strike="noStrike" dirty="0">
                        <a:solidFill>
                          <a:srgbClr val="000000"/>
                        </a:solidFill>
                        <a:effectLst/>
                        <a:latin typeface="Calibri" panose="020F0502020204030204" pitchFamily="34" charset="0"/>
                      </a:endParaRPr>
                    </a:p>
                  </a:txBody>
                  <a:tcPr marL="8753" marR="8753" marT="8753" marB="0" anchor="b"/>
                </a:tc>
                <a:tc>
                  <a:txBody>
                    <a:bodyPr/>
                    <a:lstStyle/>
                    <a:p>
                      <a:pPr algn="ctr" fontAlgn="ctr"/>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753" marR="8753" marT="8753" marB="0" anchor="ctr"/>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23/09/2016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23/09/2016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Rameswari</a:t>
                      </a:r>
                      <a:endParaRPr lang="en-US" sz="1000" b="0" i="0" u="none" strike="noStrike">
                        <a:solidFill>
                          <a:srgbClr val="000000"/>
                        </a:solidFill>
                        <a:effectLst/>
                        <a:latin typeface="Calibri" panose="020F0502020204030204" pitchFamily="34" charset="0"/>
                      </a:endParaRPr>
                    </a:p>
                  </a:txBody>
                  <a:tcPr marL="8753" marR="8753" marT="8753" marB="0" anchor="b"/>
                </a:tc>
                <a:extLst>
                  <a:ext uri="{0D108BD9-81ED-4DB2-BD59-A6C34878D82A}">
                    <a16:rowId xmlns:a16="http://schemas.microsoft.com/office/drawing/2014/main" xmlns="" val="10011"/>
                  </a:ext>
                </a:extLst>
              </a:tr>
              <a:tr h="175065">
                <a:tc vMerge="1">
                  <a:txBody>
                    <a:bodyPr/>
                    <a:lstStyle/>
                    <a:p>
                      <a:endParaRPr lang="en-US"/>
                    </a:p>
                  </a:txBody>
                  <a:tcPr/>
                </a:tc>
                <a:tc>
                  <a:txBody>
                    <a:bodyPr/>
                    <a:lstStyle/>
                    <a:p>
                      <a:pPr algn="l" fontAlgn="b"/>
                      <a:r>
                        <a:rPr lang="en-US" sz="1000" u="none" strike="noStrike" dirty="0">
                          <a:effectLst/>
                        </a:rPr>
                        <a:t>Create domain entity "</a:t>
                      </a:r>
                      <a:r>
                        <a:rPr lang="en-US" sz="1000" u="none" strike="noStrike" dirty="0" err="1">
                          <a:effectLst/>
                        </a:rPr>
                        <a:t>Configurationitem</a:t>
                      </a:r>
                      <a:r>
                        <a:rPr lang="en-US" sz="1000" u="none" strike="noStrike" dirty="0">
                          <a:effectLst/>
                        </a:rPr>
                        <a:t>"</a:t>
                      </a:r>
                      <a:endParaRPr lang="en-US" sz="1000" b="0" i="0" u="none" strike="noStrike" dirty="0">
                        <a:solidFill>
                          <a:srgbClr val="000000"/>
                        </a:solidFill>
                        <a:effectLst/>
                        <a:latin typeface="Calibri" panose="020F0502020204030204" pitchFamily="34" charset="0"/>
                      </a:endParaRPr>
                    </a:p>
                  </a:txBody>
                  <a:tcPr marL="8753" marR="8753" marT="8753" marB="0" anchor="b"/>
                </a:tc>
                <a:tc>
                  <a:txBody>
                    <a:bodyPr/>
                    <a:lstStyle/>
                    <a:p>
                      <a:pPr algn="ctr" fontAlgn="ctr"/>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753" marR="8753" marT="8753" marB="0" anchor="ctr"/>
                </a:tc>
                <a:tc>
                  <a:txBody>
                    <a:bodyPr/>
                    <a:lstStyle/>
                    <a:p>
                      <a:pPr algn="ctr" fontAlgn="b"/>
                      <a:r>
                        <a:rPr lang="en-US" sz="1000" u="none" strike="noStrike">
                          <a:effectLst/>
                        </a:rPr>
                        <a:t>23/09/2016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23/09/2016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23/09/2016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23/09/2016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Rameswari</a:t>
                      </a:r>
                      <a:endParaRPr lang="en-US" sz="1000" b="0" i="0" u="none" strike="noStrike">
                        <a:solidFill>
                          <a:srgbClr val="000000"/>
                        </a:solidFill>
                        <a:effectLst/>
                        <a:latin typeface="Calibri" panose="020F0502020204030204" pitchFamily="34" charset="0"/>
                      </a:endParaRPr>
                    </a:p>
                  </a:txBody>
                  <a:tcPr marL="8753" marR="8753" marT="8753" marB="0" anchor="b"/>
                </a:tc>
                <a:extLst>
                  <a:ext uri="{0D108BD9-81ED-4DB2-BD59-A6C34878D82A}">
                    <a16:rowId xmlns:a16="http://schemas.microsoft.com/office/drawing/2014/main" xmlns="" val="10012"/>
                  </a:ext>
                </a:extLst>
              </a:tr>
              <a:tr h="175065">
                <a:tc vMerge="1">
                  <a:txBody>
                    <a:bodyPr/>
                    <a:lstStyle/>
                    <a:p>
                      <a:endParaRPr lang="en-US"/>
                    </a:p>
                  </a:txBody>
                  <a:tcPr/>
                </a:tc>
                <a:tc>
                  <a:txBody>
                    <a:bodyPr/>
                    <a:lstStyle/>
                    <a:p>
                      <a:pPr algn="l" fontAlgn="b"/>
                      <a:r>
                        <a:rPr lang="en-US" sz="1000" u="none" strike="noStrike">
                          <a:effectLst/>
                        </a:rPr>
                        <a:t>Test Configurationitem</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ctr"/>
                      <a:r>
                        <a:rPr lang="en-US" sz="1000" u="none" strike="noStrike">
                          <a:effectLst/>
                        </a:rPr>
                        <a:t>6</a:t>
                      </a:r>
                      <a:endParaRPr lang="en-US" sz="1000" b="0" i="0" u="none" strike="noStrike">
                        <a:solidFill>
                          <a:srgbClr val="000000"/>
                        </a:solidFill>
                        <a:effectLst/>
                        <a:latin typeface="Calibri" panose="020F0502020204030204" pitchFamily="34" charset="0"/>
                      </a:endParaRPr>
                    </a:p>
                  </a:txBody>
                  <a:tcPr marL="8753" marR="8753" marT="8753" marB="0" anchor="ctr"/>
                </a:tc>
                <a:tc>
                  <a:txBody>
                    <a:bodyPr/>
                    <a:lstStyle/>
                    <a:p>
                      <a:pPr algn="ctr" fontAlgn="b"/>
                      <a:r>
                        <a:rPr lang="en-US" sz="1000" u="none" strike="noStrike">
                          <a:effectLst/>
                        </a:rPr>
                        <a:t>11/10/2016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11/10/2016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11/10/2016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11/10/2016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dirty="0">
                          <a:effectLst/>
                        </a:rPr>
                        <a:t>Rameswari</a:t>
                      </a:r>
                      <a:endParaRPr lang="en-US" sz="1000" b="0" i="0" u="none" strike="noStrike" dirty="0">
                        <a:solidFill>
                          <a:srgbClr val="000000"/>
                        </a:solidFill>
                        <a:effectLst/>
                        <a:latin typeface="Calibri" panose="020F0502020204030204" pitchFamily="34" charset="0"/>
                      </a:endParaRPr>
                    </a:p>
                  </a:txBody>
                  <a:tcPr marL="8753" marR="8753" marT="8753" marB="0" anchor="b"/>
                </a:tc>
                <a:extLst>
                  <a:ext uri="{0D108BD9-81ED-4DB2-BD59-A6C34878D82A}">
                    <a16:rowId xmlns:a16="http://schemas.microsoft.com/office/drawing/2014/main" xmlns="" val="1001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73173429"/>
              </p:ext>
            </p:extLst>
          </p:nvPr>
        </p:nvGraphicFramePr>
        <p:xfrm>
          <a:off x="838200" y="3860118"/>
          <a:ext cx="10515600" cy="2100780"/>
        </p:xfrm>
        <a:graphic>
          <a:graphicData uri="http://schemas.openxmlformats.org/drawingml/2006/table">
            <a:tbl>
              <a:tblPr>
                <a:tableStyleId>{5C22544A-7EE6-4342-B048-85BDC9FD1C3A}</a:tableStyleId>
              </a:tblPr>
              <a:tblGrid>
                <a:gridCol w="2647485">
                  <a:extLst>
                    <a:ext uri="{9D8B030D-6E8A-4147-A177-3AD203B41FA5}">
                      <a16:colId xmlns:a16="http://schemas.microsoft.com/office/drawing/2014/main" xmlns="" val="20000"/>
                    </a:ext>
                  </a:extLst>
                </a:gridCol>
                <a:gridCol w="2647485">
                  <a:extLst>
                    <a:ext uri="{9D8B030D-6E8A-4147-A177-3AD203B41FA5}">
                      <a16:colId xmlns:a16="http://schemas.microsoft.com/office/drawing/2014/main" xmlns="" val="20001"/>
                    </a:ext>
                  </a:extLst>
                </a:gridCol>
                <a:gridCol w="671464">
                  <a:extLst>
                    <a:ext uri="{9D8B030D-6E8A-4147-A177-3AD203B41FA5}">
                      <a16:colId xmlns:a16="http://schemas.microsoft.com/office/drawing/2014/main" xmlns="" val="20002"/>
                    </a:ext>
                  </a:extLst>
                </a:gridCol>
                <a:gridCol w="940049">
                  <a:extLst>
                    <a:ext uri="{9D8B030D-6E8A-4147-A177-3AD203B41FA5}">
                      <a16:colId xmlns:a16="http://schemas.microsoft.com/office/drawing/2014/main" xmlns="" val="20003"/>
                    </a:ext>
                  </a:extLst>
                </a:gridCol>
                <a:gridCol w="940049">
                  <a:extLst>
                    <a:ext uri="{9D8B030D-6E8A-4147-A177-3AD203B41FA5}">
                      <a16:colId xmlns:a16="http://schemas.microsoft.com/office/drawing/2014/main" xmlns="" val="20004"/>
                    </a:ext>
                  </a:extLst>
                </a:gridCol>
                <a:gridCol w="971224">
                  <a:extLst>
                    <a:ext uri="{9D8B030D-6E8A-4147-A177-3AD203B41FA5}">
                      <a16:colId xmlns:a16="http://schemas.microsoft.com/office/drawing/2014/main" xmlns="" val="20005"/>
                    </a:ext>
                  </a:extLst>
                </a:gridCol>
                <a:gridCol w="920865">
                  <a:extLst>
                    <a:ext uri="{9D8B030D-6E8A-4147-A177-3AD203B41FA5}">
                      <a16:colId xmlns:a16="http://schemas.microsoft.com/office/drawing/2014/main" xmlns="" val="20006"/>
                    </a:ext>
                  </a:extLst>
                </a:gridCol>
                <a:gridCol w="776979">
                  <a:extLst>
                    <a:ext uri="{9D8B030D-6E8A-4147-A177-3AD203B41FA5}">
                      <a16:colId xmlns:a16="http://schemas.microsoft.com/office/drawing/2014/main" xmlns="" val="20007"/>
                    </a:ext>
                  </a:extLst>
                </a:gridCol>
              </a:tblGrid>
              <a:tr h="175065">
                <a:tc rowSpan="12">
                  <a:txBody>
                    <a:bodyPr/>
                    <a:lstStyle/>
                    <a:p>
                      <a:pPr algn="ctr" fontAlgn="ctr"/>
                      <a:r>
                        <a:rPr lang="en-US" sz="1000" u="none" strike="noStrike" dirty="0">
                          <a:effectLst/>
                        </a:rPr>
                        <a:t>5</a:t>
                      </a:r>
                      <a:endParaRPr lang="en-US" sz="1000" b="1" i="0" u="none" strike="noStrike" dirty="0">
                        <a:solidFill>
                          <a:srgbClr val="000000"/>
                        </a:solidFill>
                        <a:effectLst/>
                        <a:latin typeface="Times New Roman" panose="02020603050405020304" pitchFamily="18" charset="0"/>
                      </a:endParaRPr>
                    </a:p>
                  </a:txBody>
                  <a:tcPr marL="8753" marR="8753" marT="8753" marB="0" anchor="ctr"/>
                </a:tc>
                <a:tc>
                  <a:txBody>
                    <a:bodyPr/>
                    <a:lstStyle/>
                    <a:p>
                      <a:pPr algn="l" fontAlgn="b"/>
                      <a:r>
                        <a:rPr lang="en-US" sz="1000" u="none" strike="noStrike">
                          <a:effectLst/>
                        </a:rPr>
                        <a:t>Create page for "Create contract"</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ctr"/>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753" marR="8753" marT="8753" marB="0" anchor="ctr"/>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Vignesh</a:t>
                      </a:r>
                      <a:endParaRPr lang="en-US" sz="1000" b="0" i="0" u="none" strike="noStrike">
                        <a:solidFill>
                          <a:srgbClr val="000000"/>
                        </a:solidFill>
                        <a:effectLst/>
                        <a:latin typeface="Calibri" panose="020F0502020204030204" pitchFamily="34" charset="0"/>
                      </a:endParaRPr>
                    </a:p>
                  </a:txBody>
                  <a:tcPr marL="8753" marR="8753" marT="8753" marB="0" anchor="b"/>
                </a:tc>
                <a:extLst>
                  <a:ext uri="{0D108BD9-81ED-4DB2-BD59-A6C34878D82A}">
                    <a16:rowId xmlns:a16="http://schemas.microsoft.com/office/drawing/2014/main" xmlns="" val="10000"/>
                  </a:ext>
                </a:extLst>
              </a:tr>
              <a:tr h="175065">
                <a:tc vMerge="1">
                  <a:txBody>
                    <a:bodyPr/>
                    <a:lstStyle/>
                    <a:p>
                      <a:endParaRPr lang="en-US"/>
                    </a:p>
                  </a:txBody>
                  <a:tcPr/>
                </a:tc>
                <a:tc>
                  <a:txBody>
                    <a:bodyPr/>
                    <a:lstStyle/>
                    <a:p>
                      <a:pPr algn="l" fontAlgn="b"/>
                      <a:r>
                        <a:rPr lang="en-US" sz="1000" u="none" strike="noStrike" dirty="0">
                          <a:effectLst/>
                        </a:rPr>
                        <a:t>Create page for "Edit contract"</a:t>
                      </a:r>
                      <a:endParaRPr lang="en-US" sz="1000" b="0" i="0" u="none" strike="noStrike" dirty="0">
                        <a:solidFill>
                          <a:srgbClr val="000000"/>
                        </a:solidFill>
                        <a:effectLst/>
                        <a:latin typeface="Calibri" panose="020F0502020204030204" pitchFamily="34" charset="0"/>
                      </a:endParaRPr>
                    </a:p>
                  </a:txBody>
                  <a:tcPr marL="8753" marR="8753" marT="8753" marB="0" anchor="b"/>
                </a:tc>
                <a:tc>
                  <a:txBody>
                    <a:bodyPr/>
                    <a:lstStyle/>
                    <a:p>
                      <a:pPr algn="ctr" fontAlgn="ctr"/>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753" marR="8753" marT="8753" marB="0" anchor="ctr"/>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Vignesh</a:t>
                      </a:r>
                      <a:endParaRPr lang="en-US" sz="1000" b="0" i="0" u="none" strike="noStrike">
                        <a:solidFill>
                          <a:srgbClr val="000000"/>
                        </a:solidFill>
                        <a:effectLst/>
                        <a:latin typeface="Calibri" panose="020F0502020204030204" pitchFamily="34" charset="0"/>
                      </a:endParaRPr>
                    </a:p>
                  </a:txBody>
                  <a:tcPr marL="8753" marR="8753" marT="8753" marB="0" anchor="b"/>
                </a:tc>
                <a:extLst>
                  <a:ext uri="{0D108BD9-81ED-4DB2-BD59-A6C34878D82A}">
                    <a16:rowId xmlns:a16="http://schemas.microsoft.com/office/drawing/2014/main" xmlns="" val="10001"/>
                  </a:ext>
                </a:extLst>
              </a:tr>
              <a:tr h="175065">
                <a:tc vMerge="1">
                  <a:txBody>
                    <a:bodyPr/>
                    <a:lstStyle/>
                    <a:p>
                      <a:endParaRPr lang="en-US"/>
                    </a:p>
                  </a:txBody>
                  <a:tcPr/>
                </a:tc>
                <a:tc>
                  <a:txBody>
                    <a:bodyPr/>
                    <a:lstStyle/>
                    <a:p>
                      <a:pPr algn="l" fontAlgn="b"/>
                      <a:r>
                        <a:rPr lang="en-US" sz="1000" u="none" strike="noStrike">
                          <a:effectLst/>
                        </a:rPr>
                        <a:t>Create page for "Display contract"</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ctr"/>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753" marR="8753" marT="8753" marB="0" anchor="ctr"/>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Vignesh</a:t>
                      </a:r>
                      <a:endParaRPr lang="en-US" sz="1000" b="0" i="0" u="none" strike="noStrike">
                        <a:solidFill>
                          <a:srgbClr val="000000"/>
                        </a:solidFill>
                        <a:effectLst/>
                        <a:latin typeface="Calibri" panose="020F0502020204030204" pitchFamily="34" charset="0"/>
                      </a:endParaRPr>
                    </a:p>
                  </a:txBody>
                  <a:tcPr marL="8753" marR="8753" marT="8753" marB="0" anchor="b"/>
                </a:tc>
                <a:extLst>
                  <a:ext uri="{0D108BD9-81ED-4DB2-BD59-A6C34878D82A}">
                    <a16:rowId xmlns:a16="http://schemas.microsoft.com/office/drawing/2014/main" xmlns="" val="10002"/>
                  </a:ext>
                </a:extLst>
              </a:tr>
              <a:tr h="175065">
                <a:tc vMerge="1">
                  <a:txBody>
                    <a:bodyPr/>
                    <a:lstStyle/>
                    <a:p>
                      <a:endParaRPr lang="en-US"/>
                    </a:p>
                  </a:txBody>
                  <a:tcPr/>
                </a:tc>
                <a:tc>
                  <a:txBody>
                    <a:bodyPr/>
                    <a:lstStyle/>
                    <a:p>
                      <a:pPr algn="l" fontAlgn="b"/>
                      <a:r>
                        <a:rPr lang="en-US" sz="1000" u="none" strike="noStrike">
                          <a:effectLst/>
                        </a:rPr>
                        <a:t>Create page for "Copy contract"</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ctr"/>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753" marR="8753" marT="8753" marB="0" anchor="ctr"/>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Vignesh</a:t>
                      </a:r>
                      <a:endParaRPr lang="en-US" sz="1000" b="0" i="0" u="none" strike="noStrike">
                        <a:solidFill>
                          <a:srgbClr val="000000"/>
                        </a:solidFill>
                        <a:effectLst/>
                        <a:latin typeface="Calibri" panose="020F0502020204030204" pitchFamily="34" charset="0"/>
                      </a:endParaRPr>
                    </a:p>
                  </a:txBody>
                  <a:tcPr marL="8753" marR="8753" marT="8753" marB="0" anchor="b"/>
                </a:tc>
                <a:extLst>
                  <a:ext uri="{0D108BD9-81ED-4DB2-BD59-A6C34878D82A}">
                    <a16:rowId xmlns:a16="http://schemas.microsoft.com/office/drawing/2014/main" xmlns="" val="10003"/>
                  </a:ext>
                </a:extLst>
              </a:tr>
              <a:tr h="175065">
                <a:tc vMerge="1">
                  <a:txBody>
                    <a:bodyPr/>
                    <a:lstStyle/>
                    <a:p>
                      <a:endParaRPr lang="en-US"/>
                    </a:p>
                  </a:txBody>
                  <a:tcPr/>
                </a:tc>
                <a:tc>
                  <a:txBody>
                    <a:bodyPr/>
                    <a:lstStyle/>
                    <a:p>
                      <a:pPr algn="l" fontAlgn="b"/>
                      <a:r>
                        <a:rPr lang="en-US" sz="1000" u="none" strike="noStrike">
                          <a:effectLst/>
                        </a:rPr>
                        <a:t>Create page for "Maintain contract"</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ctr"/>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753" marR="8753" marT="8753" marB="0" anchor="ctr"/>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Vignesh</a:t>
                      </a:r>
                      <a:endParaRPr lang="en-US" sz="1000" b="0" i="0" u="none" strike="noStrike">
                        <a:solidFill>
                          <a:srgbClr val="000000"/>
                        </a:solidFill>
                        <a:effectLst/>
                        <a:latin typeface="Calibri" panose="020F0502020204030204" pitchFamily="34" charset="0"/>
                      </a:endParaRPr>
                    </a:p>
                  </a:txBody>
                  <a:tcPr marL="8753" marR="8753" marT="8753" marB="0" anchor="b"/>
                </a:tc>
                <a:extLst>
                  <a:ext uri="{0D108BD9-81ED-4DB2-BD59-A6C34878D82A}">
                    <a16:rowId xmlns:a16="http://schemas.microsoft.com/office/drawing/2014/main" xmlns="" val="10004"/>
                  </a:ext>
                </a:extLst>
              </a:tr>
              <a:tr h="175065">
                <a:tc vMerge="1">
                  <a:txBody>
                    <a:bodyPr/>
                    <a:lstStyle/>
                    <a:p>
                      <a:endParaRPr lang="en-US"/>
                    </a:p>
                  </a:txBody>
                  <a:tcPr/>
                </a:tc>
                <a:tc>
                  <a:txBody>
                    <a:bodyPr/>
                    <a:lstStyle/>
                    <a:p>
                      <a:pPr algn="l" fontAlgn="b"/>
                      <a:r>
                        <a:rPr lang="en-US" sz="1000" u="none" strike="noStrike">
                          <a:effectLst/>
                        </a:rPr>
                        <a:t>Create page for "List contract"</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ctr"/>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753" marR="8753" marT="8753" marB="0" anchor="ctr"/>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Vignesh</a:t>
                      </a:r>
                      <a:endParaRPr lang="en-US" sz="1000" b="0" i="0" u="none" strike="noStrike">
                        <a:solidFill>
                          <a:srgbClr val="000000"/>
                        </a:solidFill>
                        <a:effectLst/>
                        <a:latin typeface="Calibri" panose="020F0502020204030204" pitchFamily="34" charset="0"/>
                      </a:endParaRPr>
                    </a:p>
                  </a:txBody>
                  <a:tcPr marL="8753" marR="8753" marT="8753" marB="0" anchor="b"/>
                </a:tc>
                <a:extLst>
                  <a:ext uri="{0D108BD9-81ED-4DB2-BD59-A6C34878D82A}">
                    <a16:rowId xmlns:a16="http://schemas.microsoft.com/office/drawing/2014/main" xmlns="" val="10005"/>
                  </a:ext>
                </a:extLst>
              </a:tr>
              <a:tr h="175065">
                <a:tc vMerge="1">
                  <a:txBody>
                    <a:bodyPr/>
                    <a:lstStyle/>
                    <a:p>
                      <a:endParaRPr lang="en-US"/>
                    </a:p>
                  </a:txBody>
                  <a:tcPr/>
                </a:tc>
                <a:tc>
                  <a:txBody>
                    <a:bodyPr/>
                    <a:lstStyle/>
                    <a:p>
                      <a:pPr algn="l" fontAlgn="b"/>
                      <a:r>
                        <a:rPr lang="en-US" sz="1000" u="none" strike="noStrike">
                          <a:effectLst/>
                        </a:rPr>
                        <a:t>Create controller "contractManagedBean"</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ctr"/>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8753" marR="8753" marT="8753" marB="0" anchor="ctr"/>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Vignesh</a:t>
                      </a:r>
                      <a:endParaRPr lang="en-US" sz="1000" b="0" i="0" u="none" strike="noStrike">
                        <a:solidFill>
                          <a:srgbClr val="000000"/>
                        </a:solidFill>
                        <a:effectLst/>
                        <a:latin typeface="Calibri" panose="020F0502020204030204" pitchFamily="34" charset="0"/>
                      </a:endParaRPr>
                    </a:p>
                  </a:txBody>
                  <a:tcPr marL="8753" marR="8753" marT="8753" marB="0" anchor="b"/>
                </a:tc>
                <a:extLst>
                  <a:ext uri="{0D108BD9-81ED-4DB2-BD59-A6C34878D82A}">
                    <a16:rowId xmlns:a16="http://schemas.microsoft.com/office/drawing/2014/main" xmlns="" val="10006"/>
                  </a:ext>
                </a:extLst>
              </a:tr>
              <a:tr h="175065">
                <a:tc vMerge="1">
                  <a:txBody>
                    <a:bodyPr/>
                    <a:lstStyle/>
                    <a:p>
                      <a:endParaRPr lang="en-US"/>
                    </a:p>
                  </a:txBody>
                  <a:tcPr/>
                </a:tc>
                <a:tc>
                  <a:txBody>
                    <a:bodyPr/>
                    <a:lstStyle/>
                    <a:p>
                      <a:pPr algn="l" fontAlgn="b"/>
                      <a:r>
                        <a:rPr lang="en-US" sz="1000" u="none" strike="noStrike">
                          <a:effectLst/>
                        </a:rPr>
                        <a:t>Create exceptions for "contract"</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ctr"/>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753" marR="8753" marT="8753" marB="0" anchor="ctr"/>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Vignesh</a:t>
                      </a:r>
                      <a:endParaRPr lang="en-US" sz="1000" b="0" i="0" u="none" strike="noStrike">
                        <a:solidFill>
                          <a:srgbClr val="000000"/>
                        </a:solidFill>
                        <a:effectLst/>
                        <a:latin typeface="Calibri" panose="020F0502020204030204" pitchFamily="34" charset="0"/>
                      </a:endParaRPr>
                    </a:p>
                  </a:txBody>
                  <a:tcPr marL="8753" marR="8753" marT="8753" marB="0" anchor="b"/>
                </a:tc>
                <a:extLst>
                  <a:ext uri="{0D108BD9-81ED-4DB2-BD59-A6C34878D82A}">
                    <a16:rowId xmlns:a16="http://schemas.microsoft.com/office/drawing/2014/main" xmlns="" val="10007"/>
                  </a:ext>
                </a:extLst>
              </a:tr>
              <a:tr h="175065">
                <a:tc vMerge="1">
                  <a:txBody>
                    <a:bodyPr/>
                    <a:lstStyle/>
                    <a:p>
                      <a:endParaRPr lang="en-US"/>
                    </a:p>
                  </a:txBody>
                  <a:tcPr/>
                </a:tc>
                <a:tc>
                  <a:txBody>
                    <a:bodyPr/>
                    <a:lstStyle/>
                    <a:p>
                      <a:pPr algn="l" fontAlgn="b"/>
                      <a:r>
                        <a:rPr lang="en-US" sz="1000" u="none" strike="noStrike">
                          <a:effectLst/>
                        </a:rPr>
                        <a:t>Create service interface "contractService"</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ctr"/>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8753" marR="8753" marT="8753" marB="0" anchor="ctr"/>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Vignesh</a:t>
                      </a:r>
                      <a:endParaRPr lang="en-US" sz="1000" b="0" i="0" u="none" strike="noStrike">
                        <a:solidFill>
                          <a:srgbClr val="000000"/>
                        </a:solidFill>
                        <a:effectLst/>
                        <a:latin typeface="Calibri" panose="020F0502020204030204" pitchFamily="34" charset="0"/>
                      </a:endParaRPr>
                    </a:p>
                  </a:txBody>
                  <a:tcPr marL="8753" marR="8753" marT="8753" marB="0" anchor="b"/>
                </a:tc>
                <a:extLst>
                  <a:ext uri="{0D108BD9-81ED-4DB2-BD59-A6C34878D82A}">
                    <a16:rowId xmlns:a16="http://schemas.microsoft.com/office/drawing/2014/main" xmlns="" val="10008"/>
                  </a:ext>
                </a:extLst>
              </a:tr>
              <a:tr h="175065">
                <a:tc vMerge="1">
                  <a:txBody>
                    <a:bodyPr/>
                    <a:lstStyle/>
                    <a:p>
                      <a:endParaRPr lang="en-US"/>
                    </a:p>
                  </a:txBody>
                  <a:tcPr/>
                </a:tc>
                <a:tc>
                  <a:txBody>
                    <a:bodyPr/>
                    <a:lstStyle/>
                    <a:p>
                      <a:pPr algn="l" fontAlgn="b"/>
                      <a:r>
                        <a:rPr lang="en-US" sz="1000" u="none" strike="noStrike">
                          <a:effectLst/>
                        </a:rPr>
                        <a:t>Create service "DefaultcontractService"</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ctr"/>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753" marR="8753" marT="8753" marB="0" anchor="ctr"/>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23/09/2016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20/09/2016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23/09/2016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Vignesh</a:t>
                      </a:r>
                      <a:endParaRPr lang="en-US" sz="1000" b="0" i="0" u="none" strike="noStrike">
                        <a:solidFill>
                          <a:srgbClr val="000000"/>
                        </a:solidFill>
                        <a:effectLst/>
                        <a:latin typeface="Calibri" panose="020F0502020204030204" pitchFamily="34" charset="0"/>
                      </a:endParaRPr>
                    </a:p>
                  </a:txBody>
                  <a:tcPr marL="8753" marR="8753" marT="8753" marB="0" anchor="b"/>
                </a:tc>
                <a:extLst>
                  <a:ext uri="{0D108BD9-81ED-4DB2-BD59-A6C34878D82A}">
                    <a16:rowId xmlns:a16="http://schemas.microsoft.com/office/drawing/2014/main" xmlns="" val="10009"/>
                  </a:ext>
                </a:extLst>
              </a:tr>
              <a:tr h="175065">
                <a:tc vMerge="1">
                  <a:txBody>
                    <a:bodyPr/>
                    <a:lstStyle/>
                    <a:p>
                      <a:endParaRPr lang="en-US"/>
                    </a:p>
                  </a:txBody>
                  <a:tcPr/>
                </a:tc>
                <a:tc>
                  <a:txBody>
                    <a:bodyPr/>
                    <a:lstStyle/>
                    <a:p>
                      <a:pPr algn="l" fontAlgn="b"/>
                      <a:r>
                        <a:rPr lang="en-US" sz="1000" u="none" strike="noStrike">
                          <a:effectLst/>
                        </a:rPr>
                        <a:t>Create domain entity "contract"</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ctr"/>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753" marR="8753" marT="8753" marB="0" anchor="ctr"/>
                </a:tc>
                <a:tc>
                  <a:txBody>
                    <a:bodyPr/>
                    <a:lstStyle/>
                    <a:p>
                      <a:pPr algn="ctr" fontAlgn="b"/>
                      <a:r>
                        <a:rPr lang="en-US" sz="1000" u="none" strike="noStrike">
                          <a:effectLst/>
                        </a:rPr>
                        <a:t>23/09/2016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23/09/2016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23/09/2016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23/09/2016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Vignesh</a:t>
                      </a:r>
                      <a:endParaRPr lang="en-US" sz="1000" b="0" i="0" u="none" strike="noStrike">
                        <a:solidFill>
                          <a:srgbClr val="000000"/>
                        </a:solidFill>
                        <a:effectLst/>
                        <a:latin typeface="Calibri" panose="020F0502020204030204" pitchFamily="34" charset="0"/>
                      </a:endParaRPr>
                    </a:p>
                  </a:txBody>
                  <a:tcPr marL="8753" marR="8753" marT="8753" marB="0" anchor="b"/>
                </a:tc>
                <a:extLst>
                  <a:ext uri="{0D108BD9-81ED-4DB2-BD59-A6C34878D82A}">
                    <a16:rowId xmlns:a16="http://schemas.microsoft.com/office/drawing/2014/main" xmlns="" val="10010"/>
                  </a:ext>
                </a:extLst>
              </a:tr>
              <a:tr h="175065">
                <a:tc vMerge="1">
                  <a:txBody>
                    <a:bodyPr/>
                    <a:lstStyle/>
                    <a:p>
                      <a:endParaRPr lang="en-US"/>
                    </a:p>
                  </a:txBody>
                  <a:tcPr/>
                </a:tc>
                <a:tc>
                  <a:txBody>
                    <a:bodyPr/>
                    <a:lstStyle/>
                    <a:p>
                      <a:pPr algn="l" fontAlgn="b"/>
                      <a:r>
                        <a:rPr lang="en-US" sz="1000" u="none" strike="noStrike">
                          <a:effectLst/>
                        </a:rPr>
                        <a:t>Test contract</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ctr"/>
                      <a:r>
                        <a:rPr lang="en-US" sz="1000" u="none" strike="noStrike">
                          <a:effectLst/>
                        </a:rPr>
                        <a:t>6</a:t>
                      </a:r>
                      <a:endParaRPr lang="en-US" sz="1000" b="0" i="0" u="none" strike="noStrike">
                        <a:solidFill>
                          <a:srgbClr val="000000"/>
                        </a:solidFill>
                        <a:effectLst/>
                        <a:latin typeface="Calibri" panose="020F0502020204030204" pitchFamily="34" charset="0"/>
                      </a:endParaRPr>
                    </a:p>
                  </a:txBody>
                  <a:tcPr marL="8753" marR="8753" marT="8753" marB="0" anchor="ctr"/>
                </a:tc>
                <a:tc>
                  <a:txBody>
                    <a:bodyPr/>
                    <a:lstStyle/>
                    <a:p>
                      <a:pPr algn="ctr" fontAlgn="b"/>
                      <a:r>
                        <a:rPr lang="en-US" sz="1000" u="none" strike="noStrike">
                          <a:effectLst/>
                        </a:rPr>
                        <a:t>11/10/2016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11/10/2016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11/10/2016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a:effectLst/>
                        </a:rPr>
                        <a:t>11/10/2016</a:t>
                      </a:r>
                      <a:endParaRPr lang="en-US" sz="1000" b="0" i="0" u="none" strike="noStrike">
                        <a:solidFill>
                          <a:srgbClr val="000000"/>
                        </a:solidFill>
                        <a:effectLst/>
                        <a:latin typeface="Calibri" panose="020F0502020204030204" pitchFamily="34" charset="0"/>
                      </a:endParaRPr>
                    </a:p>
                  </a:txBody>
                  <a:tcPr marL="8753" marR="8753" marT="8753" marB="0" anchor="b"/>
                </a:tc>
                <a:tc>
                  <a:txBody>
                    <a:bodyPr/>
                    <a:lstStyle/>
                    <a:p>
                      <a:pPr algn="ctr" fontAlgn="b"/>
                      <a:r>
                        <a:rPr lang="en-US" sz="1000" u="none" strike="noStrike" dirty="0" err="1">
                          <a:effectLst/>
                        </a:rPr>
                        <a:t>Vignesh</a:t>
                      </a:r>
                      <a:endParaRPr lang="en-US" sz="1000" b="0" i="0" u="none" strike="noStrike" dirty="0">
                        <a:solidFill>
                          <a:srgbClr val="000000"/>
                        </a:solidFill>
                        <a:effectLst/>
                        <a:latin typeface="Calibri" panose="020F0502020204030204" pitchFamily="34" charset="0"/>
                      </a:endParaRPr>
                    </a:p>
                  </a:txBody>
                  <a:tcPr marL="8753" marR="8753" marT="8753" marB="0" anchor="b"/>
                </a:tc>
                <a:extLst>
                  <a:ext uri="{0D108BD9-81ED-4DB2-BD59-A6C34878D82A}">
                    <a16:rowId xmlns:a16="http://schemas.microsoft.com/office/drawing/2014/main" xmlns="" val="10011"/>
                  </a:ext>
                </a:extLst>
              </a:tr>
            </a:tbl>
          </a:graphicData>
        </a:graphic>
      </p:graphicFrame>
      <p:sp>
        <p:nvSpPr>
          <p:cNvPr id="8" name="TextBox 7"/>
          <p:cNvSpPr txBox="1"/>
          <p:nvPr/>
        </p:nvSpPr>
        <p:spPr>
          <a:xfrm>
            <a:off x="2328580" y="226918"/>
            <a:ext cx="7059707" cy="646331"/>
          </a:xfrm>
          <a:prstGeom prst="rect">
            <a:avLst/>
          </a:prstGeom>
          <a:noFill/>
        </p:spPr>
        <p:txBody>
          <a:bodyPr wrap="square" rtlCol="0">
            <a:spAutoFit/>
          </a:bodyPr>
          <a:lstStyle/>
          <a:p>
            <a:pPr algn="ctr"/>
            <a:r>
              <a:rPr lang="en-US" sz="3600" b="1" dirty="0" smtClean="0">
                <a:solidFill>
                  <a:schemeClr val="accent2">
                    <a:lumMod val="75000"/>
                  </a:schemeClr>
                </a:solidFill>
                <a:latin typeface="Times New Roman" panose="02020603050405020304" pitchFamily="18" charset="0"/>
                <a:cs typeface="Times New Roman" panose="02020603050405020304" pitchFamily="18" charset="0"/>
              </a:rPr>
              <a:t>Project Estimation Sample</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491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484125"/>
            <a:ext cx="11811000"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Service Portfolio management is a </a:t>
            </a:r>
            <a:r>
              <a:rPr lang="en-US" b="1" dirty="0">
                <a:latin typeface="Times New Roman" panose="02020603050405020304" pitchFamily="18" charset="0"/>
                <a:cs typeface="Times New Roman" panose="02020603050405020304" pitchFamily="18" charset="0"/>
              </a:rPr>
              <a:t>complete set of services</a:t>
            </a:r>
            <a:r>
              <a:rPr lang="en-US" dirty="0">
                <a:latin typeface="Times New Roman" panose="02020603050405020304" pitchFamily="18" charset="0"/>
                <a:cs typeface="Times New Roman" panose="02020603050405020304" pitchFamily="18" charset="0"/>
              </a:rPr>
              <a:t> that are managed by a service provider. It is basically used to manage entire lifecycle of all </a:t>
            </a:r>
            <a:r>
              <a:rPr lang="en-US" dirty="0" smtClean="0">
                <a:latin typeface="Times New Roman" panose="02020603050405020304" pitchFamily="18" charset="0"/>
                <a:cs typeface="Times New Roman" panose="02020603050405020304" pitchFamily="18" charset="0"/>
              </a:rPr>
              <a:t>services.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Service Portfolio is a </a:t>
            </a:r>
            <a:r>
              <a:rPr lang="en-US" b="1" dirty="0" smtClean="0">
                <a:latin typeface="Times New Roman" panose="02020603050405020304" pitchFamily="18" charset="0"/>
                <a:cs typeface="Times New Roman" panose="02020603050405020304" pitchFamily="18" charset="0"/>
              </a:rPr>
              <a:t>collection of </a:t>
            </a:r>
            <a:r>
              <a:rPr lang="en-US" b="1" dirty="0">
                <a:latin typeface="Times New Roman" panose="02020603050405020304" pitchFamily="18" charset="0"/>
                <a:cs typeface="Times New Roman" panose="02020603050405020304" pitchFamily="18" charset="0"/>
              </a:rPr>
              <a:t>service catalog </a:t>
            </a:r>
            <a:r>
              <a:rPr lang="en-US" dirty="0">
                <a:latin typeface="Times New Roman" panose="02020603050405020304" pitchFamily="18" charset="0"/>
                <a:cs typeface="Times New Roman" panose="02020603050405020304" pitchFamily="18" charset="0"/>
              </a:rPr>
              <a:t>that includes all relevant details about each </a:t>
            </a:r>
            <a:r>
              <a:rPr lang="en-US" dirty="0" smtClean="0">
                <a:latin typeface="Times New Roman" panose="02020603050405020304" pitchFamily="18" charset="0"/>
                <a:cs typeface="Times New Roman" panose="02020603050405020304" pitchFamily="18" charset="0"/>
              </a:rPr>
              <a:t>service :</a:t>
            </a:r>
          </a:p>
          <a:p>
            <a:endParaRPr lang="en-US" dirty="0" smtClean="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Associated Service level agreements (SLAs)</a:t>
            </a:r>
          </a:p>
          <a:p>
            <a:pPr marL="1200150" lvl="2"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Who </a:t>
            </a:r>
            <a:r>
              <a:rPr lang="en-US" dirty="0">
                <a:latin typeface="Times New Roman" panose="02020603050405020304" pitchFamily="18" charset="0"/>
                <a:cs typeface="Times New Roman" panose="02020603050405020304" pitchFamily="18" charset="0"/>
              </a:rPr>
              <a:t>is able to request </a:t>
            </a:r>
            <a:r>
              <a:rPr lang="en-US" dirty="0" smtClean="0">
                <a:latin typeface="Times New Roman" panose="02020603050405020304" pitchFamily="18" charset="0"/>
                <a:cs typeface="Times New Roman" panose="02020603050405020304" pitchFamily="18" charset="0"/>
              </a:rPr>
              <a:t>it</a:t>
            </a:r>
            <a:endParaRPr lang="en-US"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a:t>
            </a:r>
            <a:r>
              <a:rPr lang="en-US" dirty="0">
                <a:latin typeface="Times New Roman" panose="02020603050405020304" pitchFamily="18" charset="0"/>
                <a:cs typeface="Times New Roman" panose="02020603050405020304" pitchFamily="18" charset="0"/>
              </a:rPr>
              <a:t>much it </a:t>
            </a:r>
            <a:r>
              <a:rPr lang="en-US" dirty="0" smtClean="0">
                <a:latin typeface="Times New Roman" panose="02020603050405020304" pitchFamily="18" charset="0"/>
                <a:cs typeface="Times New Roman" panose="02020603050405020304" pitchFamily="18" charset="0"/>
              </a:rPr>
              <a:t>costs</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t>
            </a:r>
            <a:r>
              <a:rPr lang="en-US" dirty="0" smtClean="0">
                <a:latin typeface="Times New Roman" panose="02020603050405020304" pitchFamily="18" charset="0"/>
                <a:cs typeface="Times New Roman" panose="02020603050405020304" pitchFamily="18" charset="0"/>
              </a:rPr>
              <a:t>ow </a:t>
            </a:r>
            <a:r>
              <a:rPr lang="en-US" dirty="0">
                <a:latin typeface="Times New Roman" panose="02020603050405020304" pitchFamily="18" charset="0"/>
                <a:cs typeface="Times New Roman" panose="02020603050405020304" pitchFamily="18" charset="0"/>
              </a:rPr>
              <a:t>to fulfill </a:t>
            </a:r>
            <a:r>
              <a:rPr lang="en-US" dirty="0" smtClean="0">
                <a:latin typeface="Times New Roman" panose="02020603050405020304" pitchFamily="18" charset="0"/>
                <a:cs typeface="Times New Roman" panose="02020603050405020304" pitchFamily="18" charset="0"/>
              </a:rPr>
              <a:t>it.</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Through </a:t>
            </a:r>
            <a:r>
              <a:rPr lang="en-US" dirty="0">
                <a:latin typeface="Times New Roman" panose="02020603050405020304" pitchFamily="18" charset="0"/>
                <a:cs typeface="Times New Roman" panose="02020603050405020304" pitchFamily="18" charset="0"/>
              </a:rPr>
              <a:t>the service portfolio, both you and your users can </a:t>
            </a:r>
            <a:r>
              <a:rPr lang="en-US" b="1" dirty="0">
                <a:latin typeface="Times New Roman" panose="02020603050405020304" pitchFamily="18" charset="0"/>
                <a:cs typeface="Times New Roman" panose="02020603050405020304" pitchFamily="18" charset="0"/>
              </a:rPr>
              <a:t>gain greater visibility</a:t>
            </a:r>
            <a:r>
              <a:rPr lang="en-US" dirty="0">
                <a:latin typeface="Times New Roman" panose="02020603050405020304" pitchFamily="18" charset="0"/>
                <a:cs typeface="Times New Roman" panose="02020603050405020304" pitchFamily="18" charset="0"/>
              </a:rPr>
              <a:t> of services. </a:t>
            </a:r>
            <a:r>
              <a:rPr lang="en-US" dirty="0" smtClean="0">
                <a:latin typeface="Times New Roman" panose="02020603050405020304" pitchFamily="18" charset="0"/>
                <a:cs typeface="Times New Roman" panose="02020603050405020304" pitchFamily="18" charset="0"/>
              </a:rPr>
              <a:t>Users </a:t>
            </a:r>
            <a:r>
              <a:rPr lang="en-US" dirty="0">
                <a:latin typeface="Times New Roman" panose="02020603050405020304" pitchFamily="18" charset="0"/>
                <a:cs typeface="Times New Roman" panose="02020603050405020304" pitchFamily="18" charset="0"/>
              </a:rPr>
              <a:t>will be able to </a:t>
            </a:r>
            <a:r>
              <a:rPr lang="en-US" b="1" dirty="0">
                <a:latin typeface="Times New Roman" panose="02020603050405020304" pitchFamily="18" charset="0"/>
                <a:cs typeface="Times New Roman" panose="02020603050405020304" pitchFamily="18" charset="0"/>
              </a:rPr>
              <a:t>quickly find</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acquire the services</a:t>
            </a:r>
            <a:r>
              <a:rPr lang="en-US" dirty="0">
                <a:latin typeface="Times New Roman" panose="02020603050405020304" pitchFamily="18" charset="0"/>
                <a:cs typeface="Times New Roman" panose="02020603050405020304" pitchFamily="18" charset="0"/>
              </a:rPr>
              <a:t> they need, and </a:t>
            </a:r>
            <a:r>
              <a:rPr lang="en-US" dirty="0" smtClean="0">
                <a:latin typeface="Times New Roman" panose="02020603050405020304" pitchFamily="18" charset="0"/>
                <a:cs typeface="Times New Roman" panose="02020603050405020304" pitchFamily="18" charset="0"/>
              </a:rPr>
              <a:t>Service provider </a:t>
            </a:r>
            <a:r>
              <a:rPr lang="en-US" dirty="0">
                <a:latin typeface="Times New Roman" panose="02020603050405020304" pitchFamily="18" charset="0"/>
                <a:cs typeface="Times New Roman" panose="02020603050405020304" pitchFamily="18" charset="0"/>
              </a:rPr>
              <a:t>will be able to make better-informed, business-based decisions regarding </a:t>
            </a:r>
            <a:r>
              <a:rPr lang="en-US" dirty="0" smtClean="0">
                <a:latin typeface="Times New Roman" panose="02020603050405020304" pitchFamily="18" charset="0"/>
                <a:cs typeface="Times New Roman" panose="02020603050405020304" pitchFamily="18" charset="0"/>
              </a:rPr>
              <a:t>services.</a:t>
            </a:r>
          </a:p>
          <a:p>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265080" y="237719"/>
            <a:ext cx="7059707" cy="646331"/>
          </a:xfrm>
          <a:prstGeom prst="rect">
            <a:avLst/>
          </a:prstGeom>
          <a:noFill/>
        </p:spPr>
        <p:txBody>
          <a:bodyPr wrap="square" rtlCol="0">
            <a:spAutoFit/>
          </a:bodyPr>
          <a:lstStyle/>
          <a:p>
            <a:pPr algn="ctr"/>
            <a:r>
              <a:rPr lang="en-US" sz="3600" b="1" dirty="0" smtClean="0">
                <a:solidFill>
                  <a:schemeClr val="accent2">
                    <a:lumMod val="75000"/>
                  </a:schemeClr>
                </a:solidFill>
                <a:latin typeface="Times New Roman" panose="02020603050405020304" pitchFamily="18" charset="0"/>
                <a:cs typeface="Times New Roman" panose="02020603050405020304" pitchFamily="18" charset="0"/>
              </a:rPr>
              <a:t>Service Portfolio Management</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744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5080" y="23406"/>
            <a:ext cx="7059707" cy="646331"/>
          </a:xfrm>
          <a:prstGeom prst="rect">
            <a:avLst/>
          </a:prstGeom>
          <a:noFill/>
        </p:spPr>
        <p:txBody>
          <a:bodyPr wrap="square" rtlCol="0">
            <a:spAutoFit/>
          </a:bodyPr>
          <a:lstStyle/>
          <a:p>
            <a:pPr algn="ctr"/>
            <a:r>
              <a:rPr lang="en-US" sz="3600" b="1" dirty="0" smtClean="0">
                <a:solidFill>
                  <a:schemeClr val="accent2">
                    <a:lumMod val="75000"/>
                  </a:schemeClr>
                </a:solidFill>
                <a:latin typeface="Times New Roman" panose="02020603050405020304" pitchFamily="18" charset="0"/>
                <a:cs typeface="Times New Roman" panose="02020603050405020304" pitchFamily="18" charset="0"/>
              </a:rPr>
              <a:t>Service Portfolio Management</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15900" y="669737"/>
            <a:ext cx="11722100" cy="563231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Service </a:t>
            </a:r>
            <a:r>
              <a:rPr lang="en-US" dirty="0">
                <a:latin typeface="Times New Roman" panose="02020603050405020304" pitchFamily="18" charset="0"/>
                <a:cs typeface="Times New Roman" panose="02020603050405020304" pitchFamily="18" charset="0"/>
              </a:rPr>
              <a:t>Portfolio Management is a dynamic and ongoing process that covers the following stages in work practices:</a:t>
            </a:r>
          </a:p>
          <a:p>
            <a:r>
              <a:rPr lang="en-US" b="1" dirty="0">
                <a:solidFill>
                  <a:schemeClr val="accent2">
                    <a:lumMod val="75000"/>
                  </a:schemeClr>
                </a:solidFill>
                <a:latin typeface="Times New Roman" panose="02020603050405020304" pitchFamily="18" charset="0"/>
                <a:cs typeface="Times New Roman" panose="02020603050405020304" pitchFamily="18" charset="0"/>
              </a:rPr>
              <a:t>Define</a:t>
            </a:r>
            <a:r>
              <a:rPr lang="en-US" dirty="0">
                <a:latin typeface="Times New Roman" panose="02020603050405020304" pitchFamily="18" charset="0"/>
                <a:cs typeface="Times New Roman" panose="02020603050405020304" pitchFamily="18" charset="0"/>
              </a:rPr>
              <a:t> - list services, confirm business cases and verify portfolio </a:t>
            </a:r>
            <a:r>
              <a:rPr lang="en-US" dirty="0" smtClean="0">
                <a:latin typeface="Times New Roman" panose="02020603050405020304" pitchFamily="18" charset="0"/>
                <a:cs typeface="Times New Roman" panose="02020603050405020304" pitchFamily="18" charset="0"/>
              </a:rPr>
              <a:t>data</a:t>
            </a:r>
          </a:p>
          <a:p>
            <a:r>
              <a:rPr lang="en-US"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Service Pipeline </a:t>
            </a:r>
            <a:r>
              <a:rPr lang="en-US" dirty="0" smtClean="0">
                <a:latin typeface="Times New Roman" panose="02020603050405020304" pitchFamily="18" charset="0"/>
                <a:cs typeface="Times New Roman" panose="02020603050405020304" pitchFamily="18" charset="0"/>
              </a:rPr>
              <a:t>( Proposed or in development)</a:t>
            </a:r>
          </a:p>
          <a:p>
            <a:r>
              <a:rPr lang="en-US"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Service Catalogue</a:t>
            </a:r>
            <a:r>
              <a:rPr lang="en-US" dirty="0" smtClean="0">
                <a:latin typeface="Times New Roman" panose="02020603050405020304" pitchFamily="18" charset="0"/>
                <a:cs typeface="Times New Roman" panose="02020603050405020304" pitchFamily="18" charset="0"/>
              </a:rPr>
              <a:t>( Live or Available services)</a:t>
            </a:r>
          </a:p>
          <a:p>
            <a:r>
              <a:rPr lang="en-US"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Retired Services</a:t>
            </a:r>
            <a:r>
              <a:rPr lang="en-US" dirty="0" smtClean="0">
                <a:latin typeface="Times New Roman" panose="02020603050405020304" pitchFamily="18" charset="0"/>
                <a:cs typeface="Times New Roman" panose="02020603050405020304" pitchFamily="18" charset="0"/>
              </a:rPr>
              <a:t>( Live but are not available for further development)</a:t>
            </a:r>
            <a:endParaRPr lang="en-US" dirty="0">
              <a:latin typeface="Times New Roman" panose="02020603050405020304" pitchFamily="18" charset="0"/>
              <a:cs typeface="Times New Roman" panose="02020603050405020304" pitchFamily="18" charset="0"/>
            </a:endParaRPr>
          </a:p>
          <a:p>
            <a:r>
              <a:rPr lang="en-US" b="1" dirty="0">
                <a:solidFill>
                  <a:schemeClr val="accent2">
                    <a:lumMod val="75000"/>
                  </a:schemeClr>
                </a:solidFill>
                <a:latin typeface="Times New Roman" panose="02020603050405020304" pitchFamily="18" charset="0"/>
                <a:cs typeface="Times New Roman" panose="02020603050405020304" pitchFamily="18" charset="0"/>
              </a:rPr>
              <a:t>Analyze</a:t>
            </a:r>
            <a:r>
              <a:rPr lang="en-US" dirty="0">
                <a:latin typeface="Times New Roman" panose="02020603050405020304" pitchFamily="18" charset="0"/>
                <a:cs typeface="Times New Roman" panose="02020603050405020304" pitchFamily="18" charset="0"/>
              </a:rPr>
              <a:t> - maximize portfolio value, set </a:t>
            </a:r>
            <a:r>
              <a:rPr lang="en-US" dirty="0" smtClean="0">
                <a:latin typeface="Times New Roman" panose="02020603050405020304" pitchFamily="18" charset="0"/>
                <a:cs typeface="Times New Roman" panose="02020603050405020304" pitchFamily="18" charset="0"/>
              </a:rPr>
              <a:t>priorities</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Define long term goal of the service organization</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Services required to meet the goal</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Capability and resources required to achieve those services</a:t>
            </a:r>
            <a:endParaRPr lang="en-US" dirty="0">
              <a:latin typeface="Times New Roman" panose="02020603050405020304" pitchFamily="18" charset="0"/>
              <a:cs typeface="Times New Roman" panose="02020603050405020304" pitchFamily="18" charset="0"/>
            </a:endParaRPr>
          </a:p>
          <a:p>
            <a:r>
              <a:rPr lang="en-US" b="1" dirty="0">
                <a:solidFill>
                  <a:schemeClr val="accent2">
                    <a:lumMod val="75000"/>
                  </a:schemeClr>
                </a:solidFill>
                <a:latin typeface="Times New Roman" panose="02020603050405020304" pitchFamily="18" charset="0"/>
                <a:cs typeface="Times New Roman" panose="02020603050405020304" pitchFamily="18" charset="0"/>
              </a:rPr>
              <a:t>Approve</a:t>
            </a:r>
            <a:r>
              <a:rPr lang="en-US" dirty="0">
                <a:solidFill>
                  <a:schemeClr val="accent2">
                    <a:lumMod val="75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finalize portfolio proposal, authorize services and resources</a:t>
            </a:r>
          </a:p>
          <a:p>
            <a:pPr marL="742950" lvl="1" indent="-285750">
              <a:buFont typeface="Wingdings" panose="05000000000000000000" pitchFamily="2" charset="2"/>
              <a:buChar char="Ø"/>
            </a:pPr>
            <a:r>
              <a:rPr lang="en-US" dirty="0">
                <a:solidFill>
                  <a:schemeClr val="accent2">
                    <a:lumMod val="75000"/>
                  </a:schemeClr>
                </a:solidFill>
                <a:latin typeface="Times New Roman" panose="02020603050405020304" pitchFamily="18" charset="0"/>
                <a:cs typeface="Times New Roman" panose="02020603050405020304" pitchFamily="18" charset="0"/>
              </a:rPr>
              <a:t>Retain- </a:t>
            </a:r>
            <a:r>
              <a:rPr lang="en-US" dirty="0">
                <a:latin typeface="Times New Roman" panose="02020603050405020304" pitchFamily="18" charset="0"/>
                <a:cs typeface="Times New Roman" panose="02020603050405020304" pitchFamily="18" charset="0"/>
              </a:rPr>
              <a:t>well defined asset , services are aligned with organization strategy</a:t>
            </a:r>
          </a:p>
          <a:p>
            <a:pPr marL="742950" lvl="1" indent="-285750">
              <a:buFont typeface="Wingdings" panose="05000000000000000000" pitchFamily="2" charset="2"/>
              <a:buChar char="Ø"/>
            </a:pPr>
            <a:r>
              <a:rPr lang="en-US" dirty="0">
                <a:solidFill>
                  <a:schemeClr val="accent2">
                    <a:lumMod val="75000"/>
                  </a:schemeClr>
                </a:solidFill>
                <a:latin typeface="Times New Roman" panose="02020603050405020304" pitchFamily="18" charset="0"/>
                <a:cs typeface="Times New Roman" panose="02020603050405020304" pitchFamily="18" charset="0"/>
              </a:rPr>
              <a:t>Replace-</a:t>
            </a:r>
            <a:r>
              <a:rPr lang="en-US" dirty="0">
                <a:latin typeface="Times New Roman" panose="02020603050405020304" pitchFamily="18" charset="0"/>
                <a:cs typeface="Times New Roman" panose="02020603050405020304" pitchFamily="18" charset="0"/>
              </a:rPr>
              <a:t> unclear and overlapping functionality </a:t>
            </a:r>
          </a:p>
          <a:p>
            <a:pPr marL="742950" lvl="1" indent="-285750">
              <a:buFont typeface="Wingdings" panose="05000000000000000000" pitchFamily="2" charset="2"/>
              <a:buChar char="Ø"/>
            </a:pPr>
            <a:r>
              <a:rPr lang="en-US" dirty="0">
                <a:solidFill>
                  <a:schemeClr val="accent2">
                    <a:lumMod val="75000"/>
                  </a:schemeClr>
                </a:solidFill>
                <a:latin typeface="Times New Roman" panose="02020603050405020304" pitchFamily="18" charset="0"/>
                <a:cs typeface="Times New Roman" panose="02020603050405020304" pitchFamily="18" charset="0"/>
              </a:rPr>
              <a:t>Rationalize-</a:t>
            </a:r>
            <a:r>
              <a:rPr lang="en-US" dirty="0">
                <a:latin typeface="Times New Roman" panose="02020603050405020304" pitchFamily="18" charset="0"/>
                <a:cs typeface="Times New Roman" panose="02020603050405020304" pitchFamily="18" charset="0"/>
              </a:rPr>
              <a:t>Services comprising of multiple version or release.</a:t>
            </a:r>
          </a:p>
          <a:p>
            <a:pPr marL="742950" lvl="1" indent="-285750">
              <a:buFont typeface="Wingdings" panose="05000000000000000000" pitchFamily="2" charset="2"/>
              <a:buChar char="Ø"/>
            </a:pPr>
            <a:r>
              <a:rPr lang="en-US" dirty="0">
                <a:solidFill>
                  <a:schemeClr val="accent2">
                    <a:lumMod val="75000"/>
                  </a:schemeClr>
                </a:solidFill>
                <a:latin typeface="Times New Roman" panose="02020603050405020304" pitchFamily="18" charset="0"/>
                <a:cs typeface="Times New Roman" panose="02020603050405020304" pitchFamily="18" charset="0"/>
              </a:rPr>
              <a:t>Refactor-</a:t>
            </a:r>
            <a:r>
              <a:rPr lang="en-US" dirty="0">
                <a:latin typeface="Times New Roman" panose="02020603050405020304" pitchFamily="18" charset="0"/>
                <a:cs typeface="Times New Roman" panose="02020603050405020304" pitchFamily="18" charset="0"/>
              </a:rPr>
              <a:t>Refactor the service to include only core functionality</a:t>
            </a:r>
          </a:p>
          <a:p>
            <a:pPr marL="742950" lvl="1" indent="-285750">
              <a:buFont typeface="Wingdings" panose="05000000000000000000" pitchFamily="2" charset="2"/>
              <a:buChar char="Ø"/>
            </a:pPr>
            <a:r>
              <a:rPr lang="en-US" dirty="0">
                <a:solidFill>
                  <a:schemeClr val="accent2">
                    <a:lumMod val="75000"/>
                  </a:schemeClr>
                </a:solidFill>
                <a:latin typeface="Times New Roman" panose="02020603050405020304" pitchFamily="18" charset="0"/>
                <a:cs typeface="Times New Roman" panose="02020603050405020304" pitchFamily="18" charset="0"/>
              </a:rPr>
              <a:t>Renew- </a:t>
            </a:r>
            <a:r>
              <a:rPr lang="en-US" dirty="0">
                <a:latin typeface="Times New Roman" panose="02020603050405020304" pitchFamily="18" charset="0"/>
                <a:cs typeface="Times New Roman" panose="02020603050405020304" pitchFamily="18" charset="0"/>
              </a:rPr>
              <a:t>Meet functional fitness but fail technical fitness.</a:t>
            </a:r>
          </a:p>
          <a:p>
            <a:pPr marL="742950" lvl="1" indent="-285750">
              <a:buFont typeface="Wingdings" panose="05000000000000000000" pitchFamily="2" charset="2"/>
              <a:buChar char="Ø"/>
            </a:pPr>
            <a:r>
              <a:rPr lang="en-US" dirty="0">
                <a:solidFill>
                  <a:schemeClr val="accent2">
                    <a:lumMod val="75000"/>
                  </a:schemeClr>
                </a:solidFill>
                <a:latin typeface="Times New Roman" panose="02020603050405020304" pitchFamily="18" charset="0"/>
                <a:cs typeface="Times New Roman" panose="02020603050405020304" pitchFamily="18" charset="0"/>
              </a:rPr>
              <a:t>Retired- </a:t>
            </a:r>
            <a:r>
              <a:rPr lang="en-US" dirty="0">
                <a:latin typeface="Times New Roman" panose="02020603050405020304" pitchFamily="18" charset="0"/>
                <a:cs typeface="Times New Roman" panose="02020603050405020304" pitchFamily="18" charset="0"/>
              </a:rPr>
              <a:t>Services that do not meet minimum level of technical or functional fitness</a:t>
            </a:r>
          </a:p>
          <a:p>
            <a:r>
              <a:rPr lang="en-US" b="1" dirty="0">
                <a:solidFill>
                  <a:schemeClr val="accent2">
                    <a:lumMod val="75000"/>
                  </a:schemeClr>
                </a:solidFill>
                <a:latin typeface="Times New Roman" panose="02020603050405020304" pitchFamily="18" charset="0"/>
                <a:cs typeface="Times New Roman" panose="02020603050405020304" pitchFamily="18" charset="0"/>
              </a:rPr>
              <a:t>Charter</a:t>
            </a:r>
            <a:r>
              <a:rPr lang="en-US" dirty="0">
                <a:latin typeface="Times New Roman" panose="02020603050405020304" pitchFamily="18" charset="0"/>
                <a:cs typeface="Times New Roman" panose="02020603050405020304" pitchFamily="18" charset="0"/>
              </a:rPr>
              <a:t> - Communicate decision and allocate resources.</a:t>
            </a:r>
          </a:p>
          <a:p>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71517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12879"/>
            <a:ext cx="12192000" cy="1197735"/>
          </a:xfrm>
          <a:prstGeom prst="rect">
            <a:avLst/>
          </a:prstGeom>
        </p:spPr>
      </p:pic>
      <p:sp>
        <p:nvSpPr>
          <p:cNvPr id="8" name="Rectangle 7"/>
          <p:cNvSpPr/>
          <p:nvPr/>
        </p:nvSpPr>
        <p:spPr>
          <a:xfrm>
            <a:off x="244699" y="862884"/>
            <a:ext cx="2163650" cy="206062"/>
          </a:xfrm>
          <a:prstGeom prst="rect">
            <a:avLst/>
          </a:prstGeom>
          <a:solidFill>
            <a:srgbClr val="425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44698" y="812026"/>
            <a:ext cx="3585369" cy="307777"/>
          </a:xfrm>
          <a:prstGeom prst="rect">
            <a:avLst/>
          </a:prstGeom>
          <a:noFill/>
        </p:spPr>
        <p:txBody>
          <a:bodyPr wrap="square" rtlCol="0">
            <a:spAutoFit/>
          </a:bodyPr>
          <a:lstStyle/>
          <a:p>
            <a:r>
              <a:rPr lang="en-US" sz="1400" dirty="0" smtClean="0">
                <a:solidFill>
                  <a:schemeClr val="bg1"/>
                </a:solidFill>
                <a:latin typeface="+mj-lt"/>
              </a:rPr>
              <a:t>Portfolio1 Service Portfolio Dashboard</a:t>
            </a:r>
            <a:endParaRPr lang="en-US" sz="1400" dirty="0">
              <a:solidFill>
                <a:schemeClr val="bg1"/>
              </a:solidFill>
              <a:latin typeface="+mj-lt"/>
            </a:endParaRPr>
          </a:p>
        </p:txBody>
      </p:sp>
      <p:sp>
        <p:nvSpPr>
          <p:cNvPr id="2" name="Rectangle 1"/>
          <p:cNvSpPr/>
          <p:nvPr/>
        </p:nvSpPr>
        <p:spPr>
          <a:xfrm>
            <a:off x="244699" y="1235202"/>
            <a:ext cx="3630500" cy="16354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5" name="Rectangle 44"/>
          <p:cNvSpPr/>
          <p:nvPr/>
        </p:nvSpPr>
        <p:spPr>
          <a:xfrm>
            <a:off x="7616175" y="2976213"/>
            <a:ext cx="3631706" cy="163513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sp>
        <p:nvSpPr>
          <p:cNvPr id="47" name="Rectangle 46"/>
          <p:cNvSpPr/>
          <p:nvPr/>
        </p:nvSpPr>
        <p:spPr>
          <a:xfrm>
            <a:off x="2073923" y="2988376"/>
            <a:ext cx="1790732" cy="16354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8" name="Rectangle 47"/>
          <p:cNvSpPr/>
          <p:nvPr/>
        </p:nvSpPr>
        <p:spPr>
          <a:xfrm>
            <a:off x="214233" y="2979968"/>
            <a:ext cx="1790732" cy="16354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sp>
        <p:nvSpPr>
          <p:cNvPr id="49" name="Rectangle 48"/>
          <p:cNvSpPr/>
          <p:nvPr/>
        </p:nvSpPr>
        <p:spPr>
          <a:xfrm>
            <a:off x="7606795" y="1245881"/>
            <a:ext cx="3638433" cy="16354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0" name="Rectangle 49"/>
          <p:cNvSpPr/>
          <p:nvPr/>
        </p:nvSpPr>
        <p:spPr>
          <a:xfrm>
            <a:off x="3943278" y="2988376"/>
            <a:ext cx="3604855" cy="163513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144272" y="1184856"/>
            <a:ext cx="1088371"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Services</a:t>
            </a:r>
          </a:p>
        </p:txBody>
      </p:sp>
      <p:grpSp>
        <p:nvGrpSpPr>
          <p:cNvPr id="121" name="Group 120"/>
          <p:cNvGrpSpPr/>
          <p:nvPr/>
        </p:nvGrpSpPr>
        <p:grpSpPr>
          <a:xfrm>
            <a:off x="264491" y="1685449"/>
            <a:ext cx="2520246" cy="1065339"/>
            <a:chOff x="3406936" y="1701850"/>
            <a:chExt cx="2520246" cy="1065339"/>
          </a:xfrm>
        </p:grpSpPr>
        <p:sp>
          <p:nvSpPr>
            <p:cNvPr id="19" name="Oval 18"/>
            <p:cNvSpPr/>
            <p:nvPr/>
          </p:nvSpPr>
          <p:spPr>
            <a:xfrm>
              <a:off x="3406936" y="1771375"/>
              <a:ext cx="153969" cy="143409"/>
            </a:xfrm>
            <a:prstGeom prst="ellipse">
              <a:avLst/>
            </a:prstGeom>
            <a:solidFill>
              <a:srgbClr val="14F0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432694" y="2144361"/>
              <a:ext cx="153969" cy="14891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439030" y="2560883"/>
              <a:ext cx="167055" cy="1179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228757" y="1736788"/>
              <a:ext cx="1091519" cy="1609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228756" y="1748691"/>
              <a:ext cx="712168" cy="14195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3542974" y="1715571"/>
              <a:ext cx="544186"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Active</a:t>
              </a:r>
              <a:endParaRPr lang="en-US" sz="900" b="1" dirty="0">
                <a:solidFill>
                  <a:schemeClr val="bg1"/>
                </a:solidFill>
                <a:latin typeface="Times New Roman" panose="02020603050405020304" pitchFamily="18" charset="0"/>
                <a:cs typeface="Times New Roman" panose="02020603050405020304" pitchFamily="18" charset="0"/>
              </a:endParaRPr>
            </a:p>
          </p:txBody>
        </p:sp>
        <p:sp>
          <p:nvSpPr>
            <p:cNvPr id="54" name="TextBox 53"/>
            <p:cNvSpPr txBox="1"/>
            <p:nvPr/>
          </p:nvSpPr>
          <p:spPr>
            <a:xfrm>
              <a:off x="3483920" y="2136539"/>
              <a:ext cx="741339"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In Active</a:t>
              </a:r>
              <a:endParaRPr lang="en-US" sz="900" b="1" dirty="0">
                <a:solidFill>
                  <a:schemeClr val="bg1"/>
                </a:solidFill>
                <a:latin typeface="Times New Roman" panose="02020603050405020304" pitchFamily="18" charset="0"/>
                <a:cs typeface="Times New Roman" panose="02020603050405020304" pitchFamily="18" charset="0"/>
              </a:endParaRPr>
            </a:p>
          </p:txBody>
        </p:sp>
        <p:sp>
          <p:nvSpPr>
            <p:cNvPr id="59" name="TextBox 58"/>
            <p:cNvSpPr txBox="1"/>
            <p:nvPr/>
          </p:nvSpPr>
          <p:spPr>
            <a:xfrm>
              <a:off x="3497916" y="2536357"/>
              <a:ext cx="741339"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Retired</a:t>
              </a:r>
              <a:endParaRPr lang="en-US" sz="900" b="1" dirty="0">
                <a:solidFill>
                  <a:schemeClr val="bg1"/>
                </a:solidFill>
                <a:latin typeface="Times New Roman" panose="02020603050405020304" pitchFamily="18" charset="0"/>
                <a:cs typeface="Times New Roman" panose="02020603050405020304" pitchFamily="18" charset="0"/>
              </a:endParaRPr>
            </a:p>
          </p:txBody>
        </p:sp>
        <p:sp>
          <p:nvSpPr>
            <p:cNvPr id="67" name="Rectangle 66"/>
            <p:cNvSpPr/>
            <p:nvPr/>
          </p:nvSpPr>
          <p:spPr>
            <a:xfrm>
              <a:off x="4225261" y="2144361"/>
              <a:ext cx="1091519" cy="1609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225260" y="2156265"/>
              <a:ext cx="539923" cy="13700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225260" y="2571294"/>
              <a:ext cx="1091519" cy="1609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225259" y="2583197"/>
              <a:ext cx="256589" cy="14905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5382996" y="1701850"/>
              <a:ext cx="544186"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70</a:t>
              </a:r>
              <a:endParaRPr lang="en-US" sz="900" b="1" dirty="0">
                <a:solidFill>
                  <a:schemeClr val="bg1"/>
                </a:solidFill>
                <a:latin typeface="Times New Roman" panose="02020603050405020304" pitchFamily="18" charset="0"/>
                <a:cs typeface="Times New Roman" panose="02020603050405020304" pitchFamily="18" charset="0"/>
              </a:endParaRPr>
            </a:p>
          </p:txBody>
        </p:sp>
        <p:sp>
          <p:nvSpPr>
            <p:cNvPr id="76" name="TextBox 75"/>
            <p:cNvSpPr txBox="1"/>
            <p:nvPr/>
          </p:nvSpPr>
          <p:spPr>
            <a:xfrm>
              <a:off x="5381595" y="2103401"/>
              <a:ext cx="544186"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20</a:t>
              </a:r>
              <a:endParaRPr lang="en-US" sz="900" b="1" dirty="0">
                <a:solidFill>
                  <a:schemeClr val="bg1"/>
                </a:solidFill>
                <a:latin typeface="Times New Roman" panose="02020603050405020304" pitchFamily="18" charset="0"/>
                <a:cs typeface="Times New Roman" panose="02020603050405020304" pitchFamily="18" charset="0"/>
              </a:endParaRPr>
            </a:p>
          </p:txBody>
        </p:sp>
        <p:sp>
          <p:nvSpPr>
            <p:cNvPr id="77" name="TextBox 76"/>
            <p:cNvSpPr txBox="1"/>
            <p:nvPr/>
          </p:nvSpPr>
          <p:spPr>
            <a:xfrm>
              <a:off x="5381595" y="2536357"/>
              <a:ext cx="544186"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10</a:t>
              </a:r>
              <a:endParaRPr lang="en-US" sz="900" b="1" dirty="0">
                <a:solidFill>
                  <a:schemeClr val="bg1"/>
                </a:solidFill>
                <a:latin typeface="Times New Roman" panose="02020603050405020304" pitchFamily="18" charset="0"/>
                <a:cs typeface="Times New Roman" panose="02020603050405020304" pitchFamily="18" charset="0"/>
              </a:endParaRPr>
            </a:p>
          </p:txBody>
        </p:sp>
      </p:grpSp>
      <p:sp>
        <p:nvSpPr>
          <p:cNvPr id="78" name="TextBox 77"/>
          <p:cNvSpPr txBox="1"/>
          <p:nvPr/>
        </p:nvSpPr>
        <p:spPr>
          <a:xfrm>
            <a:off x="2653506" y="1196227"/>
            <a:ext cx="1088371" cy="369332"/>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100</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79" name="TextBox 78"/>
          <p:cNvSpPr txBox="1"/>
          <p:nvPr/>
        </p:nvSpPr>
        <p:spPr>
          <a:xfrm>
            <a:off x="3912596" y="1219313"/>
            <a:ext cx="1088371" cy="369332"/>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Incidents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22" name="Rectangle 121"/>
          <p:cNvSpPr/>
          <p:nvPr/>
        </p:nvSpPr>
        <p:spPr>
          <a:xfrm>
            <a:off x="3917633" y="1231558"/>
            <a:ext cx="3630500" cy="16354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71" name="TextBox 170"/>
          <p:cNvSpPr txBox="1"/>
          <p:nvPr/>
        </p:nvSpPr>
        <p:spPr>
          <a:xfrm>
            <a:off x="3875199" y="1233975"/>
            <a:ext cx="1088371" cy="369332"/>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Incident</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72" name="TextBox 171"/>
          <p:cNvSpPr txBox="1"/>
          <p:nvPr/>
        </p:nvSpPr>
        <p:spPr>
          <a:xfrm>
            <a:off x="6406965" y="1245881"/>
            <a:ext cx="1088371" cy="369332"/>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120</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73" name="Rectangle 172"/>
          <p:cNvSpPr/>
          <p:nvPr/>
        </p:nvSpPr>
        <p:spPr>
          <a:xfrm>
            <a:off x="4092228" y="1699170"/>
            <a:ext cx="685559" cy="53872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4799561" y="1699336"/>
            <a:ext cx="1083400" cy="538722"/>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Rectangle 177"/>
          <p:cNvSpPr/>
          <p:nvPr/>
        </p:nvSpPr>
        <p:spPr>
          <a:xfrm>
            <a:off x="4103589" y="2250137"/>
            <a:ext cx="685559" cy="538722"/>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TextBox 180"/>
          <p:cNvSpPr txBox="1"/>
          <p:nvPr/>
        </p:nvSpPr>
        <p:spPr>
          <a:xfrm>
            <a:off x="4122118" y="1770532"/>
            <a:ext cx="647939" cy="430887"/>
          </a:xfrm>
          <a:prstGeom prst="rect">
            <a:avLst/>
          </a:prstGeom>
          <a:noFill/>
        </p:spPr>
        <p:txBody>
          <a:bodyPr wrap="square" rtlCol="0">
            <a:spAutoFit/>
          </a:bodyPr>
          <a:lstStyle/>
          <a:p>
            <a:pPr algn="ctr"/>
            <a:r>
              <a:rPr lang="en-US" sz="1100" b="1" dirty="0" smtClean="0">
                <a:solidFill>
                  <a:schemeClr val="bg1"/>
                </a:solidFill>
                <a:latin typeface="Times New Roman" panose="02020603050405020304" pitchFamily="18" charset="0"/>
                <a:cs typeface="Times New Roman" panose="02020603050405020304" pitchFamily="18" charset="0"/>
              </a:rPr>
              <a:t>Critical 4</a:t>
            </a:r>
            <a:r>
              <a:rPr lang="en-US" sz="900" b="1" dirty="0" smtClean="0">
                <a:solidFill>
                  <a:schemeClr val="bg1"/>
                </a:solidFill>
                <a:latin typeface="Times New Roman" panose="02020603050405020304" pitchFamily="18" charset="0"/>
                <a:cs typeface="Times New Roman" panose="02020603050405020304" pitchFamily="18" charset="0"/>
              </a:rPr>
              <a:t>0</a:t>
            </a:r>
            <a:endParaRPr lang="en-US" sz="900" b="1" dirty="0">
              <a:solidFill>
                <a:schemeClr val="bg1"/>
              </a:solidFill>
              <a:latin typeface="Times New Roman" panose="02020603050405020304" pitchFamily="18" charset="0"/>
              <a:cs typeface="Times New Roman" panose="02020603050405020304" pitchFamily="18" charset="0"/>
            </a:endParaRPr>
          </a:p>
        </p:txBody>
      </p:sp>
      <p:sp>
        <p:nvSpPr>
          <p:cNvPr id="182" name="TextBox 181"/>
          <p:cNvSpPr txBox="1"/>
          <p:nvPr/>
        </p:nvSpPr>
        <p:spPr>
          <a:xfrm>
            <a:off x="4804570" y="1742056"/>
            <a:ext cx="1078390" cy="430887"/>
          </a:xfrm>
          <a:prstGeom prst="rect">
            <a:avLst/>
          </a:prstGeom>
          <a:noFill/>
        </p:spPr>
        <p:txBody>
          <a:bodyPr wrap="square" rtlCol="0">
            <a:spAutoFit/>
          </a:bodyPr>
          <a:lstStyle/>
          <a:p>
            <a:pPr algn="ctr"/>
            <a:r>
              <a:rPr lang="en-US" sz="1100" b="1" dirty="0" smtClean="0">
                <a:latin typeface="Times New Roman" panose="02020603050405020304" pitchFamily="18" charset="0"/>
                <a:cs typeface="Times New Roman" panose="02020603050405020304" pitchFamily="18" charset="0"/>
              </a:rPr>
              <a:t>Acknowledged    60</a:t>
            </a:r>
            <a:endParaRPr lang="en-US" sz="1100" b="1" dirty="0">
              <a:latin typeface="Times New Roman" panose="02020603050405020304" pitchFamily="18" charset="0"/>
              <a:cs typeface="Times New Roman" panose="02020603050405020304" pitchFamily="18" charset="0"/>
            </a:endParaRPr>
          </a:p>
        </p:txBody>
      </p:sp>
      <p:grpSp>
        <p:nvGrpSpPr>
          <p:cNvPr id="185" name="Group 184"/>
          <p:cNvGrpSpPr/>
          <p:nvPr/>
        </p:nvGrpSpPr>
        <p:grpSpPr>
          <a:xfrm>
            <a:off x="4802682" y="2250137"/>
            <a:ext cx="1080279" cy="538722"/>
            <a:chOff x="8655574" y="1711879"/>
            <a:chExt cx="1040967" cy="538722"/>
          </a:xfrm>
        </p:grpSpPr>
        <p:sp>
          <p:nvSpPr>
            <p:cNvPr id="179" name="Rectangle 178"/>
            <p:cNvSpPr/>
            <p:nvPr/>
          </p:nvSpPr>
          <p:spPr>
            <a:xfrm>
              <a:off x="8655574" y="1711879"/>
              <a:ext cx="1040967" cy="538722"/>
            </a:xfrm>
            <a:prstGeom prst="rect">
              <a:avLst/>
            </a:prstGeom>
            <a:solidFill>
              <a:srgbClr val="14F01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TextBox 182"/>
            <p:cNvSpPr txBox="1"/>
            <p:nvPr/>
          </p:nvSpPr>
          <p:spPr>
            <a:xfrm>
              <a:off x="8777150" y="1770845"/>
              <a:ext cx="850932" cy="430887"/>
            </a:xfrm>
            <a:prstGeom prst="rect">
              <a:avLst/>
            </a:prstGeom>
            <a:noFill/>
          </p:spPr>
          <p:txBody>
            <a:bodyPr wrap="square" rtlCol="0">
              <a:spAutoFit/>
            </a:bodyPr>
            <a:lstStyle/>
            <a:p>
              <a:pPr algn="ctr"/>
              <a:r>
                <a:rPr lang="en-US" sz="1100" b="1" dirty="0" smtClean="0">
                  <a:latin typeface="Times New Roman" panose="02020603050405020304" pitchFamily="18" charset="0"/>
                  <a:cs typeface="Times New Roman" panose="02020603050405020304" pitchFamily="18" charset="0"/>
                </a:rPr>
                <a:t>Resolved    40</a:t>
              </a:r>
              <a:endParaRPr lang="en-US" sz="1100" b="1" dirty="0">
                <a:latin typeface="Times New Roman" panose="02020603050405020304" pitchFamily="18" charset="0"/>
                <a:cs typeface="Times New Roman" panose="02020603050405020304" pitchFamily="18" charset="0"/>
              </a:endParaRPr>
            </a:p>
          </p:txBody>
        </p:sp>
      </p:grpSp>
      <p:sp>
        <p:nvSpPr>
          <p:cNvPr id="184" name="TextBox 183"/>
          <p:cNvSpPr txBox="1"/>
          <p:nvPr/>
        </p:nvSpPr>
        <p:spPr>
          <a:xfrm>
            <a:off x="4109187" y="2307595"/>
            <a:ext cx="673802" cy="430887"/>
          </a:xfrm>
          <a:prstGeom prst="rect">
            <a:avLst/>
          </a:prstGeom>
          <a:noFill/>
        </p:spPr>
        <p:txBody>
          <a:bodyPr wrap="square" rtlCol="0">
            <a:spAutoFit/>
          </a:bodyPr>
          <a:lstStyle/>
          <a:p>
            <a:pPr algn="ctr"/>
            <a:r>
              <a:rPr lang="en-US" sz="1100" b="1" dirty="0" smtClean="0">
                <a:latin typeface="Times New Roman" panose="02020603050405020304" pitchFamily="18" charset="0"/>
                <a:cs typeface="Times New Roman" panose="02020603050405020304" pitchFamily="18" charset="0"/>
              </a:rPr>
              <a:t>Pending  20</a:t>
            </a:r>
            <a:endParaRPr lang="en-US" sz="1100" b="1" dirty="0">
              <a:latin typeface="Times New Roman" panose="02020603050405020304" pitchFamily="18" charset="0"/>
              <a:cs typeface="Times New Roman" panose="02020603050405020304" pitchFamily="18" charset="0"/>
            </a:endParaRPr>
          </a:p>
        </p:txBody>
      </p:sp>
      <p:sp>
        <p:nvSpPr>
          <p:cNvPr id="186" name="TextBox 185"/>
          <p:cNvSpPr txBox="1"/>
          <p:nvPr/>
        </p:nvSpPr>
        <p:spPr>
          <a:xfrm>
            <a:off x="7540467" y="1180165"/>
            <a:ext cx="1454780" cy="369332"/>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Performance</a:t>
            </a:r>
            <a:endParaRPr lang="en-US" b="1" dirty="0">
              <a:solidFill>
                <a:schemeClr val="bg1"/>
              </a:solidFill>
              <a:latin typeface="Times New Roman" panose="02020603050405020304" pitchFamily="18" charset="0"/>
              <a:cs typeface="Times New Roman" panose="02020603050405020304" pitchFamily="18" charset="0"/>
            </a:endParaRPr>
          </a:p>
        </p:txBody>
      </p:sp>
      <p:grpSp>
        <p:nvGrpSpPr>
          <p:cNvPr id="187" name="Group 186"/>
          <p:cNvGrpSpPr/>
          <p:nvPr/>
        </p:nvGrpSpPr>
        <p:grpSpPr>
          <a:xfrm>
            <a:off x="7622449" y="1511224"/>
            <a:ext cx="2660800" cy="1054341"/>
            <a:chOff x="3406936" y="1712848"/>
            <a:chExt cx="2660800" cy="1054341"/>
          </a:xfrm>
        </p:grpSpPr>
        <p:sp>
          <p:nvSpPr>
            <p:cNvPr id="188" name="Oval 187"/>
            <p:cNvSpPr/>
            <p:nvPr/>
          </p:nvSpPr>
          <p:spPr>
            <a:xfrm>
              <a:off x="3406936" y="1771375"/>
              <a:ext cx="153969" cy="143409"/>
            </a:xfrm>
            <a:prstGeom prst="ellipse">
              <a:avLst/>
            </a:prstGeom>
            <a:solidFill>
              <a:srgbClr val="14F0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432694" y="2144361"/>
              <a:ext cx="153969" cy="14891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439030" y="2560883"/>
              <a:ext cx="167055" cy="1179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p:cNvSpPr/>
            <p:nvPr/>
          </p:nvSpPr>
          <p:spPr>
            <a:xfrm>
              <a:off x="4228757" y="1736788"/>
              <a:ext cx="1091519" cy="1609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4228756" y="1748691"/>
              <a:ext cx="712168" cy="14195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TextBox 192"/>
            <p:cNvSpPr txBox="1"/>
            <p:nvPr/>
          </p:nvSpPr>
          <p:spPr>
            <a:xfrm>
              <a:off x="3542973" y="1715571"/>
              <a:ext cx="696281"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Customer</a:t>
              </a:r>
              <a:endParaRPr lang="en-US" sz="900" b="1" dirty="0">
                <a:solidFill>
                  <a:schemeClr val="bg1"/>
                </a:solidFill>
                <a:latin typeface="Times New Roman" panose="02020603050405020304" pitchFamily="18" charset="0"/>
                <a:cs typeface="Times New Roman" panose="02020603050405020304" pitchFamily="18" charset="0"/>
              </a:endParaRPr>
            </a:p>
          </p:txBody>
        </p:sp>
        <p:sp>
          <p:nvSpPr>
            <p:cNvPr id="194" name="TextBox 193"/>
            <p:cNvSpPr txBox="1"/>
            <p:nvPr/>
          </p:nvSpPr>
          <p:spPr>
            <a:xfrm>
              <a:off x="3483920" y="2136539"/>
              <a:ext cx="741339"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Incidents</a:t>
              </a:r>
              <a:endParaRPr lang="en-US" sz="900" b="1" dirty="0">
                <a:solidFill>
                  <a:schemeClr val="bg1"/>
                </a:solidFill>
                <a:latin typeface="Times New Roman" panose="02020603050405020304" pitchFamily="18" charset="0"/>
                <a:cs typeface="Times New Roman" panose="02020603050405020304" pitchFamily="18" charset="0"/>
              </a:endParaRPr>
            </a:p>
          </p:txBody>
        </p:sp>
        <p:sp>
          <p:nvSpPr>
            <p:cNvPr id="195" name="TextBox 194"/>
            <p:cNvSpPr txBox="1"/>
            <p:nvPr/>
          </p:nvSpPr>
          <p:spPr>
            <a:xfrm>
              <a:off x="3497916" y="2536357"/>
              <a:ext cx="741339"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Profit</a:t>
              </a:r>
              <a:endParaRPr lang="en-US" sz="900" b="1" dirty="0">
                <a:solidFill>
                  <a:schemeClr val="bg1"/>
                </a:solidFill>
                <a:latin typeface="Times New Roman" panose="02020603050405020304" pitchFamily="18" charset="0"/>
                <a:cs typeface="Times New Roman" panose="02020603050405020304" pitchFamily="18" charset="0"/>
              </a:endParaRPr>
            </a:p>
          </p:txBody>
        </p:sp>
        <p:sp>
          <p:nvSpPr>
            <p:cNvPr id="196" name="Rectangle 195"/>
            <p:cNvSpPr/>
            <p:nvPr/>
          </p:nvSpPr>
          <p:spPr>
            <a:xfrm>
              <a:off x="4225261" y="2144361"/>
              <a:ext cx="1091519" cy="1609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p:cNvSpPr/>
            <p:nvPr/>
          </p:nvSpPr>
          <p:spPr>
            <a:xfrm>
              <a:off x="4225260" y="2156265"/>
              <a:ext cx="539923" cy="13700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a:off x="4225260" y="2571294"/>
              <a:ext cx="1091519" cy="1609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4225259" y="2583197"/>
              <a:ext cx="256589" cy="14905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5523550" y="1712848"/>
              <a:ext cx="544186"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70%</a:t>
              </a:r>
              <a:endParaRPr lang="en-US" sz="900" b="1" dirty="0">
                <a:solidFill>
                  <a:schemeClr val="bg1"/>
                </a:solidFill>
                <a:latin typeface="Times New Roman" panose="02020603050405020304" pitchFamily="18" charset="0"/>
                <a:cs typeface="Times New Roman" panose="02020603050405020304" pitchFamily="18" charset="0"/>
              </a:endParaRPr>
            </a:p>
          </p:txBody>
        </p:sp>
        <p:sp>
          <p:nvSpPr>
            <p:cNvPr id="201" name="TextBox 200"/>
            <p:cNvSpPr txBox="1"/>
            <p:nvPr/>
          </p:nvSpPr>
          <p:spPr>
            <a:xfrm>
              <a:off x="5523550" y="2103401"/>
              <a:ext cx="544186"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20%</a:t>
              </a:r>
              <a:endParaRPr lang="en-US" sz="900" b="1" dirty="0">
                <a:solidFill>
                  <a:schemeClr val="bg1"/>
                </a:solidFill>
                <a:latin typeface="Times New Roman" panose="02020603050405020304" pitchFamily="18" charset="0"/>
                <a:cs typeface="Times New Roman" panose="02020603050405020304" pitchFamily="18" charset="0"/>
              </a:endParaRPr>
            </a:p>
          </p:txBody>
        </p:sp>
        <p:sp>
          <p:nvSpPr>
            <p:cNvPr id="202" name="TextBox 201"/>
            <p:cNvSpPr txBox="1"/>
            <p:nvPr/>
          </p:nvSpPr>
          <p:spPr>
            <a:xfrm>
              <a:off x="5522173" y="2525685"/>
              <a:ext cx="544186"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10%</a:t>
              </a:r>
              <a:endParaRPr lang="en-US" sz="900" b="1" dirty="0">
                <a:solidFill>
                  <a:schemeClr val="bg1"/>
                </a:solidFill>
                <a:latin typeface="Times New Roman" panose="02020603050405020304" pitchFamily="18" charset="0"/>
                <a:cs typeface="Times New Roman" panose="02020603050405020304" pitchFamily="18" charset="0"/>
              </a:endParaRPr>
            </a:p>
          </p:txBody>
        </p:sp>
      </p:grpSp>
      <p:sp>
        <p:nvSpPr>
          <p:cNvPr id="203" name="TextBox 202"/>
          <p:cNvSpPr txBox="1"/>
          <p:nvPr/>
        </p:nvSpPr>
        <p:spPr>
          <a:xfrm>
            <a:off x="7713428" y="2640285"/>
            <a:ext cx="741339"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Penalties</a:t>
            </a:r>
            <a:endParaRPr lang="en-US" sz="900" b="1" dirty="0">
              <a:solidFill>
                <a:schemeClr val="bg1"/>
              </a:solidFill>
              <a:latin typeface="Times New Roman" panose="02020603050405020304" pitchFamily="18" charset="0"/>
              <a:cs typeface="Times New Roman" panose="02020603050405020304" pitchFamily="18" charset="0"/>
            </a:endParaRPr>
          </a:p>
        </p:txBody>
      </p:sp>
      <p:sp>
        <p:nvSpPr>
          <p:cNvPr id="204" name="Rectangle 203"/>
          <p:cNvSpPr/>
          <p:nvPr/>
        </p:nvSpPr>
        <p:spPr>
          <a:xfrm>
            <a:off x="8440772" y="2675222"/>
            <a:ext cx="1091519" cy="1609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7669093" y="2705434"/>
            <a:ext cx="167055" cy="1179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a:off x="8436518" y="2686349"/>
            <a:ext cx="539923" cy="13700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Isosceles Triangle 206"/>
          <p:cNvSpPr/>
          <p:nvPr/>
        </p:nvSpPr>
        <p:spPr>
          <a:xfrm>
            <a:off x="9619495" y="1547067"/>
            <a:ext cx="204794" cy="142907"/>
          </a:xfrm>
          <a:prstGeom prst="triangle">
            <a:avLst/>
          </a:prstGeom>
          <a:solidFill>
            <a:srgbClr val="14F0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Isosceles Triangle 207"/>
          <p:cNvSpPr/>
          <p:nvPr/>
        </p:nvSpPr>
        <p:spPr>
          <a:xfrm flipV="1">
            <a:off x="9619495" y="1956146"/>
            <a:ext cx="204794" cy="130854"/>
          </a:xfrm>
          <a:prstGeom prst="triangle">
            <a:avLst/>
          </a:prstGeom>
          <a:solidFill>
            <a:srgbClr val="14F0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Isosceles Triangle 209"/>
          <p:cNvSpPr/>
          <p:nvPr/>
        </p:nvSpPr>
        <p:spPr>
          <a:xfrm flipV="1">
            <a:off x="9645204" y="2404285"/>
            <a:ext cx="204794" cy="130854"/>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TextBox 210"/>
          <p:cNvSpPr txBox="1"/>
          <p:nvPr/>
        </p:nvSpPr>
        <p:spPr>
          <a:xfrm>
            <a:off x="8873218" y="2637748"/>
            <a:ext cx="741339" cy="261610"/>
          </a:xfrm>
          <a:prstGeom prst="rect">
            <a:avLst/>
          </a:prstGeom>
          <a:noFill/>
        </p:spPr>
        <p:txBody>
          <a:bodyPr wrap="square" rtlCol="0">
            <a:spAutoFit/>
          </a:bodyPr>
          <a:lstStyle/>
          <a:p>
            <a:pPr algn="ctr"/>
            <a:r>
              <a:rPr lang="en-US" sz="1100" b="1" dirty="0" smtClean="0">
                <a:latin typeface="Times New Roman" panose="02020603050405020304" pitchFamily="18" charset="0"/>
                <a:cs typeface="Times New Roman" panose="02020603050405020304" pitchFamily="18" charset="0"/>
              </a:rPr>
              <a:t>$</a:t>
            </a:r>
            <a:endParaRPr lang="en-US" sz="1100" b="1" dirty="0">
              <a:latin typeface="Times New Roman" panose="02020603050405020304" pitchFamily="18" charset="0"/>
              <a:cs typeface="Times New Roman" panose="02020603050405020304" pitchFamily="18" charset="0"/>
            </a:endParaRPr>
          </a:p>
        </p:txBody>
      </p:sp>
      <p:sp>
        <p:nvSpPr>
          <p:cNvPr id="213" name="TextBox 212"/>
          <p:cNvSpPr txBox="1"/>
          <p:nvPr/>
        </p:nvSpPr>
        <p:spPr>
          <a:xfrm>
            <a:off x="9760915" y="2618361"/>
            <a:ext cx="544186"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10%</a:t>
            </a:r>
            <a:endParaRPr lang="en-US" sz="900" b="1" dirty="0">
              <a:solidFill>
                <a:schemeClr val="bg1"/>
              </a:solidFill>
              <a:latin typeface="Times New Roman" panose="02020603050405020304" pitchFamily="18" charset="0"/>
              <a:cs typeface="Times New Roman" panose="02020603050405020304" pitchFamily="18" charset="0"/>
            </a:endParaRPr>
          </a:p>
        </p:txBody>
      </p:sp>
      <p:sp>
        <p:nvSpPr>
          <p:cNvPr id="214" name="Isosceles Triangle 213"/>
          <p:cNvSpPr/>
          <p:nvPr/>
        </p:nvSpPr>
        <p:spPr>
          <a:xfrm>
            <a:off x="9655743" y="2650963"/>
            <a:ext cx="204794" cy="142907"/>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extBox 214"/>
          <p:cNvSpPr txBox="1"/>
          <p:nvPr/>
        </p:nvSpPr>
        <p:spPr>
          <a:xfrm>
            <a:off x="3915103" y="3025377"/>
            <a:ext cx="1088371" cy="369332"/>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Info</a:t>
            </a:r>
            <a:endParaRPr lang="en-US" b="1" dirty="0">
              <a:solidFill>
                <a:schemeClr val="bg1"/>
              </a:solidFill>
              <a:latin typeface="Times New Roman" panose="02020603050405020304" pitchFamily="18" charset="0"/>
              <a:cs typeface="Times New Roman" panose="02020603050405020304" pitchFamily="18" charset="0"/>
            </a:endParaRPr>
          </a:p>
        </p:txBody>
      </p:sp>
      <p:grpSp>
        <p:nvGrpSpPr>
          <p:cNvPr id="234" name="Group 233"/>
          <p:cNvGrpSpPr/>
          <p:nvPr/>
        </p:nvGrpSpPr>
        <p:grpSpPr>
          <a:xfrm>
            <a:off x="4225654" y="3017119"/>
            <a:ext cx="3040101" cy="1415678"/>
            <a:chOff x="4297682" y="3024262"/>
            <a:chExt cx="4037852" cy="2947606"/>
          </a:xfrm>
        </p:grpSpPr>
        <p:pic>
          <p:nvPicPr>
            <p:cNvPr id="217" name="Picture 216"/>
            <p:cNvPicPr>
              <a:picLocks noChangeAspect="1"/>
            </p:cNvPicPr>
            <p:nvPr/>
          </p:nvPicPr>
          <p:blipFill>
            <a:blip r:embed="rId4"/>
            <a:stretch>
              <a:fillRect/>
            </a:stretch>
          </p:blipFill>
          <p:spPr>
            <a:xfrm>
              <a:off x="5920939" y="3054092"/>
              <a:ext cx="628202" cy="901521"/>
            </a:xfrm>
            <a:prstGeom prst="rect">
              <a:avLst/>
            </a:prstGeom>
          </p:spPr>
        </p:pic>
        <p:pic>
          <p:nvPicPr>
            <p:cNvPr id="219" name="Picture 218"/>
            <p:cNvPicPr>
              <a:picLocks noChangeAspect="1"/>
            </p:cNvPicPr>
            <p:nvPr/>
          </p:nvPicPr>
          <p:blipFill>
            <a:blip r:embed="rId4"/>
            <a:stretch>
              <a:fillRect/>
            </a:stretch>
          </p:blipFill>
          <p:spPr>
            <a:xfrm>
              <a:off x="7348424" y="4833587"/>
              <a:ext cx="666319" cy="901521"/>
            </a:xfrm>
            <a:prstGeom prst="rect">
              <a:avLst/>
            </a:prstGeom>
          </p:spPr>
        </p:pic>
        <p:pic>
          <p:nvPicPr>
            <p:cNvPr id="220" name="Picture 219"/>
            <p:cNvPicPr>
              <a:picLocks noChangeAspect="1"/>
            </p:cNvPicPr>
            <p:nvPr/>
          </p:nvPicPr>
          <p:blipFill>
            <a:blip r:embed="rId4"/>
            <a:stretch>
              <a:fillRect/>
            </a:stretch>
          </p:blipFill>
          <p:spPr>
            <a:xfrm>
              <a:off x="5882960" y="4833587"/>
              <a:ext cx="666181" cy="901521"/>
            </a:xfrm>
            <a:prstGeom prst="rect">
              <a:avLst/>
            </a:prstGeom>
          </p:spPr>
        </p:pic>
        <p:pic>
          <p:nvPicPr>
            <p:cNvPr id="221" name="Picture 220"/>
            <p:cNvPicPr>
              <a:picLocks noChangeAspect="1"/>
            </p:cNvPicPr>
            <p:nvPr/>
          </p:nvPicPr>
          <p:blipFill>
            <a:blip r:embed="rId4"/>
            <a:stretch>
              <a:fillRect/>
            </a:stretch>
          </p:blipFill>
          <p:spPr>
            <a:xfrm>
              <a:off x="4424987" y="4855860"/>
              <a:ext cx="690138" cy="901521"/>
            </a:xfrm>
            <a:prstGeom prst="rect">
              <a:avLst/>
            </a:prstGeom>
          </p:spPr>
        </p:pic>
        <p:sp>
          <p:nvSpPr>
            <p:cNvPr id="222" name="TextBox 221"/>
            <p:cNvSpPr txBox="1"/>
            <p:nvPr/>
          </p:nvSpPr>
          <p:spPr>
            <a:xfrm>
              <a:off x="6434889" y="3024262"/>
              <a:ext cx="1072699"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Portfolio  Owner</a:t>
              </a:r>
              <a:endParaRPr lang="en-US" sz="900" b="1" dirty="0">
                <a:solidFill>
                  <a:schemeClr val="bg1"/>
                </a:solidFill>
                <a:latin typeface="Times New Roman" panose="02020603050405020304" pitchFamily="18" charset="0"/>
                <a:cs typeface="Times New Roman" panose="02020603050405020304" pitchFamily="18" charset="0"/>
              </a:endParaRPr>
            </a:p>
          </p:txBody>
        </p:sp>
        <p:sp>
          <p:nvSpPr>
            <p:cNvPr id="223" name="TextBox 222"/>
            <p:cNvSpPr txBox="1"/>
            <p:nvPr/>
          </p:nvSpPr>
          <p:spPr>
            <a:xfrm>
              <a:off x="4297682" y="5741036"/>
              <a:ext cx="1072700"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Plan Manager</a:t>
              </a:r>
              <a:endParaRPr lang="en-US" sz="900" b="1" dirty="0">
                <a:solidFill>
                  <a:schemeClr val="bg1"/>
                </a:solidFill>
                <a:latin typeface="Times New Roman" panose="02020603050405020304" pitchFamily="18" charset="0"/>
                <a:cs typeface="Times New Roman" panose="02020603050405020304" pitchFamily="18" charset="0"/>
              </a:endParaRPr>
            </a:p>
          </p:txBody>
        </p:sp>
        <p:sp>
          <p:nvSpPr>
            <p:cNvPr id="224" name="TextBox 223"/>
            <p:cNvSpPr txBox="1"/>
            <p:nvPr/>
          </p:nvSpPr>
          <p:spPr>
            <a:xfrm>
              <a:off x="5749761" y="5735110"/>
              <a:ext cx="1072700"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Build Manager</a:t>
              </a:r>
              <a:endParaRPr lang="en-US" sz="900" b="1" dirty="0">
                <a:solidFill>
                  <a:schemeClr val="bg1"/>
                </a:solidFill>
                <a:latin typeface="Times New Roman" panose="02020603050405020304" pitchFamily="18" charset="0"/>
                <a:cs typeface="Times New Roman" panose="02020603050405020304" pitchFamily="18" charset="0"/>
              </a:endParaRPr>
            </a:p>
          </p:txBody>
        </p:sp>
        <p:sp>
          <p:nvSpPr>
            <p:cNvPr id="225" name="TextBox 224"/>
            <p:cNvSpPr txBox="1"/>
            <p:nvPr/>
          </p:nvSpPr>
          <p:spPr>
            <a:xfrm>
              <a:off x="7262834" y="5735110"/>
              <a:ext cx="1072700"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Run Manager</a:t>
              </a:r>
              <a:endParaRPr lang="en-US" sz="900" b="1" dirty="0">
                <a:solidFill>
                  <a:schemeClr val="bg1"/>
                </a:solidFill>
                <a:latin typeface="Times New Roman" panose="02020603050405020304" pitchFamily="18" charset="0"/>
                <a:cs typeface="Times New Roman" panose="02020603050405020304" pitchFamily="18" charset="0"/>
              </a:endParaRPr>
            </a:p>
          </p:txBody>
        </p:sp>
        <p:cxnSp>
          <p:nvCxnSpPr>
            <p:cNvPr id="227" name="Straight Connector 226"/>
            <p:cNvCxnSpPr/>
            <p:nvPr/>
          </p:nvCxnSpPr>
          <p:spPr>
            <a:xfrm>
              <a:off x="4777787" y="4417454"/>
              <a:ext cx="3043811" cy="12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4770057" y="4405902"/>
              <a:ext cx="0" cy="4384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6216051" y="4417454"/>
              <a:ext cx="0" cy="4384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7815636" y="4430332"/>
              <a:ext cx="0" cy="4384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35" name="Straight Connector 234"/>
          <p:cNvCxnSpPr/>
          <p:nvPr/>
        </p:nvCxnSpPr>
        <p:spPr>
          <a:xfrm>
            <a:off x="5669995" y="3478776"/>
            <a:ext cx="0" cy="2105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2303296" y="2976213"/>
            <a:ext cx="1266372" cy="646331"/>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Service Catalogue</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37" name="TextBox 236"/>
          <p:cNvSpPr txBox="1"/>
          <p:nvPr/>
        </p:nvSpPr>
        <p:spPr>
          <a:xfrm>
            <a:off x="2435954" y="3664160"/>
            <a:ext cx="1088371" cy="369332"/>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150</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38" name="TextBox 237"/>
          <p:cNvSpPr txBox="1"/>
          <p:nvPr/>
        </p:nvSpPr>
        <p:spPr>
          <a:xfrm>
            <a:off x="7562440" y="2945836"/>
            <a:ext cx="1088371" cy="369332"/>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Finance</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39" name="TextBox 238"/>
          <p:cNvSpPr txBox="1"/>
          <p:nvPr/>
        </p:nvSpPr>
        <p:spPr>
          <a:xfrm>
            <a:off x="128863" y="2973859"/>
            <a:ext cx="1088371" cy="369332"/>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Supplier</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40" name="TextBox 239"/>
          <p:cNvSpPr txBox="1"/>
          <p:nvPr/>
        </p:nvSpPr>
        <p:spPr>
          <a:xfrm>
            <a:off x="527928" y="3599392"/>
            <a:ext cx="1088371" cy="369332"/>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60</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41" name="TextBox 240"/>
          <p:cNvSpPr txBox="1"/>
          <p:nvPr/>
        </p:nvSpPr>
        <p:spPr>
          <a:xfrm>
            <a:off x="10281872" y="1230759"/>
            <a:ext cx="1088371" cy="369332"/>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70%</a:t>
            </a:r>
            <a:endParaRPr lang="en-US" b="1" dirty="0">
              <a:solidFill>
                <a:schemeClr val="bg1"/>
              </a:solidFill>
              <a:latin typeface="Times New Roman" panose="02020603050405020304" pitchFamily="18" charset="0"/>
              <a:cs typeface="Times New Roman" panose="02020603050405020304" pitchFamily="18" charset="0"/>
            </a:endParaRPr>
          </a:p>
        </p:txBody>
      </p:sp>
      <p:grpSp>
        <p:nvGrpSpPr>
          <p:cNvPr id="242" name="Group 241"/>
          <p:cNvGrpSpPr/>
          <p:nvPr/>
        </p:nvGrpSpPr>
        <p:grpSpPr>
          <a:xfrm>
            <a:off x="7631088" y="3252572"/>
            <a:ext cx="2660800" cy="1088145"/>
            <a:chOff x="3406936" y="1691450"/>
            <a:chExt cx="2660800" cy="1088145"/>
          </a:xfrm>
        </p:grpSpPr>
        <p:sp>
          <p:nvSpPr>
            <p:cNvPr id="243" name="Oval 242"/>
            <p:cNvSpPr/>
            <p:nvPr/>
          </p:nvSpPr>
          <p:spPr>
            <a:xfrm>
              <a:off x="3406936" y="1771375"/>
              <a:ext cx="153969" cy="1434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3432694" y="2144361"/>
              <a:ext cx="153969" cy="14891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3439030" y="2560883"/>
              <a:ext cx="167055" cy="117923"/>
            </a:xfrm>
            <a:prstGeom prst="ellipse">
              <a:avLst/>
            </a:prstGeom>
            <a:solidFill>
              <a:srgbClr val="14F0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p:cNvSpPr/>
            <p:nvPr/>
          </p:nvSpPr>
          <p:spPr>
            <a:xfrm>
              <a:off x="4228757" y="1736788"/>
              <a:ext cx="1091519" cy="1609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p:cNvSpPr/>
            <p:nvPr/>
          </p:nvSpPr>
          <p:spPr>
            <a:xfrm>
              <a:off x="4228756" y="1748691"/>
              <a:ext cx="712168" cy="14195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TextBox 247"/>
            <p:cNvSpPr txBox="1"/>
            <p:nvPr/>
          </p:nvSpPr>
          <p:spPr>
            <a:xfrm>
              <a:off x="3481533" y="1691450"/>
              <a:ext cx="857319"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Investment</a:t>
              </a:r>
              <a:endParaRPr lang="en-US" sz="900" b="1" dirty="0">
                <a:solidFill>
                  <a:schemeClr val="bg1"/>
                </a:solidFill>
                <a:latin typeface="Times New Roman" panose="02020603050405020304" pitchFamily="18" charset="0"/>
                <a:cs typeface="Times New Roman" panose="02020603050405020304" pitchFamily="18" charset="0"/>
              </a:endParaRPr>
            </a:p>
          </p:txBody>
        </p:sp>
        <p:sp>
          <p:nvSpPr>
            <p:cNvPr id="249" name="TextBox 248"/>
            <p:cNvSpPr txBox="1"/>
            <p:nvPr/>
          </p:nvSpPr>
          <p:spPr>
            <a:xfrm>
              <a:off x="3533127" y="2111031"/>
              <a:ext cx="741339"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Revenue</a:t>
              </a:r>
              <a:endParaRPr lang="en-US" sz="900" b="1" dirty="0">
                <a:solidFill>
                  <a:schemeClr val="bg1"/>
                </a:solidFill>
                <a:latin typeface="Times New Roman" panose="02020603050405020304" pitchFamily="18" charset="0"/>
                <a:cs typeface="Times New Roman" panose="02020603050405020304" pitchFamily="18" charset="0"/>
              </a:endParaRPr>
            </a:p>
          </p:txBody>
        </p:sp>
        <p:sp>
          <p:nvSpPr>
            <p:cNvPr id="250" name="TextBox 249"/>
            <p:cNvSpPr txBox="1"/>
            <p:nvPr/>
          </p:nvSpPr>
          <p:spPr>
            <a:xfrm>
              <a:off x="3576315" y="2548763"/>
              <a:ext cx="741339"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Profit</a:t>
              </a:r>
              <a:endParaRPr lang="en-US" sz="900" b="1" dirty="0">
                <a:solidFill>
                  <a:schemeClr val="bg1"/>
                </a:solidFill>
                <a:latin typeface="Times New Roman" panose="02020603050405020304" pitchFamily="18" charset="0"/>
                <a:cs typeface="Times New Roman" panose="02020603050405020304" pitchFamily="18" charset="0"/>
              </a:endParaRPr>
            </a:p>
          </p:txBody>
        </p:sp>
        <p:sp>
          <p:nvSpPr>
            <p:cNvPr id="251" name="Rectangle 250"/>
            <p:cNvSpPr/>
            <p:nvPr/>
          </p:nvSpPr>
          <p:spPr>
            <a:xfrm>
              <a:off x="4225261" y="2144361"/>
              <a:ext cx="1091519" cy="1609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4225260" y="2156265"/>
              <a:ext cx="539923" cy="13700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p:cNvSpPr/>
            <p:nvPr/>
          </p:nvSpPr>
          <p:spPr>
            <a:xfrm>
              <a:off x="4225260" y="2571294"/>
              <a:ext cx="1091519" cy="1609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p:cNvSpPr/>
            <p:nvPr/>
          </p:nvSpPr>
          <p:spPr>
            <a:xfrm>
              <a:off x="4225259" y="2583197"/>
              <a:ext cx="256589" cy="14905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TextBox 254"/>
            <p:cNvSpPr txBox="1"/>
            <p:nvPr/>
          </p:nvSpPr>
          <p:spPr>
            <a:xfrm>
              <a:off x="5523550" y="1712848"/>
              <a:ext cx="544186"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70%</a:t>
              </a:r>
              <a:endParaRPr lang="en-US" sz="900" b="1" dirty="0">
                <a:solidFill>
                  <a:schemeClr val="bg1"/>
                </a:solidFill>
                <a:latin typeface="Times New Roman" panose="02020603050405020304" pitchFamily="18" charset="0"/>
                <a:cs typeface="Times New Roman" panose="02020603050405020304" pitchFamily="18" charset="0"/>
              </a:endParaRPr>
            </a:p>
          </p:txBody>
        </p:sp>
        <p:sp>
          <p:nvSpPr>
            <p:cNvPr id="256" name="TextBox 255"/>
            <p:cNvSpPr txBox="1"/>
            <p:nvPr/>
          </p:nvSpPr>
          <p:spPr>
            <a:xfrm>
              <a:off x="5523550" y="2103401"/>
              <a:ext cx="544186"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20%</a:t>
              </a:r>
              <a:endParaRPr lang="en-US" sz="900" b="1" dirty="0">
                <a:solidFill>
                  <a:schemeClr val="bg1"/>
                </a:solidFill>
                <a:latin typeface="Times New Roman" panose="02020603050405020304" pitchFamily="18" charset="0"/>
                <a:cs typeface="Times New Roman" panose="02020603050405020304" pitchFamily="18" charset="0"/>
              </a:endParaRPr>
            </a:p>
          </p:txBody>
        </p:sp>
        <p:sp>
          <p:nvSpPr>
            <p:cNvPr id="257" name="TextBox 256"/>
            <p:cNvSpPr txBox="1"/>
            <p:nvPr/>
          </p:nvSpPr>
          <p:spPr>
            <a:xfrm>
              <a:off x="5522173" y="2525685"/>
              <a:ext cx="544186"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10%</a:t>
              </a:r>
              <a:endParaRPr lang="en-US" sz="900" b="1" dirty="0">
                <a:solidFill>
                  <a:schemeClr val="bg1"/>
                </a:solidFill>
                <a:latin typeface="Times New Roman" panose="02020603050405020304" pitchFamily="18" charset="0"/>
                <a:cs typeface="Times New Roman" panose="02020603050405020304" pitchFamily="18" charset="0"/>
              </a:endParaRPr>
            </a:p>
          </p:txBody>
        </p:sp>
      </p:grpSp>
      <p:sp>
        <p:nvSpPr>
          <p:cNvPr id="258" name="Isosceles Triangle 257"/>
          <p:cNvSpPr/>
          <p:nvPr/>
        </p:nvSpPr>
        <p:spPr>
          <a:xfrm>
            <a:off x="9619495" y="3322784"/>
            <a:ext cx="204794" cy="142907"/>
          </a:xfrm>
          <a:prstGeom prst="triangle">
            <a:avLst/>
          </a:prstGeom>
          <a:solidFill>
            <a:srgbClr val="14F0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TextBox 259"/>
          <p:cNvSpPr txBox="1"/>
          <p:nvPr/>
        </p:nvSpPr>
        <p:spPr>
          <a:xfrm>
            <a:off x="8947993" y="3268560"/>
            <a:ext cx="741339" cy="261610"/>
          </a:xfrm>
          <a:prstGeom prst="rect">
            <a:avLst/>
          </a:prstGeom>
          <a:noFill/>
        </p:spPr>
        <p:txBody>
          <a:bodyPr wrap="square" rtlCol="0">
            <a:spAutoFit/>
          </a:bodyPr>
          <a:lstStyle/>
          <a:p>
            <a:pPr algn="ctr"/>
            <a:r>
              <a:rPr lang="en-US" sz="1100" b="1" dirty="0" smtClean="0">
                <a:latin typeface="Times New Roman" panose="02020603050405020304" pitchFamily="18" charset="0"/>
                <a:cs typeface="Times New Roman" panose="02020603050405020304" pitchFamily="18" charset="0"/>
              </a:rPr>
              <a:t>$</a:t>
            </a:r>
            <a:endParaRPr lang="en-US" sz="1100" b="1" dirty="0">
              <a:latin typeface="Times New Roman" panose="02020603050405020304" pitchFamily="18" charset="0"/>
              <a:cs typeface="Times New Roman" panose="02020603050405020304" pitchFamily="18" charset="0"/>
            </a:endParaRPr>
          </a:p>
        </p:txBody>
      </p:sp>
      <p:sp>
        <p:nvSpPr>
          <p:cNvPr id="261" name="TextBox 260"/>
          <p:cNvSpPr txBox="1"/>
          <p:nvPr/>
        </p:nvSpPr>
        <p:spPr>
          <a:xfrm>
            <a:off x="8904743" y="3664535"/>
            <a:ext cx="741339" cy="261610"/>
          </a:xfrm>
          <a:prstGeom prst="rect">
            <a:avLst/>
          </a:prstGeom>
          <a:noFill/>
        </p:spPr>
        <p:txBody>
          <a:bodyPr wrap="square" rtlCol="0">
            <a:spAutoFit/>
          </a:bodyPr>
          <a:lstStyle/>
          <a:p>
            <a:pPr algn="ctr"/>
            <a:r>
              <a:rPr lang="en-US" sz="1100" b="1" dirty="0" smtClean="0">
                <a:latin typeface="Times New Roman" panose="02020603050405020304" pitchFamily="18" charset="0"/>
                <a:cs typeface="Times New Roman" panose="02020603050405020304" pitchFamily="18" charset="0"/>
              </a:rPr>
              <a:t>$</a:t>
            </a:r>
            <a:endParaRPr lang="en-US" sz="1100" b="1" dirty="0">
              <a:latin typeface="Times New Roman" panose="02020603050405020304" pitchFamily="18" charset="0"/>
              <a:cs typeface="Times New Roman" panose="02020603050405020304" pitchFamily="18" charset="0"/>
            </a:endParaRPr>
          </a:p>
        </p:txBody>
      </p:sp>
      <p:sp>
        <p:nvSpPr>
          <p:cNvPr id="262" name="TextBox 261"/>
          <p:cNvSpPr txBox="1"/>
          <p:nvPr/>
        </p:nvSpPr>
        <p:spPr>
          <a:xfrm>
            <a:off x="8847066" y="4109123"/>
            <a:ext cx="741339" cy="261610"/>
          </a:xfrm>
          <a:prstGeom prst="rect">
            <a:avLst/>
          </a:prstGeom>
          <a:noFill/>
        </p:spPr>
        <p:txBody>
          <a:bodyPr wrap="square" rtlCol="0">
            <a:spAutoFit/>
          </a:bodyPr>
          <a:lstStyle/>
          <a:p>
            <a:pPr algn="ctr"/>
            <a:r>
              <a:rPr lang="en-US" sz="1100" b="1" dirty="0" smtClean="0">
                <a:latin typeface="Times New Roman" panose="02020603050405020304" pitchFamily="18" charset="0"/>
                <a:cs typeface="Times New Roman" panose="02020603050405020304" pitchFamily="18" charset="0"/>
              </a:rPr>
              <a:t>$</a:t>
            </a:r>
            <a:endParaRPr lang="en-US" sz="1100" b="1" dirty="0">
              <a:latin typeface="Times New Roman" panose="02020603050405020304" pitchFamily="18" charset="0"/>
              <a:cs typeface="Times New Roman" panose="02020603050405020304" pitchFamily="18" charset="0"/>
            </a:endParaRPr>
          </a:p>
        </p:txBody>
      </p:sp>
      <p:sp>
        <p:nvSpPr>
          <p:cNvPr id="263" name="Isosceles Triangle 262"/>
          <p:cNvSpPr/>
          <p:nvPr/>
        </p:nvSpPr>
        <p:spPr>
          <a:xfrm>
            <a:off x="9633690" y="3719135"/>
            <a:ext cx="204794" cy="142907"/>
          </a:xfrm>
          <a:prstGeom prst="triangle">
            <a:avLst/>
          </a:prstGeom>
          <a:solidFill>
            <a:srgbClr val="14F0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Isosceles Triangle 263"/>
          <p:cNvSpPr/>
          <p:nvPr/>
        </p:nvSpPr>
        <p:spPr>
          <a:xfrm flipV="1">
            <a:off x="9629985" y="4167837"/>
            <a:ext cx="204794" cy="130854"/>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TextBox 264"/>
          <p:cNvSpPr txBox="1"/>
          <p:nvPr/>
        </p:nvSpPr>
        <p:spPr>
          <a:xfrm>
            <a:off x="10149678" y="2984955"/>
            <a:ext cx="1088371" cy="369332"/>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$50000</a:t>
            </a:r>
            <a:endParaRPr lang="en-US" b="1" dirty="0">
              <a:solidFill>
                <a:schemeClr val="bg1"/>
              </a:solidFill>
              <a:latin typeface="Times New Roman" panose="02020603050405020304" pitchFamily="18" charset="0"/>
              <a:cs typeface="Times New Roman" panose="02020603050405020304" pitchFamily="18" charset="0"/>
            </a:endParaRPr>
          </a:p>
        </p:txBody>
      </p:sp>
      <p:graphicFrame>
        <p:nvGraphicFramePr>
          <p:cNvPr id="267" name="Chart 266"/>
          <p:cNvGraphicFramePr>
            <a:graphicFrameLocks/>
          </p:cNvGraphicFramePr>
          <p:nvPr>
            <p:extLst/>
          </p:nvPr>
        </p:nvGraphicFramePr>
        <p:xfrm>
          <a:off x="201844" y="4720152"/>
          <a:ext cx="3662811" cy="194958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68" name="Chart 267"/>
          <p:cNvGraphicFramePr>
            <a:graphicFrameLocks/>
          </p:cNvGraphicFramePr>
          <p:nvPr>
            <p:extLst/>
          </p:nvPr>
        </p:nvGraphicFramePr>
        <p:xfrm>
          <a:off x="3943277" y="4720152"/>
          <a:ext cx="3597189" cy="194958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69" name="Chart 268"/>
          <p:cNvGraphicFramePr>
            <a:graphicFrameLocks/>
          </p:cNvGraphicFramePr>
          <p:nvPr>
            <p:extLst/>
          </p:nvPr>
        </p:nvGraphicFramePr>
        <p:xfrm>
          <a:off x="7599824" y="4688207"/>
          <a:ext cx="3624520" cy="198153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539251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14421"/>
            <a:ext cx="12192001" cy="2733675"/>
          </a:xfrm>
          <a:prstGeom prst="rect">
            <a:avLst/>
          </a:prstGeom>
        </p:spPr>
      </p:pic>
      <p:sp>
        <p:nvSpPr>
          <p:cNvPr id="6" name="Rectangle 5"/>
          <p:cNvSpPr/>
          <p:nvPr/>
        </p:nvSpPr>
        <p:spPr>
          <a:xfrm>
            <a:off x="193183" y="2748096"/>
            <a:ext cx="2356834" cy="291318"/>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09093" y="2700860"/>
            <a:ext cx="1712890" cy="338554"/>
          </a:xfrm>
          <a:prstGeom prst="rect">
            <a:avLst/>
          </a:prstGeom>
          <a:noFill/>
        </p:spPr>
        <p:txBody>
          <a:bodyPr wrap="square" rtlCol="0">
            <a:spAutoFit/>
          </a:bodyPr>
          <a:lstStyle/>
          <a:p>
            <a:r>
              <a:rPr lang="en-US" sz="1600" dirty="0" smtClean="0"/>
              <a:t> </a:t>
            </a:r>
            <a:r>
              <a:rPr lang="en-US" sz="900" dirty="0" smtClean="0"/>
              <a:t>   </a:t>
            </a:r>
            <a:r>
              <a:rPr lang="en-US" sz="900" dirty="0" smtClean="0">
                <a:solidFill>
                  <a:schemeClr val="tx1">
                    <a:lumMod val="50000"/>
                    <a:lumOff val="50000"/>
                  </a:schemeClr>
                </a:solidFill>
              </a:rPr>
              <a:t>Manage Operations</a:t>
            </a:r>
            <a:endParaRPr lang="en-US" sz="900" dirty="0">
              <a:solidFill>
                <a:schemeClr val="tx1">
                  <a:lumMod val="50000"/>
                  <a:lumOff val="50000"/>
                </a:schemeClr>
              </a:solidFill>
            </a:endParaRPr>
          </a:p>
        </p:txBody>
      </p:sp>
      <p:pic>
        <p:nvPicPr>
          <p:cNvPr id="10" name="Picture 9"/>
          <p:cNvPicPr>
            <a:picLocks noChangeAspect="1"/>
          </p:cNvPicPr>
          <p:nvPr/>
        </p:nvPicPr>
        <p:blipFill>
          <a:blip r:embed="rId4"/>
          <a:stretch>
            <a:fillRect/>
          </a:stretch>
        </p:blipFill>
        <p:spPr>
          <a:xfrm>
            <a:off x="193183" y="3278075"/>
            <a:ext cx="2486025" cy="971550"/>
          </a:xfrm>
          <a:prstGeom prst="rect">
            <a:avLst/>
          </a:prstGeom>
        </p:spPr>
      </p:pic>
      <p:cxnSp>
        <p:nvCxnSpPr>
          <p:cNvPr id="14" name="Straight Connector 13"/>
          <p:cNvCxnSpPr/>
          <p:nvPr/>
        </p:nvCxnSpPr>
        <p:spPr>
          <a:xfrm flipV="1">
            <a:off x="264017" y="2893753"/>
            <a:ext cx="193183" cy="1"/>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44321" y="3383239"/>
            <a:ext cx="927279" cy="186154"/>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09093" y="3275652"/>
            <a:ext cx="1184857" cy="338554"/>
          </a:xfrm>
          <a:prstGeom prst="rect">
            <a:avLst/>
          </a:prstGeom>
          <a:noFill/>
        </p:spPr>
        <p:txBody>
          <a:bodyPr wrap="square" rtlCol="0">
            <a:spAutoFit/>
          </a:bodyPr>
          <a:lstStyle/>
          <a:p>
            <a:r>
              <a:rPr lang="en-US" sz="1600" dirty="0" smtClean="0"/>
              <a:t> </a:t>
            </a:r>
            <a:r>
              <a:rPr lang="en-US" sz="900" dirty="0" smtClean="0"/>
              <a:t>   </a:t>
            </a:r>
            <a:r>
              <a:rPr lang="en-US" sz="900" dirty="0" smtClean="0">
                <a:solidFill>
                  <a:schemeClr val="tx1">
                    <a:lumMod val="50000"/>
                    <a:lumOff val="50000"/>
                  </a:schemeClr>
                </a:solidFill>
              </a:rPr>
              <a:t>Service portfolio</a:t>
            </a:r>
            <a:endParaRPr lang="en-US" sz="900" dirty="0">
              <a:solidFill>
                <a:schemeClr val="tx1">
                  <a:lumMod val="50000"/>
                  <a:lumOff val="50000"/>
                </a:schemeClr>
              </a:solidFill>
            </a:endParaRPr>
          </a:p>
        </p:txBody>
      </p:sp>
      <p:sp>
        <p:nvSpPr>
          <p:cNvPr id="18" name="Rectangle 17"/>
          <p:cNvSpPr/>
          <p:nvPr/>
        </p:nvSpPr>
        <p:spPr>
          <a:xfrm>
            <a:off x="682580" y="3622805"/>
            <a:ext cx="336997" cy="291318"/>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hlinkClick r:id="rId5" action="ppaction://hlinksldjump"/>
          </p:cNvPr>
          <p:cNvSpPr txBox="1"/>
          <p:nvPr/>
        </p:nvSpPr>
        <p:spPr>
          <a:xfrm>
            <a:off x="553791" y="3593361"/>
            <a:ext cx="594574" cy="338554"/>
          </a:xfrm>
          <a:prstGeom prst="rect">
            <a:avLst/>
          </a:prstGeom>
          <a:noFill/>
        </p:spPr>
        <p:txBody>
          <a:bodyPr wrap="square" rtlCol="0">
            <a:spAutoFit/>
          </a:bodyPr>
          <a:lstStyle/>
          <a:p>
            <a:r>
              <a:rPr lang="en-US" sz="1600" dirty="0" smtClean="0"/>
              <a:t> </a:t>
            </a:r>
            <a:r>
              <a:rPr lang="en-US" sz="900" dirty="0" smtClean="0"/>
              <a:t>  </a:t>
            </a:r>
            <a:r>
              <a:rPr lang="en-US" sz="1200" dirty="0" smtClean="0"/>
              <a:t> </a:t>
            </a:r>
            <a:r>
              <a:rPr lang="en-US" sz="1200" dirty="0" smtClean="0">
                <a:solidFill>
                  <a:schemeClr val="tx1">
                    <a:lumMod val="50000"/>
                    <a:lumOff val="50000"/>
                  </a:schemeClr>
                </a:solidFill>
              </a:rPr>
              <a:t>20</a:t>
            </a:r>
            <a:endParaRPr lang="en-US" sz="1200" dirty="0">
              <a:solidFill>
                <a:schemeClr val="tx1">
                  <a:lumMod val="50000"/>
                  <a:lumOff val="50000"/>
                </a:schemeClr>
              </a:solidFill>
            </a:endParaRPr>
          </a:p>
        </p:txBody>
      </p:sp>
      <p:sp>
        <p:nvSpPr>
          <p:cNvPr id="21" name="Rectangle 20"/>
          <p:cNvSpPr/>
          <p:nvPr/>
        </p:nvSpPr>
        <p:spPr>
          <a:xfrm>
            <a:off x="2021983" y="3622805"/>
            <a:ext cx="336997" cy="229496"/>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893194" y="3556205"/>
            <a:ext cx="594574" cy="338554"/>
          </a:xfrm>
          <a:prstGeom prst="rect">
            <a:avLst/>
          </a:prstGeom>
          <a:noFill/>
        </p:spPr>
        <p:txBody>
          <a:bodyPr wrap="square" rtlCol="0">
            <a:spAutoFit/>
          </a:bodyPr>
          <a:lstStyle/>
          <a:p>
            <a:r>
              <a:rPr lang="en-US" sz="1600" dirty="0" smtClean="0"/>
              <a:t> </a:t>
            </a:r>
            <a:r>
              <a:rPr lang="en-US" sz="900" dirty="0" smtClean="0"/>
              <a:t>  </a:t>
            </a:r>
            <a:r>
              <a:rPr lang="en-US" sz="1200" dirty="0" smtClean="0"/>
              <a:t> </a:t>
            </a:r>
            <a:r>
              <a:rPr lang="en-US" sz="1200" dirty="0" smtClean="0">
                <a:solidFill>
                  <a:schemeClr val="tx1">
                    <a:lumMod val="50000"/>
                    <a:lumOff val="50000"/>
                  </a:schemeClr>
                </a:solidFill>
              </a:rPr>
              <a:t>50</a:t>
            </a:r>
            <a:endParaRPr lang="en-US" sz="1200" dirty="0">
              <a:solidFill>
                <a:schemeClr val="tx1">
                  <a:lumMod val="50000"/>
                  <a:lumOff val="50000"/>
                </a:schemeClr>
              </a:solidFill>
            </a:endParaRPr>
          </a:p>
        </p:txBody>
      </p:sp>
      <p:sp>
        <p:nvSpPr>
          <p:cNvPr id="24" name="Rectangle 23"/>
          <p:cNvSpPr/>
          <p:nvPr/>
        </p:nvSpPr>
        <p:spPr>
          <a:xfrm>
            <a:off x="1629178" y="3383238"/>
            <a:ext cx="938010" cy="171755"/>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505754" y="3280565"/>
            <a:ext cx="1184857" cy="338554"/>
          </a:xfrm>
          <a:prstGeom prst="rect">
            <a:avLst/>
          </a:prstGeom>
          <a:noFill/>
        </p:spPr>
        <p:txBody>
          <a:bodyPr wrap="square" rtlCol="0">
            <a:spAutoFit/>
          </a:bodyPr>
          <a:lstStyle/>
          <a:p>
            <a:r>
              <a:rPr lang="en-US" sz="1600" dirty="0" smtClean="0"/>
              <a:t> </a:t>
            </a:r>
            <a:r>
              <a:rPr lang="en-US" sz="900" dirty="0" smtClean="0"/>
              <a:t>   </a:t>
            </a:r>
            <a:r>
              <a:rPr lang="en-US" sz="900" dirty="0" smtClean="0">
                <a:solidFill>
                  <a:schemeClr val="tx1">
                    <a:lumMod val="50000"/>
                    <a:lumOff val="50000"/>
                  </a:schemeClr>
                </a:solidFill>
              </a:rPr>
              <a:t>Service catalogue</a:t>
            </a:r>
            <a:endParaRPr lang="en-US" sz="900" dirty="0">
              <a:solidFill>
                <a:schemeClr val="tx1">
                  <a:lumMod val="50000"/>
                  <a:lumOff val="50000"/>
                </a:schemeClr>
              </a:solidFill>
            </a:endParaRPr>
          </a:p>
        </p:txBody>
      </p:sp>
    </p:spTree>
    <p:extLst>
      <p:ext uri="{BB962C8B-B14F-4D97-AF65-F5344CB8AC3E}">
        <p14:creationId xmlns:p14="http://schemas.microsoft.com/office/powerpoint/2010/main" val="20226680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12879"/>
            <a:ext cx="12192000" cy="1197735"/>
          </a:xfrm>
          <a:prstGeom prst="rect">
            <a:avLst/>
          </a:prstGeom>
        </p:spPr>
      </p:pic>
      <p:sp>
        <p:nvSpPr>
          <p:cNvPr id="5" name="Rectangle 4"/>
          <p:cNvSpPr/>
          <p:nvPr/>
        </p:nvSpPr>
        <p:spPr>
          <a:xfrm>
            <a:off x="244699" y="888642"/>
            <a:ext cx="2163650" cy="206062"/>
          </a:xfrm>
          <a:prstGeom prst="rect">
            <a:avLst/>
          </a:prstGeom>
          <a:solidFill>
            <a:srgbClr val="425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25003" y="833094"/>
            <a:ext cx="1983346" cy="307777"/>
          </a:xfrm>
          <a:prstGeom prst="rect">
            <a:avLst/>
          </a:prstGeom>
          <a:noFill/>
        </p:spPr>
        <p:txBody>
          <a:bodyPr wrap="square" rtlCol="0">
            <a:spAutoFit/>
          </a:bodyPr>
          <a:lstStyle/>
          <a:p>
            <a:r>
              <a:rPr lang="en-US" sz="1400" dirty="0" smtClean="0">
                <a:solidFill>
                  <a:schemeClr val="bg1"/>
                </a:solidFill>
                <a:latin typeface="+mj-lt"/>
              </a:rPr>
              <a:t>Service Portfolio List</a:t>
            </a:r>
            <a:endParaRPr lang="en-US" sz="1400" dirty="0">
              <a:solidFill>
                <a:schemeClr val="bg1"/>
              </a:solidFill>
              <a:latin typeface="+mj-lt"/>
            </a:endParaRPr>
          </a:p>
        </p:txBody>
      </p:sp>
      <p:pic>
        <p:nvPicPr>
          <p:cNvPr id="8" name="Picture 7"/>
          <p:cNvPicPr>
            <a:picLocks noChangeAspect="1"/>
          </p:cNvPicPr>
          <p:nvPr/>
        </p:nvPicPr>
        <p:blipFill>
          <a:blip r:embed="rId4"/>
          <a:stretch>
            <a:fillRect/>
          </a:stretch>
        </p:blipFill>
        <p:spPr>
          <a:xfrm>
            <a:off x="25758" y="1239088"/>
            <a:ext cx="3284112" cy="424400"/>
          </a:xfrm>
          <a:prstGeom prst="rect">
            <a:avLst/>
          </a:prstGeom>
        </p:spPr>
      </p:pic>
      <p:pic>
        <p:nvPicPr>
          <p:cNvPr id="9" name="Picture 8"/>
          <p:cNvPicPr>
            <a:picLocks noChangeAspect="1"/>
          </p:cNvPicPr>
          <p:nvPr/>
        </p:nvPicPr>
        <p:blipFill>
          <a:blip r:embed="rId5"/>
          <a:stretch>
            <a:fillRect/>
          </a:stretch>
        </p:blipFill>
        <p:spPr>
          <a:xfrm>
            <a:off x="3912494" y="1683950"/>
            <a:ext cx="8153400" cy="533400"/>
          </a:xfrm>
          <a:prstGeom prst="rect">
            <a:avLst/>
          </a:prstGeom>
        </p:spPr>
      </p:pic>
      <p:pic>
        <p:nvPicPr>
          <p:cNvPr id="10" name="Picture 9">
            <a:hlinkClick r:id="rId6" action="ppaction://hlinksldjump"/>
          </p:cNvPr>
          <p:cNvPicPr>
            <a:picLocks noChangeAspect="1"/>
          </p:cNvPicPr>
          <p:nvPr/>
        </p:nvPicPr>
        <p:blipFill>
          <a:blip r:embed="rId7"/>
          <a:stretch>
            <a:fillRect/>
          </a:stretch>
        </p:blipFill>
        <p:spPr>
          <a:xfrm>
            <a:off x="25758" y="2119446"/>
            <a:ext cx="3284112" cy="456329"/>
          </a:xfrm>
          <a:prstGeom prst="rect">
            <a:avLst/>
          </a:prstGeom>
        </p:spPr>
      </p:pic>
      <p:pic>
        <p:nvPicPr>
          <p:cNvPr id="11" name="Picture 10"/>
          <p:cNvPicPr>
            <a:picLocks noChangeAspect="1"/>
          </p:cNvPicPr>
          <p:nvPr/>
        </p:nvPicPr>
        <p:blipFill>
          <a:blip r:embed="rId8"/>
          <a:stretch>
            <a:fillRect/>
          </a:stretch>
        </p:blipFill>
        <p:spPr>
          <a:xfrm>
            <a:off x="1134414" y="6028519"/>
            <a:ext cx="1066800" cy="314325"/>
          </a:xfrm>
          <a:prstGeom prst="rect">
            <a:avLst/>
          </a:prstGeom>
        </p:spPr>
      </p:pic>
      <p:pic>
        <p:nvPicPr>
          <p:cNvPr id="16" name="Picture 15"/>
          <p:cNvPicPr>
            <a:picLocks noChangeAspect="1"/>
          </p:cNvPicPr>
          <p:nvPr/>
        </p:nvPicPr>
        <p:blipFill>
          <a:blip r:embed="rId9"/>
          <a:stretch>
            <a:fillRect/>
          </a:stretch>
        </p:blipFill>
        <p:spPr>
          <a:xfrm>
            <a:off x="10456169" y="1252085"/>
            <a:ext cx="1609725" cy="314325"/>
          </a:xfrm>
          <a:prstGeom prst="rect">
            <a:avLst/>
          </a:prstGeom>
        </p:spPr>
      </p:pic>
      <p:sp>
        <p:nvSpPr>
          <p:cNvPr id="17" name="Rectangle 16"/>
          <p:cNvSpPr/>
          <p:nvPr/>
        </p:nvSpPr>
        <p:spPr>
          <a:xfrm>
            <a:off x="128789" y="2217350"/>
            <a:ext cx="1944710" cy="28209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8637" y="2212849"/>
            <a:ext cx="1712890" cy="276999"/>
          </a:xfrm>
          <a:prstGeom prst="rect">
            <a:avLst/>
          </a:prstGeom>
          <a:noFill/>
        </p:spPr>
        <p:txBody>
          <a:bodyPr wrap="square" rtlCol="0">
            <a:spAutoFit/>
          </a:bodyPr>
          <a:lstStyle/>
          <a:p>
            <a:r>
              <a:rPr lang="en-US" sz="1200" dirty="0" smtClean="0"/>
              <a:t>    </a:t>
            </a:r>
            <a:r>
              <a:rPr lang="en-US" sz="1200" dirty="0" smtClean="0">
                <a:solidFill>
                  <a:schemeClr val="tx1">
                    <a:lumMod val="50000"/>
                    <a:lumOff val="50000"/>
                  </a:schemeClr>
                </a:solidFill>
              </a:rPr>
              <a:t>Portfolio Type</a:t>
            </a:r>
            <a:endParaRPr lang="en-US" sz="1200" dirty="0">
              <a:solidFill>
                <a:schemeClr val="tx1">
                  <a:lumMod val="50000"/>
                  <a:lumOff val="50000"/>
                </a:schemeClr>
              </a:solidFill>
            </a:endParaRPr>
          </a:p>
        </p:txBody>
      </p:sp>
      <p:pic>
        <p:nvPicPr>
          <p:cNvPr id="12" name="Picture 11"/>
          <p:cNvPicPr>
            <a:picLocks noChangeAspect="1"/>
          </p:cNvPicPr>
          <p:nvPr/>
        </p:nvPicPr>
        <p:blipFill>
          <a:blip r:embed="rId10"/>
          <a:stretch>
            <a:fillRect/>
          </a:stretch>
        </p:blipFill>
        <p:spPr>
          <a:xfrm>
            <a:off x="33605" y="2553535"/>
            <a:ext cx="3276265" cy="2324100"/>
          </a:xfrm>
          <a:prstGeom prst="rect">
            <a:avLst/>
          </a:prstGeom>
        </p:spPr>
      </p:pic>
      <p:sp>
        <p:nvSpPr>
          <p:cNvPr id="19" name="Rectangle 18">
            <a:hlinkClick r:id="rId11" action="ppaction://hlinksldjump"/>
          </p:cNvPr>
          <p:cNvSpPr/>
          <p:nvPr/>
        </p:nvSpPr>
        <p:spPr>
          <a:xfrm>
            <a:off x="64395" y="1795059"/>
            <a:ext cx="778853" cy="191355"/>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0" y="1671352"/>
            <a:ext cx="734096" cy="338554"/>
          </a:xfrm>
          <a:prstGeom prst="rect">
            <a:avLst/>
          </a:prstGeom>
          <a:noFill/>
        </p:spPr>
        <p:txBody>
          <a:bodyPr wrap="square" rtlCol="0">
            <a:spAutoFit/>
          </a:bodyPr>
          <a:lstStyle/>
          <a:p>
            <a:r>
              <a:rPr lang="en-US" sz="1600" dirty="0" smtClean="0"/>
              <a:t> </a:t>
            </a:r>
            <a:r>
              <a:rPr lang="en-US" sz="900" dirty="0" smtClean="0"/>
              <a:t>   </a:t>
            </a:r>
            <a:r>
              <a:rPr lang="en-US" sz="900" dirty="0" smtClean="0">
                <a:solidFill>
                  <a:schemeClr val="tx1">
                    <a:lumMod val="50000"/>
                    <a:lumOff val="50000"/>
                  </a:schemeClr>
                </a:solidFill>
              </a:rPr>
              <a:t>Program</a:t>
            </a:r>
            <a:endParaRPr lang="en-US" sz="900" dirty="0">
              <a:solidFill>
                <a:schemeClr val="tx1">
                  <a:lumMod val="50000"/>
                  <a:lumOff val="50000"/>
                </a:schemeClr>
              </a:solidFill>
            </a:endParaRPr>
          </a:p>
        </p:txBody>
      </p:sp>
      <p:sp>
        <p:nvSpPr>
          <p:cNvPr id="21" name="Plus 20"/>
          <p:cNvSpPr/>
          <p:nvPr/>
        </p:nvSpPr>
        <p:spPr>
          <a:xfrm rot="2516032">
            <a:off x="684324" y="1809627"/>
            <a:ext cx="135834" cy="121154"/>
          </a:xfrm>
          <a:prstGeom prst="mathPlus">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hlinkClick r:id="rId11" action="ppaction://hlinksldjump"/>
          </p:cNvPr>
          <p:cNvSpPr/>
          <p:nvPr/>
        </p:nvSpPr>
        <p:spPr>
          <a:xfrm>
            <a:off x="888961" y="1792793"/>
            <a:ext cx="778853" cy="191355"/>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34096" y="1671352"/>
            <a:ext cx="734096" cy="338554"/>
          </a:xfrm>
          <a:prstGeom prst="rect">
            <a:avLst/>
          </a:prstGeom>
          <a:noFill/>
        </p:spPr>
        <p:txBody>
          <a:bodyPr wrap="square" rtlCol="0">
            <a:spAutoFit/>
          </a:bodyPr>
          <a:lstStyle/>
          <a:p>
            <a:r>
              <a:rPr lang="en-US" sz="1600" dirty="0" smtClean="0"/>
              <a:t> </a:t>
            </a:r>
            <a:r>
              <a:rPr lang="en-US" sz="900" dirty="0" smtClean="0"/>
              <a:t>   </a:t>
            </a:r>
            <a:r>
              <a:rPr lang="en-US" sz="900" dirty="0" smtClean="0">
                <a:solidFill>
                  <a:schemeClr val="tx1">
                    <a:lumMod val="50000"/>
                    <a:lumOff val="50000"/>
                  </a:schemeClr>
                </a:solidFill>
              </a:rPr>
              <a:t>Project</a:t>
            </a:r>
            <a:endParaRPr lang="en-US" sz="900" dirty="0">
              <a:solidFill>
                <a:schemeClr val="tx1">
                  <a:lumMod val="50000"/>
                  <a:lumOff val="50000"/>
                </a:schemeClr>
              </a:solidFill>
            </a:endParaRPr>
          </a:p>
        </p:txBody>
      </p:sp>
      <p:sp>
        <p:nvSpPr>
          <p:cNvPr id="26" name="Plus 25"/>
          <p:cNvSpPr/>
          <p:nvPr/>
        </p:nvSpPr>
        <p:spPr>
          <a:xfrm rot="2516032">
            <a:off x="1301477" y="1822668"/>
            <a:ext cx="135834" cy="121154"/>
          </a:xfrm>
          <a:prstGeom prst="mathPlus">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29"/>
          <p:cNvGraphicFramePr>
            <a:graphicFrameLocks noGrp="1"/>
          </p:cNvGraphicFramePr>
          <p:nvPr>
            <p:extLst/>
          </p:nvPr>
        </p:nvGraphicFramePr>
        <p:xfrm>
          <a:off x="3912494" y="2262398"/>
          <a:ext cx="8128001" cy="1483360"/>
        </p:xfrm>
        <a:graphic>
          <a:graphicData uri="http://schemas.openxmlformats.org/drawingml/2006/table">
            <a:tbl>
              <a:tblPr firstRow="1" bandRow="1">
                <a:tableStyleId>{2D5ABB26-0587-4C30-8999-92F81FD0307C}</a:tableStyleId>
              </a:tblPr>
              <a:tblGrid>
                <a:gridCol w="633748">
                  <a:extLst>
                    <a:ext uri="{9D8B030D-6E8A-4147-A177-3AD203B41FA5}">
                      <a16:colId xmlns:a16="http://schemas.microsoft.com/office/drawing/2014/main" xmlns="" val="20000"/>
                    </a:ext>
                  </a:extLst>
                </a:gridCol>
                <a:gridCol w="1688538">
                  <a:extLst>
                    <a:ext uri="{9D8B030D-6E8A-4147-A177-3AD203B41FA5}">
                      <a16:colId xmlns:a16="http://schemas.microsoft.com/office/drawing/2014/main" xmlns="" val="20001"/>
                    </a:ext>
                  </a:extLst>
                </a:gridCol>
                <a:gridCol w="1161143">
                  <a:extLst>
                    <a:ext uri="{9D8B030D-6E8A-4147-A177-3AD203B41FA5}">
                      <a16:colId xmlns:a16="http://schemas.microsoft.com/office/drawing/2014/main" xmlns="" val="20002"/>
                    </a:ext>
                  </a:extLst>
                </a:gridCol>
                <a:gridCol w="1161143">
                  <a:extLst>
                    <a:ext uri="{9D8B030D-6E8A-4147-A177-3AD203B41FA5}">
                      <a16:colId xmlns:a16="http://schemas.microsoft.com/office/drawing/2014/main" xmlns="" val="20003"/>
                    </a:ext>
                  </a:extLst>
                </a:gridCol>
                <a:gridCol w="1161143">
                  <a:extLst>
                    <a:ext uri="{9D8B030D-6E8A-4147-A177-3AD203B41FA5}">
                      <a16:colId xmlns:a16="http://schemas.microsoft.com/office/drawing/2014/main" xmlns="" val="20004"/>
                    </a:ext>
                  </a:extLst>
                </a:gridCol>
                <a:gridCol w="855346">
                  <a:extLst>
                    <a:ext uri="{9D8B030D-6E8A-4147-A177-3AD203B41FA5}">
                      <a16:colId xmlns:a16="http://schemas.microsoft.com/office/drawing/2014/main" xmlns="" val="20005"/>
                    </a:ext>
                  </a:extLst>
                </a:gridCol>
                <a:gridCol w="1466940">
                  <a:extLst>
                    <a:ext uri="{9D8B030D-6E8A-4147-A177-3AD203B41FA5}">
                      <a16:colId xmlns:a16="http://schemas.microsoft.com/office/drawing/2014/main" xmlns="" val="20006"/>
                    </a:ext>
                  </a:extLst>
                </a:gridCol>
              </a:tblGrid>
              <a:tr h="370840">
                <a:tc>
                  <a:txBody>
                    <a:bodyPr/>
                    <a:lstStyle/>
                    <a:p>
                      <a:r>
                        <a:rPr lang="en-US" sz="1200" dirty="0" smtClean="0">
                          <a:solidFill>
                            <a:schemeClr val="bg2">
                              <a:lumMod val="50000"/>
                            </a:schemeClr>
                          </a:solidFill>
                        </a:rPr>
                        <a:t>1</a:t>
                      </a:r>
                      <a:endParaRPr lang="en-US" sz="1200"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bg2">
                              <a:lumMod val="50000"/>
                            </a:schemeClr>
                          </a:solidFill>
                        </a:rPr>
                        <a:t>Portfolio-1</a:t>
                      </a:r>
                      <a:endParaRPr lang="en-US" sz="1200"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bg2">
                              <a:lumMod val="50000"/>
                            </a:schemeClr>
                          </a:solidFill>
                          <a:latin typeface="+mn-lt"/>
                          <a:ea typeface="+mn-ea"/>
                          <a:cs typeface="+mn-cs"/>
                        </a:rPr>
                        <a:t>xyz</a:t>
                      </a:r>
                      <a:endParaRPr lang="en-US" sz="1200" kern="1200" dirty="0">
                        <a:solidFill>
                          <a:schemeClr val="bg2">
                            <a:lumMod val="50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bg2">
                              <a:lumMod val="50000"/>
                            </a:schemeClr>
                          </a:solidFill>
                          <a:latin typeface="+mn-lt"/>
                          <a:ea typeface="+mn-ea"/>
                          <a:cs typeface="+mn-cs"/>
                        </a:rPr>
                        <a:t>2</a:t>
                      </a:r>
                      <a:endParaRPr lang="en-US" sz="1200" kern="1200" dirty="0">
                        <a:solidFill>
                          <a:schemeClr val="bg2">
                            <a:lumMod val="50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r>
                        <a:rPr lang="en-US" sz="1200" dirty="0" smtClean="0">
                          <a:solidFill>
                            <a:schemeClr val="bg2">
                              <a:lumMod val="50000"/>
                            </a:schemeClr>
                          </a:solidFill>
                        </a:rPr>
                        <a:t>2</a:t>
                      </a:r>
                      <a:endParaRPr lang="en-US" sz="1200"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bg2">
                              <a:lumMod val="50000"/>
                            </a:schemeClr>
                          </a:solidFill>
                        </a:rPr>
                        <a:t>Portfolio-2</a:t>
                      </a:r>
                      <a:endParaRPr lang="en-US" sz="1200"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bg2">
                              <a:lumMod val="50000"/>
                            </a:schemeClr>
                          </a:solidFill>
                          <a:latin typeface="+mn-lt"/>
                          <a:ea typeface="+mn-ea"/>
                          <a:cs typeface="+mn-cs"/>
                        </a:rPr>
                        <a:t>xyz</a:t>
                      </a:r>
                      <a:endParaRPr lang="en-US" sz="1200" kern="1200" dirty="0">
                        <a:solidFill>
                          <a:schemeClr val="bg2">
                            <a:lumMod val="50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bg2">
                              <a:lumMod val="50000"/>
                            </a:schemeClr>
                          </a:solidFill>
                          <a:latin typeface="+mn-lt"/>
                          <a:ea typeface="+mn-ea"/>
                          <a:cs typeface="+mn-cs"/>
                        </a:rPr>
                        <a:t>2</a:t>
                      </a:r>
                      <a:endParaRPr lang="en-US" sz="1200" kern="1200" dirty="0">
                        <a:solidFill>
                          <a:schemeClr val="bg2">
                            <a:lumMod val="50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r>
                        <a:rPr lang="en-US" sz="1200" dirty="0" smtClean="0">
                          <a:solidFill>
                            <a:schemeClr val="bg2">
                              <a:lumMod val="50000"/>
                            </a:schemeClr>
                          </a:solidFill>
                        </a:rPr>
                        <a:t>3</a:t>
                      </a:r>
                      <a:endParaRPr lang="en-US" sz="1200"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bg2">
                              <a:lumMod val="50000"/>
                            </a:schemeClr>
                          </a:solidFill>
                        </a:rPr>
                        <a:t>Portfolio-3</a:t>
                      </a:r>
                      <a:endParaRPr lang="en-US" sz="1200"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bg2">
                              <a:lumMod val="50000"/>
                            </a:schemeClr>
                          </a:solidFill>
                          <a:latin typeface="+mn-lt"/>
                          <a:ea typeface="+mn-ea"/>
                          <a:cs typeface="+mn-cs"/>
                        </a:rPr>
                        <a:t>xyz</a:t>
                      </a:r>
                      <a:endParaRPr lang="en-US" sz="1200" kern="1200" dirty="0">
                        <a:solidFill>
                          <a:schemeClr val="bg2">
                            <a:lumMod val="50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bg2">
                              <a:lumMod val="50000"/>
                            </a:schemeClr>
                          </a:solidFill>
                          <a:latin typeface="+mn-lt"/>
                          <a:ea typeface="+mn-ea"/>
                          <a:cs typeface="+mn-cs"/>
                        </a:rPr>
                        <a:t>3</a:t>
                      </a:r>
                      <a:endParaRPr lang="en-US" sz="1200" kern="1200" dirty="0">
                        <a:solidFill>
                          <a:schemeClr val="bg2">
                            <a:lumMod val="50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r>
                        <a:rPr lang="en-US" sz="1200" dirty="0" smtClean="0">
                          <a:solidFill>
                            <a:schemeClr val="bg2">
                              <a:lumMod val="50000"/>
                            </a:schemeClr>
                          </a:solidFill>
                        </a:rPr>
                        <a:t>4</a:t>
                      </a:r>
                      <a:endParaRPr lang="en-US" sz="1200"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bg2">
                              <a:lumMod val="50000"/>
                            </a:schemeClr>
                          </a:solidFill>
                        </a:rPr>
                        <a:t>Portfolio-4</a:t>
                      </a:r>
                      <a:endParaRPr lang="en-US" sz="1200"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bg2">
                              <a:lumMod val="50000"/>
                            </a:schemeClr>
                          </a:solidFill>
                          <a:latin typeface="+mn-lt"/>
                          <a:ea typeface="+mn-ea"/>
                          <a:cs typeface="+mn-cs"/>
                        </a:rPr>
                        <a:t>xyz</a:t>
                      </a:r>
                      <a:endParaRPr lang="en-US" sz="1200" kern="1200" dirty="0">
                        <a:solidFill>
                          <a:schemeClr val="bg2">
                            <a:lumMod val="50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bg2">
                              <a:lumMod val="50000"/>
                            </a:schemeClr>
                          </a:solidFill>
                          <a:latin typeface="+mn-lt"/>
                          <a:ea typeface="+mn-ea"/>
                          <a:cs typeface="+mn-cs"/>
                        </a:rPr>
                        <a:t>1</a:t>
                      </a:r>
                      <a:endParaRPr lang="en-US" sz="1200" kern="1200" dirty="0">
                        <a:solidFill>
                          <a:schemeClr val="bg2">
                            <a:lumMod val="50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3383055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2879"/>
            <a:ext cx="12192000" cy="1197735"/>
          </a:xfrm>
          <a:prstGeom prst="rect">
            <a:avLst/>
          </a:prstGeom>
        </p:spPr>
      </p:pic>
      <p:sp>
        <p:nvSpPr>
          <p:cNvPr id="5" name="Rectangle 4"/>
          <p:cNvSpPr/>
          <p:nvPr/>
        </p:nvSpPr>
        <p:spPr>
          <a:xfrm>
            <a:off x="244699" y="888642"/>
            <a:ext cx="2163650" cy="206062"/>
          </a:xfrm>
          <a:prstGeom prst="rect">
            <a:avLst/>
          </a:prstGeom>
          <a:solidFill>
            <a:srgbClr val="425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25003" y="833094"/>
            <a:ext cx="1983346" cy="307777"/>
          </a:xfrm>
          <a:prstGeom prst="rect">
            <a:avLst/>
          </a:prstGeom>
          <a:noFill/>
        </p:spPr>
        <p:txBody>
          <a:bodyPr wrap="square" rtlCol="0">
            <a:spAutoFit/>
          </a:bodyPr>
          <a:lstStyle/>
          <a:p>
            <a:r>
              <a:rPr lang="en-US" sz="1400" dirty="0" smtClean="0">
                <a:solidFill>
                  <a:schemeClr val="bg1"/>
                </a:solidFill>
                <a:latin typeface="+mj-lt"/>
              </a:rPr>
              <a:t>Service Portfolio List</a:t>
            </a:r>
            <a:endParaRPr lang="en-US" sz="1400" dirty="0">
              <a:solidFill>
                <a:schemeClr val="bg1"/>
              </a:solidFill>
              <a:latin typeface="+mj-lt"/>
            </a:endParaRPr>
          </a:p>
        </p:txBody>
      </p:sp>
      <p:pic>
        <p:nvPicPr>
          <p:cNvPr id="8" name="Picture 7"/>
          <p:cNvPicPr>
            <a:picLocks noChangeAspect="1"/>
          </p:cNvPicPr>
          <p:nvPr/>
        </p:nvPicPr>
        <p:blipFill>
          <a:blip r:embed="rId3"/>
          <a:stretch>
            <a:fillRect/>
          </a:stretch>
        </p:blipFill>
        <p:spPr>
          <a:xfrm>
            <a:off x="25758" y="1239088"/>
            <a:ext cx="3284112" cy="424400"/>
          </a:xfrm>
          <a:prstGeom prst="rect">
            <a:avLst/>
          </a:prstGeom>
        </p:spPr>
      </p:pic>
      <p:pic>
        <p:nvPicPr>
          <p:cNvPr id="9" name="Picture 8"/>
          <p:cNvPicPr>
            <a:picLocks noChangeAspect="1"/>
          </p:cNvPicPr>
          <p:nvPr/>
        </p:nvPicPr>
        <p:blipFill>
          <a:blip r:embed="rId4"/>
          <a:stretch>
            <a:fillRect/>
          </a:stretch>
        </p:blipFill>
        <p:spPr>
          <a:xfrm>
            <a:off x="3912494" y="1683950"/>
            <a:ext cx="8153400" cy="533400"/>
          </a:xfrm>
          <a:prstGeom prst="rect">
            <a:avLst/>
          </a:prstGeom>
        </p:spPr>
      </p:pic>
      <p:pic>
        <p:nvPicPr>
          <p:cNvPr id="10" name="Picture 9">
            <a:hlinkClick r:id="rId5" action="ppaction://hlinksldjump"/>
          </p:cNvPr>
          <p:cNvPicPr>
            <a:picLocks noChangeAspect="1"/>
          </p:cNvPicPr>
          <p:nvPr/>
        </p:nvPicPr>
        <p:blipFill>
          <a:blip r:embed="rId6"/>
          <a:stretch>
            <a:fillRect/>
          </a:stretch>
        </p:blipFill>
        <p:spPr>
          <a:xfrm>
            <a:off x="25758" y="2119446"/>
            <a:ext cx="3284112" cy="456329"/>
          </a:xfrm>
          <a:prstGeom prst="rect">
            <a:avLst/>
          </a:prstGeom>
        </p:spPr>
      </p:pic>
      <p:pic>
        <p:nvPicPr>
          <p:cNvPr id="11" name="Picture 10"/>
          <p:cNvPicPr>
            <a:picLocks noChangeAspect="1"/>
          </p:cNvPicPr>
          <p:nvPr/>
        </p:nvPicPr>
        <p:blipFill>
          <a:blip r:embed="rId7"/>
          <a:stretch>
            <a:fillRect/>
          </a:stretch>
        </p:blipFill>
        <p:spPr>
          <a:xfrm>
            <a:off x="1134414" y="6028519"/>
            <a:ext cx="1066800" cy="314325"/>
          </a:xfrm>
          <a:prstGeom prst="rect">
            <a:avLst/>
          </a:prstGeom>
        </p:spPr>
      </p:pic>
      <p:pic>
        <p:nvPicPr>
          <p:cNvPr id="12" name="Picture 11"/>
          <p:cNvPicPr>
            <a:picLocks noChangeAspect="1"/>
          </p:cNvPicPr>
          <p:nvPr/>
        </p:nvPicPr>
        <p:blipFill>
          <a:blip r:embed="rId6"/>
          <a:stretch>
            <a:fillRect/>
          </a:stretch>
        </p:blipFill>
        <p:spPr>
          <a:xfrm>
            <a:off x="25758" y="2803568"/>
            <a:ext cx="3284112" cy="456329"/>
          </a:xfrm>
          <a:prstGeom prst="rect">
            <a:avLst/>
          </a:prstGeom>
        </p:spPr>
      </p:pic>
      <p:pic>
        <p:nvPicPr>
          <p:cNvPr id="16" name="Picture 15"/>
          <p:cNvPicPr>
            <a:picLocks noChangeAspect="1"/>
          </p:cNvPicPr>
          <p:nvPr/>
        </p:nvPicPr>
        <p:blipFill>
          <a:blip r:embed="rId8"/>
          <a:stretch>
            <a:fillRect/>
          </a:stretch>
        </p:blipFill>
        <p:spPr>
          <a:xfrm>
            <a:off x="10456169" y="1252085"/>
            <a:ext cx="1609725" cy="314325"/>
          </a:xfrm>
          <a:prstGeom prst="rect">
            <a:avLst/>
          </a:prstGeom>
        </p:spPr>
      </p:pic>
      <p:sp>
        <p:nvSpPr>
          <p:cNvPr id="17" name="Rectangle 16"/>
          <p:cNvSpPr/>
          <p:nvPr/>
        </p:nvSpPr>
        <p:spPr>
          <a:xfrm>
            <a:off x="128789" y="2217350"/>
            <a:ext cx="1944710" cy="28209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0834" y="2874974"/>
            <a:ext cx="1944710" cy="28209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8637" y="2212849"/>
            <a:ext cx="1712890" cy="276999"/>
          </a:xfrm>
          <a:prstGeom prst="rect">
            <a:avLst/>
          </a:prstGeom>
          <a:noFill/>
        </p:spPr>
        <p:txBody>
          <a:bodyPr wrap="square" rtlCol="0">
            <a:spAutoFit/>
          </a:bodyPr>
          <a:lstStyle/>
          <a:p>
            <a:r>
              <a:rPr lang="en-US" sz="1200" dirty="0" smtClean="0"/>
              <a:t>    </a:t>
            </a:r>
            <a:r>
              <a:rPr lang="en-US" sz="1200" dirty="0" smtClean="0">
                <a:solidFill>
                  <a:schemeClr val="tx1">
                    <a:lumMod val="50000"/>
                    <a:lumOff val="50000"/>
                  </a:schemeClr>
                </a:solidFill>
              </a:rPr>
              <a:t>Portfolio Type</a:t>
            </a:r>
            <a:endParaRPr lang="en-US" sz="1200" dirty="0">
              <a:solidFill>
                <a:schemeClr val="tx1">
                  <a:lumMod val="50000"/>
                  <a:lumOff val="50000"/>
                </a:schemeClr>
              </a:solidFill>
            </a:endParaRPr>
          </a:p>
        </p:txBody>
      </p:sp>
      <p:sp>
        <p:nvSpPr>
          <p:cNvPr id="26" name="TextBox 25"/>
          <p:cNvSpPr txBox="1"/>
          <p:nvPr/>
        </p:nvSpPr>
        <p:spPr>
          <a:xfrm>
            <a:off x="0" y="2920265"/>
            <a:ext cx="1712890" cy="276999"/>
          </a:xfrm>
          <a:prstGeom prst="rect">
            <a:avLst/>
          </a:prstGeom>
          <a:noFill/>
        </p:spPr>
        <p:txBody>
          <a:bodyPr wrap="square" rtlCol="0">
            <a:spAutoFit/>
          </a:bodyPr>
          <a:lstStyle/>
          <a:p>
            <a:r>
              <a:rPr lang="en-US" sz="1200" dirty="0" smtClean="0"/>
              <a:t>    </a:t>
            </a:r>
            <a:r>
              <a:rPr lang="en-US" sz="1200" dirty="0" smtClean="0">
                <a:solidFill>
                  <a:schemeClr val="tx1">
                    <a:lumMod val="50000"/>
                    <a:lumOff val="50000"/>
                  </a:schemeClr>
                </a:solidFill>
              </a:rPr>
              <a:t>Portfolio Dimension</a:t>
            </a:r>
            <a:endParaRPr lang="en-US" sz="1200" dirty="0">
              <a:solidFill>
                <a:schemeClr val="tx1">
                  <a:lumMod val="50000"/>
                  <a:lumOff val="50000"/>
                </a:schemeClr>
              </a:solidFill>
            </a:endParaRPr>
          </a:p>
        </p:txBody>
      </p:sp>
      <p:pic>
        <p:nvPicPr>
          <p:cNvPr id="30" name="Picture 29">
            <a:hlinkClick r:id="rId9" action="ppaction://hlinksldjump"/>
          </p:cNvPr>
          <p:cNvPicPr>
            <a:picLocks noChangeAspect="1"/>
          </p:cNvPicPr>
          <p:nvPr/>
        </p:nvPicPr>
        <p:blipFill>
          <a:blip r:embed="rId6"/>
          <a:stretch>
            <a:fillRect/>
          </a:stretch>
        </p:blipFill>
        <p:spPr>
          <a:xfrm>
            <a:off x="425003" y="3304433"/>
            <a:ext cx="2884867" cy="456329"/>
          </a:xfrm>
          <a:prstGeom prst="rect">
            <a:avLst/>
          </a:prstGeom>
        </p:spPr>
      </p:pic>
      <p:sp>
        <p:nvSpPr>
          <p:cNvPr id="31" name="Rectangle 30"/>
          <p:cNvSpPr/>
          <p:nvPr/>
        </p:nvSpPr>
        <p:spPr>
          <a:xfrm>
            <a:off x="463639" y="3390694"/>
            <a:ext cx="1944710" cy="28209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60609" y="3414490"/>
            <a:ext cx="1712890" cy="276999"/>
          </a:xfrm>
          <a:prstGeom prst="rect">
            <a:avLst/>
          </a:prstGeom>
          <a:noFill/>
        </p:spPr>
        <p:txBody>
          <a:bodyPr wrap="square" rtlCol="0">
            <a:spAutoFit/>
          </a:bodyPr>
          <a:lstStyle/>
          <a:p>
            <a:r>
              <a:rPr lang="en-US" sz="1200" dirty="0" smtClean="0"/>
              <a:t>    </a:t>
            </a:r>
            <a:r>
              <a:rPr lang="en-US" sz="1200" dirty="0" smtClean="0">
                <a:solidFill>
                  <a:schemeClr val="tx1">
                    <a:lumMod val="50000"/>
                    <a:lumOff val="50000"/>
                  </a:schemeClr>
                </a:solidFill>
              </a:rPr>
              <a:t>Location</a:t>
            </a:r>
            <a:endParaRPr lang="en-US" sz="1200" dirty="0">
              <a:solidFill>
                <a:schemeClr val="tx1">
                  <a:lumMod val="50000"/>
                  <a:lumOff val="50000"/>
                </a:schemeClr>
              </a:solidFill>
            </a:endParaRPr>
          </a:p>
        </p:txBody>
      </p:sp>
      <p:pic>
        <p:nvPicPr>
          <p:cNvPr id="39" name="Picture 38"/>
          <p:cNvPicPr>
            <a:picLocks noChangeAspect="1"/>
          </p:cNvPicPr>
          <p:nvPr/>
        </p:nvPicPr>
        <p:blipFill>
          <a:blip r:embed="rId6"/>
          <a:stretch>
            <a:fillRect/>
          </a:stretch>
        </p:blipFill>
        <p:spPr>
          <a:xfrm>
            <a:off x="450761" y="4861636"/>
            <a:ext cx="2884867" cy="456329"/>
          </a:xfrm>
          <a:prstGeom prst="rect">
            <a:avLst/>
          </a:prstGeom>
        </p:spPr>
      </p:pic>
      <p:sp>
        <p:nvSpPr>
          <p:cNvPr id="42" name="Rectangle 41"/>
          <p:cNvSpPr/>
          <p:nvPr/>
        </p:nvSpPr>
        <p:spPr>
          <a:xfrm>
            <a:off x="476519" y="4983839"/>
            <a:ext cx="1944710" cy="28209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60609" y="4966576"/>
            <a:ext cx="1712890" cy="276999"/>
          </a:xfrm>
          <a:prstGeom prst="rect">
            <a:avLst/>
          </a:prstGeom>
          <a:noFill/>
        </p:spPr>
        <p:txBody>
          <a:bodyPr wrap="square" rtlCol="0">
            <a:spAutoFit/>
          </a:bodyPr>
          <a:lstStyle/>
          <a:p>
            <a:r>
              <a:rPr lang="en-US" sz="1200" dirty="0" smtClean="0"/>
              <a:t>    </a:t>
            </a:r>
            <a:r>
              <a:rPr lang="en-US" sz="1200" dirty="0" smtClean="0">
                <a:solidFill>
                  <a:schemeClr val="tx1">
                    <a:lumMod val="50000"/>
                    <a:lumOff val="50000"/>
                  </a:schemeClr>
                </a:solidFill>
              </a:rPr>
              <a:t>HR</a:t>
            </a:r>
            <a:endParaRPr lang="en-US" sz="1200" dirty="0">
              <a:solidFill>
                <a:schemeClr val="tx1">
                  <a:lumMod val="50000"/>
                  <a:lumOff val="50000"/>
                </a:schemeClr>
              </a:solidFill>
            </a:endParaRPr>
          </a:p>
        </p:txBody>
      </p:sp>
      <p:grpSp>
        <p:nvGrpSpPr>
          <p:cNvPr id="45" name="Group 44"/>
          <p:cNvGrpSpPr/>
          <p:nvPr/>
        </p:nvGrpSpPr>
        <p:grpSpPr>
          <a:xfrm>
            <a:off x="0" y="1671352"/>
            <a:ext cx="817490" cy="338554"/>
            <a:chOff x="0" y="1671352"/>
            <a:chExt cx="817490" cy="338554"/>
          </a:xfrm>
        </p:grpSpPr>
        <p:sp>
          <p:nvSpPr>
            <p:cNvPr id="46" name="Rectangle 45">
              <a:hlinkClick r:id="rId10" action="ppaction://hlinksldjump"/>
            </p:cNvPr>
            <p:cNvSpPr/>
            <p:nvPr/>
          </p:nvSpPr>
          <p:spPr>
            <a:xfrm>
              <a:off x="38637" y="1789727"/>
              <a:ext cx="778853" cy="191355"/>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0" y="1671352"/>
              <a:ext cx="734096" cy="338554"/>
            </a:xfrm>
            <a:prstGeom prst="rect">
              <a:avLst/>
            </a:prstGeom>
            <a:noFill/>
          </p:spPr>
          <p:txBody>
            <a:bodyPr wrap="square" rtlCol="0">
              <a:spAutoFit/>
            </a:bodyPr>
            <a:lstStyle/>
            <a:p>
              <a:r>
                <a:rPr lang="en-US" sz="1600" dirty="0" smtClean="0"/>
                <a:t> </a:t>
              </a:r>
              <a:r>
                <a:rPr lang="en-US" sz="900" dirty="0" smtClean="0"/>
                <a:t>   </a:t>
              </a:r>
              <a:r>
                <a:rPr lang="en-US" sz="900" dirty="0" smtClean="0">
                  <a:solidFill>
                    <a:schemeClr val="tx1">
                      <a:lumMod val="50000"/>
                      <a:lumOff val="50000"/>
                    </a:schemeClr>
                  </a:solidFill>
                </a:rPr>
                <a:t>Program</a:t>
              </a:r>
              <a:endParaRPr lang="en-US" sz="900" dirty="0">
                <a:solidFill>
                  <a:schemeClr val="tx1">
                    <a:lumMod val="50000"/>
                    <a:lumOff val="50000"/>
                  </a:schemeClr>
                </a:solidFill>
              </a:endParaRPr>
            </a:p>
          </p:txBody>
        </p:sp>
      </p:grpSp>
      <p:grpSp>
        <p:nvGrpSpPr>
          <p:cNvPr id="48" name="Group 47"/>
          <p:cNvGrpSpPr/>
          <p:nvPr/>
        </p:nvGrpSpPr>
        <p:grpSpPr>
          <a:xfrm>
            <a:off x="882521" y="1657592"/>
            <a:ext cx="817490" cy="338554"/>
            <a:chOff x="0" y="1671352"/>
            <a:chExt cx="817490" cy="338554"/>
          </a:xfrm>
        </p:grpSpPr>
        <p:sp>
          <p:nvSpPr>
            <p:cNvPr id="49" name="Rectangle 48">
              <a:hlinkClick r:id="rId10" action="ppaction://hlinksldjump"/>
            </p:cNvPr>
            <p:cNvSpPr/>
            <p:nvPr/>
          </p:nvSpPr>
          <p:spPr>
            <a:xfrm>
              <a:off x="38637" y="1789727"/>
              <a:ext cx="778853" cy="191355"/>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0" y="1671352"/>
              <a:ext cx="734096" cy="338554"/>
            </a:xfrm>
            <a:prstGeom prst="rect">
              <a:avLst/>
            </a:prstGeom>
            <a:noFill/>
          </p:spPr>
          <p:txBody>
            <a:bodyPr wrap="square" rtlCol="0">
              <a:spAutoFit/>
            </a:bodyPr>
            <a:lstStyle/>
            <a:p>
              <a:r>
                <a:rPr lang="en-US" sz="1600" dirty="0" smtClean="0"/>
                <a:t> </a:t>
              </a:r>
              <a:r>
                <a:rPr lang="en-US" sz="900" dirty="0" smtClean="0"/>
                <a:t>   </a:t>
              </a:r>
              <a:r>
                <a:rPr lang="en-US" sz="900" dirty="0" smtClean="0">
                  <a:solidFill>
                    <a:schemeClr val="tx1">
                      <a:lumMod val="50000"/>
                      <a:lumOff val="50000"/>
                    </a:schemeClr>
                  </a:solidFill>
                </a:rPr>
                <a:t>Program</a:t>
              </a:r>
              <a:endParaRPr lang="en-US" sz="900" dirty="0">
                <a:solidFill>
                  <a:schemeClr val="tx1">
                    <a:lumMod val="50000"/>
                    <a:lumOff val="50000"/>
                  </a:schemeClr>
                </a:solidFill>
              </a:endParaRPr>
            </a:p>
          </p:txBody>
        </p:sp>
      </p:grpSp>
      <p:sp>
        <p:nvSpPr>
          <p:cNvPr id="51" name="Plus 50"/>
          <p:cNvSpPr/>
          <p:nvPr/>
        </p:nvSpPr>
        <p:spPr>
          <a:xfrm rot="2516032">
            <a:off x="684324" y="1809627"/>
            <a:ext cx="135834" cy="121154"/>
          </a:xfrm>
          <a:prstGeom prst="mathPlus">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Plus 51"/>
          <p:cNvSpPr/>
          <p:nvPr/>
        </p:nvSpPr>
        <p:spPr>
          <a:xfrm rot="2516032">
            <a:off x="1530952" y="1806645"/>
            <a:ext cx="135834" cy="121154"/>
          </a:xfrm>
          <a:prstGeom prst="mathPlus">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009163" y="4338034"/>
            <a:ext cx="1564466" cy="2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25003" y="3782841"/>
            <a:ext cx="2884867" cy="2068962"/>
            <a:chOff x="425003" y="3782841"/>
            <a:chExt cx="2884867" cy="2068962"/>
          </a:xfrm>
        </p:grpSpPr>
        <p:grpSp>
          <p:nvGrpSpPr>
            <p:cNvPr id="6" name="Group 5"/>
            <p:cNvGrpSpPr/>
            <p:nvPr/>
          </p:nvGrpSpPr>
          <p:grpSpPr>
            <a:xfrm>
              <a:off x="425003" y="3782841"/>
              <a:ext cx="2884867" cy="2025531"/>
              <a:chOff x="425003" y="3782841"/>
              <a:chExt cx="2884867" cy="2025531"/>
            </a:xfrm>
          </p:grpSpPr>
          <p:pic>
            <p:nvPicPr>
              <p:cNvPr id="40" name="Picture 39">
                <a:hlinkClick r:id="rId11" action="ppaction://hlinksldjump"/>
              </p:cNvPr>
              <p:cNvPicPr>
                <a:picLocks noChangeAspect="1"/>
              </p:cNvPicPr>
              <p:nvPr/>
            </p:nvPicPr>
            <p:blipFill>
              <a:blip r:embed="rId12"/>
              <a:stretch>
                <a:fillRect/>
              </a:stretch>
            </p:blipFill>
            <p:spPr>
              <a:xfrm>
                <a:off x="425003" y="3782841"/>
                <a:ext cx="2884867" cy="2025531"/>
              </a:xfrm>
              <a:prstGeom prst="rect">
                <a:avLst/>
              </a:prstGeom>
            </p:spPr>
          </p:pic>
          <p:sp>
            <p:nvSpPr>
              <p:cNvPr id="2" name="Rectangle 1"/>
              <p:cNvSpPr/>
              <p:nvPr/>
            </p:nvSpPr>
            <p:spPr>
              <a:xfrm>
                <a:off x="856763" y="4185634"/>
                <a:ext cx="1564466" cy="2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3248" y="4145254"/>
                <a:ext cx="830369" cy="261610"/>
              </a:xfrm>
              <a:prstGeom prst="rect">
                <a:avLst/>
              </a:prstGeom>
              <a:noFill/>
            </p:spPr>
            <p:txBody>
              <a:bodyPr wrap="square" rtlCol="0">
                <a:spAutoFit/>
              </a:bodyPr>
              <a:lstStyle/>
              <a:p>
                <a:r>
                  <a:rPr lang="en-US" sz="1100" dirty="0" smtClean="0">
                    <a:solidFill>
                      <a:schemeClr val="tx1">
                        <a:lumMod val="50000"/>
                        <a:lumOff val="50000"/>
                      </a:schemeClr>
                    </a:solidFill>
                  </a:rPr>
                  <a:t>India</a:t>
                </a:r>
                <a:endParaRPr lang="en-US" sz="1100" dirty="0">
                  <a:solidFill>
                    <a:schemeClr val="tx1">
                      <a:lumMod val="50000"/>
                      <a:lumOff val="50000"/>
                    </a:schemeClr>
                  </a:solidFill>
                </a:endParaRPr>
              </a:p>
            </p:txBody>
          </p:sp>
        </p:grpSp>
        <p:sp>
          <p:nvSpPr>
            <p:cNvPr id="53" name="Rectangle 52"/>
            <p:cNvSpPr/>
            <p:nvPr/>
          </p:nvSpPr>
          <p:spPr>
            <a:xfrm>
              <a:off x="843248" y="4493565"/>
              <a:ext cx="1564466" cy="2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855054" y="4763187"/>
              <a:ext cx="1564466" cy="2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853345" y="5004673"/>
              <a:ext cx="1564466" cy="2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853345" y="5314984"/>
              <a:ext cx="1564466" cy="2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816636" y="5572982"/>
              <a:ext cx="1564466" cy="206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828878" y="4490267"/>
              <a:ext cx="830369" cy="261610"/>
            </a:xfrm>
            <a:prstGeom prst="rect">
              <a:avLst/>
            </a:prstGeom>
            <a:noFill/>
          </p:spPr>
          <p:txBody>
            <a:bodyPr wrap="square" rtlCol="0">
              <a:spAutoFit/>
            </a:bodyPr>
            <a:lstStyle/>
            <a:p>
              <a:r>
                <a:rPr lang="en-US" sz="1100" dirty="0" smtClean="0">
                  <a:solidFill>
                    <a:schemeClr val="tx1">
                      <a:lumMod val="50000"/>
                      <a:lumOff val="50000"/>
                    </a:schemeClr>
                  </a:solidFill>
                </a:rPr>
                <a:t>Singapore</a:t>
              </a:r>
              <a:endParaRPr lang="en-US" sz="1100" dirty="0">
                <a:solidFill>
                  <a:schemeClr val="tx1">
                    <a:lumMod val="50000"/>
                    <a:lumOff val="50000"/>
                  </a:schemeClr>
                </a:solidFill>
              </a:endParaRPr>
            </a:p>
          </p:txBody>
        </p:sp>
        <p:sp>
          <p:nvSpPr>
            <p:cNvPr id="60" name="TextBox 59"/>
            <p:cNvSpPr txBox="1"/>
            <p:nvPr/>
          </p:nvSpPr>
          <p:spPr>
            <a:xfrm>
              <a:off x="801869" y="4771510"/>
              <a:ext cx="830369" cy="261610"/>
            </a:xfrm>
            <a:prstGeom prst="rect">
              <a:avLst/>
            </a:prstGeom>
            <a:noFill/>
          </p:spPr>
          <p:txBody>
            <a:bodyPr wrap="square" rtlCol="0">
              <a:spAutoFit/>
            </a:bodyPr>
            <a:lstStyle/>
            <a:p>
              <a:r>
                <a:rPr lang="en-US" sz="1100" dirty="0" smtClean="0">
                  <a:solidFill>
                    <a:schemeClr val="tx1">
                      <a:lumMod val="50000"/>
                      <a:lumOff val="50000"/>
                    </a:schemeClr>
                  </a:solidFill>
                </a:rPr>
                <a:t>China</a:t>
              </a:r>
              <a:endParaRPr lang="en-US" sz="1100" dirty="0">
                <a:solidFill>
                  <a:schemeClr val="tx1">
                    <a:lumMod val="50000"/>
                    <a:lumOff val="50000"/>
                  </a:schemeClr>
                </a:solidFill>
              </a:endParaRPr>
            </a:p>
          </p:txBody>
        </p:sp>
        <p:sp>
          <p:nvSpPr>
            <p:cNvPr id="61" name="TextBox 60"/>
            <p:cNvSpPr txBox="1"/>
            <p:nvPr/>
          </p:nvSpPr>
          <p:spPr>
            <a:xfrm>
              <a:off x="811371" y="5040145"/>
              <a:ext cx="830369" cy="261610"/>
            </a:xfrm>
            <a:prstGeom prst="rect">
              <a:avLst/>
            </a:prstGeom>
            <a:noFill/>
          </p:spPr>
          <p:txBody>
            <a:bodyPr wrap="square" rtlCol="0">
              <a:spAutoFit/>
            </a:bodyPr>
            <a:lstStyle/>
            <a:p>
              <a:r>
                <a:rPr lang="en-US" sz="1100" dirty="0" smtClean="0">
                  <a:solidFill>
                    <a:schemeClr val="tx1">
                      <a:lumMod val="50000"/>
                      <a:lumOff val="50000"/>
                    </a:schemeClr>
                  </a:solidFill>
                </a:rPr>
                <a:t>Japan</a:t>
              </a:r>
              <a:endParaRPr lang="en-US" sz="1100" dirty="0">
                <a:solidFill>
                  <a:schemeClr val="tx1">
                    <a:lumMod val="50000"/>
                    <a:lumOff val="50000"/>
                  </a:schemeClr>
                </a:solidFill>
              </a:endParaRPr>
            </a:p>
          </p:txBody>
        </p:sp>
        <p:sp>
          <p:nvSpPr>
            <p:cNvPr id="62" name="TextBox 61"/>
            <p:cNvSpPr txBox="1"/>
            <p:nvPr/>
          </p:nvSpPr>
          <p:spPr>
            <a:xfrm>
              <a:off x="822758" y="5320715"/>
              <a:ext cx="830369" cy="261610"/>
            </a:xfrm>
            <a:prstGeom prst="rect">
              <a:avLst/>
            </a:prstGeom>
            <a:noFill/>
          </p:spPr>
          <p:txBody>
            <a:bodyPr wrap="square" rtlCol="0">
              <a:spAutoFit/>
            </a:bodyPr>
            <a:lstStyle/>
            <a:p>
              <a:r>
                <a:rPr lang="en-US" sz="1100" dirty="0" smtClean="0">
                  <a:solidFill>
                    <a:schemeClr val="tx1">
                      <a:lumMod val="50000"/>
                      <a:lumOff val="50000"/>
                    </a:schemeClr>
                  </a:solidFill>
                </a:rPr>
                <a:t>Malaysia</a:t>
              </a:r>
              <a:endParaRPr lang="en-US" sz="1100" dirty="0">
                <a:solidFill>
                  <a:schemeClr val="tx1">
                    <a:lumMod val="50000"/>
                    <a:lumOff val="50000"/>
                  </a:schemeClr>
                </a:solidFill>
              </a:endParaRPr>
            </a:p>
          </p:txBody>
        </p:sp>
        <p:sp>
          <p:nvSpPr>
            <p:cNvPr id="63" name="TextBox 62"/>
            <p:cNvSpPr txBox="1"/>
            <p:nvPr/>
          </p:nvSpPr>
          <p:spPr>
            <a:xfrm>
              <a:off x="795112" y="5590193"/>
              <a:ext cx="830369" cy="261610"/>
            </a:xfrm>
            <a:prstGeom prst="rect">
              <a:avLst/>
            </a:prstGeom>
            <a:noFill/>
          </p:spPr>
          <p:txBody>
            <a:bodyPr wrap="square" rtlCol="0">
              <a:spAutoFit/>
            </a:bodyPr>
            <a:lstStyle/>
            <a:p>
              <a:r>
                <a:rPr lang="en-US" sz="1100" dirty="0" smtClean="0">
                  <a:solidFill>
                    <a:schemeClr val="tx1">
                      <a:lumMod val="50000"/>
                      <a:lumOff val="50000"/>
                    </a:schemeClr>
                  </a:solidFill>
                </a:rPr>
                <a:t>Germany</a:t>
              </a:r>
              <a:endParaRPr lang="en-US" sz="1100" dirty="0">
                <a:solidFill>
                  <a:schemeClr val="tx1">
                    <a:lumMod val="50000"/>
                    <a:lumOff val="50000"/>
                  </a:schemeClr>
                </a:solidFill>
              </a:endParaRPr>
            </a:p>
          </p:txBody>
        </p:sp>
      </p:grpSp>
      <p:pic>
        <p:nvPicPr>
          <p:cNvPr id="15" name="Picture 14"/>
          <p:cNvPicPr>
            <a:picLocks noChangeAspect="1"/>
          </p:cNvPicPr>
          <p:nvPr/>
        </p:nvPicPr>
        <p:blipFill>
          <a:blip r:embed="rId13"/>
          <a:stretch>
            <a:fillRect/>
          </a:stretch>
        </p:blipFill>
        <p:spPr>
          <a:xfrm>
            <a:off x="497974" y="4122649"/>
            <a:ext cx="2586843" cy="314325"/>
          </a:xfrm>
          <a:prstGeom prst="rect">
            <a:avLst/>
          </a:prstGeom>
        </p:spPr>
      </p:pic>
      <p:sp>
        <p:nvSpPr>
          <p:cNvPr id="18" name="Rectangle 17"/>
          <p:cNvSpPr/>
          <p:nvPr/>
        </p:nvSpPr>
        <p:spPr>
          <a:xfrm>
            <a:off x="853345" y="4185634"/>
            <a:ext cx="1567884" cy="2579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846666" y="4147251"/>
            <a:ext cx="830369" cy="261610"/>
          </a:xfrm>
          <a:prstGeom prst="rect">
            <a:avLst/>
          </a:prstGeom>
          <a:noFill/>
        </p:spPr>
        <p:txBody>
          <a:bodyPr wrap="square" rtlCol="0">
            <a:spAutoFit/>
          </a:bodyPr>
          <a:lstStyle/>
          <a:p>
            <a:r>
              <a:rPr lang="en-US" sz="1100" dirty="0" smtClean="0">
                <a:solidFill>
                  <a:schemeClr val="tx1">
                    <a:lumMod val="50000"/>
                    <a:lumOff val="50000"/>
                  </a:schemeClr>
                </a:solidFill>
              </a:rPr>
              <a:t>India</a:t>
            </a:r>
            <a:endParaRPr lang="en-US" sz="1100" dirty="0">
              <a:solidFill>
                <a:schemeClr val="tx1">
                  <a:lumMod val="50000"/>
                  <a:lumOff val="50000"/>
                </a:schemeClr>
              </a:solidFill>
            </a:endParaRPr>
          </a:p>
        </p:txBody>
      </p:sp>
      <p:grpSp>
        <p:nvGrpSpPr>
          <p:cNvPr id="66" name="Group 65"/>
          <p:cNvGrpSpPr/>
          <p:nvPr/>
        </p:nvGrpSpPr>
        <p:grpSpPr>
          <a:xfrm>
            <a:off x="1769017" y="1656406"/>
            <a:ext cx="817490" cy="338554"/>
            <a:chOff x="0" y="1671352"/>
            <a:chExt cx="817490" cy="338554"/>
          </a:xfrm>
        </p:grpSpPr>
        <p:sp>
          <p:nvSpPr>
            <p:cNvPr id="67" name="Rectangle 66">
              <a:hlinkClick r:id="rId10" action="ppaction://hlinksldjump"/>
            </p:cNvPr>
            <p:cNvSpPr/>
            <p:nvPr/>
          </p:nvSpPr>
          <p:spPr>
            <a:xfrm>
              <a:off x="38637" y="1789727"/>
              <a:ext cx="778853" cy="191355"/>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0" y="1671352"/>
              <a:ext cx="734096" cy="338554"/>
            </a:xfrm>
            <a:prstGeom prst="rect">
              <a:avLst/>
            </a:prstGeom>
            <a:noFill/>
          </p:spPr>
          <p:txBody>
            <a:bodyPr wrap="square" rtlCol="0">
              <a:spAutoFit/>
            </a:bodyPr>
            <a:lstStyle/>
            <a:p>
              <a:r>
                <a:rPr lang="en-US" sz="1600" dirty="0" smtClean="0"/>
                <a:t> </a:t>
              </a:r>
              <a:r>
                <a:rPr lang="en-US" sz="900" dirty="0" smtClean="0"/>
                <a:t>   </a:t>
              </a:r>
              <a:r>
                <a:rPr lang="en-US" sz="900" dirty="0" smtClean="0">
                  <a:solidFill>
                    <a:schemeClr val="tx1">
                      <a:lumMod val="50000"/>
                      <a:lumOff val="50000"/>
                    </a:schemeClr>
                  </a:solidFill>
                </a:rPr>
                <a:t>India</a:t>
              </a:r>
              <a:endParaRPr lang="en-US" sz="900" dirty="0">
                <a:solidFill>
                  <a:schemeClr val="tx1">
                    <a:lumMod val="50000"/>
                    <a:lumOff val="50000"/>
                  </a:schemeClr>
                </a:solidFill>
              </a:endParaRPr>
            </a:p>
          </p:txBody>
        </p:sp>
      </p:grpSp>
      <p:sp>
        <p:nvSpPr>
          <p:cNvPr id="69" name="Plus 68"/>
          <p:cNvSpPr/>
          <p:nvPr/>
        </p:nvSpPr>
        <p:spPr>
          <a:xfrm rot="2516032">
            <a:off x="2303683" y="1781124"/>
            <a:ext cx="135834" cy="121154"/>
          </a:xfrm>
          <a:prstGeom prst="mathPlus">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4" name="Table 63"/>
          <p:cNvGraphicFramePr>
            <a:graphicFrameLocks noGrp="1"/>
          </p:cNvGraphicFramePr>
          <p:nvPr>
            <p:extLst/>
          </p:nvPr>
        </p:nvGraphicFramePr>
        <p:xfrm>
          <a:off x="3912494" y="2262398"/>
          <a:ext cx="8128001" cy="1112520"/>
        </p:xfrm>
        <a:graphic>
          <a:graphicData uri="http://schemas.openxmlformats.org/drawingml/2006/table">
            <a:tbl>
              <a:tblPr firstRow="1" bandRow="1">
                <a:tableStyleId>{2D5ABB26-0587-4C30-8999-92F81FD0307C}</a:tableStyleId>
              </a:tblPr>
              <a:tblGrid>
                <a:gridCol w="633748">
                  <a:extLst>
                    <a:ext uri="{9D8B030D-6E8A-4147-A177-3AD203B41FA5}">
                      <a16:colId xmlns:a16="http://schemas.microsoft.com/office/drawing/2014/main" xmlns="" val="20000"/>
                    </a:ext>
                  </a:extLst>
                </a:gridCol>
                <a:gridCol w="1688538">
                  <a:extLst>
                    <a:ext uri="{9D8B030D-6E8A-4147-A177-3AD203B41FA5}">
                      <a16:colId xmlns:a16="http://schemas.microsoft.com/office/drawing/2014/main" xmlns="" val="20001"/>
                    </a:ext>
                  </a:extLst>
                </a:gridCol>
                <a:gridCol w="1161143">
                  <a:extLst>
                    <a:ext uri="{9D8B030D-6E8A-4147-A177-3AD203B41FA5}">
                      <a16:colId xmlns:a16="http://schemas.microsoft.com/office/drawing/2014/main" xmlns="" val="20002"/>
                    </a:ext>
                  </a:extLst>
                </a:gridCol>
                <a:gridCol w="1161143">
                  <a:extLst>
                    <a:ext uri="{9D8B030D-6E8A-4147-A177-3AD203B41FA5}">
                      <a16:colId xmlns:a16="http://schemas.microsoft.com/office/drawing/2014/main" xmlns="" val="20003"/>
                    </a:ext>
                  </a:extLst>
                </a:gridCol>
                <a:gridCol w="1161143">
                  <a:extLst>
                    <a:ext uri="{9D8B030D-6E8A-4147-A177-3AD203B41FA5}">
                      <a16:colId xmlns:a16="http://schemas.microsoft.com/office/drawing/2014/main" xmlns="" val="20004"/>
                    </a:ext>
                  </a:extLst>
                </a:gridCol>
                <a:gridCol w="855346">
                  <a:extLst>
                    <a:ext uri="{9D8B030D-6E8A-4147-A177-3AD203B41FA5}">
                      <a16:colId xmlns:a16="http://schemas.microsoft.com/office/drawing/2014/main" xmlns="" val="20005"/>
                    </a:ext>
                  </a:extLst>
                </a:gridCol>
                <a:gridCol w="1466940">
                  <a:extLst>
                    <a:ext uri="{9D8B030D-6E8A-4147-A177-3AD203B41FA5}">
                      <a16:colId xmlns:a16="http://schemas.microsoft.com/office/drawing/2014/main" xmlns="" val="20006"/>
                    </a:ext>
                  </a:extLst>
                </a:gridCol>
              </a:tblGrid>
              <a:tr h="370840">
                <a:tc>
                  <a:txBody>
                    <a:bodyPr/>
                    <a:lstStyle/>
                    <a:p>
                      <a:r>
                        <a:rPr lang="en-US" sz="1200" dirty="0" smtClean="0">
                          <a:solidFill>
                            <a:schemeClr val="bg2">
                              <a:lumMod val="50000"/>
                            </a:schemeClr>
                          </a:solidFill>
                        </a:rPr>
                        <a:t>1</a:t>
                      </a:r>
                      <a:endParaRPr lang="en-US" sz="1200"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bg2">
                              <a:lumMod val="50000"/>
                            </a:schemeClr>
                          </a:solidFill>
                        </a:rPr>
                        <a:t>Portfolio-1</a:t>
                      </a:r>
                      <a:endParaRPr lang="en-US" sz="1200"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bg2">
                              <a:lumMod val="50000"/>
                            </a:schemeClr>
                          </a:solidFill>
                          <a:latin typeface="+mn-lt"/>
                          <a:ea typeface="+mn-ea"/>
                          <a:cs typeface="+mn-cs"/>
                        </a:rPr>
                        <a:t>xyz</a:t>
                      </a:r>
                      <a:endParaRPr lang="en-US" sz="1200" kern="1200" dirty="0">
                        <a:solidFill>
                          <a:schemeClr val="bg2">
                            <a:lumMod val="50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bg2">
                              <a:lumMod val="50000"/>
                            </a:schemeClr>
                          </a:solidFill>
                          <a:latin typeface="+mn-lt"/>
                          <a:ea typeface="+mn-ea"/>
                          <a:cs typeface="+mn-cs"/>
                        </a:rPr>
                        <a:t>2</a:t>
                      </a:r>
                      <a:endParaRPr lang="en-US" sz="1200" kern="1200" dirty="0">
                        <a:solidFill>
                          <a:schemeClr val="bg2">
                            <a:lumMod val="50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r>
                        <a:rPr lang="en-US" sz="1200" dirty="0" smtClean="0">
                          <a:solidFill>
                            <a:schemeClr val="bg2">
                              <a:lumMod val="50000"/>
                            </a:schemeClr>
                          </a:solidFill>
                        </a:rPr>
                        <a:t>2</a:t>
                      </a:r>
                      <a:endParaRPr lang="en-US" sz="1200"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bg2">
                              <a:lumMod val="50000"/>
                            </a:schemeClr>
                          </a:solidFill>
                        </a:rPr>
                        <a:t>Portfolio-2</a:t>
                      </a:r>
                      <a:endParaRPr lang="en-US" sz="1200"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bg2">
                              <a:lumMod val="50000"/>
                            </a:schemeClr>
                          </a:solidFill>
                          <a:latin typeface="+mn-lt"/>
                          <a:ea typeface="+mn-ea"/>
                          <a:cs typeface="+mn-cs"/>
                        </a:rPr>
                        <a:t>xyz</a:t>
                      </a:r>
                      <a:endParaRPr lang="en-US" sz="1200" kern="1200" dirty="0">
                        <a:solidFill>
                          <a:schemeClr val="bg2">
                            <a:lumMod val="50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bg2">
                              <a:lumMod val="50000"/>
                            </a:schemeClr>
                          </a:solidFill>
                          <a:latin typeface="+mn-lt"/>
                          <a:ea typeface="+mn-ea"/>
                          <a:cs typeface="+mn-cs"/>
                        </a:rPr>
                        <a:t>2</a:t>
                      </a:r>
                      <a:endParaRPr lang="en-US" sz="1200" kern="1200" dirty="0">
                        <a:solidFill>
                          <a:schemeClr val="bg2">
                            <a:lumMod val="50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r>
                        <a:rPr lang="en-US" sz="1200" dirty="0" smtClean="0">
                          <a:solidFill>
                            <a:schemeClr val="bg2">
                              <a:lumMod val="50000"/>
                            </a:schemeClr>
                          </a:solidFill>
                        </a:rPr>
                        <a:t>3</a:t>
                      </a:r>
                      <a:endParaRPr lang="en-US" sz="1200"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bg2">
                              <a:lumMod val="50000"/>
                            </a:schemeClr>
                          </a:solidFill>
                        </a:rPr>
                        <a:t>Portfolio-3</a:t>
                      </a:r>
                      <a:endParaRPr lang="en-US" sz="1200"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bg2">
                              <a:lumMod val="50000"/>
                            </a:schemeClr>
                          </a:solidFill>
                          <a:latin typeface="+mn-lt"/>
                          <a:ea typeface="+mn-ea"/>
                          <a:cs typeface="+mn-cs"/>
                        </a:rPr>
                        <a:t>xyz</a:t>
                      </a:r>
                      <a:endParaRPr lang="en-US" sz="1200" kern="1200" dirty="0">
                        <a:solidFill>
                          <a:schemeClr val="bg2">
                            <a:lumMod val="50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bg2">
                              <a:lumMod val="50000"/>
                            </a:schemeClr>
                          </a:solidFill>
                          <a:latin typeface="+mn-lt"/>
                          <a:ea typeface="+mn-ea"/>
                          <a:cs typeface="+mn-cs"/>
                        </a:rPr>
                        <a:t>3</a:t>
                      </a:r>
                      <a:endParaRPr lang="en-US" sz="1200" kern="1200" dirty="0">
                        <a:solidFill>
                          <a:schemeClr val="bg2">
                            <a:lumMod val="50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2438262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2879"/>
            <a:ext cx="12192000" cy="1197735"/>
          </a:xfrm>
          <a:prstGeom prst="rect">
            <a:avLst/>
          </a:prstGeom>
        </p:spPr>
      </p:pic>
      <p:sp>
        <p:nvSpPr>
          <p:cNvPr id="5" name="Rectangle 4"/>
          <p:cNvSpPr/>
          <p:nvPr/>
        </p:nvSpPr>
        <p:spPr>
          <a:xfrm>
            <a:off x="244699" y="888642"/>
            <a:ext cx="2163650" cy="206062"/>
          </a:xfrm>
          <a:prstGeom prst="rect">
            <a:avLst/>
          </a:prstGeom>
          <a:solidFill>
            <a:srgbClr val="425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57896" y="789706"/>
            <a:ext cx="1983346" cy="307777"/>
          </a:xfrm>
          <a:prstGeom prst="rect">
            <a:avLst/>
          </a:prstGeom>
          <a:noFill/>
        </p:spPr>
        <p:txBody>
          <a:bodyPr wrap="square" rtlCol="0">
            <a:spAutoFit/>
          </a:bodyPr>
          <a:lstStyle/>
          <a:p>
            <a:r>
              <a:rPr lang="en-US" sz="1400" dirty="0" smtClean="0">
                <a:solidFill>
                  <a:schemeClr val="bg1"/>
                </a:solidFill>
                <a:latin typeface="+mj-lt"/>
              </a:rPr>
              <a:t>Service Portfolio List</a:t>
            </a:r>
            <a:endParaRPr lang="en-US" sz="1400" dirty="0">
              <a:solidFill>
                <a:schemeClr val="bg1"/>
              </a:solidFill>
              <a:latin typeface="+mj-lt"/>
            </a:endParaRPr>
          </a:p>
        </p:txBody>
      </p:sp>
      <p:pic>
        <p:nvPicPr>
          <p:cNvPr id="8" name="Picture 7"/>
          <p:cNvPicPr>
            <a:picLocks noChangeAspect="1"/>
          </p:cNvPicPr>
          <p:nvPr/>
        </p:nvPicPr>
        <p:blipFill>
          <a:blip r:embed="rId3"/>
          <a:stretch>
            <a:fillRect/>
          </a:stretch>
        </p:blipFill>
        <p:spPr>
          <a:xfrm>
            <a:off x="25758" y="1239088"/>
            <a:ext cx="3284112" cy="424400"/>
          </a:xfrm>
          <a:prstGeom prst="rect">
            <a:avLst/>
          </a:prstGeom>
        </p:spPr>
      </p:pic>
      <p:pic>
        <p:nvPicPr>
          <p:cNvPr id="9" name="Picture 8"/>
          <p:cNvPicPr>
            <a:picLocks noChangeAspect="1"/>
          </p:cNvPicPr>
          <p:nvPr/>
        </p:nvPicPr>
        <p:blipFill>
          <a:blip r:embed="rId4"/>
          <a:stretch>
            <a:fillRect/>
          </a:stretch>
        </p:blipFill>
        <p:spPr>
          <a:xfrm>
            <a:off x="3912494" y="1683950"/>
            <a:ext cx="8153400" cy="533400"/>
          </a:xfrm>
          <a:prstGeom prst="rect">
            <a:avLst/>
          </a:prstGeom>
        </p:spPr>
      </p:pic>
      <p:pic>
        <p:nvPicPr>
          <p:cNvPr id="10" name="Picture 9">
            <a:hlinkClick r:id="rId5" action="ppaction://hlinksldjump"/>
          </p:cNvPr>
          <p:cNvPicPr>
            <a:picLocks noChangeAspect="1"/>
          </p:cNvPicPr>
          <p:nvPr/>
        </p:nvPicPr>
        <p:blipFill>
          <a:blip r:embed="rId6"/>
          <a:stretch>
            <a:fillRect/>
          </a:stretch>
        </p:blipFill>
        <p:spPr>
          <a:xfrm>
            <a:off x="25758" y="2119446"/>
            <a:ext cx="3284112" cy="456329"/>
          </a:xfrm>
          <a:prstGeom prst="rect">
            <a:avLst/>
          </a:prstGeom>
        </p:spPr>
      </p:pic>
      <p:pic>
        <p:nvPicPr>
          <p:cNvPr id="11" name="Picture 10"/>
          <p:cNvPicPr>
            <a:picLocks noChangeAspect="1"/>
          </p:cNvPicPr>
          <p:nvPr/>
        </p:nvPicPr>
        <p:blipFill>
          <a:blip r:embed="rId7"/>
          <a:stretch>
            <a:fillRect/>
          </a:stretch>
        </p:blipFill>
        <p:spPr>
          <a:xfrm>
            <a:off x="1134414" y="6028519"/>
            <a:ext cx="1066800" cy="314325"/>
          </a:xfrm>
          <a:prstGeom prst="rect">
            <a:avLst/>
          </a:prstGeom>
        </p:spPr>
      </p:pic>
      <p:pic>
        <p:nvPicPr>
          <p:cNvPr id="12" name="Picture 11"/>
          <p:cNvPicPr>
            <a:picLocks noChangeAspect="1"/>
          </p:cNvPicPr>
          <p:nvPr/>
        </p:nvPicPr>
        <p:blipFill>
          <a:blip r:embed="rId6"/>
          <a:stretch>
            <a:fillRect/>
          </a:stretch>
        </p:blipFill>
        <p:spPr>
          <a:xfrm>
            <a:off x="7151" y="2866365"/>
            <a:ext cx="3284112" cy="456329"/>
          </a:xfrm>
          <a:prstGeom prst="rect">
            <a:avLst/>
          </a:prstGeom>
        </p:spPr>
      </p:pic>
      <p:pic>
        <p:nvPicPr>
          <p:cNvPr id="16" name="Picture 15"/>
          <p:cNvPicPr>
            <a:picLocks noChangeAspect="1"/>
          </p:cNvPicPr>
          <p:nvPr/>
        </p:nvPicPr>
        <p:blipFill>
          <a:blip r:embed="rId8"/>
          <a:stretch>
            <a:fillRect/>
          </a:stretch>
        </p:blipFill>
        <p:spPr>
          <a:xfrm>
            <a:off x="10456169" y="1252085"/>
            <a:ext cx="1609725" cy="314325"/>
          </a:xfrm>
          <a:prstGeom prst="rect">
            <a:avLst/>
          </a:prstGeom>
        </p:spPr>
      </p:pic>
      <p:sp>
        <p:nvSpPr>
          <p:cNvPr id="17" name="Rectangle 16"/>
          <p:cNvSpPr/>
          <p:nvPr/>
        </p:nvSpPr>
        <p:spPr>
          <a:xfrm>
            <a:off x="128789" y="2217350"/>
            <a:ext cx="1944710" cy="28209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0834" y="2874974"/>
            <a:ext cx="1944710" cy="28209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8637" y="2212849"/>
            <a:ext cx="1712890" cy="276999"/>
          </a:xfrm>
          <a:prstGeom prst="rect">
            <a:avLst/>
          </a:prstGeom>
          <a:noFill/>
        </p:spPr>
        <p:txBody>
          <a:bodyPr wrap="square" rtlCol="0">
            <a:spAutoFit/>
          </a:bodyPr>
          <a:lstStyle/>
          <a:p>
            <a:r>
              <a:rPr lang="en-US" sz="1200" dirty="0" smtClean="0"/>
              <a:t>    </a:t>
            </a:r>
            <a:r>
              <a:rPr lang="en-US" sz="1200" dirty="0" smtClean="0">
                <a:solidFill>
                  <a:schemeClr val="tx1">
                    <a:lumMod val="50000"/>
                    <a:lumOff val="50000"/>
                  </a:schemeClr>
                </a:solidFill>
              </a:rPr>
              <a:t>Portfolio Type</a:t>
            </a:r>
            <a:endParaRPr lang="en-US" sz="1200" dirty="0">
              <a:solidFill>
                <a:schemeClr val="tx1">
                  <a:lumMod val="50000"/>
                  <a:lumOff val="50000"/>
                </a:schemeClr>
              </a:solidFill>
            </a:endParaRPr>
          </a:p>
        </p:txBody>
      </p:sp>
      <p:sp>
        <p:nvSpPr>
          <p:cNvPr id="26" name="TextBox 25"/>
          <p:cNvSpPr txBox="1"/>
          <p:nvPr/>
        </p:nvSpPr>
        <p:spPr>
          <a:xfrm>
            <a:off x="0" y="2920265"/>
            <a:ext cx="1712890" cy="276999"/>
          </a:xfrm>
          <a:prstGeom prst="rect">
            <a:avLst/>
          </a:prstGeom>
          <a:noFill/>
        </p:spPr>
        <p:txBody>
          <a:bodyPr wrap="square" rtlCol="0">
            <a:spAutoFit/>
          </a:bodyPr>
          <a:lstStyle/>
          <a:p>
            <a:r>
              <a:rPr lang="en-US" sz="1200" dirty="0" smtClean="0"/>
              <a:t>    </a:t>
            </a:r>
            <a:r>
              <a:rPr lang="en-US" sz="1200" dirty="0" smtClean="0">
                <a:solidFill>
                  <a:schemeClr val="tx1">
                    <a:lumMod val="50000"/>
                    <a:lumOff val="50000"/>
                  </a:schemeClr>
                </a:solidFill>
              </a:rPr>
              <a:t>Portfolio Dimension</a:t>
            </a:r>
            <a:endParaRPr lang="en-US" sz="1200" dirty="0">
              <a:solidFill>
                <a:schemeClr val="tx1">
                  <a:lumMod val="50000"/>
                  <a:lumOff val="50000"/>
                </a:schemeClr>
              </a:solidFill>
            </a:endParaRPr>
          </a:p>
        </p:txBody>
      </p:sp>
      <p:pic>
        <p:nvPicPr>
          <p:cNvPr id="30" name="Picture 29">
            <a:hlinkClick r:id="rId9" action="ppaction://hlinksldjump"/>
          </p:cNvPr>
          <p:cNvPicPr>
            <a:picLocks noChangeAspect="1"/>
          </p:cNvPicPr>
          <p:nvPr/>
        </p:nvPicPr>
        <p:blipFill>
          <a:blip r:embed="rId6"/>
          <a:stretch>
            <a:fillRect/>
          </a:stretch>
        </p:blipFill>
        <p:spPr>
          <a:xfrm>
            <a:off x="425003" y="3304433"/>
            <a:ext cx="2884867" cy="456329"/>
          </a:xfrm>
          <a:prstGeom prst="rect">
            <a:avLst/>
          </a:prstGeom>
        </p:spPr>
      </p:pic>
      <p:sp>
        <p:nvSpPr>
          <p:cNvPr id="31" name="Rectangle 30"/>
          <p:cNvSpPr/>
          <p:nvPr/>
        </p:nvSpPr>
        <p:spPr>
          <a:xfrm>
            <a:off x="463639" y="3390694"/>
            <a:ext cx="1944710" cy="28209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60609" y="3414490"/>
            <a:ext cx="1712890" cy="276999"/>
          </a:xfrm>
          <a:prstGeom prst="rect">
            <a:avLst/>
          </a:prstGeom>
          <a:noFill/>
        </p:spPr>
        <p:txBody>
          <a:bodyPr wrap="square" rtlCol="0">
            <a:spAutoFit/>
          </a:bodyPr>
          <a:lstStyle/>
          <a:p>
            <a:r>
              <a:rPr lang="en-US" sz="1200" dirty="0" smtClean="0"/>
              <a:t>    </a:t>
            </a:r>
            <a:r>
              <a:rPr lang="en-US" sz="1200" dirty="0" smtClean="0">
                <a:solidFill>
                  <a:schemeClr val="tx1">
                    <a:lumMod val="50000"/>
                    <a:lumOff val="50000"/>
                  </a:schemeClr>
                </a:solidFill>
              </a:rPr>
              <a:t>Location</a:t>
            </a:r>
            <a:endParaRPr lang="en-US" sz="1200" dirty="0">
              <a:solidFill>
                <a:schemeClr val="tx1">
                  <a:lumMod val="50000"/>
                  <a:lumOff val="50000"/>
                </a:schemeClr>
              </a:solidFill>
            </a:endParaRPr>
          </a:p>
        </p:txBody>
      </p:sp>
      <p:pic>
        <p:nvPicPr>
          <p:cNvPr id="34" name="Picture 33"/>
          <p:cNvPicPr>
            <a:picLocks noChangeAspect="1"/>
          </p:cNvPicPr>
          <p:nvPr/>
        </p:nvPicPr>
        <p:blipFill>
          <a:blip r:embed="rId6"/>
          <a:stretch>
            <a:fillRect/>
          </a:stretch>
        </p:blipFill>
        <p:spPr>
          <a:xfrm>
            <a:off x="425003" y="3820153"/>
            <a:ext cx="2884867" cy="456329"/>
          </a:xfrm>
          <a:prstGeom prst="rect">
            <a:avLst/>
          </a:prstGeom>
        </p:spPr>
      </p:pic>
      <p:sp>
        <p:nvSpPr>
          <p:cNvPr id="35" name="Rectangle 34"/>
          <p:cNvSpPr/>
          <p:nvPr/>
        </p:nvSpPr>
        <p:spPr>
          <a:xfrm>
            <a:off x="450761" y="3942517"/>
            <a:ext cx="1944710" cy="28209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60609" y="3951277"/>
            <a:ext cx="1712890" cy="276999"/>
          </a:xfrm>
          <a:prstGeom prst="rect">
            <a:avLst/>
          </a:prstGeom>
          <a:noFill/>
        </p:spPr>
        <p:txBody>
          <a:bodyPr wrap="square" rtlCol="0">
            <a:spAutoFit/>
          </a:bodyPr>
          <a:lstStyle/>
          <a:p>
            <a:r>
              <a:rPr lang="en-US" sz="1200" dirty="0" smtClean="0"/>
              <a:t>    </a:t>
            </a:r>
            <a:r>
              <a:rPr lang="en-US" sz="1200" dirty="0" smtClean="0">
                <a:solidFill>
                  <a:schemeClr val="tx1">
                    <a:lumMod val="50000"/>
                    <a:lumOff val="50000"/>
                  </a:schemeClr>
                </a:solidFill>
              </a:rPr>
              <a:t>Advisory</a:t>
            </a:r>
            <a:endParaRPr lang="en-US" sz="1200" dirty="0">
              <a:solidFill>
                <a:schemeClr val="tx1">
                  <a:lumMod val="50000"/>
                  <a:lumOff val="50000"/>
                </a:schemeClr>
              </a:solidFill>
            </a:endParaRPr>
          </a:p>
        </p:txBody>
      </p:sp>
      <p:grpSp>
        <p:nvGrpSpPr>
          <p:cNvPr id="45" name="Group 44"/>
          <p:cNvGrpSpPr/>
          <p:nvPr/>
        </p:nvGrpSpPr>
        <p:grpSpPr>
          <a:xfrm>
            <a:off x="0" y="1671352"/>
            <a:ext cx="817490" cy="338554"/>
            <a:chOff x="0" y="1671352"/>
            <a:chExt cx="817490" cy="338554"/>
          </a:xfrm>
        </p:grpSpPr>
        <p:sp>
          <p:nvSpPr>
            <p:cNvPr id="46" name="Rectangle 45">
              <a:hlinkClick r:id="rId10" action="ppaction://hlinksldjump"/>
            </p:cNvPr>
            <p:cNvSpPr/>
            <p:nvPr/>
          </p:nvSpPr>
          <p:spPr>
            <a:xfrm>
              <a:off x="38637" y="1789727"/>
              <a:ext cx="778853" cy="191355"/>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0" y="1671352"/>
              <a:ext cx="734096" cy="338554"/>
            </a:xfrm>
            <a:prstGeom prst="rect">
              <a:avLst/>
            </a:prstGeom>
            <a:noFill/>
          </p:spPr>
          <p:txBody>
            <a:bodyPr wrap="square" rtlCol="0">
              <a:spAutoFit/>
            </a:bodyPr>
            <a:lstStyle/>
            <a:p>
              <a:r>
                <a:rPr lang="en-US" sz="1600" dirty="0" smtClean="0"/>
                <a:t> </a:t>
              </a:r>
              <a:r>
                <a:rPr lang="en-US" sz="900" dirty="0" smtClean="0"/>
                <a:t>   </a:t>
              </a:r>
              <a:r>
                <a:rPr lang="en-US" sz="900" dirty="0" smtClean="0">
                  <a:solidFill>
                    <a:schemeClr val="tx1">
                      <a:lumMod val="50000"/>
                      <a:lumOff val="50000"/>
                    </a:schemeClr>
                  </a:solidFill>
                </a:rPr>
                <a:t>Program</a:t>
              </a:r>
              <a:endParaRPr lang="en-US" sz="900" dirty="0">
                <a:solidFill>
                  <a:schemeClr val="tx1">
                    <a:lumMod val="50000"/>
                    <a:lumOff val="50000"/>
                  </a:schemeClr>
                </a:solidFill>
              </a:endParaRPr>
            </a:p>
          </p:txBody>
        </p:sp>
      </p:grpSp>
      <p:grpSp>
        <p:nvGrpSpPr>
          <p:cNvPr id="48" name="Group 47"/>
          <p:cNvGrpSpPr/>
          <p:nvPr/>
        </p:nvGrpSpPr>
        <p:grpSpPr>
          <a:xfrm>
            <a:off x="882521" y="1657592"/>
            <a:ext cx="817490" cy="338554"/>
            <a:chOff x="0" y="1671352"/>
            <a:chExt cx="817490" cy="338554"/>
          </a:xfrm>
        </p:grpSpPr>
        <p:sp>
          <p:nvSpPr>
            <p:cNvPr id="49" name="Rectangle 48">
              <a:hlinkClick r:id="rId10" action="ppaction://hlinksldjump"/>
            </p:cNvPr>
            <p:cNvSpPr/>
            <p:nvPr/>
          </p:nvSpPr>
          <p:spPr>
            <a:xfrm>
              <a:off x="38637" y="1789727"/>
              <a:ext cx="778853" cy="191355"/>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0" y="1671352"/>
              <a:ext cx="734096" cy="338554"/>
            </a:xfrm>
            <a:prstGeom prst="rect">
              <a:avLst/>
            </a:prstGeom>
            <a:noFill/>
          </p:spPr>
          <p:txBody>
            <a:bodyPr wrap="square" rtlCol="0">
              <a:spAutoFit/>
            </a:bodyPr>
            <a:lstStyle/>
            <a:p>
              <a:r>
                <a:rPr lang="en-US" sz="1600" dirty="0" smtClean="0"/>
                <a:t> </a:t>
              </a:r>
              <a:r>
                <a:rPr lang="en-US" sz="900" dirty="0" smtClean="0"/>
                <a:t>   </a:t>
              </a:r>
              <a:r>
                <a:rPr lang="en-US" sz="900" dirty="0" smtClean="0">
                  <a:solidFill>
                    <a:schemeClr val="tx1">
                      <a:lumMod val="50000"/>
                      <a:lumOff val="50000"/>
                    </a:schemeClr>
                  </a:solidFill>
                </a:rPr>
                <a:t>Program</a:t>
              </a:r>
              <a:endParaRPr lang="en-US" sz="900" dirty="0">
                <a:solidFill>
                  <a:schemeClr val="tx1">
                    <a:lumMod val="50000"/>
                    <a:lumOff val="50000"/>
                  </a:schemeClr>
                </a:solidFill>
              </a:endParaRPr>
            </a:p>
          </p:txBody>
        </p:sp>
      </p:grpSp>
      <p:sp>
        <p:nvSpPr>
          <p:cNvPr id="51" name="Plus 50"/>
          <p:cNvSpPr/>
          <p:nvPr/>
        </p:nvSpPr>
        <p:spPr>
          <a:xfrm rot="2516032">
            <a:off x="684324" y="1809627"/>
            <a:ext cx="135834" cy="121154"/>
          </a:xfrm>
          <a:prstGeom prst="mathPlus">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Plus 51"/>
          <p:cNvSpPr/>
          <p:nvPr/>
        </p:nvSpPr>
        <p:spPr>
          <a:xfrm rot="2516032">
            <a:off x="1530952" y="1806645"/>
            <a:ext cx="135834" cy="121154"/>
          </a:xfrm>
          <a:prstGeom prst="mathPlus">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1769017" y="1656406"/>
            <a:ext cx="817490" cy="338554"/>
            <a:chOff x="0" y="1671352"/>
            <a:chExt cx="817490" cy="338554"/>
          </a:xfrm>
        </p:grpSpPr>
        <p:sp>
          <p:nvSpPr>
            <p:cNvPr id="53" name="Rectangle 52">
              <a:hlinkClick r:id="rId10" action="ppaction://hlinksldjump"/>
            </p:cNvPr>
            <p:cNvSpPr/>
            <p:nvPr/>
          </p:nvSpPr>
          <p:spPr>
            <a:xfrm>
              <a:off x="38637" y="1789727"/>
              <a:ext cx="778853" cy="191355"/>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0" y="1671352"/>
              <a:ext cx="734096" cy="338554"/>
            </a:xfrm>
            <a:prstGeom prst="rect">
              <a:avLst/>
            </a:prstGeom>
            <a:noFill/>
          </p:spPr>
          <p:txBody>
            <a:bodyPr wrap="square" rtlCol="0">
              <a:spAutoFit/>
            </a:bodyPr>
            <a:lstStyle/>
            <a:p>
              <a:r>
                <a:rPr lang="en-US" sz="1600" dirty="0" smtClean="0"/>
                <a:t> </a:t>
              </a:r>
              <a:r>
                <a:rPr lang="en-US" sz="900" dirty="0" smtClean="0"/>
                <a:t>   </a:t>
              </a:r>
              <a:r>
                <a:rPr lang="en-US" sz="900" dirty="0" smtClean="0">
                  <a:solidFill>
                    <a:schemeClr val="tx1">
                      <a:lumMod val="50000"/>
                      <a:lumOff val="50000"/>
                    </a:schemeClr>
                  </a:solidFill>
                </a:rPr>
                <a:t>India</a:t>
              </a:r>
              <a:endParaRPr lang="en-US" sz="900" dirty="0">
                <a:solidFill>
                  <a:schemeClr val="tx1">
                    <a:lumMod val="50000"/>
                    <a:lumOff val="50000"/>
                  </a:schemeClr>
                </a:solidFill>
              </a:endParaRPr>
            </a:p>
          </p:txBody>
        </p:sp>
      </p:grpSp>
      <p:sp>
        <p:nvSpPr>
          <p:cNvPr id="55" name="Plus 54"/>
          <p:cNvSpPr/>
          <p:nvPr/>
        </p:nvSpPr>
        <p:spPr>
          <a:xfrm rot="2516032">
            <a:off x="2319605" y="1794961"/>
            <a:ext cx="135834" cy="121154"/>
          </a:xfrm>
          <a:prstGeom prst="mathPlus">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p:cNvGrpSpPr/>
          <p:nvPr/>
        </p:nvGrpSpPr>
        <p:grpSpPr>
          <a:xfrm>
            <a:off x="450761" y="4257692"/>
            <a:ext cx="2768957" cy="2068962"/>
            <a:chOff x="425003" y="3782841"/>
            <a:chExt cx="2884867" cy="2068962"/>
          </a:xfrm>
        </p:grpSpPr>
        <p:grpSp>
          <p:nvGrpSpPr>
            <p:cNvPr id="57" name="Group 56"/>
            <p:cNvGrpSpPr/>
            <p:nvPr/>
          </p:nvGrpSpPr>
          <p:grpSpPr>
            <a:xfrm>
              <a:off x="425003" y="3782841"/>
              <a:ext cx="2884867" cy="2025531"/>
              <a:chOff x="425003" y="3782841"/>
              <a:chExt cx="2884867" cy="2025531"/>
            </a:xfrm>
          </p:grpSpPr>
          <p:pic>
            <p:nvPicPr>
              <p:cNvPr id="68" name="Picture 67">
                <a:hlinkClick r:id="rId11" action="ppaction://hlinksldjump"/>
              </p:cNvPr>
              <p:cNvPicPr>
                <a:picLocks noChangeAspect="1"/>
              </p:cNvPicPr>
              <p:nvPr/>
            </p:nvPicPr>
            <p:blipFill>
              <a:blip r:embed="rId12"/>
              <a:stretch>
                <a:fillRect/>
              </a:stretch>
            </p:blipFill>
            <p:spPr>
              <a:xfrm>
                <a:off x="425003" y="3782841"/>
                <a:ext cx="2884867" cy="2025531"/>
              </a:xfrm>
              <a:prstGeom prst="rect">
                <a:avLst/>
              </a:prstGeom>
            </p:spPr>
          </p:pic>
          <p:sp>
            <p:nvSpPr>
              <p:cNvPr id="69" name="Rectangle 68"/>
              <p:cNvSpPr/>
              <p:nvPr/>
            </p:nvSpPr>
            <p:spPr>
              <a:xfrm>
                <a:off x="856763" y="4185634"/>
                <a:ext cx="1564466" cy="2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843248" y="4145254"/>
                <a:ext cx="830369" cy="261610"/>
              </a:xfrm>
              <a:prstGeom prst="rect">
                <a:avLst/>
              </a:prstGeom>
              <a:noFill/>
            </p:spPr>
            <p:txBody>
              <a:bodyPr wrap="square" rtlCol="0">
                <a:spAutoFit/>
              </a:bodyPr>
              <a:lstStyle/>
              <a:p>
                <a:r>
                  <a:rPr lang="en-US" sz="1100" dirty="0" smtClean="0">
                    <a:solidFill>
                      <a:schemeClr val="tx1">
                        <a:lumMod val="50000"/>
                        <a:lumOff val="50000"/>
                      </a:schemeClr>
                    </a:solidFill>
                  </a:rPr>
                  <a:t>Tax</a:t>
                </a:r>
                <a:endParaRPr lang="en-US" sz="1100" dirty="0">
                  <a:solidFill>
                    <a:schemeClr val="tx1">
                      <a:lumMod val="50000"/>
                      <a:lumOff val="50000"/>
                    </a:schemeClr>
                  </a:solidFill>
                </a:endParaRPr>
              </a:p>
            </p:txBody>
          </p:sp>
        </p:grpSp>
        <p:sp>
          <p:nvSpPr>
            <p:cNvPr id="58" name="Rectangle 57"/>
            <p:cNvSpPr/>
            <p:nvPr/>
          </p:nvSpPr>
          <p:spPr>
            <a:xfrm>
              <a:off x="843248" y="4493565"/>
              <a:ext cx="1564466" cy="2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855054" y="4763187"/>
              <a:ext cx="1564466" cy="2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853345" y="5004673"/>
              <a:ext cx="1564466" cy="2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853345" y="5314984"/>
              <a:ext cx="1564466" cy="2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816636" y="5572982"/>
              <a:ext cx="1564466" cy="206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828878" y="4490267"/>
              <a:ext cx="830369" cy="261610"/>
            </a:xfrm>
            <a:prstGeom prst="rect">
              <a:avLst/>
            </a:prstGeom>
            <a:noFill/>
          </p:spPr>
          <p:txBody>
            <a:bodyPr wrap="square" rtlCol="0">
              <a:spAutoFit/>
            </a:bodyPr>
            <a:lstStyle/>
            <a:p>
              <a:r>
                <a:rPr lang="en-US" sz="1100" dirty="0" smtClean="0">
                  <a:solidFill>
                    <a:schemeClr val="tx1">
                      <a:lumMod val="50000"/>
                      <a:lumOff val="50000"/>
                    </a:schemeClr>
                  </a:solidFill>
                </a:rPr>
                <a:t>IT</a:t>
              </a:r>
              <a:endParaRPr lang="en-US" sz="1100" dirty="0">
                <a:solidFill>
                  <a:schemeClr val="tx1">
                    <a:lumMod val="50000"/>
                    <a:lumOff val="50000"/>
                  </a:schemeClr>
                </a:solidFill>
              </a:endParaRPr>
            </a:p>
          </p:txBody>
        </p:sp>
        <p:sp>
          <p:nvSpPr>
            <p:cNvPr id="64" name="TextBox 63"/>
            <p:cNvSpPr txBox="1"/>
            <p:nvPr/>
          </p:nvSpPr>
          <p:spPr>
            <a:xfrm>
              <a:off x="801869" y="4771510"/>
              <a:ext cx="830369" cy="261610"/>
            </a:xfrm>
            <a:prstGeom prst="rect">
              <a:avLst/>
            </a:prstGeom>
            <a:noFill/>
          </p:spPr>
          <p:txBody>
            <a:bodyPr wrap="square" rtlCol="0">
              <a:spAutoFit/>
            </a:bodyPr>
            <a:lstStyle/>
            <a:p>
              <a:r>
                <a:rPr lang="en-US" sz="1100" dirty="0" smtClean="0">
                  <a:solidFill>
                    <a:schemeClr val="tx1">
                      <a:lumMod val="50000"/>
                      <a:lumOff val="50000"/>
                    </a:schemeClr>
                  </a:solidFill>
                </a:rPr>
                <a:t>Audit</a:t>
              </a:r>
              <a:endParaRPr lang="en-US" sz="1100" dirty="0">
                <a:solidFill>
                  <a:schemeClr val="tx1">
                    <a:lumMod val="50000"/>
                    <a:lumOff val="50000"/>
                  </a:schemeClr>
                </a:solidFill>
              </a:endParaRPr>
            </a:p>
          </p:txBody>
        </p:sp>
        <p:sp>
          <p:nvSpPr>
            <p:cNvPr id="65" name="TextBox 64"/>
            <p:cNvSpPr txBox="1"/>
            <p:nvPr/>
          </p:nvSpPr>
          <p:spPr>
            <a:xfrm>
              <a:off x="811371" y="5040145"/>
              <a:ext cx="830369" cy="261610"/>
            </a:xfrm>
            <a:prstGeom prst="rect">
              <a:avLst/>
            </a:prstGeom>
            <a:noFill/>
          </p:spPr>
          <p:txBody>
            <a:bodyPr wrap="square" rtlCol="0">
              <a:spAutoFit/>
            </a:bodyPr>
            <a:lstStyle/>
            <a:p>
              <a:r>
                <a:rPr lang="en-US" sz="1100" dirty="0" smtClean="0">
                  <a:solidFill>
                    <a:schemeClr val="tx1">
                      <a:lumMod val="50000"/>
                      <a:lumOff val="50000"/>
                    </a:schemeClr>
                  </a:solidFill>
                </a:rPr>
                <a:t>xyz</a:t>
              </a:r>
              <a:endParaRPr lang="en-US" sz="1100" dirty="0">
                <a:solidFill>
                  <a:schemeClr val="tx1">
                    <a:lumMod val="50000"/>
                    <a:lumOff val="50000"/>
                  </a:schemeClr>
                </a:solidFill>
              </a:endParaRPr>
            </a:p>
          </p:txBody>
        </p:sp>
        <p:sp>
          <p:nvSpPr>
            <p:cNvPr id="66" name="TextBox 65"/>
            <p:cNvSpPr txBox="1"/>
            <p:nvPr/>
          </p:nvSpPr>
          <p:spPr>
            <a:xfrm>
              <a:off x="822758" y="5320715"/>
              <a:ext cx="830369" cy="261610"/>
            </a:xfrm>
            <a:prstGeom prst="rect">
              <a:avLst/>
            </a:prstGeom>
            <a:noFill/>
          </p:spPr>
          <p:txBody>
            <a:bodyPr wrap="square" rtlCol="0">
              <a:spAutoFit/>
            </a:bodyPr>
            <a:lstStyle/>
            <a:p>
              <a:r>
                <a:rPr lang="en-US" sz="1100" dirty="0" err="1" smtClean="0">
                  <a:solidFill>
                    <a:schemeClr val="tx1">
                      <a:lumMod val="50000"/>
                      <a:lumOff val="50000"/>
                    </a:schemeClr>
                  </a:solidFill>
                </a:rPr>
                <a:t>abc</a:t>
              </a:r>
              <a:endParaRPr lang="en-US" sz="1100" dirty="0">
                <a:solidFill>
                  <a:schemeClr val="tx1">
                    <a:lumMod val="50000"/>
                    <a:lumOff val="50000"/>
                  </a:schemeClr>
                </a:solidFill>
              </a:endParaRPr>
            </a:p>
          </p:txBody>
        </p:sp>
        <p:sp>
          <p:nvSpPr>
            <p:cNvPr id="67" name="TextBox 66"/>
            <p:cNvSpPr txBox="1"/>
            <p:nvPr/>
          </p:nvSpPr>
          <p:spPr>
            <a:xfrm>
              <a:off x="795112" y="5590193"/>
              <a:ext cx="830369" cy="261610"/>
            </a:xfrm>
            <a:prstGeom prst="rect">
              <a:avLst/>
            </a:prstGeom>
            <a:noFill/>
          </p:spPr>
          <p:txBody>
            <a:bodyPr wrap="square" rtlCol="0">
              <a:spAutoFit/>
            </a:bodyPr>
            <a:lstStyle/>
            <a:p>
              <a:r>
                <a:rPr lang="en-US" sz="1100" dirty="0" err="1" smtClean="0">
                  <a:solidFill>
                    <a:schemeClr val="tx1">
                      <a:lumMod val="50000"/>
                      <a:lumOff val="50000"/>
                    </a:schemeClr>
                  </a:solidFill>
                </a:rPr>
                <a:t>pqr</a:t>
              </a:r>
              <a:endParaRPr lang="en-US" sz="1100" dirty="0">
                <a:solidFill>
                  <a:schemeClr val="tx1">
                    <a:lumMod val="50000"/>
                    <a:lumOff val="50000"/>
                  </a:schemeClr>
                </a:solidFill>
              </a:endParaRPr>
            </a:p>
          </p:txBody>
        </p:sp>
      </p:grpSp>
      <p:pic>
        <p:nvPicPr>
          <p:cNvPr id="71" name="Picture 70"/>
          <p:cNvPicPr>
            <a:picLocks noChangeAspect="1"/>
          </p:cNvPicPr>
          <p:nvPr/>
        </p:nvPicPr>
        <p:blipFill>
          <a:blip r:embed="rId13"/>
          <a:stretch>
            <a:fillRect/>
          </a:stretch>
        </p:blipFill>
        <p:spPr>
          <a:xfrm>
            <a:off x="509577" y="4893972"/>
            <a:ext cx="2483899" cy="314325"/>
          </a:xfrm>
          <a:prstGeom prst="rect">
            <a:avLst/>
          </a:prstGeom>
        </p:spPr>
      </p:pic>
      <p:sp>
        <p:nvSpPr>
          <p:cNvPr id="72" name="Rectangle 71"/>
          <p:cNvSpPr/>
          <p:nvPr/>
        </p:nvSpPr>
        <p:spPr>
          <a:xfrm>
            <a:off x="877231" y="4944932"/>
            <a:ext cx="1567884" cy="2579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821605" y="4960911"/>
            <a:ext cx="797006" cy="261610"/>
          </a:xfrm>
          <a:prstGeom prst="rect">
            <a:avLst/>
          </a:prstGeom>
          <a:noFill/>
        </p:spPr>
        <p:txBody>
          <a:bodyPr wrap="square" rtlCol="0">
            <a:spAutoFit/>
          </a:bodyPr>
          <a:lstStyle/>
          <a:p>
            <a:r>
              <a:rPr lang="en-US" sz="1100" dirty="0" smtClean="0">
                <a:solidFill>
                  <a:schemeClr val="tx1">
                    <a:lumMod val="50000"/>
                    <a:lumOff val="50000"/>
                  </a:schemeClr>
                </a:solidFill>
              </a:rPr>
              <a:t>IT</a:t>
            </a:r>
            <a:endParaRPr lang="en-US" sz="1100" dirty="0">
              <a:solidFill>
                <a:schemeClr val="tx1">
                  <a:lumMod val="50000"/>
                  <a:lumOff val="50000"/>
                </a:schemeClr>
              </a:solidFill>
            </a:endParaRPr>
          </a:p>
        </p:txBody>
      </p:sp>
      <p:grpSp>
        <p:nvGrpSpPr>
          <p:cNvPr id="74" name="Group 73"/>
          <p:cNvGrpSpPr/>
          <p:nvPr/>
        </p:nvGrpSpPr>
        <p:grpSpPr>
          <a:xfrm>
            <a:off x="2627063" y="1653001"/>
            <a:ext cx="592656" cy="338554"/>
            <a:chOff x="0" y="1671352"/>
            <a:chExt cx="817490" cy="338554"/>
          </a:xfrm>
        </p:grpSpPr>
        <p:sp>
          <p:nvSpPr>
            <p:cNvPr id="75" name="Rectangle 74">
              <a:hlinkClick r:id="rId10" action="ppaction://hlinksldjump"/>
            </p:cNvPr>
            <p:cNvSpPr/>
            <p:nvPr/>
          </p:nvSpPr>
          <p:spPr>
            <a:xfrm>
              <a:off x="38637" y="1789727"/>
              <a:ext cx="778853" cy="191355"/>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0" y="1671352"/>
              <a:ext cx="734096" cy="338554"/>
            </a:xfrm>
            <a:prstGeom prst="rect">
              <a:avLst/>
            </a:prstGeom>
            <a:noFill/>
          </p:spPr>
          <p:txBody>
            <a:bodyPr wrap="square" rtlCol="0">
              <a:spAutoFit/>
            </a:bodyPr>
            <a:lstStyle/>
            <a:p>
              <a:r>
                <a:rPr lang="en-US" sz="1600" dirty="0" smtClean="0"/>
                <a:t> </a:t>
              </a:r>
              <a:r>
                <a:rPr lang="en-US" sz="900" dirty="0" smtClean="0"/>
                <a:t>   </a:t>
              </a:r>
              <a:r>
                <a:rPr lang="en-US" sz="900" dirty="0" smtClean="0">
                  <a:solidFill>
                    <a:schemeClr val="tx1">
                      <a:lumMod val="50000"/>
                      <a:lumOff val="50000"/>
                    </a:schemeClr>
                  </a:solidFill>
                </a:rPr>
                <a:t>IT</a:t>
              </a:r>
              <a:endParaRPr lang="en-US" sz="900" dirty="0">
                <a:solidFill>
                  <a:schemeClr val="tx1">
                    <a:lumMod val="50000"/>
                    <a:lumOff val="50000"/>
                  </a:schemeClr>
                </a:solidFill>
              </a:endParaRPr>
            </a:p>
          </p:txBody>
        </p:sp>
      </p:grpSp>
      <p:sp>
        <p:nvSpPr>
          <p:cNvPr id="77" name="Plus 76"/>
          <p:cNvSpPr/>
          <p:nvPr/>
        </p:nvSpPr>
        <p:spPr>
          <a:xfrm rot="2516032">
            <a:off x="2978920" y="1805842"/>
            <a:ext cx="135834" cy="121154"/>
          </a:xfrm>
          <a:prstGeom prst="mathPlus">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8" name="Table 77"/>
          <p:cNvGraphicFramePr>
            <a:graphicFrameLocks noGrp="1"/>
          </p:cNvGraphicFramePr>
          <p:nvPr>
            <p:extLst/>
          </p:nvPr>
        </p:nvGraphicFramePr>
        <p:xfrm>
          <a:off x="3912494" y="2262398"/>
          <a:ext cx="8128001" cy="741680"/>
        </p:xfrm>
        <a:graphic>
          <a:graphicData uri="http://schemas.openxmlformats.org/drawingml/2006/table">
            <a:tbl>
              <a:tblPr firstRow="1" bandRow="1">
                <a:tableStyleId>{2D5ABB26-0587-4C30-8999-92F81FD0307C}</a:tableStyleId>
              </a:tblPr>
              <a:tblGrid>
                <a:gridCol w="633748">
                  <a:extLst>
                    <a:ext uri="{9D8B030D-6E8A-4147-A177-3AD203B41FA5}">
                      <a16:colId xmlns:a16="http://schemas.microsoft.com/office/drawing/2014/main" xmlns="" val="20000"/>
                    </a:ext>
                  </a:extLst>
                </a:gridCol>
                <a:gridCol w="1688538">
                  <a:extLst>
                    <a:ext uri="{9D8B030D-6E8A-4147-A177-3AD203B41FA5}">
                      <a16:colId xmlns:a16="http://schemas.microsoft.com/office/drawing/2014/main" xmlns="" val="20001"/>
                    </a:ext>
                  </a:extLst>
                </a:gridCol>
                <a:gridCol w="1161143">
                  <a:extLst>
                    <a:ext uri="{9D8B030D-6E8A-4147-A177-3AD203B41FA5}">
                      <a16:colId xmlns:a16="http://schemas.microsoft.com/office/drawing/2014/main" xmlns="" val="20002"/>
                    </a:ext>
                  </a:extLst>
                </a:gridCol>
                <a:gridCol w="1161143">
                  <a:extLst>
                    <a:ext uri="{9D8B030D-6E8A-4147-A177-3AD203B41FA5}">
                      <a16:colId xmlns:a16="http://schemas.microsoft.com/office/drawing/2014/main" xmlns="" val="20003"/>
                    </a:ext>
                  </a:extLst>
                </a:gridCol>
                <a:gridCol w="1161143">
                  <a:extLst>
                    <a:ext uri="{9D8B030D-6E8A-4147-A177-3AD203B41FA5}">
                      <a16:colId xmlns:a16="http://schemas.microsoft.com/office/drawing/2014/main" xmlns="" val="20004"/>
                    </a:ext>
                  </a:extLst>
                </a:gridCol>
                <a:gridCol w="855346">
                  <a:extLst>
                    <a:ext uri="{9D8B030D-6E8A-4147-A177-3AD203B41FA5}">
                      <a16:colId xmlns:a16="http://schemas.microsoft.com/office/drawing/2014/main" xmlns="" val="20005"/>
                    </a:ext>
                  </a:extLst>
                </a:gridCol>
                <a:gridCol w="1466940">
                  <a:extLst>
                    <a:ext uri="{9D8B030D-6E8A-4147-A177-3AD203B41FA5}">
                      <a16:colId xmlns:a16="http://schemas.microsoft.com/office/drawing/2014/main" xmlns="" val="20006"/>
                    </a:ext>
                  </a:extLst>
                </a:gridCol>
              </a:tblGrid>
              <a:tr h="370840">
                <a:tc>
                  <a:txBody>
                    <a:bodyPr/>
                    <a:lstStyle/>
                    <a:p>
                      <a:r>
                        <a:rPr lang="en-US" sz="1200" dirty="0" smtClean="0">
                          <a:solidFill>
                            <a:schemeClr val="bg2">
                              <a:lumMod val="50000"/>
                            </a:schemeClr>
                          </a:solidFill>
                        </a:rPr>
                        <a:t>1</a:t>
                      </a:r>
                      <a:endParaRPr lang="en-US" sz="1200"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bg2">
                              <a:lumMod val="50000"/>
                            </a:schemeClr>
                          </a:solidFill>
                          <a:hlinkClick r:id="rId14" action="ppaction://hlinksldjump"/>
                        </a:rPr>
                        <a:t>Portfolio-1</a:t>
                      </a:r>
                      <a:endParaRPr lang="en-US" sz="1200"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bg2">
                              <a:lumMod val="50000"/>
                            </a:schemeClr>
                          </a:solidFill>
                          <a:latin typeface="+mn-lt"/>
                          <a:ea typeface="+mn-ea"/>
                          <a:cs typeface="+mn-cs"/>
                        </a:rPr>
                        <a:t>xyz</a:t>
                      </a:r>
                      <a:endParaRPr lang="en-US" sz="1200" kern="1200" dirty="0">
                        <a:solidFill>
                          <a:schemeClr val="bg2">
                            <a:lumMod val="50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bg2">
                              <a:lumMod val="50000"/>
                            </a:schemeClr>
                          </a:solidFill>
                          <a:latin typeface="+mn-lt"/>
                          <a:ea typeface="+mn-ea"/>
                          <a:cs typeface="+mn-cs"/>
                        </a:rPr>
                        <a:t>2</a:t>
                      </a:r>
                      <a:endParaRPr lang="en-US" sz="1200" kern="1200" dirty="0">
                        <a:solidFill>
                          <a:schemeClr val="bg2">
                            <a:lumMod val="50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r>
                        <a:rPr lang="en-US" sz="1200" dirty="0" smtClean="0">
                          <a:solidFill>
                            <a:schemeClr val="bg2">
                              <a:lumMod val="50000"/>
                            </a:schemeClr>
                          </a:solidFill>
                        </a:rPr>
                        <a:t>2</a:t>
                      </a:r>
                      <a:endParaRPr lang="en-US" sz="1200"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bg2">
                              <a:lumMod val="50000"/>
                            </a:schemeClr>
                          </a:solidFill>
                        </a:rPr>
                        <a:t>Portfolio-2</a:t>
                      </a:r>
                      <a:endParaRPr lang="en-US" sz="1200"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bg2">
                              <a:lumMod val="50000"/>
                            </a:schemeClr>
                          </a:solidFill>
                          <a:latin typeface="+mn-lt"/>
                          <a:ea typeface="+mn-ea"/>
                          <a:cs typeface="+mn-cs"/>
                        </a:rPr>
                        <a:t>xyz</a:t>
                      </a:r>
                      <a:endParaRPr lang="en-US" sz="1200" kern="1200" dirty="0">
                        <a:solidFill>
                          <a:schemeClr val="bg2">
                            <a:lumMod val="50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200" kern="1200" dirty="0" smtClean="0">
                          <a:solidFill>
                            <a:schemeClr val="bg2">
                              <a:lumMod val="50000"/>
                            </a:schemeClr>
                          </a:solidFill>
                          <a:latin typeface="+mn-lt"/>
                          <a:ea typeface="+mn-ea"/>
                          <a:cs typeface="+mn-cs"/>
                        </a:rPr>
                        <a:t>2</a:t>
                      </a:r>
                      <a:endParaRPr lang="en-US" sz="1200" kern="1200" dirty="0">
                        <a:solidFill>
                          <a:schemeClr val="bg2">
                            <a:lumMod val="50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5357625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12879"/>
            <a:ext cx="12192000" cy="1197735"/>
          </a:xfrm>
          <a:prstGeom prst="rect">
            <a:avLst/>
          </a:prstGeom>
        </p:spPr>
      </p:pic>
      <p:sp>
        <p:nvSpPr>
          <p:cNvPr id="8" name="Rectangle 7"/>
          <p:cNvSpPr/>
          <p:nvPr/>
        </p:nvSpPr>
        <p:spPr>
          <a:xfrm>
            <a:off x="244699" y="862884"/>
            <a:ext cx="2163650" cy="206062"/>
          </a:xfrm>
          <a:prstGeom prst="rect">
            <a:avLst/>
          </a:prstGeom>
          <a:solidFill>
            <a:srgbClr val="425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44698" y="812026"/>
            <a:ext cx="3585369" cy="307777"/>
          </a:xfrm>
          <a:prstGeom prst="rect">
            <a:avLst/>
          </a:prstGeom>
          <a:noFill/>
        </p:spPr>
        <p:txBody>
          <a:bodyPr wrap="square" rtlCol="0">
            <a:spAutoFit/>
          </a:bodyPr>
          <a:lstStyle/>
          <a:p>
            <a:r>
              <a:rPr lang="en-US" sz="1400" dirty="0" smtClean="0">
                <a:solidFill>
                  <a:schemeClr val="bg1"/>
                </a:solidFill>
                <a:latin typeface="+mj-lt"/>
              </a:rPr>
              <a:t>Portfolio1 Service Portfolio Dashboard</a:t>
            </a:r>
            <a:endParaRPr lang="en-US" sz="1400" dirty="0">
              <a:solidFill>
                <a:schemeClr val="bg1"/>
              </a:solidFill>
              <a:latin typeface="+mj-lt"/>
            </a:endParaRPr>
          </a:p>
        </p:txBody>
      </p:sp>
      <p:sp>
        <p:nvSpPr>
          <p:cNvPr id="2" name="Rectangle 1"/>
          <p:cNvSpPr/>
          <p:nvPr/>
        </p:nvSpPr>
        <p:spPr>
          <a:xfrm>
            <a:off x="244699" y="1235202"/>
            <a:ext cx="3630500" cy="16354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144272" y="1184856"/>
            <a:ext cx="1088371"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Services</a:t>
            </a:r>
          </a:p>
        </p:txBody>
      </p:sp>
      <p:grpSp>
        <p:nvGrpSpPr>
          <p:cNvPr id="121" name="Group 120"/>
          <p:cNvGrpSpPr/>
          <p:nvPr/>
        </p:nvGrpSpPr>
        <p:grpSpPr>
          <a:xfrm>
            <a:off x="264491" y="1685449"/>
            <a:ext cx="2520246" cy="1065339"/>
            <a:chOff x="3406936" y="1701850"/>
            <a:chExt cx="2520246" cy="1065339"/>
          </a:xfrm>
        </p:grpSpPr>
        <p:sp>
          <p:nvSpPr>
            <p:cNvPr id="19" name="Oval 18"/>
            <p:cNvSpPr/>
            <p:nvPr/>
          </p:nvSpPr>
          <p:spPr>
            <a:xfrm>
              <a:off x="3406936" y="1771375"/>
              <a:ext cx="153969" cy="143409"/>
            </a:xfrm>
            <a:prstGeom prst="ellipse">
              <a:avLst/>
            </a:prstGeom>
            <a:solidFill>
              <a:srgbClr val="14F0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432694" y="2144361"/>
              <a:ext cx="153969" cy="14891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439030" y="2560883"/>
              <a:ext cx="167055" cy="1179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228757" y="1736788"/>
              <a:ext cx="1091519" cy="1609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228756" y="1748691"/>
              <a:ext cx="712168" cy="14195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3542974" y="1715571"/>
              <a:ext cx="544186"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Active</a:t>
              </a:r>
              <a:endParaRPr lang="en-US" sz="900" b="1" dirty="0">
                <a:solidFill>
                  <a:schemeClr val="bg1"/>
                </a:solidFill>
                <a:latin typeface="Times New Roman" panose="02020603050405020304" pitchFamily="18" charset="0"/>
                <a:cs typeface="Times New Roman" panose="02020603050405020304" pitchFamily="18" charset="0"/>
              </a:endParaRPr>
            </a:p>
          </p:txBody>
        </p:sp>
        <p:sp>
          <p:nvSpPr>
            <p:cNvPr id="54" name="TextBox 53"/>
            <p:cNvSpPr txBox="1"/>
            <p:nvPr/>
          </p:nvSpPr>
          <p:spPr>
            <a:xfrm>
              <a:off x="3483920" y="2136539"/>
              <a:ext cx="741339"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In Active</a:t>
              </a:r>
              <a:endParaRPr lang="en-US" sz="900" b="1" dirty="0">
                <a:solidFill>
                  <a:schemeClr val="bg1"/>
                </a:solidFill>
                <a:latin typeface="Times New Roman" panose="02020603050405020304" pitchFamily="18" charset="0"/>
                <a:cs typeface="Times New Roman" panose="02020603050405020304" pitchFamily="18" charset="0"/>
              </a:endParaRPr>
            </a:p>
          </p:txBody>
        </p:sp>
        <p:sp>
          <p:nvSpPr>
            <p:cNvPr id="59" name="TextBox 58"/>
            <p:cNvSpPr txBox="1"/>
            <p:nvPr/>
          </p:nvSpPr>
          <p:spPr>
            <a:xfrm>
              <a:off x="3497916" y="2536357"/>
              <a:ext cx="741339"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Retired</a:t>
              </a:r>
              <a:endParaRPr lang="en-US" sz="900" b="1" dirty="0">
                <a:solidFill>
                  <a:schemeClr val="bg1"/>
                </a:solidFill>
                <a:latin typeface="Times New Roman" panose="02020603050405020304" pitchFamily="18" charset="0"/>
                <a:cs typeface="Times New Roman" panose="02020603050405020304" pitchFamily="18" charset="0"/>
              </a:endParaRPr>
            </a:p>
          </p:txBody>
        </p:sp>
        <p:sp>
          <p:nvSpPr>
            <p:cNvPr id="67" name="Rectangle 66"/>
            <p:cNvSpPr/>
            <p:nvPr/>
          </p:nvSpPr>
          <p:spPr>
            <a:xfrm>
              <a:off x="4225261" y="2144361"/>
              <a:ext cx="1091519" cy="1609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225260" y="2156265"/>
              <a:ext cx="539923" cy="13700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225260" y="2571294"/>
              <a:ext cx="1091519" cy="1609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225259" y="2583197"/>
              <a:ext cx="256589" cy="14905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5382996" y="1701850"/>
              <a:ext cx="544186"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70</a:t>
              </a:r>
              <a:endParaRPr lang="en-US" sz="900" b="1" dirty="0">
                <a:solidFill>
                  <a:schemeClr val="bg1"/>
                </a:solidFill>
                <a:latin typeface="Times New Roman" panose="02020603050405020304" pitchFamily="18" charset="0"/>
                <a:cs typeface="Times New Roman" panose="02020603050405020304" pitchFamily="18" charset="0"/>
              </a:endParaRPr>
            </a:p>
          </p:txBody>
        </p:sp>
        <p:sp>
          <p:nvSpPr>
            <p:cNvPr id="76" name="TextBox 75"/>
            <p:cNvSpPr txBox="1"/>
            <p:nvPr/>
          </p:nvSpPr>
          <p:spPr>
            <a:xfrm>
              <a:off x="5381595" y="2103401"/>
              <a:ext cx="544186"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20</a:t>
              </a:r>
              <a:endParaRPr lang="en-US" sz="900" b="1" dirty="0">
                <a:solidFill>
                  <a:schemeClr val="bg1"/>
                </a:solidFill>
                <a:latin typeface="Times New Roman" panose="02020603050405020304" pitchFamily="18" charset="0"/>
                <a:cs typeface="Times New Roman" panose="02020603050405020304" pitchFamily="18" charset="0"/>
              </a:endParaRPr>
            </a:p>
          </p:txBody>
        </p:sp>
        <p:sp>
          <p:nvSpPr>
            <p:cNvPr id="77" name="TextBox 76"/>
            <p:cNvSpPr txBox="1"/>
            <p:nvPr/>
          </p:nvSpPr>
          <p:spPr>
            <a:xfrm>
              <a:off x="5381595" y="2536357"/>
              <a:ext cx="544186" cy="230832"/>
            </a:xfrm>
            <a:prstGeom prst="rect">
              <a:avLst/>
            </a:prstGeom>
            <a:noFill/>
          </p:spPr>
          <p:txBody>
            <a:bodyPr wrap="square" rtlCol="0">
              <a:spAutoFit/>
            </a:bodyPr>
            <a:lstStyle/>
            <a:p>
              <a:pPr algn="ctr"/>
              <a:r>
                <a:rPr lang="en-US" sz="900" b="1" dirty="0" smtClean="0">
                  <a:solidFill>
                    <a:schemeClr val="bg1"/>
                  </a:solidFill>
                  <a:latin typeface="Times New Roman" panose="02020603050405020304" pitchFamily="18" charset="0"/>
                  <a:cs typeface="Times New Roman" panose="02020603050405020304" pitchFamily="18" charset="0"/>
                </a:rPr>
                <a:t>10</a:t>
              </a:r>
              <a:endParaRPr lang="en-US" sz="900" b="1" dirty="0">
                <a:solidFill>
                  <a:schemeClr val="bg1"/>
                </a:solidFill>
                <a:latin typeface="Times New Roman" panose="02020603050405020304" pitchFamily="18" charset="0"/>
                <a:cs typeface="Times New Roman" panose="02020603050405020304" pitchFamily="18" charset="0"/>
              </a:endParaRPr>
            </a:p>
          </p:txBody>
        </p:sp>
      </p:grpSp>
      <p:sp>
        <p:nvSpPr>
          <p:cNvPr id="78" name="TextBox 77"/>
          <p:cNvSpPr txBox="1"/>
          <p:nvPr/>
        </p:nvSpPr>
        <p:spPr>
          <a:xfrm>
            <a:off x="2653506" y="1196227"/>
            <a:ext cx="1088371" cy="369332"/>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100</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79" name="TextBox 78"/>
          <p:cNvSpPr txBox="1"/>
          <p:nvPr/>
        </p:nvSpPr>
        <p:spPr>
          <a:xfrm>
            <a:off x="3912596" y="1219313"/>
            <a:ext cx="1088371" cy="369332"/>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Incidents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71" name="TextBox 170"/>
          <p:cNvSpPr txBox="1"/>
          <p:nvPr/>
        </p:nvSpPr>
        <p:spPr>
          <a:xfrm>
            <a:off x="3875199" y="1233975"/>
            <a:ext cx="1088371" cy="369332"/>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Incident</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86" name="TextBox 185"/>
          <p:cNvSpPr txBox="1"/>
          <p:nvPr/>
        </p:nvSpPr>
        <p:spPr>
          <a:xfrm>
            <a:off x="7540467" y="1180165"/>
            <a:ext cx="1454780" cy="369332"/>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Performance</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15" name="TextBox 214"/>
          <p:cNvSpPr txBox="1"/>
          <p:nvPr/>
        </p:nvSpPr>
        <p:spPr>
          <a:xfrm>
            <a:off x="3915103" y="3025377"/>
            <a:ext cx="1088371" cy="369332"/>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Info</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36" name="TextBox 235"/>
          <p:cNvSpPr txBox="1"/>
          <p:nvPr/>
        </p:nvSpPr>
        <p:spPr>
          <a:xfrm>
            <a:off x="2303296" y="2976213"/>
            <a:ext cx="1266372" cy="646331"/>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Service Catalogue</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37" name="TextBox 236"/>
          <p:cNvSpPr txBox="1"/>
          <p:nvPr/>
        </p:nvSpPr>
        <p:spPr>
          <a:xfrm>
            <a:off x="2435954" y="3664160"/>
            <a:ext cx="1088371" cy="369332"/>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150</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39" name="TextBox 238"/>
          <p:cNvSpPr txBox="1"/>
          <p:nvPr/>
        </p:nvSpPr>
        <p:spPr>
          <a:xfrm>
            <a:off x="128863" y="2973859"/>
            <a:ext cx="1088371" cy="369332"/>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Supplier</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40" name="TextBox 239"/>
          <p:cNvSpPr txBox="1"/>
          <p:nvPr/>
        </p:nvSpPr>
        <p:spPr>
          <a:xfrm>
            <a:off x="527928" y="3599392"/>
            <a:ext cx="1088371" cy="369332"/>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60</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6320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2364441" y="26458"/>
            <a:ext cx="705970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smtClean="0">
                <a:solidFill>
                  <a:schemeClr val="accent2">
                    <a:lumMod val="75000"/>
                  </a:schemeClr>
                </a:solidFill>
                <a:latin typeface="Times New Roman" panose="02020603050405020304" pitchFamily="18" charset="0"/>
                <a:cs typeface="Times New Roman" panose="02020603050405020304" pitchFamily="18" charset="0"/>
              </a:rPr>
              <a:t>Project Organization</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891532652"/>
              </p:ext>
            </p:extLst>
          </p:nvPr>
        </p:nvGraphicFramePr>
        <p:xfrm>
          <a:off x="847164" y="927848"/>
          <a:ext cx="10717307" cy="4664026"/>
        </p:xfrm>
        <a:graphic>
          <a:graphicData uri="http://schemas.openxmlformats.org/drawingml/2006/table">
            <a:tbl>
              <a:tblPr>
                <a:tableStyleId>{5DA37D80-6434-44D0-A028-1B22A696006F}</a:tableStyleId>
              </a:tblPr>
              <a:tblGrid>
                <a:gridCol w="523135">
                  <a:extLst>
                    <a:ext uri="{9D8B030D-6E8A-4147-A177-3AD203B41FA5}">
                      <a16:colId xmlns:a16="http://schemas.microsoft.com/office/drawing/2014/main" xmlns="" val="20000"/>
                    </a:ext>
                  </a:extLst>
                </a:gridCol>
                <a:gridCol w="2589816">
                  <a:extLst>
                    <a:ext uri="{9D8B030D-6E8A-4147-A177-3AD203B41FA5}">
                      <a16:colId xmlns:a16="http://schemas.microsoft.com/office/drawing/2014/main" xmlns="" val="20001"/>
                    </a:ext>
                  </a:extLst>
                </a:gridCol>
                <a:gridCol w="1710632">
                  <a:extLst>
                    <a:ext uri="{9D8B030D-6E8A-4147-A177-3AD203B41FA5}">
                      <a16:colId xmlns:a16="http://schemas.microsoft.com/office/drawing/2014/main" xmlns="" val="20002"/>
                    </a:ext>
                  </a:extLst>
                </a:gridCol>
                <a:gridCol w="4027941">
                  <a:extLst>
                    <a:ext uri="{9D8B030D-6E8A-4147-A177-3AD203B41FA5}">
                      <a16:colId xmlns:a16="http://schemas.microsoft.com/office/drawing/2014/main" xmlns="" val="20003"/>
                    </a:ext>
                  </a:extLst>
                </a:gridCol>
                <a:gridCol w="1865783">
                  <a:extLst>
                    <a:ext uri="{9D8B030D-6E8A-4147-A177-3AD203B41FA5}">
                      <a16:colId xmlns:a16="http://schemas.microsoft.com/office/drawing/2014/main" xmlns="" val="20004"/>
                    </a:ext>
                  </a:extLst>
                </a:gridCol>
              </a:tblGrid>
              <a:tr h="376101">
                <a:tc>
                  <a:txBody>
                    <a:bodyPr/>
                    <a:lstStyle/>
                    <a:p>
                      <a:pPr marL="0" marR="0" algn="ctr">
                        <a:lnSpc>
                          <a:spcPct val="114000"/>
                        </a:lnSpc>
                        <a:spcBef>
                          <a:spcPts val="0"/>
                        </a:spcBef>
                        <a:spcAft>
                          <a:spcPts val="900"/>
                        </a:spcAft>
                        <a:tabLst>
                          <a:tab pos="1143000" algn="l"/>
                        </a:tabLst>
                      </a:pPr>
                      <a:r>
                        <a:rPr lang="en-SG" sz="1400" b="1" dirty="0">
                          <a:effectLst/>
                          <a:latin typeface="Times New Roman" panose="02020603050405020304" pitchFamily="18" charset="0"/>
                          <a:cs typeface="Times New Roman" panose="02020603050405020304" pitchFamily="18" charset="0"/>
                        </a:rPr>
                        <a:t>No.</a:t>
                      </a: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195" marR="0" algn="ctr">
                        <a:lnSpc>
                          <a:spcPct val="107000"/>
                        </a:lnSpc>
                        <a:spcBef>
                          <a:spcPts val="0"/>
                        </a:spcBef>
                        <a:spcAft>
                          <a:spcPts val="900"/>
                        </a:spcAft>
                        <a:tabLst>
                          <a:tab pos="1143000" algn="l"/>
                        </a:tabLst>
                      </a:pPr>
                      <a:r>
                        <a:rPr lang="en-SG" sz="1400" b="1" dirty="0">
                          <a:effectLst/>
                          <a:latin typeface="Times New Roman" panose="02020603050405020304" pitchFamily="18" charset="0"/>
                          <a:cs typeface="Times New Roman" panose="02020603050405020304" pitchFamily="18" charset="0"/>
                        </a:rPr>
                        <a:t>Role</a:t>
                      </a: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4000"/>
                        </a:lnSpc>
                        <a:spcBef>
                          <a:spcPts val="0"/>
                        </a:spcBef>
                        <a:spcAft>
                          <a:spcPts val="900"/>
                        </a:spcAft>
                        <a:tabLst>
                          <a:tab pos="1143000" algn="l"/>
                        </a:tabLst>
                      </a:pPr>
                      <a:r>
                        <a:rPr lang="en-SG" sz="1400" b="1" dirty="0">
                          <a:effectLst/>
                          <a:latin typeface="Times New Roman" panose="02020603050405020304" pitchFamily="18" charset="0"/>
                          <a:cs typeface="Times New Roman" panose="02020603050405020304" pitchFamily="18" charset="0"/>
                        </a:rPr>
                        <a:t>Acronym</a:t>
                      </a: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gn="ctr">
                        <a:lnSpc>
                          <a:spcPct val="114000"/>
                        </a:lnSpc>
                        <a:spcBef>
                          <a:spcPts val="0"/>
                        </a:spcBef>
                        <a:spcAft>
                          <a:spcPts val="900"/>
                        </a:spcAft>
                        <a:tabLst>
                          <a:tab pos="1143000" algn="l"/>
                        </a:tabLst>
                      </a:pPr>
                      <a:r>
                        <a:rPr lang="en-SG" sz="1400" b="1" dirty="0">
                          <a:effectLst/>
                          <a:latin typeface="Times New Roman" panose="02020603050405020304" pitchFamily="18" charset="0"/>
                          <a:cs typeface="Times New Roman" panose="02020603050405020304" pitchFamily="18" charset="0"/>
                        </a:rPr>
                        <a:t>Person in Charge</a:t>
                      </a: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4000"/>
                        </a:lnSpc>
                        <a:spcBef>
                          <a:spcPts val="0"/>
                        </a:spcBef>
                        <a:spcAft>
                          <a:spcPts val="900"/>
                        </a:spcAft>
                        <a:tabLst>
                          <a:tab pos="1143000" algn="l"/>
                        </a:tabLst>
                      </a:pPr>
                      <a:r>
                        <a:rPr lang="en-SG" sz="1400" b="1" dirty="0">
                          <a:effectLst/>
                          <a:latin typeface="Times New Roman" panose="02020603050405020304" pitchFamily="18" charset="0"/>
                          <a:cs typeface="Times New Roman" panose="02020603050405020304" pitchFamily="18" charset="0"/>
                        </a:rPr>
                        <a:t>Organization</a:t>
                      </a:r>
                      <a:endPar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407016">
                <a:tc>
                  <a:txBody>
                    <a:bodyPr/>
                    <a:lstStyle/>
                    <a:p>
                      <a:pPr marL="0" marR="0" algn="ctr">
                        <a:lnSpc>
                          <a:spcPct val="114000"/>
                        </a:lnSpc>
                        <a:spcBef>
                          <a:spcPts val="0"/>
                        </a:spcBef>
                        <a:spcAft>
                          <a:spcPts val="900"/>
                        </a:spcAft>
                        <a:tabLst>
                          <a:tab pos="1143000" algn="l"/>
                        </a:tabLst>
                      </a:pPr>
                      <a:r>
                        <a:rPr lang="en-SG" sz="1400" dirty="0">
                          <a:effectLst/>
                          <a:latin typeface="Times New Roman" panose="02020603050405020304" pitchFamily="18" charset="0"/>
                          <a:cs typeface="Times New Roman" panose="02020603050405020304" pitchFamily="18" charset="0"/>
                        </a:rPr>
                        <a:t>1</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195" marR="0" algn="ctr">
                        <a:lnSpc>
                          <a:spcPct val="107000"/>
                        </a:lnSpc>
                        <a:spcBef>
                          <a:spcPts val="0"/>
                        </a:spcBef>
                        <a:spcAft>
                          <a:spcPts val="900"/>
                        </a:spcAft>
                        <a:tabLst>
                          <a:tab pos="1143000" algn="l"/>
                        </a:tabLst>
                      </a:pPr>
                      <a:r>
                        <a:rPr lang="en-SG" sz="1400" dirty="0">
                          <a:effectLst/>
                          <a:latin typeface="Times New Roman" panose="02020603050405020304" pitchFamily="18" charset="0"/>
                          <a:cs typeface="Times New Roman" panose="02020603050405020304" pitchFamily="18" charset="0"/>
                        </a:rPr>
                        <a:t>User Representative</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gn="ctr">
                        <a:lnSpc>
                          <a:spcPct val="114000"/>
                        </a:lnSpc>
                        <a:spcBef>
                          <a:spcPts val="0"/>
                        </a:spcBef>
                        <a:spcAft>
                          <a:spcPts val="900"/>
                        </a:spcAft>
                        <a:tabLst>
                          <a:tab pos="1143000" algn="l"/>
                        </a:tabLst>
                      </a:pPr>
                      <a:r>
                        <a:rPr lang="en-SG" sz="1400" dirty="0">
                          <a:effectLst/>
                          <a:latin typeface="Times New Roman" panose="02020603050405020304" pitchFamily="18" charset="0"/>
                          <a:cs typeface="Times New Roman" panose="02020603050405020304" pitchFamily="18" charset="0"/>
                        </a:rPr>
                        <a:t>UR</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800" marR="0" algn="ctr">
                        <a:lnSpc>
                          <a:spcPct val="114000"/>
                        </a:lnSpc>
                        <a:spcBef>
                          <a:spcPts val="0"/>
                        </a:spcBef>
                        <a:spcAft>
                          <a:spcPts val="900"/>
                        </a:spcAft>
                        <a:tabLst>
                          <a:tab pos="1143000" algn="l"/>
                        </a:tabLst>
                      </a:pPr>
                      <a:r>
                        <a:rPr lang="en-SG" sz="1400">
                          <a:effectLst/>
                          <a:latin typeface="Times New Roman" panose="02020603050405020304" pitchFamily="18" charset="0"/>
                          <a:cs typeface="Times New Roman" panose="02020603050405020304" pitchFamily="18" charset="0"/>
                        </a:rPr>
                        <a:t>Mathias Behne</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4000"/>
                        </a:lnSpc>
                        <a:spcBef>
                          <a:spcPts val="0"/>
                        </a:spcBef>
                        <a:spcAft>
                          <a:spcPts val="900"/>
                        </a:spcAft>
                        <a:tabLst>
                          <a:tab pos="1143000" algn="l"/>
                        </a:tabLst>
                      </a:pPr>
                      <a:r>
                        <a:rPr lang="en-SG" sz="1400" dirty="0">
                          <a:effectLst/>
                          <a:latin typeface="Times New Roman" panose="02020603050405020304" pitchFamily="18" charset="0"/>
                          <a:cs typeface="Times New Roman" panose="02020603050405020304" pitchFamily="18" charset="0"/>
                        </a:rPr>
                        <a:t>Instant Edge</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407016">
                <a:tc>
                  <a:txBody>
                    <a:bodyPr/>
                    <a:lstStyle/>
                    <a:p>
                      <a:pPr marL="0" marR="0" algn="ctr">
                        <a:lnSpc>
                          <a:spcPct val="114000"/>
                        </a:lnSpc>
                        <a:spcBef>
                          <a:spcPts val="0"/>
                        </a:spcBef>
                        <a:spcAft>
                          <a:spcPts val="900"/>
                        </a:spcAft>
                        <a:tabLst>
                          <a:tab pos="1143000" algn="l"/>
                        </a:tabLst>
                      </a:pPr>
                      <a:r>
                        <a:rPr lang="en-SG" sz="1400" dirty="0">
                          <a:effectLst/>
                          <a:latin typeface="Times New Roman" panose="02020603050405020304" pitchFamily="18" charset="0"/>
                          <a:cs typeface="Times New Roman" panose="02020603050405020304" pitchFamily="18" charset="0"/>
                        </a:rPr>
                        <a:t>2</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195" marR="0" algn="ctr">
                        <a:lnSpc>
                          <a:spcPct val="107000"/>
                        </a:lnSpc>
                        <a:spcBef>
                          <a:spcPts val="0"/>
                        </a:spcBef>
                        <a:spcAft>
                          <a:spcPts val="900"/>
                        </a:spcAft>
                        <a:tabLst>
                          <a:tab pos="1143000" algn="l"/>
                        </a:tabLst>
                      </a:pPr>
                      <a:r>
                        <a:rPr lang="en-SG" sz="1400" dirty="0">
                          <a:effectLst/>
                          <a:latin typeface="Times New Roman" panose="02020603050405020304" pitchFamily="18" charset="0"/>
                          <a:cs typeface="Times New Roman" panose="02020603050405020304" pitchFamily="18" charset="0"/>
                        </a:rPr>
                        <a:t>Project Manager</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gn="ctr">
                        <a:lnSpc>
                          <a:spcPct val="114000"/>
                        </a:lnSpc>
                        <a:spcBef>
                          <a:spcPts val="0"/>
                        </a:spcBef>
                        <a:spcAft>
                          <a:spcPts val="900"/>
                        </a:spcAft>
                        <a:tabLst>
                          <a:tab pos="1143000" algn="l"/>
                        </a:tabLst>
                      </a:pPr>
                      <a:r>
                        <a:rPr lang="en-SG" sz="1400" dirty="0">
                          <a:effectLst/>
                          <a:latin typeface="Times New Roman" panose="02020603050405020304" pitchFamily="18" charset="0"/>
                          <a:cs typeface="Times New Roman" panose="02020603050405020304" pitchFamily="18" charset="0"/>
                        </a:rPr>
                        <a:t>PM</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800" marR="0" algn="ctr">
                        <a:lnSpc>
                          <a:spcPct val="114000"/>
                        </a:lnSpc>
                        <a:spcBef>
                          <a:spcPts val="0"/>
                        </a:spcBef>
                        <a:spcAft>
                          <a:spcPts val="900"/>
                        </a:spcAft>
                        <a:tabLst>
                          <a:tab pos="1143000" algn="l"/>
                        </a:tabLst>
                      </a:pPr>
                      <a:r>
                        <a:rPr lang="en-SG" sz="1400" dirty="0">
                          <a:effectLst/>
                          <a:latin typeface="Times New Roman" panose="02020603050405020304" pitchFamily="18" charset="0"/>
                          <a:cs typeface="Times New Roman" panose="02020603050405020304" pitchFamily="18" charset="0"/>
                        </a:rPr>
                        <a:t>Rameswari Mohanty</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4000"/>
                        </a:lnSpc>
                        <a:spcBef>
                          <a:spcPts val="0"/>
                        </a:spcBef>
                        <a:spcAft>
                          <a:spcPts val="900"/>
                        </a:spcAft>
                        <a:tabLst>
                          <a:tab pos="1143000" algn="l"/>
                        </a:tabLst>
                      </a:pPr>
                      <a:r>
                        <a:rPr lang="en-SG" sz="1400" dirty="0">
                          <a:effectLst/>
                          <a:latin typeface="Times New Roman" panose="02020603050405020304" pitchFamily="18" charset="0"/>
                          <a:cs typeface="Times New Roman" panose="02020603050405020304" pitchFamily="18" charset="0"/>
                        </a:rPr>
                        <a:t>ISS</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407016">
                <a:tc>
                  <a:txBody>
                    <a:bodyPr/>
                    <a:lstStyle/>
                    <a:p>
                      <a:pPr marL="0" marR="0" algn="ctr">
                        <a:lnSpc>
                          <a:spcPct val="114000"/>
                        </a:lnSpc>
                        <a:spcBef>
                          <a:spcPts val="0"/>
                        </a:spcBef>
                        <a:spcAft>
                          <a:spcPts val="900"/>
                        </a:spcAft>
                        <a:tabLst>
                          <a:tab pos="1143000" algn="l"/>
                        </a:tabLst>
                      </a:pPr>
                      <a:r>
                        <a:rPr lang="en-SG" sz="1400">
                          <a:effectLst/>
                          <a:latin typeface="Times New Roman" panose="02020603050405020304" pitchFamily="18" charset="0"/>
                          <a:cs typeface="Times New Roman" panose="02020603050405020304" pitchFamily="18" charset="0"/>
                        </a:rPr>
                        <a:t>3</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195" marR="0" algn="ctr">
                        <a:lnSpc>
                          <a:spcPct val="107000"/>
                        </a:lnSpc>
                        <a:spcBef>
                          <a:spcPts val="0"/>
                        </a:spcBef>
                        <a:spcAft>
                          <a:spcPts val="900"/>
                        </a:spcAft>
                        <a:tabLst>
                          <a:tab pos="1143000" algn="l"/>
                        </a:tabLst>
                      </a:pPr>
                      <a:r>
                        <a:rPr lang="en-SG" sz="1400" dirty="0">
                          <a:effectLst/>
                          <a:latin typeface="Times New Roman" panose="02020603050405020304" pitchFamily="18" charset="0"/>
                          <a:cs typeface="Times New Roman" panose="02020603050405020304" pitchFamily="18" charset="0"/>
                        </a:rPr>
                        <a:t>Quality Manager</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gn="ctr">
                        <a:lnSpc>
                          <a:spcPct val="114000"/>
                        </a:lnSpc>
                        <a:spcBef>
                          <a:spcPts val="0"/>
                        </a:spcBef>
                        <a:spcAft>
                          <a:spcPts val="900"/>
                        </a:spcAft>
                        <a:tabLst>
                          <a:tab pos="1143000" algn="l"/>
                        </a:tabLst>
                      </a:pPr>
                      <a:r>
                        <a:rPr lang="en-SG" sz="1400" dirty="0">
                          <a:effectLst/>
                          <a:latin typeface="Times New Roman" panose="02020603050405020304" pitchFamily="18" charset="0"/>
                          <a:cs typeface="Times New Roman" panose="02020603050405020304" pitchFamily="18" charset="0"/>
                        </a:rPr>
                        <a:t>QM</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800" marR="0" algn="ctr">
                        <a:lnSpc>
                          <a:spcPct val="114000"/>
                        </a:lnSpc>
                        <a:spcBef>
                          <a:spcPts val="0"/>
                        </a:spcBef>
                        <a:spcAft>
                          <a:spcPts val="900"/>
                        </a:spcAft>
                        <a:tabLst>
                          <a:tab pos="1143000" algn="l"/>
                        </a:tabLst>
                      </a:pPr>
                      <a:r>
                        <a:rPr lang="en-SG" sz="1400" dirty="0" err="1">
                          <a:effectLst/>
                          <a:latin typeface="Times New Roman" panose="02020603050405020304" pitchFamily="18" charset="0"/>
                          <a:cs typeface="Times New Roman" panose="02020603050405020304" pitchFamily="18" charset="0"/>
                        </a:rPr>
                        <a:t>Vrinda</a:t>
                      </a:r>
                      <a:r>
                        <a:rPr lang="en-SG" sz="1400" dirty="0">
                          <a:effectLst/>
                          <a:latin typeface="Times New Roman" panose="02020603050405020304" pitchFamily="18" charset="0"/>
                          <a:cs typeface="Times New Roman" panose="02020603050405020304" pitchFamily="18" charset="0"/>
                        </a:rPr>
                        <a:t> Gupta</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4000"/>
                        </a:lnSpc>
                        <a:spcBef>
                          <a:spcPts val="0"/>
                        </a:spcBef>
                        <a:spcAft>
                          <a:spcPts val="900"/>
                        </a:spcAft>
                        <a:tabLst>
                          <a:tab pos="1143000" algn="l"/>
                        </a:tabLst>
                      </a:pPr>
                      <a:r>
                        <a:rPr lang="en-SG" sz="1400" dirty="0">
                          <a:effectLst/>
                          <a:latin typeface="Times New Roman" panose="02020603050405020304" pitchFamily="18" charset="0"/>
                          <a:cs typeface="Times New Roman" panose="02020603050405020304" pitchFamily="18" charset="0"/>
                        </a:rPr>
                        <a:t>ISS</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407016">
                <a:tc>
                  <a:txBody>
                    <a:bodyPr/>
                    <a:lstStyle/>
                    <a:p>
                      <a:pPr marL="0" marR="0" algn="ctr">
                        <a:lnSpc>
                          <a:spcPct val="114000"/>
                        </a:lnSpc>
                        <a:spcBef>
                          <a:spcPts val="0"/>
                        </a:spcBef>
                        <a:spcAft>
                          <a:spcPts val="900"/>
                        </a:spcAft>
                        <a:tabLst>
                          <a:tab pos="1143000" algn="l"/>
                        </a:tabLst>
                      </a:pPr>
                      <a:r>
                        <a:rPr lang="en-SG" sz="1400">
                          <a:effectLst/>
                          <a:latin typeface="Times New Roman" panose="02020603050405020304" pitchFamily="18" charset="0"/>
                          <a:cs typeface="Times New Roman" panose="02020603050405020304" pitchFamily="18" charset="0"/>
                        </a:rPr>
                        <a:t>4</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195" marR="0" algn="ctr">
                        <a:lnSpc>
                          <a:spcPct val="107000"/>
                        </a:lnSpc>
                        <a:spcBef>
                          <a:spcPts val="0"/>
                        </a:spcBef>
                        <a:spcAft>
                          <a:spcPts val="900"/>
                        </a:spcAft>
                        <a:tabLst>
                          <a:tab pos="1143000" algn="l"/>
                        </a:tabLst>
                      </a:pPr>
                      <a:r>
                        <a:rPr lang="en-SG" sz="1400">
                          <a:effectLst/>
                          <a:latin typeface="Times New Roman" panose="02020603050405020304" pitchFamily="18" charset="0"/>
                          <a:cs typeface="Times New Roman" panose="02020603050405020304" pitchFamily="18" charset="0"/>
                        </a:rPr>
                        <a:t>Configuration Manager</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gn="ctr">
                        <a:lnSpc>
                          <a:spcPct val="114000"/>
                        </a:lnSpc>
                        <a:spcBef>
                          <a:spcPts val="0"/>
                        </a:spcBef>
                        <a:spcAft>
                          <a:spcPts val="900"/>
                        </a:spcAft>
                        <a:tabLst>
                          <a:tab pos="1143000" algn="l"/>
                        </a:tabLst>
                      </a:pPr>
                      <a:r>
                        <a:rPr lang="en-SG" sz="1400" dirty="0">
                          <a:effectLst/>
                          <a:latin typeface="Times New Roman" panose="02020603050405020304" pitchFamily="18" charset="0"/>
                          <a:cs typeface="Times New Roman" panose="02020603050405020304" pitchFamily="18" charset="0"/>
                        </a:rPr>
                        <a:t>CM</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800" marR="0" algn="ctr">
                        <a:lnSpc>
                          <a:spcPct val="114000"/>
                        </a:lnSpc>
                        <a:spcBef>
                          <a:spcPts val="0"/>
                        </a:spcBef>
                        <a:spcAft>
                          <a:spcPts val="900"/>
                        </a:spcAft>
                        <a:tabLst>
                          <a:tab pos="1143000" algn="l"/>
                        </a:tabLst>
                      </a:pPr>
                      <a:r>
                        <a:rPr lang="en-SG" sz="1400" dirty="0" err="1">
                          <a:effectLst/>
                          <a:latin typeface="Times New Roman" panose="02020603050405020304" pitchFamily="18" charset="0"/>
                          <a:cs typeface="Times New Roman" panose="02020603050405020304" pitchFamily="18" charset="0"/>
                        </a:rPr>
                        <a:t>Selvaraju</a:t>
                      </a:r>
                      <a:r>
                        <a:rPr lang="en-SG" sz="1400" dirty="0">
                          <a:effectLst/>
                          <a:latin typeface="Times New Roman" panose="02020603050405020304" pitchFamily="18" charset="0"/>
                          <a:cs typeface="Times New Roman" panose="02020603050405020304" pitchFamily="18" charset="0"/>
                        </a:rPr>
                        <a:t> </a:t>
                      </a:r>
                      <a:r>
                        <a:rPr lang="en-SG" sz="1400" dirty="0" err="1">
                          <a:effectLst/>
                          <a:latin typeface="Times New Roman" panose="02020603050405020304" pitchFamily="18" charset="0"/>
                          <a:cs typeface="Times New Roman" panose="02020603050405020304" pitchFamily="18" charset="0"/>
                        </a:rPr>
                        <a:t>Vignesh</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4000"/>
                        </a:lnSpc>
                        <a:spcBef>
                          <a:spcPts val="0"/>
                        </a:spcBef>
                        <a:spcAft>
                          <a:spcPts val="900"/>
                        </a:spcAft>
                        <a:tabLst>
                          <a:tab pos="1143000" algn="l"/>
                        </a:tabLst>
                      </a:pPr>
                      <a:r>
                        <a:rPr lang="en-SG" sz="1400" dirty="0">
                          <a:effectLst/>
                          <a:latin typeface="Times New Roman" panose="02020603050405020304" pitchFamily="18" charset="0"/>
                          <a:cs typeface="Times New Roman" panose="02020603050405020304" pitchFamily="18" charset="0"/>
                        </a:rPr>
                        <a:t>ISS</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407016">
                <a:tc>
                  <a:txBody>
                    <a:bodyPr/>
                    <a:lstStyle/>
                    <a:p>
                      <a:pPr marL="0" marR="0" algn="ctr">
                        <a:lnSpc>
                          <a:spcPct val="114000"/>
                        </a:lnSpc>
                        <a:spcBef>
                          <a:spcPts val="0"/>
                        </a:spcBef>
                        <a:spcAft>
                          <a:spcPts val="900"/>
                        </a:spcAft>
                        <a:tabLst>
                          <a:tab pos="1143000" algn="l"/>
                        </a:tabLst>
                      </a:pPr>
                      <a:r>
                        <a:rPr lang="en-SG" sz="1400">
                          <a:effectLst/>
                          <a:latin typeface="Times New Roman" panose="02020603050405020304" pitchFamily="18" charset="0"/>
                          <a:cs typeface="Times New Roman" panose="02020603050405020304" pitchFamily="18" charset="0"/>
                        </a:rPr>
                        <a:t>5</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195" marR="0" algn="ctr">
                        <a:lnSpc>
                          <a:spcPct val="107000"/>
                        </a:lnSpc>
                        <a:spcBef>
                          <a:spcPts val="0"/>
                        </a:spcBef>
                        <a:spcAft>
                          <a:spcPts val="900"/>
                        </a:spcAft>
                        <a:tabLst>
                          <a:tab pos="1143000" algn="l"/>
                        </a:tabLst>
                      </a:pPr>
                      <a:r>
                        <a:rPr lang="en-SG" sz="1400">
                          <a:effectLst/>
                          <a:latin typeface="Times New Roman" panose="02020603050405020304" pitchFamily="18" charset="0"/>
                          <a:cs typeface="Times New Roman" panose="02020603050405020304" pitchFamily="18" charset="0"/>
                        </a:rPr>
                        <a:t>Software Architect</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gn="ctr">
                        <a:lnSpc>
                          <a:spcPct val="114000"/>
                        </a:lnSpc>
                        <a:spcBef>
                          <a:spcPts val="0"/>
                        </a:spcBef>
                        <a:spcAft>
                          <a:spcPts val="900"/>
                        </a:spcAft>
                        <a:tabLst>
                          <a:tab pos="1143000" algn="l"/>
                        </a:tabLst>
                      </a:pPr>
                      <a:r>
                        <a:rPr lang="en-SG" sz="1400" dirty="0">
                          <a:effectLst/>
                          <a:latin typeface="Times New Roman" panose="02020603050405020304" pitchFamily="18" charset="0"/>
                          <a:cs typeface="Times New Roman" panose="02020603050405020304" pitchFamily="18" charset="0"/>
                        </a:rPr>
                        <a:t>TA</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800" marR="0" algn="ctr">
                        <a:lnSpc>
                          <a:spcPct val="114000"/>
                        </a:lnSpc>
                        <a:spcBef>
                          <a:spcPts val="0"/>
                        </a:spcBef>
                        <a:spcAft>
                          <a:spcPts val="900"/>
                        </a:spcAft>
                        <a:tabLst>
                          <a:tab pos="1143000" algn="l"/>
                        </a:tabLst>
                      </a:pPr>
                      <a:r>
                        <a:rPr lang="en-SG" sz="1400" dirty="0">
                          <a:effectLst/>
                          <a:latin typeface="Times New Roman" panose="02020603050405020304" pitchFamily="18" charset="0"/>
                          <a:cs typeface="Times New Roman" panose="02020603050405020304" pitchFamily="18" charset="0"/>
                        </a:rPr>
                        <a:t>Zhao </a:t>
                      </a:r>
                      <a:r>
                        <a:rPr lang="en-SG" sz="1400" dirty="0" err="1">
                          <a:effectLst/>
                          <a:latin typeface="Times New Roman" panose="02020603050405020304" pitchFamily="18" charset="0"/>
                          <a:cs typeface="Times New Roman" panose="02020603050405020304" pitchFamily="18" charset="0"/>
                        </a:rPr>
                        <a:t>Pengcheng</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4000"/>
                        </a:lnSpc>
                        <a:spcBef>
                          <a:spcPts val="0"/>
                        </a:spcBef>
                        <a:spcAft>
                          <a:spcPts val="900"/>
                        </a:spcAft>
                        <a:tabLst>
                          <a:tab pos="1143000" algn="l"/>
                        </a:tabLst>
                      </a:pPr>
                      <a:r>
                        <a:rPr lang="en-SG" sz="1400" dirty="0">
                          <a:effectLst/>
                          <a:latin typeface="Times New Roman" panose="02020603050405020304" pitchFamily="18" charset="0"/>
                          <a:cs typeface="Times New Roman" panose="02020603050405020304" pitchFamily="18" charset="0"/>
                        </a:rPr>
                        <a:t>ISS</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407016">
                <a:tc>
                  <a:txBody>
                    <a:bodyPr/>
                    <a:lstStyle/>
                    <a:p>
                      <a:pPr marL="0" marR="0" algn="ctr">
                        <a:lnSpc>
                          <a:spcPct val="114000"/>
                        </a:lnSpc>
                        <a:spcBef>
                          <a:spcPts val="0"/>
                        </a:spcBef>
                        <a:spcAft>
                          <a:spcPts val="900"/>
                        </a:spcAft>
                        <a:tabLst>
                          <a:tab pos="1143000" algn="l"/>
                        </a:tabLst>
                      </a:pPr>
                      <a:r>
                        <a:rPr lang="en-SG" sz="1400" dirty="0">
                          <a:solidFill>
                            <a:schemeClr val="tx1"/>
                          </a:solidFill>
                          <a:effectLst/>
                          <a:latin typeface="Times New Roman" panose="02020603050405020304" pitchFamily="18" charset="0"/>
                          <a:cs typeface="Times New Roman" panose="02020603050405020304" pitchFamily="18" charset="0"/>
                        </a:rPr>
                        <a:t>6</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195" marR="0" algn="ctr">
                        <a:lnSpc>
                          <a:spcPct val="107000"/>
                        </a:lnSpc>
                        <a:spcBef>
                          <a:spcPts val="0"/>
                        </a:spcBef>
                        <a:spcAft>
                          <a:spcPts val="900"/>
                        </a:spcAft>
                        <a:tabLst>
                          <a:tab pos="1143000" algn="l"/>
                        </a:tabLst>
                      </a:pPr>
                      <a:r>
                        <a:rPr lang="en-US" sz="1400" dirty="0">
                          <a:solidFill>
                            <a:schemeClr val="tx1"/>
                          </a:solidFill>
                          <a:effectLst/>
                          <a:latin typeface="Times New Roman" panose="02020603050405020304" pitchFamily="18" charset="0"/>
                          <a:cs typeface="Times New Roman" panose="02020603050405020304" pitchFamily="18" charset="0"/>
                        </a:rPr>
                        <a:t>Technical Leader</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gn="ctr">
                        <a:lnSpc>
                          <a:spcPct val="114000"/>
                        </a:lnSpc>
                        <a:spcBef>
                          <a:spcPts val="0"/>
                        </a:spcBef>
                        <a:spcAft>
                          <a:spcPts val="900"/>
                        </a:spcAft>
                        <a:tabLst>
                          <a:tab pos="1143000" algn="l"/>
                        </a:tabLst>
                      </a:pPr>
                      <a:r>
                        <a:rPr lang="en-SG" sz="1400" dirty="0">
                          <a:solidFill>
                            <a:schemeClr val="tx1"/>
                          </a:solidFill>
                          <a:effectLst/>
                          <a:latin typeface="Times New Roman" panose="02020603050405020304" pitchFamily="18" charset="0"/>
                          <a:cs typeface="Times New Roman" panose="02020603050405020304" pitchFamily="18" charset="0"/>
                        </a:rPr>
                        <a:t>TL</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800" marR="0" algn="ctr">
                        <a:lnSpc>
                          <a:spcPct val="114000"/>
                        </a:lnSpc>
                        <a:spcBef>
                          <a:spcPts val="0"/>
                        </a:spcBef>
                        <a:spcAft>
                          <a:spcPts val="900"/>
                        </a:spcAft>
                        <a:tabLst>
                          <a:tab pos="1143000" algn="l"/>
                        </a:tabLst>
                      </a:pPr>
                      <a:r>
                        <a:rPr lang="en-SG" sz="1400" dirty="0" smtClean="0">
                          <a:effectLst/>
                          <a:latin typeface="Times New Roman" panose="02020603050405020304" pitchFamily="18" charset="0"/>
                          <a:cs typeface="Times New Roman" panose="02020603050405020304" pitchFamily="18" charset="0"/>
                        </a:rPr>
                        <a:t>Zhao </a:t>
                      </a:r>
                      <a:r>
                        <a:rPr lang="en-SG" sz="1400" dirty="0" err="1" smtClean="0">
                          <a:effectLst/>
                          <a:latin typeface="Times New Roman" panose="02020603050405020304" pitchFamily="18" charset="0"/>
                          <a:cs typeface="Times New Roman" panose="02020603050405020304" pitchFamily="18" charset="0"/>
                        </a:rPr>
                        <a:t>Pengcheng</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4000"/>
                        </a:lnSpc>
                        <a:spcBef>
                          <a:spcPts val="0"/>
                        </a:spcBef>
                        <a:spcAft>
                          <a:spcPts val="900"/>
                        </a:spcAft>
                        <a:tabLst>
                          <a:tab pos="1143000" algn="l"/>
                        </a:tabLst>
                      </a:pPr>
                      <a:r>
                        <a:rPr lang="en-SG" sz="1400" dirty="0">
                          <a:solidFill>
                            <a:schemeClr val="tx1"/>
                          </a:solidFill>
                          <a:effectLst/>
                          <a:latin typeface="Times New Roman" panose="02020603050405020304" pitchFamily="18" charset="0"/>
                          <a:cs typeface="Times New Roman" panose="02020603050405020304" pitchFamily="18" charset="0"/>
                        </a:rPr>
                        <a:t>ISS</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407016">
                <a:tc>
                  <a:txBody>
                    <a:bodyPr/>
                    <a:lstStyle/>
                    <a:p>
                      <a:pPr marL="0" marR="0" algn="ctr">
                        <a:lnSpc>
                          <a:spcPct val="114000"/>
                        </a:lnSpc>
                        <a:spcBef>
                          <a:spcPts val="0"/>
                        </a:spcBef>
                        <a:spcAft>
                          <a:spcPts val="900"/>
                        </a:spcAft>
                        <a:tabLst>
                          <a:tab pos="1143000" algn="l"/>
                        </a:tabLst>
                      </a:pPr>
                      <a:r>
                        <a:rPr lang="en-SG" sz="1400">
                          <a:effectLst/>
                          <a:latin typeface="Times New Roman" panose="02020603050405020304" pitchFamily="18" charset="0"/>
                          <a:cs typeface="Times New Roman" panose="02020603050405020304" pitchFamily="18" charset="0"/>
                        </a:rPr>
                        <a:t>7</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195" marR="0" algn="ctr">
                        <a:lnSpc>
                          <a:spcPct val="107000"/>
                        </a:lnSpc>
                        <a:spcBef>
                          <a:spcPts val="0"/>
                        </a:spcBef>
                        <a:spcAft>
                          <a:spcPts val="900"/>
                        </a:spcAft>
                        <a:tabLst>
                          <a:tab pos="1143000" algn="l"/>
                        </a:tabLst>
                      </a:pPr>
                      <a:r>
                        <a:rPr lang="en-SG" sz="1400">
                          <a:effectLst/>
                          <a:latin typeface="Times New Roman" panose="02020603050405020304" pitchFamily="18" charset="0"/>
                          <a:cs typeface="Times New Roman" panose="02020603050405020304" pitchFamily="18" charset="0"/>
                        </a:rPr>
                        <a:t>Business Analyst</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gn="ctr">
                        <a:lnSpc>
                          <a:spcPct val="114000"/>
                        </a:lnSpc>
                        <a:spcBef>
                          <a:spcPts val="0"/>
                        </a:spcBef>
                        <a:spcAft>
                          <a:spcPts val="900"/>
                        </a:spcAft>
                        <a:tabLst>
                          <a:tab pos="1143000" algn="l"/>
                        </a:tabLst>
                      </a:pPr>
                      <a:r>
                        <a:rPr lang="en-SG" sz="1400" dirty="0">
                          <a:effectLst/>
                          <a:latin typeface="Times New Roman" panose="02020603050405020304" pitchFamily="18" charset="0"/>
                          <a:cs typeface="Times New Roman" panose="02020603050405020304" pitchFamily="18" charset="0"/>
                        </a:rPr>
                        <a:t>BA</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800" marR="0" algn="ctr">
                        <a:lnSpc>
                          <a:spcPct val="114000"/>
                        </a:lnSpc>
                        <a:spcBef>
                          <a:spcPts val="0"/>
                        </a:spcBef>
                        <a:spcAft>
                          <a:spcPts val="900"/>
                        </a:spcAft>
                        <a:tabLst>
                          <a:tab pos="1143000" algn="l"/>
                        </a:tabLst>
                      </a:pPr>
                      <a:r>
                        <a:rPr lang="en-SG" sz="1400" dirty="0">
                          <a:effectLst/>
                          <a:latin typeface="Times New Roman" panose="02020603050405020304" pitchFamily="18" charset="0"/>
                          <a:cs typeface="Times New Roman" panose="02020603050405020304" pitchFamily="18" charset="0"/>
                        </a:rPr>
                        <a:t>Rameswari Mohanty</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4000"/>
                        </a:lnSpc>
                        <a:spcBef>
                          <a:spcPts val="0"/>
                        </a:spcBef>
                        <a:spcAft>
                          <a:spcPts val="900"/>
                        </a:spcAft>
                        <a:tabLst>
                          <a:tab pos="1143000" algn="l"/>
                        </a:tabLst>
                      </a:pPr>
                      <a:r>
                        <a:rPr lang="en-SG" sz="1400" dirty="0">
                          <a:effectLst/>
                          <a:latin typeface="Times New Roman" panose="02020603050405020304" pitchFamily="18" charset="0"/>
                          <a:cs typeface="Times New Roman" panose="02020603050405020304" pitchFamily="18" charset="0"/>
                        </a:rPr>
                        <a:t>ISS</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669951">
                <a:tc>
                  <a:txBody>
                    <a:bodyPr/>
                    <a:lstStyle/>
                    <a:p>
                      <a:pPr marL="0" marR="0" algn="ctr">
                        <a:lnSpc>
                          <a:spcPct val="114000"/>
                        </a:lnSpc>
                        <a:spcBef>
                          <a:spcPts val="0"/>
                        </a:spcBef>
                        <a:spcAft>
                          <a:spcPts val="900"/>
                        </a:spcAft>
                        <a:tabLst>
                          <a:tab pos="1143000" algn="l"/>
                        </a:tabLst>
                      </a:pPr>
                      <a:r>
                        <a:rPr lang="en-SG" sz="1400">
                          <a:effectLst/>
                          <a:latin typeface="Times New Roman" panose="02020603050405020304" pitchFamily="18" charset="0"/>
                          <a:cs typeface="Times New Roman" panose="02020603050405020304" pitchFamily="18" charset="0"/>
                        </a:rPr>
                        <a:t>8</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195" marR="0" algn="ctr">
                        <a:lnSpc>
                          <a:spcPct val="107000"/>
                        </a:lnSpc>
                        <a:spcBef>
                          <a:spcPts val="0"/>
                        </a:spcBef>
                        <a:spcAft>
                          <a:spcPts val="900"/>
                        </a:spcAft>
                        <a:tabLst>
                          <a:tab pos="1143000" algn="l"/>
                        </a:tabLst>
                      </a:pPr>
                      <a:r>
                        <a:rPr lang="en-SG" sz="1400">
                          <a:effectLst/>
                          <a:latin typeface="Times New Roman" panose="02020603050405020304" pitchFamily="18" charset="0"/>
                          <a:cs typeface="Times New Roman" panose="02020603050405020304" pitchFamily="18" charset="0"/>
                        </a:rPr>
                        <a:t>Software Developer</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gn="ctr">
                        <a:lnSpc>
                          <a:spcPct val="114000"/>
                        </a:lnSpc>
                        <a:spcBef>
                          <a:spcPts val="0"/>
                        </a:spcBef>
                        <a:spcAft>
                          <a:spcPts val="900"/>
                        </a:spcAft>
                        <a:tabLst>
                          <a:tab pos="1143000" algn="l"/>
                        </a:tabLst>
                      </a:pPr>
                      <a:r>
                        <a:rPr lang="en-SG" sz="1400" dirty="0">
                          <a:effectLst/>
                          <a:latin typeface="Times New Roman" panose="02020603050405020304" pitchFamily="18" charset="0"/>
                          <a:cs typeface="Times New Roman" panose="02020603050405020304" pitchFamily="18" charset="0"/>
                        </a:rPr>
                        <a:t>DP</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800" marR="0" algn="ctr">
                        <a:lnSpc>
                          <a:spcPct val="114000"/>
                        </a:lnSpc>
                        <a:spcBef>
                          <a:spcPts val="0"/>
                        </a:spcBef>
                        <a:spcAft>
                          <a:spcPts val="900"/>
                        </a:spcAft>
                        <a:tabLst>
                          <a:tab pos="1143000" algn="l"/>
                        </a:tabLst>
                      </a:pPr>
                      <a:r>
                        <a:rPr lang="en-SG" sz="1400" dirty="0">
                          <a:effectLst/>
                          <a:latin typeface="Times New Roman" panose="02020603050405020304" pitchFamily="18" charset="0"/>
                          <a:cs typeface="Times New Roman" panose="02020603050405020304" pitchFamily="18" charset="0"/>
                        </a:rPr>
                        <a:t>Zhao </a:t>
                      </a:r>
                      <a:r>
                        <a:rPr lang="en-SG" sz="1400" dirty="0" err="1">
                          <a:effectLst/>
                          <a:latin typeface="Times New Roman" panose="02020603050405020304" pitchFamily="18" charset="0"/>
                          <a:cs typeface="Times New Roman" panose="02020603050405020304" pitchFamily="18" charset="0"/>
                        </a:rPr>
                        <a:t>Pengcheng</a:t>
                      </a:r>
                      <a:r>
                        <a:rPr lang="en-SG" sz="1400" dirty="0">
                          <a:effectLst/>
                          <a:latin typeface="Times New Roman" panose="02020603050405020304" pitchFamily="18" charset="0"/>
                          <a:cs typeface="Times New Roman" panose="02020603050405020304" pitchFamily="18" charset="0"/>
                        </a:rPr>
                        <a:t> , </a:t>
                      </a:r>
                      <a:r>
                        <a:rPr lang="en-SG" sz="1400" dirty="0" err="1">
                          <a:effectLst/>
                          <a:latin typeface="Times New Roman" panose="02020603050405020304" pitchFamily="18" charset="0"/>
                          <a:cs typeface="Times New Roman" panose="02020603050405020304" pitchFamily="18" charset="0"/>
                        </a:rPr>
                        <a:t>Selvaraju</a:t>
                      </a:r>
                      <a:r>
                        <a:rPr lang="en-SG" sz="1400" dirty="0">
                          <a:effectLst/>
                          <a:latin typeface="Times New Roman" panose="02020603050405020304" pitchFamily="18" charset="0"/>
                          <a:cs typeface="Times New Roman" panose="02020603050405020304" pitchFamily="18" charset="0"/>
                        </a:rPr>
                        <a:t> </a:t>
                      </a:r>
                      <a:r>
                        <a:rPr lang="en-SG" sz="1400" dirty="0" err="1">
                          <a:effectLst/>
                          <a:latin typeface="Times New Roman" panose="02020603050405020304" pitchFamily="18" charset="0"/>
                          <a:cs typeface="Times New Roman" panose="02020603050405020304" pitchFamily="18" charset="0"/>
                        </a:rPr>
                        <a:t>Vignesh</a:t>
                      </a:r>
                      <a:r>
                        <a:rPr lang="en-SG" sz="1400" dirty="0">
                          <a:effectLst/>
                          <a:latin typeface="Times New Roman" panose="02020603050405020304" pitchFamily="18" charset="0"/>
                          <a:cs typeface="Times New Roman" panose="02020603050405020304" pitchFamily="18" charset="0"/>
                        </a:rPr>
                        <a:t> , Rameswari Mohanty , </a:t>
                      </a:r>
                      <a:r>
                        <a:rPr lang="en-SG" sz="1400" dirty="0" err="1">
                          <a:effectLst/>
                          <a:latin typeface="Times New Roman" panose="02020603050405020304" pitchFamily="18" charset="0"/>
                          <a:cs typeface="Times New Roman" panose="02020603050405020304" pitchFamily="18" charset="0"/>
                        </a:rPr>
                        <a:t>Vrinda</a:t>
                      </a:r>
                      <a:r>
                        <a:rPr lang="en-SG" sz="1400" dirty="0">
                          <a:effectLst/>
                          <a:latin typeface="Times New Roman" panose="02020603050405020304" pitchFamily="18" charset="0"/>
                          <a:cs typeface="Times New Roman" panose="02020603050405020304" pitchFamily="18" charset="0"/>
                        </a:rPr>
                        <a:t> Gupta</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4000"/>
                        </a:lnSpc>
                        <a:spcBef>
                          <a:spcPts val="0"/>
                        </a:spcBef>
                        <a:spcAft>
                          <a:spcPts val="900"/>
                        </a:spcAft>
                        <a:tabLst>
                          <a:tab pos="1143000" algn="l"/>
                        </a:tabLst>
                      </a:pPr>
                      <a:r>
                        <a:rPr lang="en-SG" sz="1400" dirty="0">
                          <a:effectLst/>
                          <a:latin typeface="Times New Roman" panose="02020603050405020304" pitchFamily="18" charset="0"/>
                          <a:cs typeface="Times New Roman" panose="02020603050405020304" pitchFamily="18" charset="0"/>
                        </a:rPr>
                        <a:t>ISS</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768862">
                <a:tc>
                  <a:txBody>
                    <a:bodyPr/>
                    <a:lstStyle/>
                    <a:p>
                      <a:pPr marL="0" marR="0" algn="ctr">
                        <a:lnSpc>
                          <a:spcPct val="114000"/>
                        </a:lnSpc>
                        <a:spcBef>
                          <a:spcPts val="0"/>
                        </a:spcBef>
                        <a:spcAft>
                          <a:spcPts val="900"/>
                        </a:spcAft>
                        <a:tabLst>
                          <a:tab pos="1143000" algn="l"/>
                        </a:tabLst>
                      </a:pPr>
                      <a:r>
                        <a:rPr lang="en-SG" sz="1400">
                          <a:effectLst/>
                          <a:latin typeface="Times New Roman" panose="02020603050405020304" pitchFamily="18" charset="0"/>
                          <a:cs typeface="Times New Roman" panose="02020603050405020304" pitchFamily="18" charset="0"/>
                        </a:rPr>
                        <a:t>9</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195" marR="0" algn="ctr">
                        <a:lnSpc>
                          <a:spcPct val="107000"/>
                        </a:lnSpc>
                        <a:spcBef>
                          <a:spcPts val="0"/>
                        </a:spcBef>
                        <a:spcAft>
                          <a:spcPts val="900"/>
                        </a:spcAft>
                        <a:tabLst>
                          <a:tab pos="1143000" algn="l"/>
                        </a:tabLst>
                      </a:pPr>
                      <a:r>
                        <a:rPr lang="en-SG" sz="1400">
                          <a:effectLst/>
                          <a:latin typeface="Times New Roman" panose="02020603050405020304" pitchFamily="18" charset="0"/>
                          <a:cs typeface="Times New Roman" panose="02020603050405020304" pitchFamily="18" charset="0"/>
                        </a:rPr>
                        <a:t>Software Tester</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gn="ctr">
                        <a:lnSpc>
                          <a:spcPct val="114000"/>
                        </a:lnSpc>
                        <a:spcBef>
                          <a:spcPts val="0"/>
                        </a:spcBef>
                        <a:spcAft>
                          <a:spcPts val="900"/>
                        </a:spcAft>
                        <a:tabLst>
                          <a:tab pos="1143000" algn="l"/>
                        </a:tabLst>
                      </a:pPr>
                      <a:r>
                        <a:rPr lang="en-SG" sz="1400" dirty="0">
                          <a:effectLst/>
                          <a:latin typeface="Times New Roman" panose="02020603050405020304" pitchFamily="18" charset="0"/>
                          <a:cs typeface="Times New Roman" panose="02020603050405020304" pitchFamily="18" charset="0"/>
                        </a:rPr>
                        <a:t>WP</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6350" algn="ctr">
                        <a:lnSpc>
                          <a:spcPct val="114000"/>
                        </a:lnSpc>
                        <a:spcBef>
                          <a:spcPts val="0"/>
                        </a:spcBef>
                        <a:spcAft>
                          <a:spcPts val="900"/>
                        </a:spcAft>
                        <a:tabLst>
                          <a:tab pos="1143000" algn="l"/>
                        </a:tabLst>
                      </a:pPr>
                      <a:r>
                        <a:rPr lang="en-SG" sz="1400" dirty="0">
                          <a:effectLst/>
                          <a:latin typeface="Times New Roman" panose="02020603050405020304" pitchFamily="18" charset="0"/>
                          <a:cs typeface="Times New Roman" panose="02020603050405020304" pitchFamily="18" charset="0"/>
                        </a:rPr>
                        <a:t>Zhao </a:t>
                      </a:r>
                      <a:r>
                        <a:rPr lang="en-SG" sz="1400" dirty="0" err="1">
                          <a:effectLst/>
                          <a:latin typeface="Times New Roman" panose="02020603050405020304" pitchFamily="18" charset="0"/>
                          <a:cs typeface="Times New Roman" panose="02020603050405020304" pitchFamily="18" charset="0"/>
                        </a:rPr>
                        <a:t>Pengcheng</a:t>
                      </a:r>
                      <a:r>
                        <a:rPr lang="en-SG" sz="1400" dirty="0">
                          <a:effectLst/>
                          <a:latin typeface="Times New Roman" panose="02020603050405020304" pitchFamily="18" charset="0"/>
                          <a:cs typeface="Times New Roman" panose="02020603050405020304" pitchFamily="18" charset="0"/>
                        </a:rPr>
                        <a:t> , </a:t>
                      </a:r>
                      <a:r>
                        <a:rPr lang="en-SG" sz="1400" dirty="0" err="1">
                          <a:effectLst/>
                          <a:latin typeface="Times New Roman" panose="02020603050405020304" pitchFamily="18" charset="0"/>
                          <a:cs typeface="Times New Roman" panose="02020603050405020304" pitchFamily="18" charset="0"/>
                        </a:rPr>
                        <a:t>Selvaraju</a:t>
                      </a:r>
                      <a:r>
                        <a:rPr lang="en-SG" sz="1400" dirty="0">
                          <a:effectLst/>
                          <a:latin typeface="Times New Roman" panose="02020603050405020304" pitchFamily="18" charset="0"/>
                          <a:cs typeface="Times New Roman" panose="02020603050405020304" pitchFamily="18" charset="0"/>
                        </a:rPr>
                        <a:t> </a:t>
                      </a:r>
                      <a:r>
                        <a:rPr lang="en-SG" sz="1400" dirty="0" err="1">
                          <a:effectLst/>
                          <a:latin typeface="Times New Roman" panose="02020603050405020304" pitchFamily="18" charset="0"/>
                          <a:cs typeface="Times New Roman" panose="02020603050405020304" pitchFamily="18" charset="0"/>
                        </a:rPr>
                        <a:t>Vignesh</a:t>
                      </a:r>
                      <a:r>
                        <a:rPr lang="en-SG" sz="1400" dirty="0">
                          <a:effectLst/>
                          <a:latin typeface="Times New Roman" panose="02020603050405020304" pitchFamily="18" charset="0"/>
                          <a:cs typeface="Times New Roman" panose="02020603050405020304" pitchFamily="18" charset="0"/>
                        </a:rPr>
                        <a:t> , Rameswari Mohanty , </a:t>
                      </a:r>
                      <a:r>
                        <a:rPr lang="en-SG" sz="1400" dirty="0" err="1">
                          <a:effectLst/>
                          <a:latin typeface="Times New Roman" panose="02020603050405020304" pitchFamily="18" charset="0"/>
                          <a:cs typeface="Times New Roman" panose="02020603050405020304" pitchFamily="18" charset="0"/>
                        </a:rPr>
                        <a:t>Vrinda</a:t>
                      </a:r>
                      <a:r>
                        <a:rPr lang="en-SG" sz="1400" dirty="0">
                          <a:effectLst/>
                          <a:latin typeface="Times New Roman" panose="02020603050405020304" pitchFamily="18" charset="0"/>
                          <a:cs typeface="Times New Roman" panose="02020603050405020304" pitchFamily="18" charset="0"/>
                        </a:rPr>
                        <a:t> Gupta</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4000"/>
                        </a:lnSpc>
                        <a:spcBef>
                          <a:spcPts val="0"/>
                        </a:spcBef>
                        <a:spcAft>
                          <a:spcPts val="900"/>
                        </a:spcAft>
                        <a:tabLst>
                          <a:tab pos="1143000" algn="l"/>
                        </a:tabLst>
                      </a:pPr>
                      <a:r>
                        <a:rPr lang="en-SG" sz="1400" dirty="0">
                          <a:effectLst/>
                          <a:latin typeface="Times New Roman" panose="02020603050405020304" pitchFamily="18" charset="0"/>
                          <a:cs typeface="Times New Roman" panose="02020603050405020304" pitchFamily="18" charset="0"/>
                        </a:rPr>
                        <a:t>ISS</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3038095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25758" y="566080"/>
            <a:ext cx="3284112" cy="424400"/>
          </a:xfrm>
          <a:prstGeom prst="rect">
            <a:avLst/>
          </a:prstGeom>
        </p:spPr>
      </p:pic>
      <p:grpSp>
        <p:nvGrpSpPr>
          <p:cNvPr id="13" name="Group 12"/>
          <p:cNvGrpSpPr/>
          <p:nvPr/>
        </p:nvGrpSpPr>
        <p:grpSpPr>
          <a:xfrm>
            <a:off x="52252" y="1147633"/>
            <a:ext cx="3284112" cy="456329"/>
            <a:chOff x="96592" y="2829970"/>
            <a:chExt cx="3284112" cy="456329"/>
          </a:xfrm>
        </p:grpSpPr>
        <p:pic>
          <p:nvPicPr>
            <p:cNvPr id="30" name="Picture 29"/>
            <p:cNvPicPr>
              <a:picLocks noChangeAspect="1"/>
            </p:cNvPicPr>
            <p:nvPr/>
          </p:nvPicPr>
          <p:blipFill>
            <a:blip r:embed="rId3"/>
            <a:stretch>
              <a:fillRect/>
            </a:stretch>
          </p:blipFill>
          <p:spPr>
            <a:xfrm>
              <a:off x="96592" y="2829970"/>
              <a:ext cx="3284112" cy="456329"/>
            </a:xfrm>
            <a:prstGeom prst="rect">
              <a:avLst/>
            </a:prstGeom>
          </p:spPr>
        </p:pic>
        <p:sp>
          <p:nvSpPr>
            <p:cNvPr id="31" name="Rectangle 30"/>
            <p:cNvSpPr/>
            <p:nvPr/>
          </p:nvSpPr>
          <p:spPr>
            <a:xfrm>
              <a:off x="123086" y="2874974"/>
              <a:ext cx="1944710" cy="28209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p:cNvSpPr txBox="1"/>
          <p:nvPr/>
        </p:nvSpPr>
        <p:spPr>
          <a:xfrm>
            <a:off x="-18582" y="1252245"/>
            <a:ext cx="1712890" cy="276999"/>
          </a:xfrm>
          <a:prstGeom prst="rect">
            <a:avLst/>
          </a:prstGeom>
          <a:noFill/>
        </p:spPr>
        <p:txBody>
          <a:bodyPr wrap="square" rtlCol="0">
            <a:spAutoFit/>
          </a:bodyPr>
          <a:lstStyle/>
          <a:p>
            <a:r>
              <a:rPr lang="en-US" sz="1200" dirty="0" smtClean="0"/>
              <a:t>    </a:t>
            </a:r>
            <a:r>
              <a:rPr lang="en-US" sz="1200" dirty="0" smtClean="0">
                <a:solidFill>
                  <a:schemeClr val="tx1">
                    <a:lumMod val="50000"/>
                    <a:lumOff val="50000"/>
                  </a:schemeClr>
                </a:solidFill>
              </a:rPr>
              <a:t>Status</a:t>
            </a:r>
            <a:endParaRPr lang="en-US" sz="1200" dirty="0">
              <a:solidFill>
                <a:schemeClr val="tx1">
                  <a:lumMod val="50000"/>
                  <a:lumOff val="50000"/>
                </a:schemeClr>
              </a:solidFill>
            </a:endParaRPr>
          </a:p>
        </p:txBody>
      </p:sp>
      <p:pic>
        <p:nvPicPr>
          <p:cNvPr id="14" name="Picture 13"/>
          <p:cNvPicPr>
            <a:picLocks noChangeAspect="1"/>
          </p:cNvPicPr>
          <p:nvPr/>
        </p:nvPicPr>
        <p:blipFill>
          <a:blip r:embed="rId4"/>
          <a:stretch>
            <a:fillRect/>
          </a:stretch>
        </p:blipFill>
        <p:spPr>
          <a:xfrm>
            <a:off x="14287" y="0"/>
            <a:ext cx="12163425" cy="419100"/>
          </a:xfrm>
          <a:prstGeom prst="rect">
            <a:avLst/>
          </a:prstGeom>
        </p:spPr>
      </p:pic>
      <p:sp>
        <p:nvSpPr>
          <p:cNvPr id="38" name="Rectangle 37"/>
          <p:cNvSpPr/>
          <p:nvPr/>
        </p:nvSpPr>
        <p:spPr>
          <a:xfrm>
            <a:off x="52252" y="104594"/>
            <a:ext cx="2163650" cy="206062"/>
          </a:xfrm>
          <a:prstGeom prst="rect">
            <a:avLst/>
          </a:prstGeom>
          <a:solidFill>
            <a:srgbClr val="425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5757" y="53736"/>
            <a:ext cx="3080513" cy="307777"/>
          </a:xfrm>
          <a:prstGeom prst="rect">
            <a:avLst/>
          </a:prstGeom>
          <a:noFill/>
        </p:spPr>
        <p:txBody>
          <a:bodyPr wrap="square" rtlCol="0">
            <a:spAutoFit/>
          </a:bodyPr>
          <a:lstStyle/>
          <a:p>
            <a:r>
              <a:rPr lang="en-US" sz="1400" dirty="0">
                <a:solidFill>
                  <a:schemeClr val="bg1"/>
                </a:solidFill>
              </a:rPr>
              <a:t>Portfolio1</a:t>
            </a:r>
            <a:r>
              <a:rPr lang="en-US" sz="1400" dirty="0" smtClean="0">
                <a:solidFill>
                  <a:schemeClr val="bg1"/>
                </a:solidFill>
                <a:latin typeface="+mj-lt"/>
              </a:rPr>
              <a:t> Service Portfolio - Services</a:t>
            </a:r>
            <a:endParaRPr lang="en-US" sz="1400" dirty="0">
              <a:solidFill>
                <a:schemeClr val="bg1"/>
              </a:solidFill>
              <a:latin typeface="+mj-lt"/>
            </a:endParaRPr>
          </a:p>
        </p:txBody>
      </p:sp>
      <p:pic>
        <p:nvPicPr>
          <p:cNvPr id="2" name="Picture 1"/>
          <p:cNvPicPr>
            <a:picLocks noChangeAspect="1"/>
          </p:cNvPicPr>
          <p:nvPr/>
        </p:nvPicPr>
        <p:blipFill>
          <a:blip r:embed="rId5"/>
          <a:stretch>
            <a:fillRect/>
          </a:stretch>
        </p:blipFill>
        <p:spPr>
          <a:xfrm>
            <a:off x="178158" y="1712549"/>
            <a:ext cx="2590800" cy="1000125"/>
          </a:xfrm>
          <a:prstGeom prst="rect">
            <a:avLst/>
          </a:prstGeom>
        </p:spPr>
      </p:pic>
      <p:sp>
        <p:nvSpPr>
          <p:cNvPr id="15" name="Rectangle 14"/>
          <p:cNvSpPr/>
          <p:nvPr/>
        </p:nvSpPr>
        <p:spPr>
          <a:xfrm>
            <a:off x="521848" y="1841194"/>
            <a:ext cx="1501608" cy="2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1848" y="2144196"/>
            <a:ext cx="1501608" cy="2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21848" y="2477962"/>
            <a:ext cx="1501608" cy="2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16207" y="1769242"/>
            <a:ext cx="1712890" cy="276999"/>
          </a:xfrm>
          <a:prstGeom prst="rect">
            <a:avLst/>
          </a:prstGeom>
          <a:noFill/>
        </p:spPr>
        <p:txBody>
          <a:bodyPr wrap="square" rtlCol="0">
            <a:spAutoFit/>
          </a:bodyPr>
          <a:lstStyle/>
          <a:p>
            <a:r>
              <a:rPr lang="en-US" sz="1200" dirty="0" smtClean="0"/>
              <a:t>    </a:t>
            </a:r>
            <a:r>
              <a:rPr lang="en-US" sz="1200" dirty="0" smtClean="0">
                <a:solidFill>
                  <a:schemeClr val="tx1">
                    <a:lumMod val="50000"/>
                    <a:lumOff val="50000"/>
                  </a:schemeClr>
                </a:solidFill>
                <a:hlinkClick r:id="rId6" action="ppaction://hlinksldjump"/>
              </a:rPr>
              <a:t>Active</a:t>
            </a:r>
            <a:endParaRPr lang="en-US" sz="1200" dirty="0">
              <a:solidFill>
                <a:schemeClr val="tx1">
                  <a:lumMod val="50000"/>
                  <a:lumOff val="50000"/>
                </a:schemeClr>
              </a:solidFill>
            </a:endParaRPr>
          </a:p>
        </p:txBody>
      </p:sp>
      <p:sp>
        <p:nvSpPr>
          <p:cNvPr id="19" name="TextBox 18"/>
          <p:cNvSpPr txBox="1"/>
          <p:nvPr/>
        </p:nvSpPr>
        <p:spPr>
          <a:xfrm>
            <a:off x="416207" y="2084879"/>
            <a:ext cx="1712890" cy="276999"/>
          </a:xfrm>
          <a:prstGeom prst="rect">
            <a:avLst/>
          </a:prstGeom>
          <a:noFill/>
        </p:spPr>
        <p:txBody>
          <a:bodyPr wrap="square" rtlCol="0">
            <a:spAutoFit/>
          </a:bodyPr>
          <a:lstStyle/>
          <a:p>
            <a:r>
              <a:rPr lang="en-US" sz="1200" dirty="0" smtClean="0"/>
              <a:t>    </a:t>
            </a:r>
            <a:r>
              <a:rPr lang="en-US" sz="1200" dirty="0" smtClean="0">
                <a:solidFill>
                  <a:schemeClr val="tx1">
                    <a:lumMod val="50000"/>
                    <a:lumOff val="50000"/>
                  </a:schemeClr>
                </a:solidFill>
              </a:rPr>
              <a:t>Inactive</a:t>
            </a:r>
            <a:endParaRPr lang="en-US" sz="1200" dirty="0">
              <a:solidFill>
                <a:schemeClr val="tx1">
                  <a:lumMod val="50000"/>
                  <a:lumOff val="50000"/>
                </a:schemeClr>
              </a:solidFill>
            </a:endParaRPr>
          </a:p>
        </p:txBody>
      </p:sp>
      <p:sp>
        <p:nvSpPr>
          <p:cNvPr id="20" name="TextBox 19"/>
          <p:cNvSpPr txBox="1"/>
          <p:nvPr/>
        </p:nvSpPr>
        <p:spPr>
          <a:xfrm>
            <a:off x="409027" y="2399695"/>
            <a:ext cx="1712890" cy="276999"/>
          </a:xfrm>
          <a:prstGeom prst="rect">
            <a:avLst/>
          </a:prstGeom>
          <a:noFill/>
        </p:spPr>
        <p:txBody>
          <a:bodyPr wrap="square" rtlCol="0">
            <a:spAutoFit/>
          </a:bodyPr>
          <a:lstStyle/>
          <a:p>
            <a:r>
              <a:rPr lang="en-US" sz="1200" dirty="0" smtClean="0"/>
              <a:t>    </a:t>
            </a:r>
            <a:r>
              <a:rPr lang="en-US" sz="1200" dirty="0" smtClean="0">
                <a:solidFill>
                  <a:schemeClr val="tx1">
                    <a:lumMod val="50000"/>
                    <a:lumOff val="50000"/>
                  </a:schemeClr>
                </a:solidFill>
              </a:rPr>
              <a:t>Retired</a:t>
            </a:r>
            <a:endParaRPr lang="en-US" sz="1200" dirty="0">
              <a:solidFill>
                <a:schemeClr val="tx1">
                  <a:lumMod val="50000"/>
                  <a:lumOff val="50000"/>
                </a:schemeClr>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1148940811"/>
              </p:ext>
            </p:extLst>
          </p:nvPr>
        </p:nvGraphicFramePr>
        <p:xfrm>
          <a:off x="3432219" y="567289"/>
          <a:ext cx="8468044" cy="4598906"/>
        </p:xfrm>
        <a:graphic>
          <a:graphicData uri="http://schemas.openxmlformats.org/drawingml/2006/table">
            <a:tbl>
              <a:tblPr firstRow="1" bandRow="1">
                <a:tableStyleId>{F5AB1C69-6EDB-4FF4-983F-18BD219EF322}</a:tableStyleId>
              </a:tblPr>
              <a:tblGrid>
                <a:gridCol w="2117011">
                  <a:extLst>
                    <a:ext uri="{9D8B030D-6E8A-4147-A177-3AD203B41FA5}">
                      <a16:colId xmlns:a16="http://schemas.microsoft.com/office/drawing/2014/main" xmlns="" val="20000"/>
                    </a:ext>
                  </a:extLst>
                </a:gridCol>
                <a:gridCol w="2117011">
                  <a:extLst>
                    <a:ext uri="{9D8B030D-6E8A-4147-A177-3AD203B41FA5}">
                      <a16:colId xmlns:a16="http://schemas.microsoft.com/office/drawing/2014/main" xmlns="" val="20001"/>
                    </a:ext>
                  </a:extLst>
                </a:gridCol>
                <a:gridCol w="2117011">
                  <a:extLst>
                    <a:ext uri="{9D8B030D-6E8A-4147-A177-3AD203B41FA5}">
                      <a16:colId xmlns:a16="http://schemas.microsoft.com/office/drawing/2014/main" xmlns="" val="20002"/>
                    </a:ext>
                  </a:extLst>
                </a:gridCol>
                <a:gridCol w="2117011">
                  <a:extLst>
                    <a:ext uri="{9D8B030D-6E8A-4147-A177-3AD203B41FA5}">
                      <a16:colId xmlns:a16="http://schemas.microsoft.com/office/drawing/2014/main" xmlns="" val="20003"/>
                    </a:ext>
                  </a:extLst>
                </a:gridCol>
              </a:tblGrid>
              <a:tr h="531613">
                <a:tc>
                  <a:txBody>
                    <a:bodyPr/>
                    <a:lstStyle/>
                    <a:p>
                      <a:pPr marL="0" algn="ctr" defTabSz="914400" rtl="0" eaLnBrk="1" latinLnBrk="0" hangingPunct="1"/>
                      <a:r>
                        <a:rPr lang="en-US" sz="1600" b="1" kern="1200" dirty="0" smtClean="0">
                          <a:solidFill>
                            <a:schemeClr val="lt1"/>
                          </a:solidFill>
                          <a:latin typeface="Times New Roman" panose="02020603050405020304" pitchFamily="18" charset="0"/>
                          <a:ea typeface="+mn-ea"/>
                          <a:cs typeface="Times New Roman" panose="02020603050405020304" pitchFamily="18" charset="0"/>
                        </a:rPr>
                        <a:t>Service name</a:t>
                      </a:r>
                      <a:endParaRPr lang="en-US" sz="1600" b="1" kern="1200" dirty="0">
                        <a:solidFill>
                          <a:schemeClr val="lt1"/>
                        </a:solidFill>
                        <a:latin typeface="Times New Roman" panose="02020603050405020304" pitchFamily="18" charset="0"/>
                        <a:ea typeface="+mn-ea"/>
                        <a:cs typeface="Times New Roman" panose="02020603050405020304" pitchFamily="18" charset="0"/>
                      </a:endParaRPr>
                    </a:p>
                  </a:txBody>
                  <a:tcPr>
                    <a:solidFill>
                      <a:schemeClr val="tx2">
                        <a:lumMod val="75000"/>
                      </a:schemeClr>
                    </a:solidFill>
                  </a:tcPr>
                </a:tc>
                <a:tc>
                  <a:txBody>
                    <a:bodyPr/>
                    <a:lstStyle/>
                    <a:p>
                      <a:pPr marL="0" algn="ctr" defTabSz="914400" rtl="0" eaLnBrk="1" latinLnBrk="0" hangingPunct="1"/>
                      <a:r>
                        <a:rPr lang="en-US" sz="1600" b="1" kern="1200" dirty="0" smtClean="0">
                          <a:solidFill>
                            <a:schemeClr val="lt1"/>
                          </a:solidFill>
                          <a:latin typeface="Times New Roman" panose="02020603050405020304" pitchFamily="18" charset="0"/>
                          <a:ea typeface="+mn-ea"/>
                          <a:cs typeface="Times New Roman" panose="02020603050405020304" pitchFamily="18" charset="0"/>
                        </a:rPr>
                        <a:t>Service Owner</a:t>
                      </a:r>
                      <a:endParaRPr lang="en-US" sz="1600" b="1" kern="1200" dirty="0">
                        <a:solidFill>
                          <a:schemeClr val="lt1"/>
                        </a:solidFill>
                        <a:latin typeface="Times New Roman" panose="02020603050405020304" pitchFamily="18" charset="0"/>
                        <a:ea typeface="+mn-ea"/>
                        <a:cs typeface="Times New Roman" panose="02020603050405020304" pitchFamily="18" charset="0"/>
                      </a:endParaRP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latin typeface="Times New Roman" panose="02020603050405020304" pitchFamily="18" charset="0"/>
                          <a:ea typeface="+mn-ea"/>
                          <a:cs typeface="Times New Roman" panose="02020603050405020304" pitchFamily="18" charset="0"/>
                        </a:rPr>
                        <a:t>Status</a:t>
                      </a:r>
                    </a:p>
                    <a:p>
                      <a:pPr algn="ctr"/>
                      <a:endParaRPr lang="en-US" dirty="0"/>
                    </a:p>
                  </a:txBody>
                  <a:tcPr>
                    <a:solidFill>
                      <a:schemeClr val="tx2">
                        <a:lumMod val="75000"/>
                      </a:schemeClr>
                    </a:solidFill>
                  </a:tcPr>
                </a:tc>
                <a:tc>
                  <a:txBody>
                    <a:bodyPr/>
                    <a:lstStyle/>
                    <a:p>
                      <a:pPr algn="ctr"/>
                      <a:r>
                        <a:rPr lang="en-US" sz="1600" dirty="0" smtClean="0">
                          <a:latin typeface="Times New Roman" panose="02020603050405020304" pitchFamily="18" charset="0"/>
                          <a:cs typeface="Times New Roman" panose="02020603050405020304" pitchFamily="18" charset="0"/>
                        </a:rPr>
                        <a:t>Performance</a:t>
                      </a:r>
                      <a:endParaRPr lang="en-US" sz="1600" dirty="0">
                        <a:latin typeface="Times New Roman" panose="02020603050405020304" pitchFamily="18" charset="0"/>
                        <a:cs typeface="Times New Roman" panose="02020603050405020304" pitchFamily="18" charset="0"/>
                      </a:endParaRPr>
                    </a:p>
                  </a:txBody>
                  <a:tcPr>
                    <a:solidFill>
                      <a:schemeClr val="tx2">
                        <a:lumMod val="75000"/>
                      </a:schemeClr>
                    </a:solidFill>
                  </a:tcPr>
                </a:tc>
                <a:extLst>
                  <a:ext uri="{0D108BD9-81ED-4DB2-BD59-A6C34878D82A}">
                    <a16:rowId xmlns:a16="http://schemas.microsoft.com/office/drawing/2014/main" xmlns="" val="10000"/>
                  </a:ext>
                </a:extLst>
              </a:tr>
              <a:tr h="531613">
                <a:tc>
                  <a:txBody>
                    <a:bodyPr/>
                    <a:lstStyle/>
                    <a:p>
                      <a:pPr algn="ctr"/>
                      <a:r>
                        <a:rPr lang="en-US" dirty="0" err="1" smtClean="0">
                          <a:latin typeface="Times New Roman" panose="02020603050405020304" pitchFamily="18" charset="0"/>
                          <a:cs typeface="Times New Roman" panose="02020603050405020304" pitchFamily="18" charset="0"/>
                          <a:hlinkClick r:id="rId7" action="ppaction://hlinksldjump"/>
                        </a:rPr>
                        <a:t>xyx</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cxbcxczbcxz</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Active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60%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03178">
                <a:tc>
                  <a:txBody>
                    <a:bodyPr/>
                    <a:lstStyle/>
                    <a:p>
                      <a:pPr algn="ctr"/>
                      <a:r>
                        <a:rPr lang="en-US" dirty="0" err="1" smtClean="0">
                          <a:latin typeface="Times New Roman" panose="02020603050405020304" pitchFamily="18" charset="0"/>
                          <a:cs typeface="Times New Roman" panose="02020603050405020304" pitchFamily="18" charset="0"/>
                        </a:rPr>
                        <a:t>cxvcx</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smtClean="0">
                          <a:latin typeface="Times New Roman" panose="02020603050405020304" pitchFamily="18" charset="0"/>
                          <a:cs typeface="Times New Roman" panose="02020603050405020304" pitchFamily="18" charset="0"/>
                        </a:rPr>
                        <a:t>xbcxbx</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Active</a:t>
                      </a:r>
                    </a:p>
                  </a:txBody>
                  <a:tcPr/>
                </a:tc>
                <a:tc>
                  <a:txBody>
                    <a:bodyPr/>
                    <a:lstStyle/>
                    <a:p>
                      <a:pPr algn="ctr"/>
                      <a:r>
                        <a:rPr lang="en-US" dirty="0" smtClean="0">
                          <a:latin typeface="Times New Roman" panose="02020603050405020304" pitchFamily="18" charset="0"/>
                          <a:cs typeface="Times New Roman" panose="02020603050405020304" pitchFamily="18" charset="0"/>
                        </a:rPr>
                        <a:t>70%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531613">
                <a:tc>
                  <a:txBody>
                    <a:bodyPr/>
                    <a:lstStyle/>
                    <a:p>
                      <a:pPr algn="ctr"/>
                      <a:r>
                        <a:rPr lang="en-US" dirty="0" err="1" smtClean="0">
                          <a:latin typeface="Times New Roman" panose="02020603050405020304" pitchFamily="18" charset="0"/>
                          <a:cs typeface="Times New Roman" panose="02020603050405020304" pitchFamily="18" charset="0"/>
                        </a:rPr>
                        <a:t>xzvxv</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smtClean="0">
                          <a:latin typeface="Times New Roman" panose="02020603050405020304" pitchFamily="18" charset="0"/>
                          <a:cs typeface="Times New Roman" panose="02020603050405020304" pitchFamily="18" charset="0"/>
                        </a:rPr>
                        <a:t>cxvcxb</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Inactive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531613">
                <a:tc>
                  <a:txBody>
                    <a:bodyPr/>
                    <a:lstStyle/>
                    <a:p>
                      <a:pPr algn="ctr"/>
                      <a:r>
                        <a:rPr lang="en-US" dirty="0" err="1" smtClean="0">
                          <a:latin typeface="Times New Roman" panose="02020603050405020304" pitchFamily="18" charset="0"/>
                          <a:cs typeface="Times New Roman" panose="02020603050405020304" pitchFamily="18" charset="0"/>
                        </a:rPr>
                        <a:t>xvxv</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smtClean="0">
                          <a:latin typeface="Times New Roman" panose="02020603050405020304" pitchFamily="18" charset="0"/>
                          <a:cs typeface="Times New Roman" panose="02020603050405020304" pitchFamily="18" charset="0"/>
                        </a:rPr>
                        <a:t>cvcxb</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Inactive</a:t>
                      </a:r>
                    </a:p>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30%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r h="531613">
                <a:tc>
                  <a:txBody>
                    <a:bodyPr/>
                    <a:lstStyle/>
                    <a:p>
                      <a:pPr algn="ctr"/>
                      <a:r>
                        <a:rPr lang="en-US" dirty="0" err="1" smtClean="0">
                          <a:latin typeface="Times New Roman" panose="02020603050405020304" pitchFamily="18" charset="0"/>
                          <a:cs typeface="Times New Roman" panose="02020603050405020304" pitchFamily="18" charset="0"/>
                        </a:rPr>
                        <a:t>xzvxv</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smtClean="0">
                          <a:latin typeface="Times New Roman" panose="02020603050405020304" pitchFamily="18" charset="0"/>
                          <a:cs typeface="Times New Roman" panose="02020603050405020304" pitchFamily="18" charset="0"/>
                        </a:rPr>
                        <a:t>xcbcx</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Inactive</a:t>
                      </a:r>
                    </a:p>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40%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5"/>
                  </a:ext>
                </a:extLst>
              </a:tr>
              <a:tr h="531613">
                <a:tc>
                  <a:txBody>
                    <a:bodyPr/>
                    <a:lstStyle/>
                    <a:p>
                      <a:pPr algn="ctr"/>
                      <a:r>
                        <a:rPr lang="en-US" dirty="0" err="1" smtClean="0">
                          <a:latin typeface="Times New Roman" panose="02020603050405020304" pitchFamily="18" charset="0"/>
                          <a:cs typeface="Times New Roman" panose="02020603050405020304" pitchFamily="18" charset="0"/>
                        </a:rPr>
                        <a:t>zxvxv</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smtClean="0">
                          <a:latin typeface="Times New Roman" panose="02020603050405020304" pitchFamily="18" charset="0"/>
                          <a:cs typeface="Times New Roman" panose="02020603050405020304" pitchFamily="18" charset="0"/>
                        </a:rPr>
                        <a:t>cbcxb</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Active</a:t>
                      </a:r>
                    </a:p>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6"/>
                  </a:ext>
                </a:extLst>
              </a:tr>
              <a:tr h="531613">
                <a:tc>
                  <a:txBody>
                    <a:bodyPr/>
                    <a:lstStyle/>
                    <a:p>
                      <a:pPr algn="ctr"/>
                      <a:r>
                        <a:rPr lang="en-US" dirty="0" err="1" smtClean="0">
                          <a:latin typeface="Times New Roman" panose="02020603050405020304" pitchFamily="18" charset="0"/>
                          <a:cs typeface="Times New Roman" panose="02020603050405020304" pitchFamily="18" charset="0"/>
                        </a:rPr>
                        <a:t>xvcxbv</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smtClean="0">
                          <a:latin typeface="Times New Roman" panose="02020603050405020304" pitchFamily="18" charset="0"/>
                          <a:cs typeface="Times New Roman" panose="02020603050405020304" pitchFamily="18" charset="0"/>
                        </a:rPr>
                        <a:t>xcbcxbcxbn</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Retired</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40%</a:t>
                      </a:r>
                    </a:p>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2723462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25758" y="566080"/>
            <a:ext cx="3284112" cy="424400"/>
          </a:xfrm>
          <a:prstGeom prst="rect">
            <a:avLst/>
          </a:prstGeom>
        </p:spPr>
      </p:pic>
      <p:grpSp>
        <p:nvGrpSpPr>
          <p:cNvPr id="13" name="Group 12"/>
          <p:cNvGrpSpPr/>
          <p:nvPr/>
        </p:nvGrpSpPr>
        <p:grpSpPr>
          <a:xfrm>
            <a:off x="52252" y="1147633"/>
            <a:ext cx="3284112" cy="456329"/>
            <a:chOff x="96592" y="2829970"/>
            <a:chExt cx="3284112" cy="456329"/>
          </a:xfrm>
        </p:grpSpPr>
        <p:pic>
          <p:nvPicPr>
            <p:cNvPr id="30" name="Picture 29"/>
            <p:cNvPicPr>
              <a:picLocks noChangeAspect="1"/>
            </p:cNvPicPr>
            <p:nvPr/>
          </p:nvPicPr>
          <p:blipFill>
            <a:blip r:embed="rId3"/>
            <a:stretch>
              <a:fillRect/>
            </a:stretch>
          </p:blipFill>
          <p:spPr>
            <a:xfrm>
              <a:off x="96592" y="2829970"/>
              <a:ext cx="3284112" cy="456329"/>
            </a:xfrm>
            <a:prstGeom prst="rect">
              <a:avLst/>
            </a:prstGeom>
          </p:spPr>
        </p:pic>
        <p:sp>
          <p:nvSpPr>
            <p:cNvPr id="31" name="Rectangle 30"/>
            <p:cNvSpPr/>
            <p:nvPr/>
          </p:nvSpPr>
          <p:spPr>
            <a:xfrm>
              <a:off x="123086" y="2874974"/>
              <a:ext cx="1944710" cy="28209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p:cNvSpPr txBox="1"/>
          <p:nvPr/>
        </p:nvSpPr>
        <p:spPr>
          <a:xfrm>
            <a:off x="-18582" y="1252245"/>
            <a:ext cx="1712890" cy="276999"/>
          </a:xfrm>
          <a:prstGeom prst="rect">
            <a:avLst/>
          </a:prstGeom>
          <a:noFill/>
        </p:spPr>
        <p:txBody>
          <a:bodyPr wrap="square" rtlCol="0">
            <a:spAutoFit/>
          </a:bodyPr>
          <a:lstStyle/>
          <a:p>
            <a:r>
              <a:rPr lang="en-US" sz="1200" dirty="0" smtClean="0"/>
              <a:t>    </a:t>
            </a:r>
            <a:r>
              <a:rPr lang="en-US" sz="1200" dirty="0" smtClean="0">
                <a:solidFill>
                  <a:schemeClr val="tx1">
                    <a:lumMod val="50000"/>
                    <a:lumOff val="50000"/>
                  </a:schemeClr>
                </a:solidFill>
              </a:rPr>
              <a:t>Status</a:t>
            </a:r>
            <a:endParaRPr lang="en-US" sz="1200" dirty="0">
              <a:solidFill>
                <a:schemeClr val="tx1">
                  <a:lumMod val="50000"/>
                  <a:lumOff val="50000"/>
                </a:schemeClr>
              </a:solidFill>
            </a:endParaRPr>
          </a:p>
        </p:txBody>
      </p:sp>
      <p:pic>
        <p:nvPicPr>
          <p:cNvPr id="14" name="Picture 13"/>
          <p:cNvPicPr>
            <a:picLocks noChangeAspect="1"/>
          </p:cNvPicPr>
          <p:nvPr/>
        </p:nvPicPr>
        <p:blipFill>
          <a:blip r:embed="rId4"/>
          <a:stretch>
            <a:fillRect/>
          </a:stretch>
        </p:blipFill>
        <p:spPr>
          <a:xfrm>
            <a:off x="14287" y="0"/>
            <a:ext cx="12163425" cy="419100"/>
          </a:xfrm>
          <a:prstGeom prst="rect">
            <a:avLst/>
          </a:prstGeom>
        </p:spPr>
      </p:pic>
      <p:sp>
        <p:nvSpPr>
          <p:cNvPr id="38" name="Rectangle 37"/>
          <p:cNvSpPr/>
          <p:nvPr/>
        </p:nvSpPr>
        <p:spPr>
          <a:xfrm>
            <a:off x="52252" y="104594"/>
            <a:ext cx="2163650" cy="206062"/>
          </a:xfrm>
          <a:prstGeom prst="rect">
            <a:avLst/>
          </a:prstGeom>
          <a:solidFill>
            <a:srgbClr val="425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5757" y="53736"/>
            <a:ext cx="3406461" cy="307777"/>
          </a:xfrm>
          <a:prstGeom prst="rect">
            <a:avLst/>
          </a:prstGeom>
          <a:noFill/>
        </p:spPr>
        <p:txBody>
          <a:bodyPr wrap="square" rtlCol="0">
            <a:spAutoFit/>
          </a:bodyPr>
          <a:lstStyle/>
          <a:p>
            <a:r>
              <a:rPr lang="en-US" sz="1400" dirty="0">
                <a:solidFill>
                  <a:schemeClr val="bg1"/>
                </a:solidFill>
              </a:rPr>
              <a:t>Portfolio1</a:t>
            </a:r>
            <a:r>
              <a:rPr lang="en-US" sz="1400" dirty="0" smtClean="0">
                <a:solidFill>
                  <a:schemeClr val="bg1"/>
                </a:solidFill>
                <a:latin typeface="+mj-lt"/>
              </a:rPr>
              <a:t> Service Portfolio - Services</a:t>
            </a:r>
            <a:endParaRPr lang="en-US" sz="1400" dirty="0">
              <a:solidFill>
                <a:schemeClr val="bg1"/>
              </a:solidFill>
              <a:latin typeface="+mj-lt"/>
            </a:endParaRPr>
          </a:p>
        </p:txBody>
      </p:sp>
      <p:pic>
        <p:nvPicPr>
          <p:cNvPr id="2" name="Picture 1"/>
          <p:cNvPicPr>
            <a:picLocks noChangeAspect="1"/>
          </p:cNvPicPr>
          <p:nvPr/>
        </p:nvPicPr>
        <p:blipFill>
          <a:blip r:embed="rId5"/>
          <a:stretch>
            <a:fillRect/>
          </a:stretch>
        </p:blipFill>
        <p:spPr>
          <a:xfrm>
            <a:off x="178158" y="1712549"/>
            <a:ext cx="2590800" cy="1000125"/>
          </a:xfrm>
          <a:prstGeom prst="rect">
            <a:avLst/>
          </a:prstGeom>
        </p:spPr>
      </p:pic>
      <p:sp>
        <p:nvSpPr>
          <p:cNvPr id="15" name="Rectangle 14"/>
          <p:cNvSpPr/>
          <p:nvPr/>
        </p:nvSpPr>
        <p:spPr>
          <a:xfrm>
            <a:off x="521848" y="1841194"/>
            <a:ext cx="1501608" cy="2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1848" y="2144196"/>
            <a:ext cx="1501608" cy="2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21848" y="2477962"/>
            <a:ext cx="1501608" cy="25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16207" y="1769242"/>
            <a:ext cx="1712890" cy="276999"/>
          </a:xfrm>
          <a:prstGeom prst="rect">
            <a:avLst/>
          </a:prstGeom>
          <a:noFill/>
        </p:spPr>
        <p:txBody>
          <a:bodyPr wrap="square" rtlCol="0">
            <a:spAutoFit/>
          </a:bodyPr>
          <a:lstStyle/>
          <a:p>
            <a:r>
              <a:rPr lang="en-US" sz="1200" dirty="0" smtClean="0"/>
              <a:t>    </a:t>
            </a:r>
            <a:r>
              <a:rPr lang="en-US" sz="1200" dirty="0" smtClean="0">
                <a:solidFill>
                  <a:schemeClr val="tx1">
                    <a:lumMod val="50000"/>
                    <a:lumOff val="50000"/>
                  </a:schemeClr>
                </a:solidFill>
              </a:rPr>
              <a:t>Active</a:t>
            </a:r>
            <a:endParaRPr lang="en-US" sz="1200" dirty="0">
              <a:solidFill>
                <a:schemeClr val="tx1">
                  <a:lumMod val="50000"/>
                  <a:lumOff val="50000"/>
                </a:schemeClr>
              </a:solidFill>
            </a:endParaRPr>
          </a:p>
        </p:txBody>
      </p:sp>
      <p:sp>
        <p:nvSpPr>
          <p:cNvPr id="19" name="TextBox 18"/>
          <p:cNvSpPr txBox="1"/>
          <p:nvPr/>
        </p:nvSpPr>
        <p:spPr>
          <a:xfrm>
            <a:off x="416207" y="2084879"/>
            <a:ext cx="1712890" cy="276999"/>
          </a:xfrm>
          <a:prstGeom prst="rect">
            <a:avLst/>
          </a:prstGeom>
          <a:noFill/>
        </p:spPr>
        <p:txBody>
          <a:bodyPr wrap="square" rtlCol="0">
            <a:spAutoFit/>
          </a:bodyPr>
          <a:lstStyle/>
          <a:p>
            <a:r>
              <a:rPr lang="en-US" sz="1200" dirty="0" smtClean="0"/>
              <a:t>    </a:t>
            </a:r>
            <a:r>
              <a:rPr lang="en-US" sz="1200" dirty="0" smtClean="0">
                <a:solidFill>
                  <a:schemeClr val="tx1">
                    <a:lumMod val="50000"/>
                    <a:lumOff val="50000"/>
                  </a:schemeClr>
                </a:solidFill>
              </a:rPr>
              <a:t>Inactive</a:t>
            </a:r>
            <a:endParaRPr lang="en-US" sz="1200" dirty="0">
              <a:solidFill>
                <a:schemeClr val="tx1">
                  <a:lumMod val="50000"/>
                  <a:lumOff val="50000"/>
                </a:schemeClr>
              </a:solidFill>
            </a:endParaRPr>
          </a:p>
        </p:txBody>
      </p:sp>
      <p:sp>
        <p:nvSpPr>
          <p:cNvPr id="20" name="TextBox 19"/>
          <p:cNvSpPr txBox="1"/>
          <p:nvPr/>
        </p:nvSpPr>
        <p:spPr>
          <a:xfrm>
            <a:off x="409027" y="2399695"/>
            <a:ext cx="1712890" cy="276999"/>
          </a:xfrm>
          <a:prstGeom prst="rect">
            <a:avLst/>
          </a:prstGeom>
          <a:noFill/>
        </p:spPr>
        <p:txBody>
          <a:bodyPr wrap="square" rtlCol="0">
            <a:spAutoFit/>
          </a:bodyPr>
          <a:lstStyle/>
          <a:p>
            <a:r>
              <a:rPr lang="en-US" sz="1200" dirty="0" smtClean="0"/>
              <a:t>    </a:t>
            </a:r>
            <a:r>
              <a:rPr lang="en-US" sz="1200" dirty="0" smtClean="0">
                <a:solidFill>
                  <a:schemeClr val="tx1">
                    <a:lumMod val="50000"/>
                    <a:lumOff val="50000"/>
                  </a:schemeClr>
                </a:solidFill>
              </a:rPr>
              <a:t>Retired</a:t>
            </a:r>
            <a:endParaRPr lang="en-US" sz="1200" dirty="0">
              <a:solidFill>
                <a:schemeClr val="tx1">
                  <a:lumMod val="50000"/>
                  <a:lumOff val="50000"/>
                </a:schemeClr>
              </a:solidFill>
            </a:endParaRPr>
          </a:p>
        </p:txBody>
      </p:sp>
      <p:graphicFrame>
        <p:nvGraphicFramePr>
          <p:cNvPr id="21" name="Table 20"/>
          <p:cNvGraphicFramePr>
            <a:graphicFrameLocks noGrp="1"/>
          </p:cNvGraphicFramePr>
          <p:nvPr>
            <p:extLst/>
          </p:nvPr>
        </p:nvGraphicFramePr>
        <p:xfrm>
          <a:off x="3432219" y="567289"/>
          <a:ext cx="8468044" cy="2147053"/>
        </p:xfrm>
        <a:graphic>
          <a:graphicData uri="http://schemas.openxmlformats.org/drawingml/2006/table">
            <a:tbl>
              <a:tblPr firstRow="1" bandRow="1">
                <a:tableStyleId>{F5AB1C69-6EDB-4FF4-983F-18BD219EF322}</a:tableStyleId>
              </a:tblPr>
              <a:tblGrid>
                <a:gridCol w="2117011">
                  <a:extLst>
                    <a:ext uri="{9D8B030D-6E8A-4147-A177-3AD203B41FA5}">
                      <a16:colId xmlns:a16="http://schemas.microsoft.com/office/drawing/2014/main" xmlns="" val="20000"/>
                    </a:ext>
                  </a:extLst>
                </a:gridCol>
                <a:gridCol w="2117011">
                  <a:extLst>
                    <a:ext uri="{9D8B030D-6E8A-4147-A177-3AD203B41FA5}">
                      <a16:colId xmlns:a16="http://schemas.microsoft.com/office/drawing/2014/main" xmlns="" val="20001"/>
                    </a:ext>
                  </a:extLst>
                </a:gridCol>
                <a:gridCol w="2117011">
                  <a:extLst>
                    <a:ext uri="{9D8B030D-6E8A-4147-A177-3AD203B41FA5}">
                      <a16:colId xmlns:a16="http://schemas.microsoft.com/office/drawing/2014/main" xmlns="" val="20002"/>
                    </a:ext>
                  </a:extLst>
                </a:gridCol>
                <a:gridCol w="2117011">
                  <a:extLst>
                    <a:ext uri="{9D8B030D-6E8A-4147-A177-3AD203B41FA5}">
                      <a16:colId xmlns:a16="http://schemas.microsoft.com/office/drawing/2014/main" xmlns="" val="20003"/>
                    </a:ext>
                  </a:extLst>
                </a:gridCol>
              </a:tblGrid>
              <a:tr h="531613">
                <a:tc>
                  <a:txBody>
                    <a:bodyPr/>
                    <a:lstStyle/>
                    <a:p>
                      <a:pPr marL="0" algn="ctr" defTabSz="914400" rtl="0" eaLnBrk="1" latinLnBrk="0" hangingPunct="1"/>
                      <a:r>
                        <a:rPr lang="en-US" sz="1600" b="1" kern="1200" dirty="0" smtClean="0">
                          <a:solidFill>
                            <a:schemeClr val="lt1"/>
                          </a:solidFill>
                          <a:latin typeface="Times New Roman" panose="02020603050405020304" pitchFamily="18" charset="0"/>
                          <a:ea typeface="+mn-ea"/>
                          <a:cs typeface="Times New Roman" panose="02020603050405020304" pitchFamily="18" charset="0"/>
                        </a:rPr>
                        <a:t>Service name</a:t>
                      </a:r>
                      <a:endParaRPr lang="en-US" sz="1600" b="1" kern="1200" dirty="0">
                        <a:solidFill>
                          <a:schemeClr val="lt1"/>
                        </a:solidFill>
                        <a:latin typeface="Times New Roman" panose="02020603050405020304" pitchFamily="18" charset="0"/>
                        <a:ea typeface="+mn-ea"/>
                        <a:cs typeface="Times New Roman" panose="02020603050405020304" pitchFamily="18" charset="0"/>
                      </a:endParaRPr>
                    </a:p>
                  </a:txBody>
                  <a:tcPr>
                    <a:solidFill>
                      <a:schemeClr val="tx2">
                        <a:lumMod val="75000"/>
                      </a:schemeClr>
                    </a:solidFill>
                  </a:tcPr>
                </a:tc>
                <a:tc>
                  <a:txBody>
                    <a:bodyPr/>
                    <a:lstStyle/>
                    <a:p>
                      <a:pPr marL="0" algn="ctr" defTabSz="914400" rtl="0" eaLnBrk="1" latinLnBrk="0" hangingPunct="1"/>
                      <a:r>
                        <a:rPr lang="en-US" sz="1600" b="1" kern="1200" dirty="0" smtClean="0">
                          <a:solidFill>
                            <a:schemeClr val="lt1"/>
                          </a:solidFill>
                          <a:latin typeface="Times New Roman" panose="02020603050405020304" pitchFamily="18" charset="0"/>
                          <a:ea typeface="+mn-ea"/>
                          <a:cs typeface="Times New Roman" panose="02020603050405020304" pitchFamily="18" charset="0"/>
                        </a:rPr>
                        <a:t>Manager</a:t>
                      </a:r>
                      <a:endParaRPr lang="en-US" sz="1600" b="1" kern="1200" dirty="0">
                        <a:solidFill>
                          <a:schemeClr val="lt1"/>
                        </a:solidFill>
                        <a:latin typeface="Times New Roman" panose="02020603050405020304" pitchFamily="18" charset="0"/>
                        <a:ea typeface="+mn-ea"/>
                        <a:cs typeface="Times New Roman" panose="02020603050405020304" pitchFamily="18" charset="0"/>
                      </a:endParaRP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latin typeface="Times New Roman" panose="02020603050405020304" pitchFamily="18" charset="0"/>
                          <a:ea typeface="+mn-ea"/>
                          <a:cs typeface="Times New Roman" panose="02020603050405020304" pitchFamily="18" charset="0"/>
                        </a:rPr>
                        <a:t>Status</a:t>
                      </a:r>
                    </a:p>
                    <a:p>
                      <a:pPr algn="ctr"/>
                      <a:endParaRPr lang="en-US" dirty="0"/>
                    </a:p>
                  </a:txBody>
                  <a:tcPr>
                    <a:solidFill>
                      <a:schemeClr val="tx2">
                        <a:lumMod val="75000"/>
                      </a:schemeClr>
                    </a:solidFill>
                  </a:tcPr>
                </a:tc>
                <a:tc>
                  <a:txBody>
                    <a:bodyPr/>
                    <a:lstStyle/>
                    <a:p>
                      <a:pPr algn="ctr"/>
                      <a:r>
                        <a:rPr lang="en-US" sz="1600" dirty="0" smtClean="0">
                          <a:latin typeface="Times New Roman" panose="02020603050405020304" pitchFamily="18" charset="0"/>
                          <a:cs typeface="Times New Roman" panose="02020603050405020304" pitchFamily="18" charset="0"/>
                        </a:rPr>
                        <a:t>Performance</a:t>
                      </a:r>
                      <a:endParaRPr lang="en-US" sz="1600" dirty="0">
                        <a:latin typeface="Times New Roman" panose="02020603050405020304" pitchFamily="18" charset="0"/>
                        <a:cs typeface="Times New Roman" panose="02020603050405020304" pitchFamily="18" charset="0"/>
                      </a:endParaRPr>
                    </a:p>
                  </a:txBody>
                  <a:tcPr>
                    <a:solidFill>
                      <a:schemeClr val="tx2">
                        <a:lumMod val="75000"/>
                      </a:schemeClr>
                    </a:solidFill>
                  </a:tcPr>
                </a:tc>
                <a:extLst>
                  <a:ext uri="{0D108BD9-81ED-4DB2-BD59-A6C34878D82A}">
                    <a16:rowId xmlns:a16="http://schemas.microsoft.com/office/drawing/2014/main" xmlns="" val="10000"/>
                  </a:ext>
                </a:extLst>
              </a:tr>
              <a:tr h="531613">
                <a:tc>
                  <a:txBody>
                    <a:bodyPr/>
                    <a:lstStyle/>
                    <a:p>
                      <a:pPr algn="ctr"/>
                      <a:r>
                        <a:rPr lang="en-US" dirty="0" err="1" smtClean="0">
                          <a:latin typeface="Times New Roman" panose="02020603050405020304" pitchFamily="18" charset="0"/>
                          <a:cs typeface="Times New Roman" panose="02020603050405020304" pitchFamily="18" charset="0"/>
                          <a:hlinkClick r:id="rId6" action="ppaction://hlinksldjump"/>
                        </a:rPr>
                        <a:t>xyx</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cxbcxczbcxz</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Active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60%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03178">
                <a:tc>
                  <a:txBody>
                    <a:bodyPr/>
                    <a:lstStyle/>
                    <a:p>
                      <a:pPr algn="ctr"/>
                      <a:r>
                        <a:rPr lang="en-US" dirty="0" err="1" smtClean="0">
                          <a:latin typeface="Times New Roman" panose="02020603050405020304" pitchFamily="18" charset="0"/>
                          <a:cs typeface="Times New Roman" panose="02020603050405020304" pitchFamily="18" charset="0"/>
                        </a:rPr>
                        <a:t>cxvcx</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smtClean="0">
                          <a:latin typeface="Times New Roman" panose="02020603050405020304" pitchFamily="18" charset="0"/>
                          <a:cs typeface="Times New Roman" panose="02020603050405020304" pitchFamily="18" charset="0"/>
                        </a:rPr>
                        <a:t>xbcxbx</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Active</a:t>
                      </a:r>
                    </a:p>
                  </a:txBody>
                  <a:tcPr/>
                </a:tc>
                <a:tc>
                  <a:txBody>
                    <a:bodyPr/>
                    <a:lstStyle/>
                    <a:p>
                      <a:pPr algn="ctr"/>
                      <a:r>
                        <a:rPr lang="en-US" dirty="0" smtClean="0">
                          <a:latin typeface="Times New Roman" panose="02020603050405020304" pitchFamily="18" charset="0"/>
                          <a:cs typeface="Times New Roman" panose="02020603050405020304" pitchFamily="18" charset="0"/>
                        </a:rPr>
                        <a:t>70%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531613">
                <a:tc>
                  <a:txBody>
                    <a:bodyPr/>
                    <a:lstStyle/>
                    <a:p>
                      <a:pPr algn="ctr"/>
                      <a:r>
                        <a:rPr lang="en-US" dirty="0" err="1" smtClean="0">
                          <a:latin typeface="Times New Roman" panose="02020603050405020304" pitchFamily="18" charset="0"/>
                          <a:cs typeface="Times New Roman" panose="02020603050405020304" pitchFamily="18" charset="0"/>
                        </a:rPr>
                        <a:t>zxvxv</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smtClean="0">
                          <a:latin typeface="Times New Roman" panose="02020603050405020304" pitchFamily="18" charset="0"/>
                          <a:cs typeface="Times New Roman" panose="02020603050405020304" pitchFamily="18" charset="0"/>
                        </a:rPr>
                        <a:t>cbcxb</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Active</a:t>
                      </a:r>
                    </a:p>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bl>
          </a:graphicData>
        </a:graphic>
      </p:graphicFrame>
      <p:pic>
        <p:nvPicPr>
          <p:cNvPr id="3" name="Picture 2"/>
          <p:cNvPicPr>
            <a:picLocks noChangeAspect="1"/>
          </p:cNvPicPr>
          <p:nvPr/>
        </p:nvPicPr>
        <p:blipFill>
          <a:blip r:embed="rId7"/>
          <a:stretch>
            <a:fillRect/>
          </a:stretch>
        </p:blipFill>
        <p:spPr>
          <a:xfrm>
            <a:off x="204208" y="1847455"/>
            <a:ext cx="238125" cy="161925"/>
          </a:xfrm>
          <a:prstGeom prst="rect">
            <a:avLst/>
          </a:prstGeom>
        </p:spPr>
      </p:pic>
    </p:spTree>
    <p:extLst>
      <p:ext uri="{BB962C8B-B14F-4D97-AF65-F5344CB8AC3E}">
        <p14:creationId xmlns:p14="http://schemas.microsoft.com/office/powerpoint/2010/main" val="24312983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14287" y="0"/>
            <a:ext cx="12163425" cy="419100"/>
          </a:xfrm>
          <a:prstGeom prst="rect">
            <a:avLst/>
          </a:prstGeom>
        </p:spPr>
      </p:pic>
      <p:sp>
        <p:nvSpPr>
          <p:cNvPr id="38" name="Rectangle 37"/>
          <p:cNvSpPr/>
          <p:nvPr/>
        </p:nvSpPr>
        <p:spPr>
          <a:xfrm>
            <a:off x="52252" y="104594"/>
            <a:ext cx="2163650" cy="206062"/>
          </a:xfrm>
          <a:prstGeom prst="rect">
            <a:avLst/>
          </a:prstGeom>
          <a:solidFill>
            <a:srgbClr val="425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5757" y="53736"/>
            <a:ext cx="3406461" cy="307777"/>
          </a:xfrm>
          <a:prstGeom prst="rect">
            <a:avLst/>
          </a:prstGeom>
          <a:noFill/>
        </p:spPr>
        <p:txBody>
          <a:bodyPr wrap="square" rtlCol="0">
            <a:spAutoFit/>
          </a:bodyPr>
          <a:lstStyle/>
          <a:p>
            <a:r>
              <a:rPr lang="en-US" sz="1400" dirty="0" smtClean="0">
                <a:solidFill>
                  <a:schemeClr val="bg1"/>
                </a:solidFill>
              </a:rPr>
              <a:t>XYX</a:t>
            </a:r>
            <a:r>
              <a:rPr lang="en-US" sz="1400" dirty="0" smtClean="0">
                <a:solidFill>
                  <a:schemeClr val="bg1"/>
                </a:solidFill>
                <a:latin typeface="+mj-lt"/>
              </a:rPr>
              <a:t>- Services</a:t>
            </a:r>
            <a:endParaRPr lang="en-US" sz="1400" dirty="0">
              <a:solidFill>
                <a:schemeClr val="bg1"/>
              </a:solidFill>
              <a:latin typeface="+mj-lt"/>
            </a:endParaRPr>
          </a:p>
        </p:txBody>
      </p:sp>
      <p:graphicFrame>
        <p:nvGraphicFramePr>
          <p:cNvPr id="47" name="Chart 46"/>
          <p:cNvGraphicFramePr>
            <a:graphicFrameLocks/>
          </p:cNvGraphicFramePr>
          <p:nvPr>
            <p:extLst/>
          </p:nvPr>
        </p:nvGraphicFramePr>
        <p:xfrm>
          <a:off x="7386918" y="573167"/>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p:cNvSpPr txBox="1"/>
          <p:nvPr/>
        </p:nvSpPr>
        <p:spPr>
          <a:xfrm>
            <a:off x="2714268" y="613220"/>
            <a:ext cx="4560591" cy="4493538"/>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Service Name: </a:t>
            </a:r>
            <a:r>
              <a:rPr lang="en-US" sz="1600" dirty="0" smtClean="0">
                <a:latin typeface="Times New Roman" panose="02020603050405020304" pitchFamily="18" charset="0"/>
                <a:cs typeface="Times New Roman" panose="02020603050405020304" pitchFamily="18" charset="0"/>
              </a:rPr>
              <a:t>XYX</a:t>
            </a:r>
          </a:p>
          <a:p>
            <a:endParaRPr lang="en-US" sz="1600"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Service owner: </a:t>
            </a:r>
            <a:r>
              <a:rPr lang="en-US" sz="1600" dirty="0" smtClean="0">
                <a:latin typeface="Times New Roman" panose="02020603050405020304" pitchFamily="18" charset="0"/>
                <a:cs typeface="Times New Roman" panose="02020603050405020304" pitchFamily="18" charset="0"/>
              </a:rPr>
              <a:t>Mr. Jack Kun Lee</a:t>
            </a:r>
          </a:p>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Service Status </a:t>
            </a:r>
            <a:r>
              <a:rPr lang="en-US" sz="1600" b="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Active</a:t>
            </a:r>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Service </a:t>
            </a:r>
            <a:r>
              <a:rPr lang="en-US" b="1" dirty="0" smtClean="0">
                <a:latin typeface="Times New Roman" panose="02020603050405020304" pitchFamily="18" charset="0"/>
                <a:cs typeface="Times New Roman" panose="02020603050405020304" pitchFamily="18" charset="0"/>
              </a:rPr>
              <a:t>Type : </a:t>
            </a:r>
            <a:r>
              <a:rPr lang="en-US" sz="1600" dirty="0" smtClean="0">
                <a:latin typeface="Times New Roman" panose="02020603050405020304" pitchFamily="18" charset="0"/>
                <a:cs typeface="Times New Roman" panose="02020603050405020304" pitchFamily="18" charset="0"/>
              </a:rPr>
              <a:t>IT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Service </a:t>
            </a:r>
            <a:r>
              <a:rPr lang="en-US" b="1" dirty="0" smtClean="0">
                <a:latin typeface="Times New Roman" panose="02020603050405020304" pitchFamily="18" charset="0"/>
                <a:cs typeface="Times New Roman" panose="02020603050405020304" pitchFamily="18" charset="0"/>
              </a:rPr>
              <a:t>Category </a:t>
            </a:r>
            <a:r>
              <a:rPr lang="en-US" b="1"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IT</a:t>
            </a:r>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Service Description </a:t>
            </a:r>
            <a:r>
              <a:rPr lang="en-US" sz="1600" b="1"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Be careful not to write a book that describes the service, refrain from technical wording and keep acronyms to a minimum. The goal is to write a clear, concise and quotable description that everyone can understand, support and recite</a:t>
            </a:r>
            <a:r>
              <a:rPr lang="en-US" sz="1600" dirty="0" smtClean="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09594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2514" y="1085474"/>
            <a:ext cx="3685309" cy="5201424"/>
          </a:xfrm>
          <a:prstGeom prst="rect">
            <a:avLst/>
          </a:prstGeom>
        </p:spPr>
        <p:txBody>
          <a:bodyPr wrap="square">
            <a:spAutoFit/>
          </a:bodyPr>
          <a:lstStyle/>
          <a:p>
            <a:r>
              <a:rPr lang="en-US" sz="1600" b="1" dirty="0">
                <a:latin typeface="Times New Roman" panose="02020603050405020304" pitchFamily="18" charset="0"/>
                <a:ea typeface="Calibri" panose="020F0502020204030204" pitchFamily="34" charset="0"/>
                <a:cs typeface="Times New Roman" panose="02020603050405020304" pitchFamily="18" charset="0"/>
              </a:rPr>
              <a:t>Portfolio</a:t>
            </a:r>
            <a:r>
              <a:rPr lang="en-US" sz="1600" dirty="0">
                <a:latin typeface="Times New Roman" panose="02020603050405020304" pitchFamily="18" charset="0"/>
                <a:ea typeface="Calibri" panose="020F0502020204030204" pitchFamily="34" charset="0"/>
                <a:cs typeface="Times New Roman" panose="02020603050405020304" pitchFamily="18" charset="0"/>
              </a:rPr>
              <a:t> –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Graduate Programs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r>
              <a:rPr lang="en-US" sz="1600" b="1" dirty="0">
                <a:latin typeface="Times New Roman" panose="02020603050405020304" pitchFamily="18" charset="0"/>
                <a:ea typeface="Calibri" panose="020F0502020204030204" pitchFamily="34" charset="0"/>
                <a:cs typeface="Times New Roman" panose="02020603050405020304" pitchFamily="18" charset="0"/>
              </a:rPr>
              <a:t>Portfolio Type</a:t>
            </a:r>
            <a:r>
              <a:rPr lang="en-US" sz="1600" dirty="0">
                <a:latin typeface="Times New Roman" panose="02020603050405020304" pitchFamily="18" charset="0"/>
                <a:ea typeface="Calibri" panose="020F0502020204030204" pitchFamily="34" charset="0"/>
                <a:cs typeface="Times New Roman" panose="02020603050405020304" pitchFamily="18" charset="0"/>
              </a:rPr>
              <a:t> -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Courses</a:t>
            </a:r>
          </a:p>
          <a:p>
            <a:r>
              <a:rPr lang="en-US" sz="1600" b="1" dirty="0" smtClean="0">
                <a:solidFill>
                  <a:srgbClr val="2E74B5"/>
                </a:solidFill>
                <a:latin typeface="Times New Roman" panose="02020603050405020304" pitchFamily="18" charset="0"/>
                <a:ea typeface="Calibri" panose="020F0502020204030204" pitchFamily="34" charset="0"/>
                <a:cs typeface="Times New Roman" panose="02020603050405020304" pitchFamily="18" charset="0"/>
              </a:rPr>
              <a:t>Dimension </a:t>
            </a:r>
            <a:r>
              <a:rPr lang="en-US" sz="1600" b="1" dirty="0">
                <a:solidFill>
                  <a:srgbClr val="2E74B5"/>
                </a:solidFill>
                <a:latin typeface="Times New Roman" panose="02020603050405020304" pitchFamily="18" charset="0"/>
                <a:ea typeface="Calibri" panose="020F0502020204030204" pitchFamily="34" charset="0"/>
                <a:cs typeface="Times New Roman" panose="02020603050405020304" pitchFamily="18" charset="0"/>
              </a:rPr>
              <a:t>Type</a:t>
            </a:r>
            <a:r>
              <a:rPr lang="en-US" sz="1600" dirty="0">
                <a:solidFill>
                  <a:srgbClr val="2E74B5"/>
                </a:solidFill>
                <a:latin typeface="Times New Roman" panose="02020603050405020304" pitchFamily="18" charset="0"/>
                <a:ea typeface="Calibri" panose="020F0502020204030204" pitchFamily="34" charset="0"/>
                <a:cs typeface="Times New Roman" panose="02020603050405020304" pitchFamily="18" charset="0"/>
              </a:rPr>
              <a:t> –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600" b="1" dirty="0" smtClean="0">
                <a:solidFill>
                  <a:srgbClr val="2E74B5"/>
                </a:solidFill>
                <a:latin typeface="Times New Roman" panose="02020603050405020304" pitchFamily="18" charset="0"/>
                <a:ea typeface="Calibri" panose="020F0502020204030204" pitchFamily="34" charset="0"/>
                <a:cs typeface="Times New Roman" panose="02020603050405020304" pitchFamily="18" charset="0"/>
              </a:rPr>
              <a:t>Customer Segment</a:t>
            </a:r>
          </a:p>
          <a:p>
            <a:r>
              <a:rPr lang="en-US" sz="1600" b="1"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Dimensions</a:t>
            </a: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r>
              <a:rPr lang="en-US" sz="1600" b="1"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Graduate</a:t>
            </a:r>
          </a:p>
          <a:p>
            <a:pPr marL="800100" lvl="1" indent="-342900">
              <a:buFont typeface="Symbol" panose="05050102010706020507" pitchFamily="18" charset="2"/>
              <a:buChar char=""/>
            </a:pPr>
            <a:r>
              <a:rPr lang="en-US" sz="1600" b="1"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Professional</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914400" marR="0">
              <a:spcBef>
                <a:spcPts val="0"/>
              </a:spcBef>
              <a:spcAft>
                <a:spcPts val="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R="0" lvl="0">
              <a:spcBef>
                <a:spcPts val="0"/>
              </a:spcBef>
              <a:spcAft>
                <a:spcPts val="0"/>
              </a:spcAft>
            </a:pPr>
            <a:r>
              <a:rPr lang="en-US" sz="1600" b="1" dirty="0" smtClean="0">
                <a:solidFill>
                  <a:srgbClr val="2E74B5"/>
                </a:solidFill>
                <a:latin typeface="Times New Roman" panose="02020603050405020304" pitchFamily="18" charset="0"/>
                <a:ea typeface="Calibri" panose="020F0502020204030204" pitchFamily="34" charset="0"/>
                <a:cs typeface="Times New Roman" panose="02020603050405020304" pitchFamily="18" charset="0"/>
              </a:rPr>
              <a:t>2.     Course Type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b="1" u="sng"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Dimensions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r>
              <a:rPr lang="en-US" sz="1600" b="1"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Technical</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r>
              <a:rPr lang="en-US" sz="1600" b="1"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Management</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r>
              <a:rPr lang="en-US" sz="1600" b="1"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Analytical</a:t>
            </a:r>
          </a:p>
          <a:p>
            <a:pPr marR="0" lvl="0">
              <a:spcBef>
                <a:spcPts val="0"/>
              </a:spcBef>
              <a:spcAft>
                <a:spcPts val="0"/>
              </a:spcAft>
            </a:pPr>
            <a:r>
              <a:rPr lang="en-US" sz="1600" b="1" dirty="0" smtClean="0">
                <a:solidFill>
                  <a:srgbClr val="C45911"/>
                </a:solidFill>
                <a:latin typeface="Times New Roman" panose="02020603050405020304" pitchFamily="18" charset="0"/>
                <a:ea typeface="Calibri" panose="020F0502020204030204" pitchFamily="34" charset="0"/>
                <a:cs typeface="Times New Roman" panose="02020603050405020304" pitchFamily="18" charset="0"/>
              </a:rPr>
              <a:t>Services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spcBef>
                <a:spcPts val="0"/>
              </a:spcBef>
              <a:spcAft>
                <a:spcPts val="0"/>
              </a:spcAft>
              <a:buFont typeface="Arial" panose="020B0604020202020204" pitchFamily="34" charset="0"/>
              <a:buChar char="•"/>
            </a:pPr>
            <a:r>
              <a:rPr lang="en-US" sz="1600" b="1" dirty="0" smtClean="0">
                <a:solidFill>
                  <a:srgbClr val="C45911"/>
                </a:solidFill>
                <a:latin typeface="Times New Roman" panose="02020603050405020304" pitchFamily="18" charset="0"/>
                <a:ea typeface="Calibri" panose="020F0502020204030204" pitchFamily="34" charset="0"/>
                <a:cs typeface="Times New Roman" panose="02020603050405020304" pitchFamily="18" charset="0"/>
              </a:rPr>
              <a:t>SE- </a:t>
            </a:r>
            <a:r>
              <a:rPr lang="en-US" sz="1600" b="1" dirty="0">
                <a:solidFill>
                  <a:srgbClr val="C45911"/>
                </a:solidFill>
                <a:latin typeface="Times New Roman" panose="02020603050405020304" pitchFamily="18" charset="0"/>
                <a:ea typeface="Calibri" panose="020F0502020204030204" pitchFamily="34" charset="0"/>
                <a:cs typeface="Times New Roman" panose="02020603050405020304" pitchFamily="18" charset="0"/>
              </a:rPr>
              <a:t>Active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spcBef>
                <a:spcPts val="0"/>
              </a:spcBef>
              <a:spcAft>
                <a:spcPts val="0"/>
              </a:spcAft>
              <a:buFont typeface="Arial" panose="020B0604020202020204" pitchFamily="34" charset="0"/>
              <a:buChar char="•"/>
            </a:pPr>
            <a:r>
              <a:rPr lang="en-US" sz="1600" b="1" dirty="0" smtClean="0">
                <a:solidFill>
                  <a:srgbClr val="C45911"/>
                </a:solidFill>
                <a:latin typeface="Times New Roman" panose="02020603050405020304" pitchFamily="18" charset="0"/>
                <a:ea typeface="Calibri" panose="020F0502020204030204" pitchFamily="34" charset="0"/>
                <a:cs typeface="Times New Roman" panose="02020603050405020304" pitchFamily="18" charset="0"/>
              </a:rPr>
              <a:t>KE- </a:t>
            </a:r>
            <a:r>
              <a:rPr lang="en-US" sz="1600" b="1" dirty="0">
                <a:solidFill>
                  <a:srgbClr val="C45911"/>
                </a:solidFill>
                <a:latin typeface="Times New Roman" panose="02020603050405020304" pitchFamily="18" charset="0"/>
                <a:ea typeface="Calibri" panose="020F0502020204030204" pitchFamily="34" charset="0"/>
                <a:cs typeface="Times New Roman" panose="02020603050405020304" pitchFamily="18" charset="0"/>
              </a:rPr>
              <a:t>Active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spcBef>
                <a:spcPts val="0"/>
              </a:spcBef>
              <a:spcAft>
                <a:spcPts val="0"/>
              </a:spcAft>
              <a:buFont typeface="Arial" panose="020B0604020202020204" pitchFamily="34" charset="0"/>
              <a:buChar char="•"/>
            </a:pPr>
            <a:r>
              <a:rPr lang="en-US" sz="1600" b="1" dirty="0" smtClean="0">
                <a:solidFill>
                  <a:srgbClr val="C45911"/>
                </a:solidFill>
                <a:latin typeface="Times New Roman" panose="02020603050405020304" pitchFamily="18" charset="0"/>
                <a:ea typeface="Calibri" panose="020F0502020204030204" pitchFamily="34" charset="0"/>
                <a:cs typeface="Times New Roman" panose="02020603050405020304" pitchFamily="18" charset="0"/>
              </a:rPr>
              <a:t>EBAC- Active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spcBef>
                <a:spcPts val="0"/>
              </a:spcBef>
              <a:spcAft>
                <a:spcPts val="0"/>
              </a:spcAft>
              <a:buFont typeface="Arial" panose="020B0604020202020204" pitchFamily="34" charset="0"/>
              <a:buChar char="•"/>
            </a:pPr>
            <a:r>
              <a:rPr lang="en-US" sz="1600" b="1" dirty="0" smtClean="0">
                <a:solidFill>
                  <a:srgbClr val="C45911"/>
                </a:solidFill>
                <a:latin typeface="Times New Roman" panose="02020603050405020304" pitchFamily="18" charset="0"/>
                <a:ea typeface="Calibri" panose="020F0502020204030204" pitchFamily="34" charset="0"/>
                <a:cs typeface="Times New Roman" panose="02020603050405020304" pitchFamily="18" charset="0"/>
              </a:rPr>
              <a:t>IT Leadership-Active</a:t>
            </a: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2057400" marR="0" lvl="4" indent="-228600">
              <a:spcBef>
                <a:spcPts val="0"/>
              </a:spcBef>
              <a:spcAft>
                <a:spcPts val="0"/>
              </a:spcAft>
              <a:buFont typeface="Symbol" panose="05050102010706020507" pitchFamily="18" charset="2"/>
              <a:buChar char=""/>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R="0" lvl="0">
              <a:spcBef>
                <a:spcPts val="0"/>
              </a:spcBef>
              <a:spcAft>
                <a:spcPts val="0"/>
              </a:spcAf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p:cNvSpPr txBox="1"/>
          <p:nvPr/>
        </p:nvSpPr>
        <p:spPr>
          <a:xfrm>
            <a:off x="2265080" y="23406"/>
            <a:ext cx="8720420" cy="646331"/>
          </a:xfrm>
          <a:prstGeom prst="rect">
            <a:avLst/>
          </a:prstGeom>
          <a:noFill/>
        </p:spPr>
        <p:txBody>
          <a:bodyPr wrap="square" rtlCol="0">
            <a:spAutoFit/>
          </a:bodyPr>
          <a:lstStyle/>
          <a:p>
            <a:pPr algn="ctr"/>
            <a:r>
              <a:rPr lang="en-US" sz="3600" b="1" dirty="0" smtClean="0">
                <a:solidFill>
                  <a:schemeClr val="accent2">
                    <a:lumMod val="75000"/>
                  </a:schemeClr>
                </a:solidFill>
                <a:latin typeface="Times New Roman" panose="02020603050405020304" pitchFamily="18" charset="0"/>
                <a:cs typeface="Times New Roman" panose="02020603050405020304" pitchFamily="18" charset="0"/>
              </a:rPr>
              <a:t>Service Portfolio Management Example</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3837709" y="1090293"/>
            <a:ext cx="3266209" cy="4955203"/>
          </a:xfrm>
          <a:prstGeom prst="rect">
            <a:avLst/>
          </a:prstGeom>
        </p:spPr>
        <p:txBody>
          <a:bodyPr wrap="square">
            <a:spAutoFit/>
          </a:bodyPr>
          <a:lstStyle/>
          <a:p>
            <a:r>
              <a:rPr lang="en-US" sz="1600" b="1" dirty="0">
                <a:latin typeface="Times New Roman" panose="02020603050405020304" pitchFamily="18" charset="0"/>
                <a:ea typeface="Calibri" panose="020F0502020204030204" pitchFamily="34" charset="0"/>
                <a:cs typeface="Times New Roman" panose="02020603050405020304" pitchFamily="18" charset="0"/>
              </a:rPr>
              <a:t>Portfolio</a:t>
            </a:r>
            <a:r>
              <a:rPr lang="en-US" sz="1600" dirty="0">
                <a:latin typeface="Times New Roman" panose="02020603050405020304" pitchFamily="18" charset="0"/>
                <a:ea typeface="Calibri" panose="020F0502020204030204" pitchFamily="34" charset="0"/>
                <a:cs typeface="Times New Roman" panose="02020603050405020304" pitchFamily="18" charset="0"/>
              </a:rPr>
              <a:t> –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Executive Education</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Portfolio </a:t>
            </a:r>
            <a:r>
              <a:rPr lang="en-US" sz="1600" b="1" dirty="0">
                <a:latin typeface="Times New Roman" panose="02020603050405020304" pitchFamily="18" charset="0"/>
                <a:ea typeface="Calibri" panose="020F0502020204030204" pitchFamily="34" charset="0"/>
                <a:cs typeface="Times New Roman" panose="02020603050405020304" pitchFamily="18" charset="0"/>
              </a:rPr>
              <a:t>Type</a:t>
            </a:r>
            <a:r>
              <a:rPr lang="en-US" sz="1600" dirty="0">
                <a:latin typeface="Times New Roman" panose="02020603050405020304" pitchFamily="18" charset="0"/>
                <a:ea typeface="Calibri" panose="020F0502020204030204" pitchFamily="34" charset="0"/>
                <a:cs typeface="Times New Roman" panose="02020603050405020304" pitchFamily="18" charset="0"/>
              </a:rPr>
              <a:t> -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Courses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r>
              <a:rPr lang="en-US" sz="1600" b="1" dirty="0">
                <a:solidFill>
                  <a:srgbClr val="2E74B5"/>
                </a:solidFill>
                <a:latin typeface="Times New Roman" panose="02020603050405020304" pitchFamily="18" charset="0"/>
                <a:ea typeface="Calibri" panose="020F0502020204030204" pitchFamily="34" charset="0"/>
                <a:cs typeface="Times New Roman" panose="02020603050405020304" pitchFamily="18" charset="0"/>
              </a:rPr>
              <a:t>Dimension Type</a:t>
            </a:r>
            <a:r>
              <a:rPr lang="en-US" sz="1600" dirty="0">
                <a:solidFill>
                  <a:srgbClr val="2E74B5"/>
                </a:solidFill>
                <a:latin typeface="Times New Roman" panose="02020603050405020304" pitchFamily="18" charset="0"/>
                <a:ea typeface="Calibri" panose="020F0502020204030204" pitchFamily="34" charset="0"/>
                <a:cs typeface="Times New Roman" panose="02020603050405020304" pitchFamily="18" charset="0"/>
              </a:rPr>
              <a:t> –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600" b="1" dirty="0">
                <a:solidFill>
                  <a:srgbClr val="2E74B5"/>
                </a:solidFill>
                <a:latin typeface="Times New Roman" panose="02020603050405020304" pitchFamily="18" charset="0"/>
                <a:ea typeface="Calibri" panose="020F0502020204030204" pitchFamily="34" charset="0"/>
                <a:cs typeface="Times New Roman" panose="02020603050405020304" pitchFamily="18" charset="0"/>
              </a:rPr>
              <a:t>Customer Segment</a:t>
            </a:r>
          </a:p>
          <a:p>
            <a:r>
              <a:rPr lang="en-US" sz="1600" b="1"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Dimensions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r>
              <a:rPr lang="en-US" sz="1600" b="1"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Professional</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r>
              <a:rPr lang="en-US" sz="1600" b="1"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General Public</a:t>
            </a:r>
          </a:p>
          <a:p>
            <a:pPr marL="800100" lvl="1" indent="-342900">
              <a:buFont typeface="Symbol" panose="05050102010706020507" pitchFamily="18" charset="2"/>
              <a:buChar char=""/>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914400" marR="0">
              <a:spcBef>
                <a:spcPts val="0"/>
              </a:spcBef>
              <a:spcAft>
                <a:spcPts val="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R="0" lvl="0">
              <a:spcBef>
                <a:spcPts val="0"/>
              </a:spcBef>
              <a:spcAft>
                <a:spcPts val="0"/>
              </a:spcAft>
            </a:pPr>
            <a:r>
              <a:rPr lang="en-US" sz="1600" b="1" dirty="0" smtClean="0">
                <a:solidFill>
                  <a:srgbClr val="2E74B5"/>
                </a:solidFill>
                <a:latin typeface="Times New Roman" panose="02020603050405020304" pitchFamily="18" charset="0"/>
                <a:ea typeface="Calibri" panose="020F0502020204030204" pitchFamily="34" charset="0"/>
                <a:cs typeface="Times New Roman" panose="02020603050405020304" pitchFamily="18" charset="0"/>
              </a:rPr>
              <a:t>2. </a:t>
            </a:r>
            <a:r>
              <a:rPr lang="en-US" sz="1600" b="1" dirty="0">
                <a:solidFill>
                  <a:srgbClr val="2E74B5"/>
                </a:solidFill>
                <a:latin typeface="Times New Roman" panose="02020603050405020304" pitchFamily="18" charset="0"/>
                <a:ea typeface="Calibri" panose="020F0502020204030204" pitchFamily="34" charset="0"/>
                <a:cs typeface="Times New Roman" panose="02020603050405020304" pitchFamily="18" charset="0"/>
              </a:rPr>
              <a:t>Course Type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b="1" u="sng"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Dimensions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r>
              <a:rPr lang="en-US" sz="16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Technical</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r>
              <a:rPr lang="en-US" sz="16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Management</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r>
              <a:rPr lang="en-US" sz="16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Analytical</a:t>
            </a:r>
          </a:p>
          <a:p>
            <a:pPr marR="0" lvl="0">
              <a:spcBef>
                <a:spcPts val="0"/>
              </a:spcBef>
              <a:spcAft>
                <a:spcPts val="0"/>
              </a:spcAft>
            </a:pPr>
            <a:r>
              <a:rPr lang="en-US" sz="1600" b="1" dirty="0" smtClean="0">
                <a:solidFill>
                  <a:srgbClr val="C45911"/>
                </a:solidFill>
                <a:latin typeface="Times New Roman" panose="02020603050405020304" pitchFamily="18" charset="0"/>
                <a:ea typeface="Calibri" panose="020F0502020204030204" pitchFamily="34" charset="0"/>
                <a:cs typeface="Times New Roman" panose="02020603050405020304" pitchFamily="18" charset="0"/>
              </a:rPr>
              <a:t>Services </a:t>
            </a: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spcBef>
                <a:spcPts val="0"/>
              </a:spcBef>
              <a:spcAft>
                <a:spcPts val="0"/>
              </a:spcAft>
              <a:buFont typeface="Arial" panose="020B0604020202020204" pitchFamily="34" charset="0"/>
              <a:buChar char="•"/>
            </a:pPr>
            <a:r>
              <a:rPr lang="en-US" sz="1600" b="1" dirty="0" smtClean="0">
                <a:solidFill>
                  <a:srgbClr val="C45911"/>
                </a:solidFill>
                <a:latin typeface="Times New Roman" panose="02020603050405020304" pitchFamily="18" charset="0"/>
                <a:ea typeface="Calibri" panose="020F0502020204030204" pitchFamily="34" charset="0"/>
                <a:cs typeface="Times New Roman" panose="02020603050405020304" pitchFamily="18" charset="0"/>
              </a:rPr>
              <a:t>Analytics –Active</a:t>
            </a: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spcBef>
                <a:spcPts val="0"/>
              </a:spcBef>
              <a:spcAft>
                <a:spcPts val="0"/>
              </a:spcAft>
              <a:buFont typeface="Arial" panose="020B0604020202020204" pitchFamily="34" charset="0"/>
              <a:buChar char="•"/>
            </a:pPr>
            <a:r>
              <a:rPr lang="en-US" sz="1600" b="1" dirty="0">
                <a:solidFill>
                  <a:srgbClr val="C45911"/>
                </a:solidFill>
                <a:latin typeface="Times New Roman" panose="02020603050405020304" pitchFamily="18" charset="0"/>
                <a:ea typeface="Calibri" panose="020F0502020204030204" pitchFamily="34" charset="0"/>
                <a:cs typeface="Times New Roman" panose="02020603050405020304" pitchFamily="18" charset="0"/>
              </a:rPr>
              <a:t>Agile- Active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spcBef>
                <a:spcPts val="0"/>
              </a:spcBef>
              <a:spcAft>
                <a:spcPts val="0"/>
              </a:spcAft>
              <a:buFont typeface="Arial" panose="020B0604020202020204" pitchFamily="34" charset="0"/>
              <a:buChar char="•"/>
            </a:pPr>
            <a:r>
              <a:rPr lang="en-US" sz="1600" b="1" dirty="0" smtClean="0">
                <a:solidFill>
                  <a:srgbClr val="C45911"/>
                </a:solidFill>
                <a:latin typeface="Times New Roman" panose="02020603050405020304" pitchFamily="18" charset="0"/>
                <a:ea typeface="Calibri" panose="020F0502020204030204" pitchFamily="34" charset="0"/>
                <a:cs typeface="Times New Roman" panose="02020603050405020304" pitchFamily="18" charset="0"/>
              </a:rPr>
              <a:t>Cyber </a:t>
            </a:r>
            <a:r>
              <a:rPr lang="en-US" sz="1600" b="1" dirty="0">
                <a:solidFill>
                  <a:srgbClr val="C45911"/>
                </a:solidFill>
                <a:latin typeface="Times New Roman" panose="02020603050405020304" pitchFamily="18" charset="0"/>
                <a:ea typeface="Calibri" panose="020F0502020204030204" pitchFamily="34" charset="0"/>
                <a:cs typeface="Times New Roman" panose="02020603050405020304" pitchFamily="18" charset="0"/>
              </a:rPr>
              <a:t>security- Active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057400" marR="0" lvl="4" indent="-228600">
              <a:spcBef>
                <a:spcPts val="0"/>
              </a:spcBef>
              <a:spcAft>
                <a:spcPts val="0"/>
              </a:spcAft>
              <a:buFont typeface="Symbol" panose="05050102010706020507" pitchFamily="18" charset="2"/>
              <a:buChar char=""/>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R="0" lvl="0">
              <a:spcBef>
                <a:spcPts val="0"/>
              </a:spcBef>
              <a:spcAft>
                <a:spcPts val="0"/>
              </a:spcAf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7103918" y="1098537"/>
            <a:ext cx="4491182" cy="5201424"/>
          </a:xfrm>
          <a:prstGeom prst="rect">
            <a:avLst/>
          </a:prstGeom>
        </p:spPr>
        <p:txBody>
          <a:bodyPr wrap="square">
            <a:spAutoFit/>
          </a:bodyPr>
          <a:lstStyle/>
          <a:p>
            <a:r>
              <a:rPr lang="en-US" sz="1600" b="1" smtClean="0">
                <a:latin typeface="Times New Roman" panose="02020603050405020304" pitchFamily="18" charset="0"/>
                <a:ea typeface="Calibri" panose="020F0502020204030204" pitchFamily="34" charset="0"/>
                <a:cs typeface="Times New Roman" panose="02020603050405020304" pitchFamily="18" charset="0"/>
              </a:rPr>
              <a:t>Portfolio</a:t>
            </a:r>
            <a:r>
              <a:rPr lang="en-US" sz="1600" smtClean="0">
                <a:latin typeface="Times New Roman" panose="02020603050405020304" pitchFamily="18" charset="0"/>
                <a:ea typeface="Calibri" panose="020F0502020204030204" pitchFamily="34" charset="0"/>
                <a:cs typeface="Times New Roman" panose="02020603050405020304" pitchFamily="18" charset="0"/>
              </a:rPr>
              <a:t>–E-Government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Leadership</a:t>
            </a:r>
          </a:p>
          <a:p>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Portfolio </a:t>
            </a:r>
            <a:r>
              <a:rPr lang="en-US" sz="1600" b="1" dirty="0">
                <a:latin typeface="Times New Roman" panose="02020603050405020304" pitchFamily="18" charset="0"/>
                <a:ea typeface="Calibri" panose="020F0502020204030204" pitchFamily="34" charset="0"/>
                <a:cs typeface="Times New Roman" panose="02020603050405020304" pitchFamily="18" charset="0"/>
              </a:rPr>
              <a:t>Type</a:t>
            </a:r>
            <a:r>
              <a:rPr lang="en-US" sz="1600" dirty="0">
                <a:latin typeface="Times New Roman" panose="02020603050405020304" pitchFamily="18" charset="0"/>
                <a:ea typeface="Calibri" panose="020F0502020204030204" pitchFamily="34" charset="0"/>
                <a:cs typeface="Times New Roman" panose="02020603050405020304" pitchFamily="18" charset="0"/>
              </a:rPr>
              <a:t> -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Courses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r>
              <a:rPr lang="en-US" sz="1600" b="1" dirty="0">
                <a:solidFill>
                  <a:srgbClr val="2E74B5"/>
                </a:solidFill>
                <a:latin typeface="Times New Roman" panose="02020603050405020304" pitchFamily="18" charset="0"/>
                <a:ea typeface="Calibri" panose="020F0502020204030204" pitchFamily="34" charset="0"/>
                <a:cs typeface="Times New Roman" panose="02020603050405020304" pitchFamily="18" charset="0"/>
              </a:rPr>
              <a:t>Dimension Type</a:t>
            </a:r>
            <a:r>
              <a:rPr lang="en-US" sz="1600" dirty="0">
                <a:solidFill>
                  <a:srgbClr val="2E74B5"/>
                </a:solidFill>
                <a:latin typeface="Times New Roman" panose="02020603050405020304" pitchFamily="18" charset="0"/>
                <a:ea typeface="Calibri" panose="020F0502020204030204" pitchFamily="34" charset="0"/>
                <a:cs typeface="Times New Roman" panose="02020603050405020304" pitchFamily="18" charset="0"/>
              </a:rPr>
              <a:t> –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600" b="1" dirty="0">
                <a:solidFill>
                  <a:srgbClr val="2E74B5"/>
                </a:solidFill>
                <a:latin typeface="Times New Roman" panose="02020603050405020304" pitchFamily="18" charset="0"/>
                <a:ea typeface="Calibri" panose="020F0502020204030204" pitchFamily="34" charset="0"/>
                <a:cs typeface="Times New Roman" panose="02020603050405020304" pitchFamily="18" charset="0"/>
              </a:rPr>
              <a:t>Customer Segment</a:t>
            </a:r>
          </a:p>
          <a:p>
            <a:r>
              <a:rPr lang="en-US" sz="1600" b="1"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Dimensions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r>
              <a:rPr lang="en-US" sz="1600" b="1"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Government</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914400" marR="0">
              <a:spcBef>
                <a:spcPts val="0"/>
              </a:spcBef>
              <a:spcAft>
                <a:spcPts val="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R="0" lvl="0">
              <a:spcBef>
                <a:spcPts val="0"/>
              </a:spcBef>
              <a:spcAft>
                <a:spcPts val="0"/>
              </a:spcAft>
            </a:pPr>
            <a:r>
              <a:rPr lang="en-US" sz="1600" b="1" dirty="0" smtClean="0">
                <a:solidFill>
                  <a:srgbClr val="2E74B5"/>
                </a:solidFill>
                <a:latin typeface="Times New Roman" panose="02020603050405020304" pitchFamily="18" charset="0"/>
                <a:ea typeface="Calibri" panose="020F0502020204030204" pitchFamily="34" charset="0"/>
                <a:cs typeface="Times New Roman" panose="02020603050405020304" pitchFamily="18" charset="0"/>
              </a:rPr>
              <a:t>2. </a:t>
            </a:r>
            <a:r>
              <a:rPr lang="en-US" sz="1600" b="1" dirty="0">
                <a:solidFill>
                  <a:srgbClr val="2E74B5"/>
                </a:solidFill>
                <a:latin typeface="Times New Roman" panose="02020603050405020304" pitchFamily="18" charset="0"/>
                <a:ea typeface="Calibri" panose="020F0502020204030204" pitchFamily="34" charset="0"/>
                <a:cs typeface="Times New Roman" panose="02020603050405020304" pitchFamily="18" charset="0"/>
              </a:rPr>
              <a:t>Course Type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b="1" u="sng"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Dimensions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r>
              <a:rPr lang="en-US" sz="16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Technical</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r>
              <a:rPr lang="en-US" sz="16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Management</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r>
              <a:rPr lang="en-US" sz="16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Analytical</a:t>
            </a:r>
          </a:p>
          <a:p>
            <a:pPr marR="0" lvl="0">
              <a:spcBef>
                <a:spcPts val="0"/>
              </a:spcBef>
              <a:spcAft>
                <a:spcPts val="0"/>
              </a:spcAft>
            </a:pPr>
            <a:r>
              <a:rPr lang="en-US" sz="1600" b="1" dirty="0" smtClean="0">
                <a:solidFill>
                  <a:srgbClr val="C45911"/>
                </a:solidFill>
                <a:latin typeface="Times New Roman" panose="02020603050405020304" pitchFamily="18" charset="0"/>
                <a:ea typeface="Calibri" panose="020F0502020204030204" pitchFamily="34" charset="0"/>
                <a:cs typeface="Times New Roman" panose="02020603050405020304" pitchFamily="18" charset="0"/>
              </a:rPr>
              <a:t>Services </a:t>
            </a: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spcBef>
                <a:spcPts val="0"/>
              </a:spcBef>
              <a:spcAft>
                <a:spcPts val="0"/>
              </a:spcAft>
              <a:buFont typeface="Arial" panose="020B0604020202020204" pitchFamily="34" charset="0"/>
              <a:buChar char="•"/>
            </a:pPr>
            <a:r>
              <a:rPr lang="en-US" sz="1600" b="1" dirty="0" smtClean="0">
                <a:solidFill>
                  <a:srgbClr val="C45911"/>
                </a:solidFill>
                <a:latin typeface="Times New Roman" panose="02020603050405020304" pitchFamily="18" charset="0"/>
                <a:ea typeface="Calibri" panose="020F0502020204030204" pitchFamily="34" charset="0"/>
                <a:cs typeface="Times New Roman" panose="02020603050405020304" pitchFamily="18" charset="0"/>
              </a:rPr>
              <a:t>Smart Nation-Active</a:t>
            </a: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spcBef>
                <a:spcPts val="0"/>
              </a:spcBef>
              <a:spcAft>
                <a:spcPts val="0"/>
              </a:spcAft>
              <a:buFont typeface="Arial" panose="020B0604020202020204" pitchFamily="34" charset="0"/>
              <a:buChar char="•"/>
            </a:pPr>
            <a:r>
              <a:rPr lang="en-US" sz="1600" b="1" dirty="0" smtClean="0">
                <a:solidFill>
                  <a:srgbClr val="C45911"/>
                </a:solidFill>
                <a:latin typeface="Times New Roman" panose="02020603050405020304" pitchFamily="18" charset="0"/>
                <a:ea typeface="Calibri" panose="020F0502020204030204" pitchFamily="34" charset="0"/>
                <a:cs typeface="Times New Roman" panose="02020603050405020304" pitchFamily="18" charset="0"/>
              </a:rPr>
              <a:t>Service </a:t>
            </a:r>
            <a:r>
              <a:rPr lang="en-US" sz="1600" b="1" dirty="0">
                <a:solidFill>
                  <a:srgbClr val="C45911"/>
                </a:solidFill>
                <a:latin typeface="Times New Roman" panose="02020603050405020304" pitchFamily="18" charset="0"/>
                <a:ea typeface="Calibri" panose="020F0502020204030204" pitchFamily="34" charset="0"/>
                <a:cs typeface="Times New Roman" panose="02020603050405020304" pitchFamily="18" charset="0"/>
              </a:rPr>
              <a:t>Innovation- Active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spcBef>
                <a:spcPts val="0"/>
              </a:spcBef>
              <a:spcAft>
                <a:spcPts val="0"/>
              </a:spcAft>
              <a:buFont typeface="Arial" panose="020B0604020202020204" pitchFamily="34" charset="0"/>
              <a:buChar char="•"/>
            </a:pPr>
            <a:r>
              <a:rPr lang="en-US" sz="1600" b="1" dirty="0" smtClean="0">
                <a:solidFill>
                  <a:srgbClr val="C45911"/>
                </a:solidFill>
                <a:latin typeface="Times New Roman" panose="02020603050405020304" pitchFamily="18" charset="0"/>
                <a:ea typeface="Calibri" panose="020F0502020204030204" pitchFamily="34" charset="0"/>
                <a:cs typeface="Times New Roman" panose="02020603050405020304" pitchFamily="18" charset="0"/>
              </a:rPr>
              <a:t>Digital Government </a:t>
            </a:r>
          </a:p>
          <a:p>
            <a:pPr marR="0" lvl="0">
              <a:spcBef>
                <a:spcPts val="0"/>
              </a:spcBef>
              <a:spcAft>
                <a:spcPts val="0"/>
              </a:spcAft>
            </a:pPr>
            <a:r>
              <a:rPr lang="en-US" sz="1600" b="1" dirty="0">
                <a:solidFill>
                  <a:srgbClr val="C45911"/>
                </a:solidFill>
                <a:latin typeface="Times New Roman" panose="02020603050405020304" pitchFamily="18" charset="0"/>
                <a:ea typeface="Calibri" panose="020F0502020204030204" pitchFamily="34" charset="0"/>
                <a:cs typeface="Times New Roman" panose="02020603050405020304" pitchFamily="18" charset="0"/>
              </a:rPr>
              <a:t> </a:t>
            </a:r>
            <a:r>
              <a:rPr lang="en-US" sz="1600" b="1" dirty="0" smtClean="0">
                <a:solidFill>
                  <a:srgbClr val="C45911"/>
                </a:solidFill>
                <a:latin typeface="Times New Roman" panose="02020603050405020304" pitchFamily="18" charset="0"/>
                <a:ea typeface="Calibri" panose="020F0502020204030204" pitchFamily="34" charset="0"/>
                <a:cs typeface="Times New Roman" panose="02020603050405020304" pitchFamily="18" charset="0"/>
              </a:rPr>
              <a:t>    </a:t>
            </a:r>
            <a:r>
              <a:rPr lang="en-US" sz="1600" b="1" dirty="0">
                <a:solidFill>
                  <a:srgbClr val="C45911"/>
                </a:solidFill>
                <a:latin typeface="Times New Roman" panose="02020603050405020304" pitchFamily="18" charset="0"/>
                <a:ea typeface="Calibri" panose="020F0502020204030204" pitchFamily="34" charset="0"/>
                <a:cs typeface="Times New Roman" panose="02020603050405020304" pitchFamily="18" charset="0"/>
              </a:rPr>
              <a:t>Transformation- Active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057400" marR="0" lvl="4" indent="-228600">
              <a:spcBef>
                <a:spcPts val="0"/>
              </a:spcBef>
              <a:spcAft>
                <a:spcPts val="0"/>
              </a:spcAft>
              <a:buFont typeface="Symbol" panose="05050102010706020507" pitchFamily="18" charset="2"/>
              <a:buChar char=""/>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R="0" lvl="0">
              <a:spcBef>
                <a:spcPts val="0"/>
              </a:spcBef>
              <a:spcAft>
                <a:spcPts val="0"/>
              </a:spcAf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1"/>
          <p:cNvSpPr/>
          <p:nvPr/>
        </p:nvSpPr>
        <p:spPr>
          <a:xfrm>
            <a:off x="444137" y="1085474"/>
            <a:ext cx="3056709" cy="47274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59332" y="1085474"/>
            <a:ext cx="3056709" cy="47274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139248" y="1100259"/>
            <a:ext cx="3056709" cy="47274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7833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480" y="-116294"/>
            <a:ext cx="10549220" cy="646331"/>
          </a:xfrm>
          <a:prstGeom prst="rect">
            <a:avLst/>
          </a:prstGeom>
          <a:noFill/>
        </p:spPr>
        <p:txBody>
          <a:bodyPr wrap="square" rtlCol="0">
            <a:spAutoFit/>
          </a:bodyPr>
          <a:lstStyle/>
          <a:p>
            <a:pPr algn="ctr"/>
            <a:r>
              <a:rPr lang="en-US" sz="3600" b="1" dirty="0" smtClean="0">
                <a:solidFill>
                  <a:schemeClr val="accent2">
                    <a:lumMod val="75000"/>
                  </a:schemeClr>
                </a:solidFill>
                <a:latin typeface="Times New Roman" panose="02020603050405020304" pitchFamily="18" charset="0"/>
                <a:cs typeface="Times New Roman" panose="02020603050405020304" pitchFamily="18" charset="0"/>
              </a:rPr>
              <a:t>Service Portfolio Management Implementation</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8" name="图片 1"/>
          <p:cNvPicPr/>
          <p:nvPr/>
        </p:nvPicPr>
        <p:blipFill>
          <a:blip r:embed="rId2">
            <a:extLst>
              <a:ext uri="{28A0092B-C50C-407E-A947-70E740481C1C}">
                <a14:useLocalDpi xmlns:a14="http://schemas.microsoft.com/office/drawing/2010/main" val="0"/>
              </a:ext>
            </a:extLst>
          </a:blip>
          <a:srcRect/>
          <a:stretch>
            <a:fillRect/>
          </a:stretch>
        </p:blipFill>
        <p:spPr bwMode="auto">
          <a:xfrm>
            <a:off x="393700" y="530036"/>
            <a:ext cx="10642600" cy="5959663"/>
          </a:xfrm>
          <a:prstGeom prst="rect">
            <a:avLst/>
          </a:prstGeom>
          <a:noFill/>
          <a:ln>
            <a:noFill/>
          </a:ln>
        </p:spPr>
      </p:pic>
    </p:spTree>
    <p:extLst>
      <p:ext uri="{BB962C8B-B14F-4D97-AF65-F5344CB8AC3E}">
        <p14:creationId xmlns:p14="http://schemas.microsoft.com/office/powerpoint/2010/main" val="8628401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p:cNvSpPr>
            <a:spLocks noChangeArrowheads="1"/>
          </p:cNvSpPr>
          <p:nvPr/>
        </p:nvSpPr>
        <p:spPr bwMode="auto">
          <a:xfrm>
            <a:off x="4571999" y="59284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Manage Service portfolio </a:t>
            </a:r>
          </a:p>
        </p:txBody>
      </p:sp>
      <p:sp>
        <p:nvSpPr>
          <p:cNvPr id="6" name="Rectangle 5"/>
          <p:cNvSpPr/>
          <p:nvPr/>
        </p:nvSpPr>
        <p:spPr>
          <a:xfrm>
            <a:off x="341366" y="440136"/>
            <a:ext cx="3975801" cy="646331"/>
          </a:xfrm>
          <a:prstGeom prst="rect">
            <a:avLst/>
          </a:prstGeom>
        </p:spPr>
        <p:txBody>
          <a:bodyPr wrap="square">
            <a:spAutoFit/>
          </a:bodyPr>
          <a:lstStyle/>
          <a:p>
            <a:r>
              <a:rPr lang="en-US" sz="3600" b="1">
                <a:solidFill>
                  <a:schemeClr val="accent2">
                    <a:lumMod val="75000"/>
                  </a:schemeClr>
                </a:solidFill>
                <a:latin typeface="Times New Roman" charset="0"/>
                <a:ea typeface="Times New Roman" charset="0"/>
                <a:cs typeface="Times New Roman" charset="0"/>
              </a:rPr>
              <a:t>Use Case Diagrams</a:t>
            </a:r>
            <a:endParaRPr lang="en-US" sz="360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1750" y="1086467"/>
            <a:ext cx="7048500" cy="4572653"/>
          </a:xfrm>
          <a:prstGeom prst="rect">
            <a:avLst/>
          </a:prstGeom>
        </p:spPr>
      </p:pic>
    </p:spTree>
    <p:extLst>
      <p:ext uri="{BB962C8B-B14F-4D97-AF65-F5344CB8AC3E}">
        <p14:creationId xmlns:p14="http://schemas.microsoft.com/office/powerpoint/2010/main" val="6843426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2">
                    <a:lumMod val="75000"/>
                  </a:schemeClr>
                </a:solidFill>
                <a:latin typeface="Times New Roman" charset="0"/>
                <a:ea typeface="Times New Roman" charset="0"/>
                <a:cs typeface="Times New Roman" charset="0"/>
              </a:rPr>
              <a:t>Software Architecture</a:t>
            </a:r>
            <a:endParaRPr lang="en-US" sz="3600" b="1" dirty="0">
              <a:solidFill>
                <a:schemeClr val="accent2">
                  <a:lumMod val="75000"/>
                </a:schemeClr>
              </a:solidFill>
              <a:latin typeface="Times New Roman" charset="0"/>
              <a:ea typeface="Times New Roman" charset="0"/>
              <a:cs typeface="Times New Roman"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371599" y="1417638"/>
            <a:ext cx="9101471" cy="5004428"/>
          </a:xfrm>
          <a:prstGeom prst="rect">
            <a:avLst/>
          </a:prstGeom>
          <a:noFill/>
          <a:ln>
            <a:noFill/>
          </a:ln>
        </p:spPr>
      </p:pic>
    </p:spTree>
    <p:extLst>
      <p:ext uri="{BB962C8B-B14F-4D97-AF65-F5344CB8AC3E}">
        <p14:creationId xmlns:p14="http://schemas.microsoft.com/office/powerpoint/2010/main" val="861431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59100" y="434896"/>
            <a:ext cx="5562600" cy="1107996"/>
          </a:xfrm>
          <a:prstGeom prst="rect">
            <a:avLst/>
          </a:prstGeom>
          <a:noFill/>
        </p:spPr>
        <p:txBody>
          <a:bodyPr wrap="square" rtlCol="0">
            <a:spAutoFit/>
          </a:bodyPr>
          <a:lstStyle/>
          <a:p>
            <a:pPr algn="ctr"/>
            <a:r>
              <a:rPr lang="en-US" sz="6600" b="1" dirty="0" smtClean="0">
                <a:solidFill>
                  <a:schemeClr val="accent2">
                    <a:lumMod val="75000"/>
                  </a:schemeClr>
                </a:solidFill>
                <a:latin typeface="Times New Roman" panose="02020603050405020304" pitchFamily="18" charset="0"/>
                <a:cs typeface="Times New Roman" panose="02020603050405020304" pitchFamily="18" charset="0"/>
              </a:rPr>
              <a:t>DEMO</a:t>
            </a:r>
            <a:endParaRPr lang="en-US" sz="66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2959100" y="1689100"/>
            <a:ext cx="5842000" cy="4140200"/>
          </a:xfrm>
          <a:prstGeom prst="rect">
            <a:avLst/>
          </a:prstGeom>
        </p:spPr>
      </p:pic>
    </p:spTree>
    <p:extLst>
      <p:ext uri="{BB962C8B-B14F-4D97-AF65-F5344CB8AC3E}">
        <p14:creationId xmlns:p14="http://schemas.microsoft.com/office/powerpoint/2010/main" val="580936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2364441" y="26458"/>
            <a:ext cx="705970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smtClean="0">
                <a:solidFill>
                  <a:schemeClr val="accent2">
                    <a:lumMod val="75000"/>
                  </a:schemeClr>
                </a:solidFill>
                <a:latin typeface="Times New Roman" panose="02020603050405020304" pitchFamily="18" charset="0"/>
                <a:cs typeface="Times New Roman" panose="02020603050405020304" pitchFamily="18" charset="0"/>
              </a:rPr>
              <a:t>Organization Overview</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609600" y="779929"/>
            <a:ext cx="11223812" cy="5392271"/>
          </a:xfrm>
        </p:spPr>
        <p:txBody>
          <a:bodyPr>
            <a:normAutofit fontScale="92500" lnSpcReduction="10000"/>
          </a:bodyPr>
          <a:lstStyle/>
          <a:p>
            <a:pPr>
              <a:lnSpc>
                <a:spcPct val="110000"/>
              </a:lnSpc>
            </a:pPr>
            <a:r>
              <a:rPr lang="en-US" sz="2000" b="1" dirty="0" smtClean="0">
                <a:solidFill>
                  <a:schemeClr val="accent2">
                    <a:lumMod val="75000"/>
                  </a:schemeClr>
                </a:solidFill>
                <a:latin typeface="Times New Roman" panose="02020603050405020304" pitchFamily="18" charset="0"/>
                <a:cs typeface="Times New Roman" panose="02020603050405020304" pitchFamily="18" charset="0"/>
              </a:rPr>
              <a:t>Instant Edge </a:t>
            </a:r>
            <a:r>
              <a:rPr lang="en-US" sz="2000" dirty="0" smtClean="0">
                <a:latin typeface="Times New Roman" panose="02020603050405020304" pitchFamily="18" charset="0"/>
                <a:cs typeface="Times New Roman" panose="02020603050405020304" pitchFamily="18" charset="0"/>
              </a:rPr>
              <a:t>is a Young and first growing start up based out of Singapore , Founded by Ex-SAP Managers with an aim to develop a  platform that  </a:t>
            </a:r>
            <a:r>
              <a:rPr lang="en-US" sz="2000" dirty="0">
                <a:latin typeface="Times New Roman" panose="02020603050405020304" pitchFamily="18" charset="0"/>
                <a:cs typeface="Times New Roman" panose="02020603050405020304" pitchFamily="18" charset="0"/>
              </a:rPr>
              <a:t>provides integrated easy-to-use best practices content (PMBOK, PRINCE2, ITIL, ASAP, </a:t>
            </a:r>
            <a:r>
              <a:rPr lang="en-US" sz="2000" dirty="0" smtClean="0">
                <a:latin typeface="Times New Roman" panose="02020603050405020304" pitchFamily="18" charset="0"/>
                <a:cs typeface="Times New Roman" panose="02020603050405020304" pitchFamily="18" charset="0"/>
              </a:rPr>
              <a:t>templates) </a:t>
            </a:r>
            <a:r>
              <a:rPr lang="en-US" sz="2000" dirty="0">
                <a:latin typeface="Times New Roman" panose="02020603050405020304" pitchFamily="18" charset="0"/>
                <a:cs typeface="Times New Roman" panose="02020603050405020304" pitchFamily="18" charset="0"/>
              </a:rPr>
              <a:t>enabling any kind or size of enterprise to successfully plan, execute and monitor any type or size of transformational initiative in a highly efficient manner</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The organizational vision is:</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Instant Edge Platform is </a:t>
            </a:r>
            <a:r>
              <a:rPr lang="en-US" sz="2000">
                <a:latin typeface="Times New Roman" panose="02020603050405020304" pitchFamily="18" charset="0"/>
                <a:cs typeface="Times New Roman" panose="02020603050405020304" pitchFamily="18" charset="0"/>
              </a:rPr>
              <a:t>structured </a:t>
            </a:r>
            <a:r>
              <a:rPr lang="en-US" sz="2000" smtClean="0">
                <a:latin typeface="Times New Roman" panose="02020603050405020304" pitchFamily="18" charset="0"/>
                <a:cs typeface="Times New Roman" panose="02020603050405020304" pitchFamily="18" charset="0"/>
              </a:rPr>
              <a:t>for following </a:t>
            </a:r>
            <a:r>
              <a:rPr lang="en-US" sz="2000" dirty="0">
                <a:latin typeface="Times New Roman" panose="02020603050405020304" pitchFamily="18" charset="0"/>
                <a:cs typeface="Times New Roman" panose="02020603050405020304" pitchFamily="18" charset="0"/>
              </a:rPr>
              <a:t>business process areas: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Ensure </a:t>
            </a:r>
            <a:r>
              <a:rPr lang="en-US" sz="2000" dirty="0">
                <a:latin typeface="Times New Roman" panose="02020603050405020304" pitchFamily="18" charset="0"/>
                <a:cs typeface="Times New Roman" panose="02020603050405020304" pitchFamily="18" charset="0"/>
              </a:rPr>
              <a:t>Benefits delivery</a:t>
            </a:r>
          </a:p>
          <a:p>
            <a:pPr marL="0" lvl="0" indent="0">
              <a:lnSpc>
                <a:spcPct val="100000"/>
              </a:lnSpc>
              <a:buNone/>
            </a:pPr>
            <a:r>
              <a:rPr lang="en-US" sz="2000" dirty="0" smtClean="0">
                <a:latin typeface="Times New Roman" panose="02020603050405020304" pitchFamily="18" charset="0"/>
                <a:cs typeface="Times New Roman" panose="02020603050405020304" pitchFamily="18" charset="0"/>
              </a:rPr>
              <a:t>	Manage </a:t>
            </a:r>
            <a:r>
              <a:rPr lang="en-US" sz="2000" dirty="0">
                <a:latin typeface="Times New Roman" panose="02020603050405020304" pitchFamily="18" charset="0"/>
                <a:cs typeface="Times New Roman" panose="02020603050405020304" pitchFamily="18" charset="0"/>
              </a:rPr>
              <a:t>Changes</a:t>
            </a:r>
          </a:p>
          <a:p>
            <a:pPr marL="0" lvl="0" indent="0">
              <a:lnSpc>
                <a:spcPct val="100000"/>
              </a:lnSpc>
              <a:buNone/>
            </a:pPr>
            <a:r>
              <a:rPr lang="en-US" sz="2000" dirty="0" smtClean="0">
                <a:latin typeface="Times New Roman" panose="02020603050405020304" pitchFamily="18" charset="0"/>
                <a:cs typeface="Times New Roman" panose="02020603050405020304" pitchFamily="18" charset="0"/>
              </a:rPr>
              <a:t>	Manage </a:t>
            </a:r>
            <a:r>
              <a:rPr lang="en-US" sz="2000" dirty="0">
                <a:latin typeface="Times New Roman" panose="02020603050405020304" pitchFamily="18" charset="0"/>
                <a:cs typeface="Times New Roman" panose="02020603050405020304" pitchFamily="18" charset="0"/>
              </a:rPr>
              <a:t>Programs and Projects</a:t>
            </a:r>
          </a:p>
          <a:p>
            <a:pPr marL="0" lvl="0" indent="0">
              <a:lnSpc>
                <a:spcPct val="100000"/>
              </a:lnSpc>
              <a:buNone/>
            </a:pPr>
            <a:r>
              <a:rPr lang="en-US" sz="2000" dirty="0" smtClean="0">
                <a:latin typeface="Times New Roman" panose="02020603050405020304" pitchFamily="18" charset="0"/>
                <a:cs typeface="Times New Roman" panose="02020603050405020304" pitchFamily="18" charset="0"/>
              </a:rPr>
              <a:t>	</a:t>
            </a:r>
            <a:r>
              <a:rPr lang="en-US" sz="2000" b="1" dirty="0" smtClean="0">
                <a:solidFill>
                  <a:schemeClr val="accent2">
                    <a:lumMod val="75000"/>
                  </a:schemeClr>
                </a:solidFill>
                <a:latin typeface="Times New Roman" panose="02020603050405020304" pitchFamily="18" charset="0"/>
                <a:cs typeface="Times New Roman" panose="02020603050405020304" pitchFamily="18" charset="0"/>
              </a:rPr>
              <a:t>Manage </a:t>
            </a:r>
            <a:r>
              <a:rPr lang="en-US" sz="2000" b="1" dirty="0">
                <a:solidFill>
                  <a:schemeClr val="accent2">
                    <a:lumMod val="75000"/>
                  </a:schemeClr>
                </a:solidFill>
                <a:latin typeface="Times New Roman" panose="02020603050405020304" pitchFamily="18" charset="0"/>
                <a:cs typeface="Times New Roman" panose="02020603050405020304" pitchFamily="18" charset="0"/>
              </a:rPr>
              <a:t>Operations</a:t>
            </a:r>
          </a:p>
          <a:p>
            <a:pPr marL="0" lvl="0" indent="0">
              <a:lnSpc>
                <a:spcPct val="100000"/>
              </a:lnSpc>
              <a:buNone/>
            </a:pPr>
            <a:r>
              <a:rPr lang="en-US" sz="2000" dirty="0" smtClean="0">
                <a:latin typeface="Times New Roman" panose="02020603050405020304" pitchFamily="18" charset="0"/>
                <a:cs typeface="Times New Roman" panose="02020603050405020304" pitchFamily="18" charset="0"/>
              </a:rPr>
              <a:t>	Manage </a:t>
            </a:r>
            <a:r>
              <a:rPr lang="en-US" sz="2000" dirty="0">
                <a:latin typeface="Times New Roman" panose="02020603050405020304" pitchFamily="18" charset="0"/>
                <a:cs typeface="Times New Roman" panose="02020603050405020304" pitchFamily="18" charset="0"/>
              </a:rPr>
              <a:t>Organizations</a:t>
            </a: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552700" y="2486025"/>
            <a:ext cx="6683188" cy="1200329"/>
          </a:xfrm>
          <a:prstGeom prst="rect">
            <a:avLst/>
          </a:prstGeom>
          <a:gradFill>
            <a:gsLst>
              <a:gs pos="47000">
                <a:schemeClr val="accent3">
                  <a:alpha val="91000"/>
                  <a:lumMod val="0"/>
                  <a:lumOff val="100000"/>
                </a:schemeClr>
              </a:gs>
              <a:gs pos="100000">
                <a:schemeClr val="accent3">
                  <a:lumMod val="14000"/>
                  <a:lumOff val="86000"/>
                  <a:alpha val="73000"/>
                </a:schemeClr>
              </a:gs>
              <a:gs pos="82000">
                <a:schemeClr val="accent3">
                  <a:lumMod val="23000"/>
                  <a:lumOff val="77000"/>
                  <a:alpha val="33000"/>
                </a:schemeClr>
              </a:gs>
              <a:gs pos="68000">
                <a:schemeClr val="accent3">
                  <a:lumMod val="0"/>
                  <a:lumOff val="100000"/>
                </a:schemeClr>
              </a:gs>
            </a:gsLst>
            <a:lin ang="10800000" scaled="1"/>
          </a:gradFill>
        </p:spPr>
        <p:txBody>
          <a:bodyPr wrap="square">
            <a:spAutoFit/>
          </a:bodyPr>
          <a:lstStyle/>
          <a:p>
            <a:pPr>
              <a:spcAft>
                <a:spcPts val="600"/>
              </a:spcAft>
            </a:pPr>
            <a:r>
              <a:rPr lang="en-US" sz="2400" dirty="0">
                <a:solidFill>
                  <a:schemeClr val="accent2">
                    <a:lumMod val="75000"/>
                  </a:schemeClr>
                </a:solidFill>
                <a:latin typeface="Times New Roman" panose="02020603050405020304" pitchFamily="18" charset="0"/>
                <a:cs typeface="Times New Roman" panose="02020603050405020304" pitchFamily="18" charset="0"/>
              </a:rPr>
              <a:t>Enable </a:t>
            </a:r>
            <a:r>
              <a:rPr lang="en-US" sz="2400" b="1" dirty="0">
                <a:solidFill>
                  <a:schemeClr val="accent2">
                    <a:lumMod val="75000"/>
                  </a:schemeClr>
                </a:solidFill>
                <a:latin typeface="Times New Roman" panose="02020603050405020304" pitchFamily="18" charset="0"/>
                <a:cs typeface="Times New Roman" panose="02020603050405020304" pitchFamily="18" charset="0"/>
              </a:rPr>
              <a:t>Cradle-to-Grave Product Management </a:t>
            </a:r>
            <a:r>
              <a:rPr lang="en-US" sz="2400" dirty="0">
                <a:solidFill>
                  <a:schemeClr val="accent2">
                    <a:lumMod val="75000"/>
                  </a:schemeClr>
                </a:solidFill>
                <a:latin typeface="Times New Roman" panose="02020603050405020304" pitchFamily="18" charset="0"/>
                <a:cs typeface="Times New Roman" panose="02020603050405020304" pitchFamily="18" charset="0"/>
              </a:rPr>
              <a:t>to </a:t>
            </a:r>
            <a:br>
              <a:rPr lang="en-US" sz="2400" dirty="0">
                <a:solidFill>
                  <a:schemeClr val="accent2">
                    <a:lumMod val="75000"/>
                  </a:schemeClr>
                </a:solidFill>
                <a:latin typeface="Times New Roman" panose="02020603050405020304" pitchFamily="18" charset="0"/>
                <a:cs typeface="Times New Roman" panose="02020603050405020304" pitchFamily="18" charset="0"/>
              </a:rPr>
            </a:br>
            <a:r>
              <a:rPr lang="en-US" sz="2400" b="1" dirty="0">
                <a:solidFill>
                  <a:schemeClr val="accent2">
                    <a:lumMod val="75000"/>
                  </a:schemeClr>
                </a:solidFill>
                <a:latin typeface="Times New Roman" panose="02020603050405020304" pitchFamily="18" charset="0"/>
                <a:cs typeface="Times New Roman" panose="02020603050405020304" pitchFamily="18" charset="0"/>
              </a:rPr>
              <a:t>create value sooner </a:t>
            </a:r>
            <a:r>
              <a:rPr lang="en-US" sz="2400" dirty="0">
                <a:solidFill>
                  <a:schemeClr val="accent2">
                    <a:lumMod val="75000"/>
                  </a:schemeClr>
                </a:solidFill>
                <a:latin typeface="Times New Roman" panose="02020603050405020304" pitchFamily="18" charset="0"/>
                <a:cs typeface="Times New Roman" panose="02020603050405020304" pitchFamily="18" charset="0"/>
              </a:rPr>
              <a:t>with </a:t>
            </a:r>
            <a:r>
              <a:rPr lang="en-US" sz="2400" b="1" dirty="0">
                <a:solidFill>
                  <a:schemeClr val="accent2">
                    <a:lumMod val="75000"/>
                  </a:schemeClr>
                </a:solidFill>
                <a:latin typeface="Times New Roman" panose="02020603050405020304" pitchFamily="18" charset="0"/>
                <a:cs typeface="Times New Roman" panose="02020603050405020304" pitchFamily="18" charset="0"/>
              </a:rPr>
              <a:t>superior outcomes </a:t>
            </a:r>
            <a:br>
              <a:rPr lang="en-US" sz="2400" b="1" dirty="0">
                <a:solidFill>
                  <a:schemeClr val="accent2">
                    <a:lumMod val="75000"/>
                  </a:schemeClr>
                </a:solidFill>
                <a:latin typeface="Times New Roman" panose="02020603050405020304" pitchFamily="18" charset="0"/>
                <a:cs typeface="Times New Roman" panose="02020603050405020304" pitchFamily="18" charset="0"/>
              </a:rPr>
            </a:br>
            <a:r>
              <a:rPr lang="en-US" sz="2400" dirty="0">
                <a:solidFill>
                  <a:schemeClr val="accent2">
                    <a:lumMod val="75000"/>
                  </a:schemeClr>
                </a:solidFill>
                <a:latin typeface="Times New Roman" panose="02020603050405020304" pitchFamily="18" charset="0"/>
                <a:cs typeface="Times New Roman" panose="02020603050405020304" pitchFamily="18" charset="0"/>
              </a:rPr>
              <a:t>at </a:t>
            </a:r>
            <a:r>
              <a:rPr lang="en-US" sz="2400" b="1" dirty="0">
                <a:solidFill>
                  <a:schemeClr val="accent2">
                    <a:lumMod val="75000"/>
                  </a:schemeClr>
                </a:solidFill>
                <a:latin typeface="Times New Roman" panose="02020603050405020304" pitchFamily="18" charset="0"/>
                <a:cs typeface="Times New Roman" panose="02020603050405020304" pitchFamily="18" charset="0"/>
              </a:rPr>
              <a:t>significantly reduced risks </a:t>
            </a:r>
          </a:p>
        </p:txBody>
      </p:sp>
    </p:spTree>
    <p:extLst>
      <p:ext uri="{BB962C8B-B14F-4D97-AF65-F5344CB8AC3E}">
        <p14:creationId xmlns:p14="http://schemas.microsoft.com/office/powerpoint/2010/main" val="3241674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9208605" y="2902909"/>
            <a:ext cx="2832875" cy="3348000"/>
          </a:xfrm>
          <a:prstGeom prst="rect">
            <a:avLst/>
          </a:prstGeom>
          <a:solidFill>
            <a:srgbClr val="FBF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itle 1"/>
          <p:cNvSpPr txBox="1">
            <a:spLocks/>
          </p:cNvSpPr>
          <p:nvPr/>
        </p:nvSpPr>
        <p:spPr>
          <a:xfrm>
            <a:off x="192995" y="196225"/>
            <a:ext cx="8455840" cy="64374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accent2">
                    <a:lumMod val="75000"/>
                  </a:schemeClr>
                </a:solidFill>
                <a:latin typeface="News Gothic MT" charset="0"/>
                <a:ea typeface="News Gothic MT" charset="0"/>
                <a:cs typeface="News Gothic MT" charset="0"/>
              </a:rPr>
              <a:t>Vision</a:t>
            </a:r>
            <a:endParaRPr lang="en-US" sz="3600" dirty="0">
              <a:solidFill>
                <a:schemeClr val="accent2">
                  <a:lumMod val="75000"/>
                </a:schemeClr>
              </a:solidFill>
              <a:latin typeface="News Gothic MT" charset="0"/>
              <a:ea typeface="News Gothic MT" charset="0"/>
              <a:cs typeface="News Gothic MT" charset="0"/>
            </a:endParaRPr>
          </a:p>
        </p:txBody>
      </p:sp>
      <p:sp>
        <p:nvSpPr>
          <p:cNvPr id="73" name="Title 1"/>
          <p:cNvSpPr txBox="1">
            <a:spLocks/>
          </p:cNvSpPr>
          <p:nvPr/>
        </p:nvSpPr>
        <p:spPr>
          <a:xfrm>
            <a:off x="192994" y="697111"/>
            <a:ext cx="9015611" cy="36859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latin typeface="News Gothic MT" charset="0"/>
                <a:ea typeface="News Gothic MT" charset="0"/>
                <a:cs typeface="News Gothic MT" charset="0"/>
              </a:rPr>
              <a:t>The Solution: Product Management, re-envisioned! Architecture: </a:t>
            </a:r>
            <a:endParaRPr lang="en-US" sz="2800" dirty="0">
              <a:latin typeface="News Gothic MT" charset="0"/>
              <a:ea typeface="News Gothic MT" charset="0"/>
              <a:cs typeface="News Gothic MT" charset="0"/>
            </a:endParaRPr>
          </a:p>
        </p:txBody>
      </p:sp>
      <p:sp>
        <p:nvSpPr>
          <p:cNvPr id="74" name="Rectangle 73"/>
          <p:cNvSpPr/>
          <p:nvPr/>
        </p:nvSpPr>
        <p:spPr>
          <a:xfrm>
            <a:off x="0" y="-1"/>
            <a:ext cx="121920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p:nvPr/>
        </p:nvCxnSpPr>
        <p:spPr>
          <a:xfrm>
            <a:off x="9627208" y="495116"/>
            <a:ext cx="221002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8992705" y="495116"/>
            <a:ext cx="490503"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0" name="Snip Diagonal Corner Rectangle 89"/>
          <p:cNvSpPr/>
          <p:nvPr/>
        </p:nvSpPr>
        <p:spPr>
          <a:xfrm>
            <a:off x="9483208" y="422313"/>
            <a:ext cx="144000" cy="145606"/>
          </a:xfrm>
          <a:prstGeom prst="snip2Diag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2" name="Snip Diagonal Corner Rectangle 91"/>
          <p:cNvSpPr/>
          <p:nvPr/>
        </p:nvSpPr>
        <p:spPr>
          <a:xfrm>
            <a:off x="8848705" y="422313"/>
            <a:ext cx="144000" cy="145606"/>
          </a:xfrm>
          <a:prstGeom prst="snip2Diag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Snip Diagonal Corner Rectangle 93"/>
          <p:cNvSpPr/>
          <p:nvPr/>
        </p:nvSpPr>
        <p:spPr>
          <a:xfrm>
            <a:off x="10085238" y="422313"/>
            <a:ext cx="144000" cy="145606"/>
          </a:xfrm>
          <a:prstGeom prst="snip2Diag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6" name="Snip Diagonal Corner Rectangle 95"/>
          <p:cNvSpPr/>
          <p:nvPr/>
        </p:nvSpPr>
        <p:spPr>
          <a:xfrm>
            <a:off x="10683274" y="422313"/>
            <a:ext cx="144000" cy="145606"/>
          </a:xfrm>
          <a:prstGeom prst="snip2Diag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7" name="Snip Diagonal Corner Rectangle 96"/>
          <p:cNvSpPr/>
          <p:nvPr/>
        </p:nvSpPr>
        <p:spPr>
          <a:xfrm>
            <a:off x="11255432" y="422313"/>
            <a:ext cx="144000" cy="145606"/>
          </a:xfrm>
          <a:prstGeom prst="snip2Diag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8" name="Rectangle 97"/>
          <p:cNvSpPr/>
          <p:nvPr/>
        </p:nvSpPr>
        <p:spPr>
          <a:xfrm>
            <a:off x="8672081" y="603868"/>
            <a:ext cx="497252" cy="200055"/>
          </a:xfrm>
          <a:prstGeom prst="rect">
            <a:avLst/>
          </a:prstGeom>
        </p:spPr>
        <p:txBody>
          <a:bodyPr wrap="none">
            <a:spAutoFit/>
          </a:bodyPr>
          <a:lstStyle/>
          <a:p>
            <a:pPr algn="ctr"/>
            <a:r>
              <a:rPr lang="en-US" sz="700" b="1" dirty="0">
                <a:solidFill>
                  <a:schemeClr val="accent2">
                    <a:lumMod val="75000"/>
                  </a:schemeClr>
                </a:solidFill>
                <a:latin typeface="News Gothic MT" charset="0"/>
                <a:ea typeface="News Gothic MT" charset="0"/>
                <a:cs typeface="News Gothic MT" charset="0"/>
              </a:rPr>
              <a:t>VISION</a:t>
            </a:r>
            <a:endParaRPr lang="en-US" sz="700" b="1" dirty="0"/>
          </a:p>
        </p:txBody>
      </p:sp>
      <p:sp>
        <p:nvSpPr>
          <p:cNvPr id="99" name="Rectangle 98"/>
          <p:cNvSpPr/>
          <p:nvPr/>
        </p:nvSpPr>
        <p:spPr>
          <a:xfrm>
            <a:off x="9228038" y="181854"/>
            <a:ext cx="654346" cy="200055"/>
          </a:xfrm>
          <a:prstGeom prst="rect">
            <a:avLst/>
          </a:prstGeom>
          <a:ln>
            <a:noFill/>
          </a:ln>
        </p:spPr>
        <p:txBody>
          <a:bodyPr wrap="none">
            <a:spAutoFit/>
          </a:bodyPr>
          <a:lstStyle/>
          <a:p>
            <a:pPr algn="ctr"/>
            <a:r>
              <a:rPr lang="en-US" sz="700" b="1" dirty="0">
                <a:solidFill>
                  <a:schemeClr val="bg1">
                    <a:lumMod val="75000"/>
                  </a:schemeClr>
                </a:solidFill>
                <a:latin typeface="News Gothic MT" charset="0"/>
                <a:ea typeface="News Gothic MT" charset="0"/>
                <a:cs typeface="News Gothic MT" charset="0"/>
              </a:rPr>
              <a:t>FEATURES</a:t>
            </a:r>
            <a:endParaRPr lang="en-US" sz="700" b="1" dirty="0">
              <a:solidFill>
                <a:schemeClr val="bg1">
                  <a:lumMod val="75000"/>
                </a:schemeClr>
              </a:solidFill>
            </a:endParaRPr>
          </a:p>
        </p:txBody>
      </p:sp>
      <p:sp>
        <p:nvSpPr>
          <p:cNvPr id="100" name="Rectangle 99"/>
          <p:cNvSpPr/>
          <p:nvPr/>
        </p:nvSpPr>
        <p:spPr>
          <a:xfrm>
            <a:off x="9938276" y="603868"/>
            <a:ext cx="437940" cy="200055"/>
          </a:xfrm>
          <a:prstGeom prst="rect">
            <a:avLst/>
          </a:prstGeom>
          <a:ln>
            <a:noFill/>
          </a:ln>
        </p:spPr>
        <p:txBody>
          <a:bodyPr wrap="none">
            <a:spAutoFit/>
          </a:bodyPr>
          <a:lstStyle/>
          <a:p>
            <a:pPr algn="ctr"/>
            <a:r>
              <a:rPr lang="en-US" sz="700" b="1" dirty="0">
                <a:solidFill>
                  <a:schemeClr val="bg1">
                    <a:lumMod val="75000"/>
                  </a:schemeClr>
                </a:solidFill>
                <a:latin typeface="News Gothic MT" charset="0"/>
                <a:ea typeface="News Gothic MT" charset="0"/>
                <a:cs typeface="News Gothic MT" charset="0"/>
              </a:rPr>
              <a:t>TEAM</a:t>
            </a:r>
            <a:endParaRPr lang="en-US" sz="700" b="1" dirty="0">
              <a:solidFill>
                <a:schemeClr val="bg1">
                  <a:lumMod val="75000"/>
                </a:schemeClr>
              </a:solidFill>
            </a:endParaRPr>
          </a:p>
        </p:txBody>
      </p:sp>
      <p:sp>
        <p:nvSpPr>
          <p:cNvPr id="103" name="Snip Diagonal Corner Rectangle 102"/>
          <p:cNvSpPr/>
          <p:nvPr/>
        </p:nvSpPr>
        <p:spPr>
          <a:xfrm>
            <a:off x="11837236" y="422313"/>
            <a:ext cx="144000" cy="145606"/>
          </a:xfrm>
          <a:prstGeom prst="snip2Diag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06" name="Rectangle 105"/>
          <p:cNvSpPr/>
          <p:nvPr/>
        </p:nvSpPr>
        <p:spPr>
          <a:xfrm>
            <a:off x="11602100" y="187082"/>
            <a:ext cx="614271" cy="200055"/>
          </a:xfrm>
          <a:prstGeom prst="rect">
            <a:avLst/>
          </a:prstGeom>
          <a:ln>
            <a:noFill/>
          </a:ln>
        </p:spPr>
        <p:txBody>
          <a:bodyPr wrap="none">
            <a:spAutoFit/>
          </a:bodyPr>
          <a:lstStyle/>
          <a:p>
            <a:pPr algn="ctr"/>
            <a:r>
              <a:rPr lang="en-US" sz="700" b="1" dirty="0">
                <a:solidFill>
                  <a:schemeClr val="bg1">
                    <a:lumMod val="75000"/>
                  </a:schemeClr>
                </a:solidFill>
                <a:latin typeface="News Gothic MT" charset="0"/>
                <a:ea typeface="News Gothic MT" charset="0"/>
                <a:cs typeface="News Gothic MT" charset="0"/>
              </a:rPr>
              <a:t>TIMELINE</a:t>
            </a:r>
            <a:endParaRPr lang="en-US" sz="700" b="1" dirty="0">
              <a:solidFill>
                <a:schemeClr val="bg1">
                  <a:lumMod val="75000"/>
                </a:schemeClr>
              </a:solidFill>
            </a:endParaRPr>
          </a:p>
        </p:txBody>
      </p:sp>
      <p:sp>
        <p:nvSpPr>
          <p:cNvPr id="114" name="Rectangle 113"/>
          <p:cNvSpPr/>
          <p:nvPr/>
        </p:nvSpPr>
        <p:spPr>
          <a:xfrm>
            <a:off x="10473244" y="180081"/>
            <a:ext cx="566182" cy="200055"/>
          </a:xfrm>
          <a:prstGeom prst="rect">
            <a:avLst/>
          </a:prstGeom>
          <a:ln>
            <a:noFill/>
          </a:ln>
        </p:spPr>
        <p:txBody>
          <a:bodyPr wrap="none">
            <a:spAutoFit/>
          </a:bodyPr>
          <a:lstStyle/>
          <a:p>
            <a:pPr algn="ctr"/>
            <a:r>
              <a:rPr lang="en-US" sz="700" b="1" dirty="0">
                <a:solidFill>
                  <a:schemeClr val="bg1">
                    <a:lumMod val="75000"/>
                  </a:schemeClr>
                </a:solidFill>
                <a:latin typeface="News Gothic MT" charset="0"/>
                <a:ea typeface="News Gothic MT" charset="0"/>
                <a:cs typeface="News Gothic MT" charset="0"/>
              </a:rPr>
              <a:t>MARKET</a:t>
            </a:r>
          </a:p>
        </p:txBody>
      </p:sp>
      <p:sp>
        <p:nvSpPr>
          <p:cNvPr id="115" name="Rectangle 114"/>
          <p:cNvSpPr/>
          <p:nvPr/>
        </p:nvSpPr>
        <p:spPr>
          <a:xfrm>
            <a:off x="11115675" y="603868"/>
            <a:ext cx="423514" cy="200055"/>
          </a:xfrm>
          <a:prstGeom prst="rect">
            <a:avLst/>
          </a:prstGeom>
          <a:ln>
            <a:noFill/>
          </a:ln>
        </p:spPr>
        <p:txBody>
          <a:bodyPr wrap="none">
            <a:spAutoFit/>
          </a:bodyPr>
          <a:lstStyle/>
          <a:p>
            <a:pPr algn="ctr"/>
            <a:r>
              <a:rPr lang="en-US" sz="700" b="1" dirty="0">
                <a:solidFill>
                  <a:schemeClr val="bg1">
                    <a:lumMod val="75000"/>
                  </a:schemeClr>
                </a:solidFill>
                <a:latin typeface="News Gothic MT" charset="0"/>
                <a:ea typeface="News Gothic MT" charset="0"/>
                <a:cs typeface="News Gothic MT" charset="0"/>
              </a:rPr>
              <a:t>TECH</a:t>
            </a:r>
          </a:p>
        </p:txBody>
      </p:sp>
      <p:sp>
        <p:nvSpPr>
          <p:cNvPr id="117" name="Rectangle 116"/>
          <p:cNvSpPr/>
          <p:nvPr/>
        </p:nvSpPr>
        <p:spPr>
          <a:xfrm>
            <a:off x="131448" y="1249395"/>
            <a:ext cx="11898279" cy="750345"/>
          </a:xfrm>
          <a:prstGeom prst="rect">
            <a:avLst/>
          </a:prstGeom>
          <a:solidFill>
            <a:srgbClr val="FBF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131448" y="2116239"/>
            <a:ext cx="11910031" cy="663405"/>
          </a:xfrm>
          <a:prstGeom prst="rect">
            <a:avLst/>
          </a:prstGeom>
          <a:solidFill>
            <a:srgbClr val="FBF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iangle 125"/>
          <p:cNvSpPr/>
          <p:nvPr/>
        </p:nvSpPr>
        <p:spPr>
          <a:xfrm rot="273755">
            <a:off x="10014817" y="2329395"/>
            <a:ext cx="308258" cy="2319814"/>
          </a:xfrm>
          <a:prstGeom prst="triangle">
            <a:avLst>
              <a:gd name="adj" fmla="val 55231"/>
            </a:avLst>
          </a:prstGeom>
          <a:solidFill>
            <a:schemeClr val="accent1">
              <a:lumMod val="20000"/>
              <a:lumOff val="80000"/>
              <a:alpha val="6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riangle 144"/>
          <p:cNvSpPr/>
          <p:nvPr/>
        </p:nvSpPr>
        <p:spPr>
          <a:xfrm rot="20183056">
            <a:off x="9884333" y="2381201"/>
            <a:ext cx="308258" cy="2301578"/>
          </a:xfrm>
          <a:prstGeom prst="triangle">
            <a:avLst>
              <a:gd name="adj" fmla="val 55231"/>
            </a:avLst>
          </a:prstGeom>
          <a:solidFill>
            <a:schemeClr val="accent1">
              <a:lumMod val="20000"/>
              <a:lumOff val="80000"/>
              <a:alpha val="6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p:cNvGrpSpPr/>
          <p:nvPr/>
        </p:nvGrpSpPr>
        <p:grpSpPr>
          <a:xfrm>
            <a:off x="9244257" y="4171957"/>
            <a:ext cx="2757411" cy="1304321"/>
            <a:chOff x="2175524" y="3746221"/>
            <a:chExt cx="4046517" cy="1543253"/>
          </a:xfrm>
        </p:grpSpPr>
        <p:sp>
          <p:nvSpPr>
            <p:cNvPr id="147" name="Circular Arrow 146"/>
            <p:cNvSpPr/>
            <p:nvPr/>
          </p:nvSpPr>
          <p:spPr>
            <a:xfrm>
              <a:off x="3524363" y="3746221"/>
              <a:ext cx="2697678" cy="1543253"/>
            </a:xfrm>
            <a:prstGeom prst="circularArrow">
              <a:avLst>
                <a:gd name="adj1" fmla="val 15982"/>
                <a:gd name="adj2" fmla="val 876555"/>
                <a:gd name="adj3" fmla="val 11469486"/>
                <a:gd name="adj4" fmla="val 13451698"/>
                <a:gd name="adj5" fmla="val 6569"/>
              </a:avLst>
            </a:prstGeom>
            <a:solidFill>
              <a:schemeClr val="tx2">
                <a:lumMod val="20000"/>
                <a:lumOff val="80000"/>
              </a:schemeClr>
            </a:solidFill>
            <a:ln w="6350">
              <a:noFill/>
            </a:ln>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148" name="Circular Arrow 147"/>
            <p:cNvSpPr/>
            <p:nvPr/>
          </p:nvSpPr>
          <p:spPr>
            <a:xfrm rot="10800000">
              <a:off x="2175524" y="3746221"/>
              <a:ext cx="2697678" cy="1543253"/>
            </a:xfrm>
            <a:prstGeom prst="circularArrow">
              <a:avLst>
                <a:gd name="adj1" fmla="val 15982"/>
                <a:gd name="adj2" fmla="val 876555"/>
                <a:gd name="adj3" fmla="val 11469486"/>
                <a:gd name="adj4" fmla="val 13451698"/>
                <a:gd name="adj5" fmla="val 6569"/>
              </a:avLst>
            </a:prstGeom>
            <a:solidFill>
              <a:schemeClr val="tx2">
                <a:lumMod val="20000"/>
                <a:lumOff val="80000"/>
              </a:schemeClr>
            </a:solidFill>
            <a:ln w="6350">
              <a:noFill/>
            </a:ln>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grpSp>
      <p:sp>
        <p:nvSpPr>
          <p:cNvPr id="149" name="Rectangle 148"/>
          <p:cNvSpPr/>
          <p:nvPr/>
        </p:nvSpPr>
        <p:spPr>
          <a:xfrm>
            <a:off x="131449" y="2902909"/>
            <a:ext cx="8977395" cy="3348000"/>
          </a:xfrm>
          <a:prstGeom prst="rect">
            <a:avLst/>
          </a:prstGeom>
          <a:solidFill>
            <a:srgbClr val="FBF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riangle 149"/>
          <p:cNvSpPr/>
          <p:nvPr/>
        </p:nvSpPr>
        <p:spPr>
          <a:xfrm rot="3079180">
            <a:off x="8794825" y="1843863"/>
            <a:ext cx="308258" cy="3436540"/>
          </a:xfrm>
          <a:prstGeom prst="triangle">
            <a:avLst>
              <a:gd name="adj" fmla="val 55231"/>
            </a:avLst>
          </a:prstGeom>
          <a:solidFill>
            <a:schemeClr val="accent1">
              <a:lumMod val="20000"/>
              <a:lumOff val="80000"/>
              <a:alpha val="6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riangle 150"/>
          <p:cNvSpPr/>
          <p:nvPr/>
        </p:nvSpPr>
        <p:spPr>
          <a:xfrm rot="2688503">
            <a:off x="8375339" y="2087324"/>
            <a:ext cx="308258" cy="2953292"/>
          </a:xfrm>
          <a:prstGeom prst="triangle">
            <a:avLst>
              <a:gd name="adj" fmla="val 55231"/>
            </a:avLst>
          </a:prstGeom>
          <a:solidFill>
            <a:schemeClr val="accent1">
              <a:lumMod val="20000"/>
              <a:lumOff val="80000"/>
              <a:alpha val="6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Straight Connector 151"/>
          <p:cNvCxnSpPr/>
          <p:nvPr/>
        </p:nvCxnSpPr>
        <p:spPr>
          <a:xfrm>
            <a:off x="7643031" y="2052661"/>
            <a:ext cx="438669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153615" y="2318702"/>
            <a:ext cx="1437313" cy="230832"/>
          </a:xfrm>
          <a:prstGeom prst="rect">
            <a:avLst/>
          </a:prstGeom>
          <a:noFill/>
        </p:spPr>
        <p:txBody>
          <a:bodyPr wrap="square" rtlCol="0">
            <a:spAutoFit/>
          </a:bodyPr>
          <a:lstStyle>
            <a:defPPr>
              <a:defRPr lang="en-US"/>
            </a:defPPr>
            <a:lvl1pPr algn="ctr">
              <a:defRPr sz="700">
                <a:solidFill>
                  <a:schemeClr val="accent1">
                    <a:lumMod val="50000"/>
                  </a:schemeClr>
                </a:solidFill>
              </a:defRPr>
            </a:lvl1pPr>
          </a:lstStyle>
          <a:p>
            <a:pPr algn="l"/>
            <a:r>
              <a:rPr lang="en-US" sz="900" dirty="0">
                <a:solidFill>
                  <a:schemeClr val="tx2">
                    <a:lumMod val="50000"/>
                  </a:schemeClr>
                </a:solidFill>
                <a:latin typeface="FontAwesome" charset="0"/>
                <a:ea typeface="FontAwesome" charset="0"/>
                <a:cs typeface="FontAwesome" charset="0"/>
              </a:rPr>
              <a:t>  </a:t>
            </a:r>
            <a:r>
              <a:rPr lang="en-US" sz="900" b="1">
                <a:solidFill>
                  <a:schemeClr val="tx2">
                    <a:lumMod val="50000"/>
                  </a:schemeClr>
                </a:solidFill>
              </a:rPr>
              <a:t>MANAGE CHANGES</a:t>
            </a:r>
            <a:endParaRPr lang="en-US" sz="900" b="1" dirty="0">
              <a:solidFill>
                <a:schemeClr val="tx2">
                  <a:lumMod val="50000"/>
                </a:schemeClr>
              </a:solidFill>
            </a:endParaRPr>
          </a:p>
        </p:txBody>
      </p:sp>
      <p:sp>
        <p:nvSpPr>
          <p:cNvPr id="154" name="TextBox 153"/>
          <p:cNvSpPr txBox="1"/>
          <p:nvPr/>
        </p:nvSpPr>
        <p:spPr>
          <a:xfrm>
            <a:off x="132839" y="2936773"/>
            <a:ext cx="1730286" cy="369332"/>
          </a:xfrm>
          <a:prstGeom prst="rect">
            <a:avLst/>
          </a:prstGeom>
          <a:noFill/>
        </p:spPr>
        <p:txBody>
          <a:bodyPr wrap="square" rtlCol="0">
            <a:spAutoFit/>
          </a:bodyPr>
          <a:lstStyle>
            <a:defPPr>
              <a:defRPr lang="en-US"/>
            </a:defPPr>
            <a:lvl1pPr algn="ctr">
              <a:defRPr sz="700">
                <a:solidFill>
                  <a:schemeClr val="accent1">
                    <a:lumMod val="50000"/>
                  </a:schemeClr>
                </a:solidFill>
              </a:defRPr>
            </a:lvl1pPr>
          </a:lstStyle>
          <a:p>
            <a:pPr algn="l"/>
            <a:r>
              <a:rPr lang="en-US" sz="900" dirty="0">
                <a:solidFill>
                  <a:schemeClr val="tx2">
                    <a:lumMod val="50000"/>
                  </a:schemeClr>
                </a:solidFill>
                <a:latin typeface="FontAwesome" charset="0"/>
                <a:ea typeface="FontAwesome" charset="0"/>
                <a:cs typeface="FontAwesome" charset="0"/>
              </a:rPr>
              <a:t>  </a:t>
            </a:r>
            <a:r>
              <a:rPr lang="en-US" sz="900" b="1" dirty="0">
                <a:solidFill>
                  <a:schemeClr val="tx2">
                    <a:lumMod val="50000"/>
                  </a:schemeClr>
                </a:solidFill>
              </a:rPr>
              <a:t>MANAGE </a:t>
            </a:r>
            <a:br>
              <a:rPr lang="en-US" sz="900" b="1" dirty="0">
                <a:solidFill>
                  <a:schemeClr val="tx2">
                    <a:lumMod val="50000"/>
                  </a:schemeClr>
                </a:solidFill>
              </a:rPr>
            </a:br>
            <a:r>
              <a:rPr lang="en-US" sz="900" b="1" dirty="0">
                <a:solidFill>
                  <a:schemeClr val="tx2">
                    <a:lumMod val="50000"/>
                  </a:schemeClr>
                </a:solidFill>
              </a:rPr>
              <a:t>       PROGRAMS &amp; PROJECTS</a:t>
            </a:r>
          </a:p>
        </p:txBody>
      </p:sp>
      <p:sp>
        <p:nvSpPr>
          <p:cNvPr id="155" name="TextBox 154"/>
          <p:cNvSpPr txBox="1"/>
          <p:nvPr/>
        </p:nvSpPr>
        <p:spPr>
          <a:xfrm>
            <a:off x="132839" y="1392754"/>
            <a:ext cx="1414714" cy="369332"/>
          </a:xfrm>
          <a:prstGeom prst="rect">
            <a:avLst/>
          </a:prstGeom>
          <a:noFill/>
        </p:spPr>
        <p:txBody>
          <a:bodyPr wrap="square" rtlCol="0">
            <a:spAutoFit/>
          </a:bodyPr>
          <a:lstStyle>
            <a:defPPr>
              <a:defRPr lang="en-US"/>
            </a:defPPr>
            <a:lvl1pPr algn="r">
              <a:defRPr sz="700" b="1">
                <a:solidFill>
                  <a:schemeClr val="accent1">
                    <a:lumMod val="50000"/>
                  </a:schemeClr>
                </a:solidFill>
              </a:defRPr>
            </a:lvl1pPr>
          </a:lstStyle>
          <a:p>
            <a:pPr algn="l"/>
            <a:r>
              <a:rPr lang="en-US" sz="800" dirty="0">
                <a:solidFill>
                  <a:schemeClr val="tx2">
                    <a:lumMod val="50000"/>
                  </a:schemeClr>
                </a:solidFill>
                <a:latin typeface="FontAwesome" charset="0"/>
                <a:ea typeface="FontAwesome" charset="0"/>
                <a:cs typeface="FontAwesome" charset="0"/>
              </a:rPr>
              <a:t>   </a:t>
            </a:r>
            <a:r>
              <a:rPr lang="en-US" sz="900" dirty="0">
                <a:solidFill>
                  <a:schemeClr val="tx2">
                    <a:lumMod val="50000"/>
                  </a:schemeClr>
                </a:solidFill>
              </a:rPr>
              <a:t>ENSURE</a:t>
            </a:r>
          </a:p>
          <a:p>
            <a:pPr algn="l"/>
            <a:r>
              <a:rPr lang="en-US" sz="900" dirty="0">
                <a:solidFill>
                  <a:schemeClr val="tx2">
                    <a:lumMod val="50000"/>
                  </a:schemeClr>
                </a:solidFill>
              </a:rPr>
              <a:t>       BENEFITS DELIVERY</a:t>
            </a:r>
          </a:p>
        </p:txBody>
      </p:sp>
      <p:sp>
        <p:nvSpPr>
          <p:cNvPr id="156" name="Triangle 155"/>
          <p:cNvSpPr/>
          <p:nvPr/>
        </p:nvSpPr>
        <p:spPr>
          <a:xfrm rot="4348983">
            <a:off x="4652702" y="927632"/>
            <a:ext cx="308258" cy="4343586"/>
          </a:xfrm>
          <a:prstGeom prst="triangle">
            <a:avLst>
              <a:gd name="adj" fmla="val 52186"/>
            </a:avLst>
          </a:prstGeom>
          <a:solidFill>
            <a:schemeClr val="accent1">
              <a:lumMod val="20000"/>
              <a:lumOff val="80000"/>
              <a:alpha val="67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riangle 156"/>
          <p:cNvSpPr/>
          <p:nvPr/>
        </p:nvSpPr>
        <p:spPr>
          <a:xfrm rot="3466512">
            <a:off x="4047457" y="1854557"/>
            <a:ext cx="354978" cy="2441893"/>
          </a:xfrm>
          <a:prstGeom prst="triangle">
            <a:avLst>
              <a:gd name="adj" fmla="val 52186"/>
            </a:avLst>
          </a:prstGeom>
          <a:solidFill>
            <a:schemeClr val="accent1">
              <a:lumMod val="20000"/>
              <a:lumOff val="80000"/>
              <a:alpha val="6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riangle 157"/>
          <p:cNvSpPr/>
          <p:nvPr/>
        </p:nvSpPr>
        <p:spPr>
          <a:xfrm rot="3978266">
            <a:off x="4123559" y="1494002"/>
            <a:ext cx="399369" cy="3316164"/>
          </a:xfrm>
          <a:prstGeom prst="triangle">
            <a:avLst>
              <a:gd name="adj" fmla="val 52186"/>
            </a:avLst>
          </a:prstGeom>
          <a:solidFill>
            <a:schemeClr val="accent1">
              <a:lumMod val="20000"/>
              <a:lumOff val="80000"/>
              <a:alpha val="6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Triangle 158"/>
          <p:cNvSpPr/>
          <p:nvPr/>
        </p:nvSpPr>
        <p:spPr>
          <a:xfrm rot="2471425">
            <a:off x="3499900" y="2211809"/>
            <a:ext cx="363695" cy="2052798"/>
          </a:xfrm>
          <a:prstGeom prst="triangle">
            <a:avLst>
              <a:gd name="adj" fmla="val 52186"/>
            </a:avLst>
          </a:prstGeom>
          <a:solidFill>
            <a:schemeClr val="accent1">
              <a:lumMod val="20000"/>
              <a:lumOff val="80000"/>
              <a:alpha val="6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riangle 159"/>
          <p:cNvSpPr/>
          <p:nvPr/>
        </p:nvSpPr>
        <p:spPr>
          <a:xfrm rot="402553">
            <a:off x="7812382" y="2403322"/>
            <a:ext cx="308258" cy="2129094"/>
          </a:xfrm>
          <a:prstGeom prst="triangle">
            <a:avLst>
              <a:gd name="adj" fmla="val 52186"/>
            </a:avLst>
          </a:prstGeom>
          <a:solidFill>
            <a:schemeClr val="accent1">
              <a:lumMod val="20000"/>
              <a:lumOff val="80000"/>
              <a:alpha val="6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iangle 160"/>
          <p:cNvSpPr/>
          <p:nvPr/>
        </p:nvSpPr>
        <p:spPr>
          <a:xfrm rot="20363682">
            <a:off x="7472177" y="2333677"/>
            <a:ext cx="308258" cy="2303149"/>
          </a:xfrm>
          <a:prstGeom prst="triangle">
            <a:avLst>
              <a:gd name="adj" fmla="val 100000"/>
            </a:avLst>
          </a:prstGeom>
          <a:solidFill>
            <a:schemeClr val="accent1">
              <a:lumMod val="20000"/>
              <a:lumOff val="80000"/>
              <a:alpha val="6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Triangle 161"/>
          <p:cNvSpPr/>
          <p:nvPr/>
        </p:nvSpPr>
        <p:spPr>
          <a:xfrm rot="1947436">
            <a:off x="7944866" y="2296662"/>
            <a:ext cx="308258" cy="2522416"/>
          </a:xfrm>
          <a:prstGeom prst="triangle">
            <a:avLst>
              <a:gd name="adj" fmla="val 55231"/>
            </a:avLst>
          </a:prstGeom>
          <a:solidFill>
            <a:schemeClr val="accent1">
              <a:lumMod val="20000"/>
              <a:lumOff val="80000"/>
              <a:alpha val="6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riangle 162"/>
          <p:cNvSpPr/>
          <p:nvPr/>
        </p:nvSpPr>
        <p:spPr>
          <a:xfrm rot="16725831">
            <a:off x="5510663" y="-1459"/>
            <a:ext cx="57577" cy="4053446"/>
          </a:xfrm>
          <a:prstGeom prst="triangle">
            <a:avLst>
              <a:gd name="adj" fmla="val 52186"/>
            </a:avLst>
          </a:prstGeom>
          <a:solidFill>
            <a:schemeClr val="accent1">
              <a:lumMod val="20000"/>
              <a:lumOff val="80000"/>
              <a:alpha val="6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riangle 163"/>
          <p:cNvSpPr/>
          <p:nvPr/>
        </p:nvSpPr>
        <p:spPr>
          <a:xfrm rot="16858433">
            <a:off x="5030738" y="317418"/>
            <a:ext cx="105106" cy="3479909"/>
          </a:xfrm>
          <a:prstGeom prst="triangle">
            <a:avLst>
              <a:gd name="adj" fmla="val 46617"/>
            </a:avLst>
          </a:prstGeom>
          <a:solidFill>
            <a:schemeClr val="accent1">
              <a:lumMod val="20000"/>
              <a:lumOff val="80000"/>
              <a:alpha val="6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riangle 164"/>
          <p:cNvSpPr/>
          <p:nvPr/>
        </p:nvSpPr>
        <p:spPr>
          <a:xfrm rot="17095760">
            <a:off x="4616796" y="739119"/>
            <a:ext cx="204562" cy="2648137"/>
          </a:xfrm>
          <a:prstGeom prst="triangle">
            <a:avLst>
              <a:gd name="adj" fmla="val 52186"/>
            </a:avLst>
          </a:prstGeom>
          <a:solidFill>
            <a:schemeClr val="accent1">
              <a:lumMod val="20000"/>
              <a:lumOff val="80000"/>
              <a:alpha val="6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riangle 165"/>
          <p:cNvSpPr/>
          <p:nvPr/>
        </p:nvSpPr>
        <p:spPr>
          <a:xfrm rot="17556855">
            <a:off x="4264684" y="1071172"/>
            <a:ext cx="196043" cy="2025964"/>
          </a:xfrm>
          <a:prstGeom prst="triangle">
            <a:avLst>
              <a:gd name="adj" fmla="val 29772"/>
            </a:avLst>
          </a:prstGeom>
          <a:solidFill>
            <a:schemeClr val="accent1">
              <a:lumMod val="20000"/>
              <a:lumOff val="80000"/>
              <a:alpha val="6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Triangle 166"/>
          <p:cNvSpPr/>
          <p:nvPr/>
        </p:nvSpPr>
        <p:spPr>
          <a:xfrm rot="18099554">
            <a:off x="3672609" y="1554162"/>
            <a:ext cx="262488" cy="1185807"/>
          </a:xfrm>
          <a:prstGeom prst="triangle">
            <a:avLst>
              <a:gd name="adj" fmla="val 100000"/>
            </a:avLst>
          </a:prstGeom>
          <a:solidFill>
            <a:schemeClr val="accent1">
              <a:lumMod val="20000"/>
              <a:lumOff val="80000"/>
              <a:alpha val="6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Chevron 167"/>
          <p:cNvSpPr/>
          <p:nvPr/>
        </p:nvSpPr>
        <p:spPr>
          <a:xfrm>
            <a:off x="3880162" y="2311727"/>
            <a:ext cx="846284" cy="260825"/>
          </a:xfrm>
          <a:prstGeom prst="chevron">
            <a:avLst/>
          </a:prstGeom>
          <a:solidFill>
            <a:schemeClr val="tx2">
              <a:lumMod val="7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latin typeface="FontAwesome" charset="0"/>
                <a:ea typeface="FontAwesome" charset="0"/>
                <a:cs typeface="FontAwesome" charset="0"/>
              </a:rPr>
              <a:t> </a:t>
            </a:r>
            <a:br>
              <a:rPr lang="en-US" sz="600" dirty="0">
                <a:latin typeface="FontAwesome" charset="0"/>
                <a:ea typeface="FontAwesome" charset="0"/>
                <a:cs typeface="FontAwesome" charset="0"/>
              </a:rPr>
            </a:br>
            <a:r>
              <a:rPr lang="en-US" sz="600" dirty="0">
                <a:solidFill>
                  <a:schemeClr val="bg1"/>
                </a:solidFill>
                <a:ea typeface="FontAwesome" charset="0"/>
                <a:cs typeface="FontAwesome" charset="0"/>
              </a:rPr>
              <a:t>REQUEST</a:t>
            </a:r>
          </a:p>
        </p:txBody>
      </p:sp>
      <p:sp>
        <p:nvSpPr>
          <p:cNvPr id="169" name="Chevron 168"/>
          <p:cNvSpPr/>
          <p:nvPr/>
        </p:nvSpPr>
        <p:spPr>
          <a:xfrm>
            <a:off x="4635111" y="2311727"/>
            <a:ext cx="846284" cy="260825"/>
          </a:xfrm>
          <a:prstGeom prst="chevron">
            <a:avLst/>
          </a:prstGeom>
          <a:solidFill>
            <a:schemeClr val="tx2">
              <a:lumMod val="7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latin typeface="FontAwesome" charset="0"/>
                <a:ea typeface="FontAwesome" charset="0"/>
                <a:cs typeface="FontAwesome" charset="0"/>
              </a:rPr>
              <a:t> </a:t>
            </a:r>
            <a:br>
              <a:rPr lang="en-US" sz="600" dirty="0">
                <a:latin typeface="FontAwesome" charset="0"/>
                <a:ea typeface="FontAwesome" charset="0"/>
                <a:cs typeface="FontAwesome" charset="0"/>
              </a:rPr>
            </a:br>
            <a:r>
              <a:rPr lang="en-US" sz="600" dirty="0">
                <a:solidFill>
                  <a:schemeClr val="bg1"/>
                </a:solidFill>
                <a:ea typeface="FontAwesome" charset="0"/>
                <a:cs typeface="FontAwesome" charset="0"/>
              </a:rPr>
              <a:t>REVIEW</a:t>
            </a:r>
          </a:p>
        </p:txBody>
      </p:sp>
      <p:sp>
        <p:nvSpPr>
          <p:cNvPr id="170" name="Chevron 169"/>
          <p:cNvSpPr/>
          <p:nvPr/>
        </p:nvSpPr>
        <p:spPr>
          <a:xfrm>
            <a:off x="5390060" y="2311727"/>
            <a:ext cx="846284" cy="260825"/>
          </a:xfrm>
          <a:prstGeom prst="chevron">
            <a:avLst/>
          </a:prstGeom>
          <a:solidFill>
            <a:schemeClr val="tx2">
              <a:lumMod val="7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latin typeface="FontAwesome" charset="0"/>
                <a:ea typeface="FontAwesome" charset="0"/>
                <a:cs typeface="FontAwesome" charset="0"/>
              </a:rPr>
              <a:t> </a:t>
            </a:r>
            <a:br>
              <a:rPr lang="en-US" sz="600" dirty="0">
                <a:latin typeface="FontAwesome" charset="0"/>
                <a:ea typeface="FontAwesome" charset="0"/>
                <a:cs typeface="FontAwesome" charset="0"/>
              </a:rPr>
            </a:br>
            <a:r>
              <a:rPr lang="en-US" sz="600" dirty="0">
                <a:solidFill>
                  <a:schemeClr val="bg1"/>
                </a:solidFill>
                <a:ea typeface="FontAwesome" charset="0"/>
                <a:cs typeface="FontAwesome" charset="0"/>
              </a:rPr>
              <a:t>ASSESS</a:t>
            </a:r>
          </a:p>
        </p:txBody>
      </p:sp>
      <p:sp>
        <p:nvSpPr>
          <p:cNvPr id="171" name="Chevron 170"/>
          <p:cNvSpPr/>
          <p:nvPr/>
        </p:nvSpPr>
        <p:spPr>
          <a:xfrm>
            <a:off x="6139071" y="2311727"/>
            <a:ext cx="846284" cy="260825"/>
          </a:xfrm>
          <a:prstGeom prst="chevron">
            <a:avLst/>
          </a:prstGeom>
          <a:solidFill>
            <a:schemeClr val="tx2">
              <a:lumMod val="7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latin typeface="FontAwesome" charset="0"/>
                <a:ea typeface="FontAwesome" charset="0"/>
                <a:cs typeface="FontAwesome" charset="0"/>
              </a:rPr>
              <a:t></a:t>
            </a:r>
          </a:p>
          <a:p>
            <a:pPr algn="ctr"/>
            <a:r>
              <a:rPr lang="en-US" sz="600" dirty="0">
                <a:solidFill>
                  <a:schemeClr val="bg1"/>
                </a:solidFill>
                <a:ea typeface="FontAwesome" charset="0"/>
                <a:cs typeface="FontAwesome" charset="0"/>
              </a:rPr>
              <a:t>AUTHORIZE</a:t>
            </a:r>
          </a:p>
        </p:txBody>
      </p:sp>
      <p:sp>
        <p:nvSpPr>
          <p:cNvPr id="172" name="Chevron 171"/>
          <p:cNvSpPr/>
          <p:nvPr/>
        </p:nvSpPr>
        <p:spPr>
          <a:xfrm>
            <a:off x="6894020" y="2311727"/>
            <a:ext cx="846284" cy="260825"/>
          </a:xfrm>
          <a:prstGeom prst="chevron">
            <a:avLst/>
          </a:prstGeom>
          <a:solidFill>
            <a:schemeClr val="tx2">
              <a:lumMod val="7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latin typeface="FontAwesome" charset="0"/>
                <a:ea typeface="FontAwesome" charset="0"/>
                <a:cs typeface="FontAwesome" charset="0"/>
              </a:rPr>
              <a:t>  </a:t>
            </a:r>
            <a:r>
              <a:rPr lang="en-US" sz="600" dirty="0">
                <a:solidFill>
                  <a:schemeClr val="bg1"/>
                </a:solidFill>
                <a:ea typeface="FontAwesome" charset="0"/>
                <a:cs typeface="FontAwesome" charset="0"/>
              </a:rPr>
              <a:t>SCHEDULE</a:t>
            </a:r>
          </a:p>
        </p:txBody>
      </p:sp>
      <p:sp>
        <p:nvSpPr>
          <p:cNvPr id="173" name="Rectangle 172"/>
          <p:cNvSpPr/>
          <p:nvPr/>
        </p:nvSpPr>
        <p:spPr>
          <a:xfrm>
            <a:off x="3413352" y="1410540"/>
            <a:ext cx="1503996" cy="246221"/>
          </a:xfrm>
          <a:prstGeom prst="rect">
            <a:avLst/>
          </a:prstGeom>
        </p:spPr>
        <p:txBody>
          <a:bodyPr wrap="square">
            <a:spAutoFit/>
          </a:bodyPr>
          <a:lstStyle/>
          <a:p>
            <a:r>
              <a:rPr lang="en-US" sz="1000" dirty="0">
                <a:solidFill>
                  <a:schemeClr val="tx2">
                    <a:lumMod val="50000"/>
                  </a:schemeClr>
                </a:solidFill>
                <a:latin typeface="FontAwesome" charset="0"/>
                <a:ea typeface="FontAwesome" charset="0"/>
                <a:cs typeface="FontAwesome" charset="0"/>
              </a:rPr>
              <a:t></a:t>
            </a:r>
            <a:r>
              <a:rPr lang="en-US" sz="1000" dirty="0">
                <a:solidFill>
                  <a:schemeClr val="tx2">
                    <a:lumMod val="50000"/>
                  </a:schemeClr>
                </a:solidFill>
              </a:rPr>
              <a:t> </a:t>
            </a:r>
            <a:r>
              <a:rPr lang="en-US" sz="800" b="1" dirty="0">
                <a:solidFill>
                  <a:schemeClr val="tx2">
                    <a:lumMod val="50000"/>
                  </a:schemeClr>
                </a:solidFill>
              </a:rPr>
              <a:t>PORTFOLIO COCKPIT</a:t>
            </a:r>
          </a:p>
        </p:txBody>
      </p:sp>
      <p:grpSp>
        <p:nvGrpSpPr>
          <p:cNvPr id="174" name="Group 173"/>
          <p:cNvGrpSpPr/>
          <p:nvPr/>
        </p:nvGrpSpPr>
        <p:grpSpPr>
          <a:xfrm>
            <a:off x="463565" y="3407743"/>
            <a:ext cx="5539179" cy="2807615"/>
            <a:chOff x="1279087" y="3334341"/>
            <a:chExt cx="5539179" cy="2807615"/>
          </a:xfrm>
        </p:grpSpPr>
        <p:sp>
          <p:nvSpPr>
            <p:cNvPr id="175" name="Circular Arrow 174"/>
            <p:cNvSpPr/>
            <p:nvPr/>
          </p:nvSpPr>
          <p:spPr>
            <a:xfrm rot="19384301">
              <a:off x="1542269" y="3334341"/>
              <a:ext cx="2835552" cy="2807615"/>
            </a:xfrm>
            <a:prstGeom prst="circularArrow">
              <a:avLst>
                <a:gd name="adj1" fmla="val 11693"/>
                <a:gd name="adj2" fmla="val 611419"/>
                <a:gd name="adj3" fmla="val 13648090"/>
                <a:gd name="adj4" fmla="val 14898931"/>
                <a:gd name="adj5" fmla="val 7991"/>
              </a:avLst>
            </a:prstGeom>
            <a:solidFill>
              <a:schemeClr val="tx2">
                <a:lumMod val="20000"/>
                <a:lumOff val="80000"/>
              </a:schemeClr>
            </a:solidFill>
            <a:ln w="6350">
              <a:solidFill>
                <a:schemeClr val="bg1"/>
              </a:solidFill>
            </a:ln>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grpSp>
          <p:nvGrpSpPr>
            <p:cNvPr id="176" name="Group 175"/>
            <p:cNvGrpSpPr/>
            <p:nvPr/>
          </p:nvGrpSpPr>
          <p:grpSpPr>
            <a:xfrm>
              <a:off x="3664260" y="3835629"/>
              <a:ext cx="2060380" cy="475221"/>
              <a:chOff x="3863958" y="4066680"/>
              <a:chExt cx="2060380" cy="475221"/>
            </a:xfrm>
          </p:grpSpPr>
          <p:pic>
            <p:nvPicPr>
              <p:cNvPr id="187" name="Picture 186"/>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863958" y="4066680"/>
                <a:ext cx="508636" cy="475221"/>
              </a:xfrm>
              <a:prstGeom prst="rect">
                <a:avLst/>
              </a:prstGeom>
            </p:spPr>
          </p:pic>
          <p:sp>
            <p:nvSpPr>
              <p:cNvPr id="188" name="Rectangle 187"/>
              <p:cNvSpPr/>
              <p:nvPr/>
            </p:nvSpPr>
            <p:spPr>
              <a:xfrm>
                <a:off x="4229015" y="4109639"/>
                <a:ext cx="1695323" cy="307777"/>
              </a:xfrm>
              <a:prstGeom prst="rect">
                <a:avLst/>
              </a:prstGeom>
            </p:spPr>
            <p:txBody>
              <a:bodyPr wrap="square">
                <a:spAutoFit/>
              </a:bodyPr>
              <a:lstStyle/>
              <a:p>
                <a:r>
                  <a:rPr lang="en-US" sz="700" b="1" dirty="0">
                    <a:solidFill>
                      <a:schemeClr val="tx2">
                        <a:lumMod val="50000"/>
                      </a:schemeClr>
                    </a:solidFill>
                  </a:rPr>
                  <a:t>B. DEFINE &amp; </a:t>
                </a:r>
                <a:br>
                  <a:rPr lang="en-US" sz="700" b="1" dirty="0">
                    <a:solidFill>
                      <a:schemeClr val="tx2">
                        <a:lumMod val="50000"/>
                      </a:schemeClr>
                    </a:solidFill>
                  </a:rPr>
                </a:br>
                <a:r>
                  <a:rPr lang="en-US" sz="700" b="1" dirty="0">
                    <a:solidFill>
                      <a:schemeClr val="tx2">
                        <a:lumMod val="50000"/>
                      </a:schemeClr>
                    </a:solidFill>
                  </a:rPr>
                  <a:t>     SEQUENCE ACTIVITIES</a:t>
                </a:r>
                <a:endParaRPr lang="en-US" sz="700" dirty="0"/>
              </a:p>
            </p:txBody>
          </p:sp>
        </p:grpSp>
        <p:grpSp>
          <p:nvGrpSpPr>
            <p:cNvPr id="177" name="Group 176"/>
            <p:cNvGrpSpPr/>
            <p:nvPr/>
          </p:nvGrpSpPr>
          <p:grpSpPr>
            <a:xfrm>
              <a:off x="3611575" y="5098550"/>
              <a:ext cx="3206691" cy="692928"/>
              <a:chOff x="6105396" y="4174373"/>
              <a:chExt cx="3206691" cy="692928"/>
            </a:xfrm>
          </p:grpSpPr>
          <p:pic>
            <p:nvPicPr>
              <p:cNvPr id="185" name="Picture 18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6105396" y="4174373"/>
                <a:ext cx="457140" cy="692928"/>
              </a:xfrm>
              <a:prstGeom prst="rect">
                <a:avLst/>
              </a:prstGeom>
            </p:spPr>
          </p:pic>
          <p:sp>
            <p:nvSpPr>
              <p:cNvPr id="186" name="Rectangle 185"/>
              <p:cNvSpPr/>
              <p:nvPr/>
            </p:nvSpPr>
            <p:spPr>
              <a:xfrm>
                <a:off x="6524171" y="4368912"/>
                <a:ext cx="2787916" cy="307777"/>
              </a:xfrm>
              <a:prstGeom prst="rect">
                <a:avLst/>
              </a:prstGeom>
            </p:spPr>
            <p:txBody>
              <a:bodyPr wrap="square">
                <a:spAutoFit/>
              </a:bodyPr>
              <a:lstStyle/>
              <a:p>
                <a:r>
                  <a:rPr lang="en-US" sz="700" b="1" dirty="0">
                    <a:solidFill>
                      <a:schemeClr val="tx2">
                        <a:lumMod val="50000"/>
                      </a:schemeClr>
                    </a:solidFill>
                  </a:rPr>
                  <a:t>C. ESTIMATE &amp; </a:t>
                </a:r>
                <a:br>
                  <a:rPr lang="en-US" sz="700" b="1" dirty="0">
                    <a:solidFill>
                      <a:schemeClr val="tx2">
                        <a:lumMod val="50000"/>
                      </a:schemeClr>
                    </a:solidFill>
                  </a:rPr>
                </a:br>
                <a:r>
                  <a:rPr lang="en-US" sz="700" b="1" dirty="0">
                    <a:solidFill>
                      <a:schemeClr val="tx2">
                        <a:lumMod val="50000"/>
                      </a:schemeClr>
                    </a:solidFill>
                  </a:rPr>
                  <a:t>     ASSIGN RESOURCES</a:t>
                </a:r>
                <a:endParaRPr lang="en-US" sz="700" dirty="0"/>
              </a:p>
            </p:txBody>
          </p:sp>
        </p:grpSp>
        <p:grpSp>
          <p:nvGrpSpPr>
            <p:cNvPr id="178" name="Group 177"/>
            <p:cNvGrpSpPr/>
            <p:nvPr/>
          </p:nvGrpSpPr>
          <p:grpSpPr>
            <a:xfrm>
              <a:off x="1333017" y="5298790"/>
              <a:ext cx="2334967" cy="354011"/>
              <a:chOff x="7389610" y="4718685"/>
              <a:chExt cx="3086351" cy="354011"/>
            </a:xfrm>
          </p:grpSpPr>
          <p:pic>
            <p:nvPicPr>
              <p:cNvPr id="183" name="Picture 182"/>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389610" y="4718685"/>
                <a:ext cx="687949" cy="354011"/>
              </a:xfrm>
              <a:prstGeom prst="rect">
                <a:avLst/>
              </a:prstGeom>
            </p:spPr>
          </p:pic>
          <p:sp>
            <p:nvSpPr>
              <p:cNvPr id="184" name="Rectangle 183"/>
              <p:cNvSpPr/>
              <p:nvPr/>
            </p:nvSpPr>
            <p:spPr>
              <a:xfrm>
                <a:off x="8024716" y="4741480"/>
                <a:ext cx="2451245" cy="307777"/>
              </a:xfrm>
              <a:prstGeom prst="rect">
                <a:avLst/>
              </a:prstGeom>
            </p:spPr>
            <p:txBody>
              <a:bodyPr wrap="square">
                <a:spAutoFit/>
              </a:bodyPr>
              <a:lstStyle/>
              <a:p>
                <a:r>
                  <a:rPr lang="en-US" sz="700" b="1" dirty="0">
                    <a:solidFill>
                      <a:schemeClr val="tx2">
                        <a:lumMod val="50000"/>
                      </a:schemeClr>
                    </a:solidFill>
                  </a:rPr>
                  <a:t>D. DEVELOP </a:t>
                </a:r>
                <a:br>
                  <a:rPr lang="en-US" sz="700" b="1" dirty="0">
                    <a:solidFill>
                      <a:schemeClr val="tx2">
                        <a:lumMod val="50000"/>
                      </a:schemeClr>
                    </a:solidFill>
                  </a:rPr>
                </a:br>
                <a:r>
                  <a:rPr lang="en-US" sz="700" b="1" dirty="0">
                    <a:solidFill>
                      <a:schemeClr val="tx2">
                        <a:lumMod val="50000"/>
                      </a:schemeClr>
                    </a:solidFill>
                  </a:rPr>
                  <a:t>     SCHEDULE </a:t>
                </a:r>
                <a:endParaRPr lang="en-US" sz="700" b="1" dirty="0"/>
              </a:p>
            </p:txBody>
          </p:sp>
        </p:grpSp>
        <p:grpSp>
          <p:nvGrpSpPr>
            <p:cNvPr id="179" name="Group 178"/>
            <p:cNvGrpSpPr/>
            <p:nvPr/>
          </p:nvGrpSpPr>
          <p:grpSpPr>
            <a:xfrm>
              <a:off x="1279087" y="3625494"/>
              <a:ext cx="2428878" cy="471341"/>
              <a:chOff x="1592679" y="4096848"/>
              <a:chExt cx="2428878" cy="471341"/>
            </a:xfrm>
          </p:grpSpPr>
          <p:pic>
            <p:nvPicPr>
              <p:cNvPr id="181" name="Picture 180"/>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1592679" y="4096848"/>
                <a:ext cx="557538" cy="471341"/>
              </a:xfrm>
              <a:prstGeom prst="rect">
                <a:avLst/>
              </a:prstGeom>
            </p:spPr>
          </p:pic>
          <p:sp>
            <p:nvSpPr>
              <p:cNvPr id="182" name="Rectangle 181"/>
              <p:cNvSpPr/>
              <p:nvPr/>
            </p:nvSpPr>
            <p:spPr>
              <a:xfrm>
                <a:off x="2073215" y="4123924"/>
                <a:ext cx="1948342" cy="307777"/>
              </a:xfrm>
              <a:prstGeom prst="rect">
                <a:avLst/>
              </a:prstGeom>
              <a:noFill/>
            </p:spPr>
            <p:txBody>
              <a:bodyPr wrap="square">
                <a:spAutoFit/>
              </a:bodyPr>
              <a:lstStyle/>
              <a:p>
                <a:r>
                  <a:rPr lang="en-US" sz="700" b="1" dirty="0">
                    <a:solidFill>
                      <a:schemeClr val="tx2">
                        <a:lumMod val="50000"/>
                      </a:schemeClr>
                    </a:solidFill>
                  </a:rPr>
                  <a:t>A. DEFINE </a:t>
                </a:r>
                <a:br>
                  <a:rPr lang="en-US" sz="700" b="1" dirty="0">
                    <a:solidFill>
                      <a:schemeClr val="tx2">
                        <a:lumMod val="50000"/>
                      </a:schemeClr>
                    </a:solidFill>
                  </a:rPr>
                </a:br>
                <a:r>
                  <a:rPr lang="en-US" sz="700" b="1" dirty="0">
                    <a:solidFill>
                      <a:schemeClr val="tx2">
                        <a:lumMod val="50000"/>
                      </a:schemeClr>
                    </a:solidFill>
                  </a:rPr>
                  <a:t>     SCOPE  </a:t>
                </a:r>
                <a:endParaRPr lang="en-US" sz="800" dirty="0"/>
              </a:p>
            </p:txBody>
          </p:sp>
        </p:grpSp>
        <p:sp>
          <p:nvSpPr>
            <p:cNvPr id="180" name="Trapezoid 179"/>
            <p:cNvSpPr/>
            <p:nvPr/>
          </p:nvSpPr>
          <p:spPr>
            <a:xfrm>
              <a:off x="2024624" y="4564452"/>
              <a:ext cx="1934004" cy="185520"/>
            </a:xfrm>
            <a:prstGeom prst="trapezoid">
              <a:avLst>
                <a:gd name="adj" fmla="val 124955"/>
              </a:avLst>
            </a:prstGeom>
            <a:solidFill>
              <a:schemeClr val="tx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000" rtlCol="0" anchor="ctr"/>
            <a:lstStyle/>
            <a:p>
              <a:pPr algn="ctr"/>
              <a:r>
                <a:rPr lang="en-US" sz="700" dirty="0">
                  <a:latin typeface="FontAwesome" charset="0"/>
                  <a:ea typeface="FontAwesome" charset="0"/>
                  <a:cs typeface="FontAwesome" charset="0"/>
                </a:rPr>
                <a:t> </a:t>
              </a:r>
              <a:r>
                <a:rPr lang="en-US" sz="700" dirty="0">
                  <a:solidFill>
                    <a:schemeClr val="bg1"/>
                  </a:solidFill>
                  <a:ea typeface="FontAwesome" charset="0"/>
                  <a:cs typeface="FontAwesome" charset="0"/>
                </a:rPr>
                <a:t>PLANNING</a:t>
              </a:r>
            </a:p>
          </p:txBody>
        </p:sp>
      </p:grpSp>
      <p:grpSp>
        <p:nvGrpSpPr>
          <p:cNvPr id="189" name="Group 188"/>
          <p:cNvGrpSpPr/>
          <p:nvPr/>
        </p:nvGrpSpPr>
        <p:grpSpPr>
          <a:xfrm>
            <a:off x="6829016" y="2261401"/>
            <a:ext cx="177186" cy="356215"/>
            <a:chOff x="6658096" y="2449390"/>
            <a:chExt cx="177186" cy="356215"/>
          </a:xfrm>
        </p:grpSpPr>
        <p:cxnSp>
          <p:nvCxnSpPr>
            <p:cNvPr id="190" name="Straight Connector 189"/>
            <p:cNvCxnSpPr/>
            <p:nvPr/>
          </p:nvCxnSpPr>
          <p:spPr>
            <a:xfrm>
              <a:off x="6658096" y="2449390"/>
              <a:ext cx="176129" cy="180401"/>
            </a:xfrm>
            <a:prstGeom prst="line">
              <a:avLst/>
            </a:prstGeom>
            <a:ln>
              <a:solidFill>
                <a:schemeClr val="tx2">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V="1">
              <a:off x="6659153" y="2625204"/>
              <a:ext cx="176129" cy="180401"/>
            </a:xfrm>
            <a:prstGeom prst="line">
              <a:avLst/>
            </a:prstGeom>
            <a:ln>
              <a:solidFill>
                <a:schemeClr val="tx2">
                  <a:lumMod val="50000"/>
                </a:schemeClr>
              </a:solidFill>
              <a:tailEnd type="none"/>
            </a:ln>
          </p:spPr>
          <p:style>
            <a:lnRef idx="1">
              <a:schemeClr val="accent1"/>
            </a:lnRef>
            <a:fillRef idx="0">
              <a:schemeClr val="accent1"/>
            </a:fillRef>
            <a:effectRef idx="0">
              <a:schemeClr val="accent1"/>
            </a:effectRef>
            <a:fontRef idx="minor">
              <a:schemeClr val="tx1"/>
            </a:fontRef>
          </p:style>
        </p:cxnSp>
      </p:grpSp>
      <p:grpSp>
        <p:nvGrpSpPr>
          <p:cNvPr id="192" name="Group 191"/>
          <p:cNvGrpSpPr/>
          <p:nvPr/>
        </p:nvGrpSpPr>
        <p:grpSpPr>
          <a:xfrm>
            <a:off x="3819429" y="2258305"/>
            <a:ext cx="177186" cy="356215"/>
            <a:chOff x="6658096" y="2449390"/>
            <a:chExt cx="177186" cy="356215"/>
          </a:xfrm>
        </p:grpSpPr>
        <p:cxnSp>
          <p:nvCxnSpPr>
            <p:cNvPr id="193" name="Straight Connector 192"/>
            <p:cNvCxnSpPr/>
            <p:nvPr/>
          </p:nvCxnSpPr>
          <p:spPr>
            <a:xfrm>
              <a:off x="6658096" y="2449390"/>
              <a:ext cx="176129" cy="180401"/>
            </a:xfrm>
            <a:prstGeom prst="line">
              <a:avLst/>
            </a:prstGeom>
            <a:ln>
              <a:solidFill>
                <a:schemeClr val="tx2">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V="1">
              <a:off x="6659153" y="2625204"/>
              <a:ext cx="176129" cy="180401"/>
            </a:xfrm>
            <a:prstGeom prst="line">
              <a:avLst/>
            </a:prstGeom>
            <a:ln>
              <a:solidFill>
                <a:schemeClr val="tx2">
                  <a:lumMod val="50000"/>
                </a:schemeClr>
              </a:solidFill>
              <a:tailEnd type="none"/>
            </a:ln>
          </p:spPr>
          <p:style>
            <a:lnRef idx="1">
              <a:schemeClr val="accent1"/>
            </a:lnRef>
            <a:fillRef idx="0">
              <a:schemeClr val="accent1"/>
            </a:fillRef>
            <a:effectRef idx="0">
              <a:schemeClr val="accent1"/>
            </a:effectRef>
            <a:fontRef idx="minor">
              <a:schemeClr val="tx1"/>
            </a:fontRef>
          </p:style>
        </p:cxnSp>
      </p:grpSp>
      <p:grpSp>
        <p:nvGrpSpPr>
          <p:cNvPr id="195" name="Group 194"/>
          <p:cNvGrpSpPr/>
          <p:nvPr/>
        </p:nvGrpSpPr>
        <p:grpSpPr>
          <a:xfrm>
            <a:off x="9087723" y="2265535"/>
            <a:ext cx="177186" cy="356215"/>
            <a:chOff x="6658096" y="2449390"/>
            <a:chExt cx="177186" cy="356215"/>
          </a:xfrm>
        </p:grpSpPr>
        <p:cxnSp>
          <p:nvCxnSpPr>
            <p:cNvPr id="196" name="Straight Connector 195"/>
            <p:cNvCxnSpPr/>
            <p:nvPr/>
          </p:nvCxnSpPr>
          <p:spPr>
            <a:xfrm>
              <a:off x="6658096" y="2449390"/>
              <a:ext cx="176129" cy="180401"/>
            </a:xfrm>
            <a:prstGeom prst="line">
              <a:avLst/>
            </a:prstGeom>
            <a:ln>
              <a:solidFill>
                <a:schemeClr val="tx2">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flipV="1">
              <a:off x="6659153" y="2625204"/>
              <a:ext cx="176129" cy="180401"/>
            </a:xfrm>
            <a:prstGeom prst="line">
              <a:avLst/>
            </a:prstGeom>
            <a:ln>
              <a:solidFill>
                <a:schemeClr val="tx2">
                  <a:lumMod val="50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198" name="Triangle 197"/>
          <p:cNvSpPr/>
          <p:nvPr/>
        </p:nvSpPr>
        <p:spPr>
          <a:xfrm rot="19724120">
            <a:off x="3199586" y="1780590"/>
            <a:ext cx="389119" cy="703324"/>
          </a:xfrm>
          <a:prstGeom prst="triangle">
            <a:avLst>
              <a:gd name="adj" fmla="val 100000"/>
            </a:avLst>
          </a:prstGeom>
          <a:solidFill>
            <a:schemeClr val="accent1">
              <a:lumMod val="20000"/>
              <a:lumOff val="80000"/>
              <a:alpha val="6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Chevron 198"/>
          <p:cNvSpPr/>
          <p:nvPr/>
        </p:nvSpPr>
        <p:spPr>
          <a:xfrm>
            <a:off x="3130525" y="2307789"/>
            <a:ext cx="846284" cy="260825"/>
          </a:xfrm>
          <a:prstGeom prst="chevron">
            <a:avLst/>
          </a:prstGeom>
          <a:solidFill>
            <a:schemeClr val="tx2">
              <a:lumMod val="7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latin typeface="FontAwesome" charset="0"/>
                <a:ea typeface="FontAwesome" charset="0"/>
                <a:cs typeface="FontAwesome" charset="0"/>
              </a:rPr>
              <a:t>  </a:t>
            </a:r>
            <a:br>
              <a:rPr lang="en-US" sz="600" dirty="0">
                <a:latin typeface="FontAwesome" charset="0"/>
                <a:ea typeface="FontAwesome" charset="0"/>
                <a:cs typeface="FontAwesome" charset="0"/>
              </a:rPr>
            </a:br>
            <a:r>
              <a:rPr lang="en-US" sz="600" dirty="0">
                <a:ea typeface="FontAwesome" charset="0"/>
                <a:cs typeface="FontAwesome" charset="0"/>
              </a:rPr>
              <a:t>I</a:t>
            </a:r>
            <a:r>
              <a:rPr lang="en-US" sz="600" dirty="0">
                <a:solidFill>
                  <a:schemeClr val="bg1"/>
                </a:solidFill>
                <a:ea typeface="FontAwesome" charset="0"/>
                <a:cs typeface="FontAwesome" charset="0"/>
              </a:rPr>
              <a:t>DEATION</a:t>
            </a:r>
          </a:p>
        </p:txBody>
      </p:sp>
      <p:sp>
        <p:nvSpPr>
          <p:cNvPr id="200" name="Triangle 199"/>
          <p:cNvSpPr/>
          <p:nvPr/>
        </p:nvSpPr>
        <p:spPr>
          <a:xfrm rot="16644447">
            <a:off x="5820003" y="-393747"/>
            <a:ext cx="45719" cy="4832821"/>
          </a:xfrm>
          <a:prstGeom prst="triangle">
            <a:avLst>
              <a:gd name="adj" fmla="val 52186"/>
            </a:avLst>
          </a:prstGeom>
          <a:solidFill>
            <a:schemeClr val="accent1">
              <a:lumMod val="20000"/>
              <a:lumOff val="80000"/>
              <a:alpha val="6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Chevron 200"/>
          <p:cNvSpPr/>
          <p:nvPr/>
        </p:nvSpPr>
        <p:spPr>
          <a:xfrm>
            <a:off x="7643031" y="2311727"/>
            <a:ext cx="846284" cy="260825"/>
          </a:xfrm>
          <a:prstGeom prst="chevron">
            <a:avLst/>
          </a:prstGeom>
          <a:solidFill>
            <a:schemeClr val="tx2">
              <a:lumMod val="7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latin typeface="FontAwesome" charset="0"/>
                <a:ea typeface="FontAwesome" charset="0"/>
                <a:cs typeface="FontAwesome" charset="0"/>
              </a:rPr>
              <a:t> </a:t>
            </a:r>
            <a:br>
              <a:rPr lang="en-US" sz="600" dirty="0">
                <a:latin typeface="FontAwesome" charset="0"/>
                <a:ea typeface="FontAwesome" charset="0"/>
                <a:cs typeface="FontAwesome" charset="0"/>
              </a:rPr>
            </a:br>
            <a:r>
              <a:rPr lang="en-US" sz="600" dirty="0">
                <a:solidFill>
                  <a:schemeClr val="bg1"/>
                </a:solidFill>
                <a:ea typeface="FontAwesome" charset="0"/>
                <a:cs typeface="FontAwesome" charset="0"/>
              </a:rPr>
              <a:t>EXECUTE</a:t>
            </a:r>
          </a:p>
        </p:txBody>
      </p:sp>
      <p:sp>
        <p:nvSpPr>
          <p:cNvPr id="202" name="Triangle 201"/>
          <p:cNvSpPr/>
          <p:nvPr/>
        </p:nvSpPr>
        <p:spPr>
          <a:xfrm rot="16580068">
            <a:off x="6276891" y="-736275"/>
            <a:ext cx="56432" cy="5542803"/>
          </a:xfrm>
          <a:prstGeom prst="triangle">
            <a:avLst>
              <a:gd name="adj" fmla="val 52186"/>
            </a:avLst>
          </a:prstGeom>
          <a:solidFill>
            <a:schemeClr val="accent1">
              <a:lumMod val="20000"/>
              <a:lumOff val="80000"/>
              <a:alpha val="6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Chevron 202"/>
          <p:cNvSpPr/>
          <p:nvPr/>
        </p:nvSpPr>
        <p:spPr>
          <a:xfrm>
            <a:off x="8382898" y="2311727"/>
            <a:ext cx="846284" cy="260825"/>
          </a:xfrm>
          <a:prstGeom prst="chevron">
            <a:avLst/>
          </a:prstGeom>
          <a:solidFill>
            <a:schemeClr val="tx2">
              <a:lumMod val="7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latin typeface="FontAwesome" charset="0"/>
                <a:ea typeface="FontAwesome" charset="0"/>
                <a:cs typeface="FontAwesome" charset="0"/>
              </a:rPr>
              <a:t> </a:t>
            </a:r>
            <a:br>
              <a:rPr lang="en-US" sz="600" dirty="0">
                <a:latin typeface="FontAwesome" charset="0"/>
                <a:ea typeface="FontAwesome" charset="0"/>
                <a:cs typeface="FontAwesome" charset="0"/>
              </a:rPr>
            </a:br>
            <a:r>
              <a:rPr lang="en-US" sz="600" dirty="0">
                <a:solidFill>
                  <a:schemeClr val="bg1"/>
                </a:solidFill>
                <a:ea typeface="FontAwesome" charset="0"/>
                <a:cs typeface="FontAwesome" charset="0"/>
              </a:rPr>
              <a:t>DEPLOY</a:t>
            </a:r>
          </a:p>
        </p:txBody>
      </p:sp>
      <p:sp>
        <p:nvSpPr>
          <p:cNvPr id="204" name="Triangle 203"/>
          <p:cNvSpPr/>
          <p:nvPr/>
        </p:nvSpPr>
        <p:spPr>
          <a:xfrm rot="16529430">
            <a:off x="6608793" y="-1179711"/>
            <a:ext cx="55801" cy="6410115"/>
          </a:xfrm>
          <a:prstGeom prst="triangle">
            <a:avLst>
              <a:gd name="adj" fmla="val 52186"/>
            </a:avLst>
          </a:prstGeom>
          <a:solidFill>
            <a:schemeClr val="accent1">
              <a:lumMod val="20000"/>
              <a:lumOff val="80000"/>
              <a:alpha val="67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Chevron 204"/>
          <p:cNvSpPr/>
          <p:nvPr/>
        </p:nvSpPr>
        <p:spPr>
          <a:xfrm>
            <a:off x="9160065" y="2316710"/>
            <a:ext cx="846284" cy="260825"/>
          </a:xfrm>
          <a:prstGeom prst="chevron">
            <a:avLst/>
          </a:prstGeom>
          <a:solidFill>
            <a:schemeClr val="tx2">
              <a:lumMod val="7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bg1"/>
                </a:solidFill>
                <a:latin typeface="FontAwesome" charset="0"/>
                <a:ea typeface="FontAwesome" charset="0"/>
                <a:cs typeface="FontAwesome" charset="0"/>
              </a:rPr>
              <a:t></a:t>
            </a:r>
          </a:p>
          <a:p>
            <a:pPr algn="ctr"/>
            <a:r>
              <a:rPr lang="en-US" sz="600" dirty="0">
                <a:solidFill>
                  <a:schemeClr val="bg1"/>
                </a:solidFill>
                <a:ea typeface="FontAwesome" charset="0"/>
                <a:cs typeface="FontAwesome" charset="0"/>
              </a:rPr>
              <a:t>OPERATE</a:t>
            </a:r>
          </a:p>
        </p:txBody>
      </p:sp>
      <p:sp>
        <p:nvSpPr>
          <p:cNvPr id="206" name="Triangle 205"/>
          <p:cNvSpPr/>
          <p:nvPr/>
        </p:nvSpPr>
        <p:spPr>
          <a:xfrm rot="16458737">
            <a:off x="9306897" y="980634"/>
            <a:ext cx="64599" cy="2520756"/>
          </a:xfrm>
          <a:prstGeom prst="triangle">
            <a:avLst>
              <a:gd name="adj" fmla="val 52186"/>
            </a:avLst>
          </a:prstGeom>
          <a:solidFill>
            <a:schemeClr val="accent1">
              <a:lumMod val="20000"/>
              <a:lumOff val="80000"/>
              <a:alpha val="67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Chevron 206"/>
          <p:cNvSpPr/>
          <p:nvPr/>
        </p:nvSpPr>
        <p:spPr>
          <a:xfrm>
            <a:off x="9905016" y="2317426"/>
            <a:ext cx="846284" cy="260825"/>
          </a:xfrm>
          <a:prstGeom prst="chevron">
            <a:avLst/>
          </a:prstGeom>
          <a:solidFill>
            <a:schemeClr val="tx2">
              <a:lumMod val="7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bg1"/>
                </a:solidFill>
                <a:latin typeface="FontAwesome" charset="0"/>
                <a:ea typeface="FontAwesome" charset="0"/>
                <a:cs typeface="FontAwesome" charset="0"/>
              </a:rPr>
              <a:t> </a:t>
            </a:r>
          </a:p>
          <a:p>
            <a:pPr algn="ctr"/>
            <a:r>
              <a:rPr lang="en-US" sz="600" dirty="0">
                <a:solidFill>
                  <a:schemeClr val="bg1"/>
                </a:solidFill>
                <a:ea typeface="FontAwesome" charset="0"/>
                <a:cs typeface="FontAwesome" charset="0"/>
              </a:rPr>
              <a:t>RETIRE</a:t>
            </a:r>
          </a:p>
        </p:txBody>
      </p:sp>
      <p:pic>
        <p:nvPicPr>
          <p:cNvPr id="208" name="Picture 207"/>
          <p:cNvPicPr>
            <a:picLocks noChangeAspect="1"/>
          </p:cNvPicPr>
          <p:nvPr/>
        </p:nvPicPr>
        <p:blipFill rotWithShape="1">
          <a:blip r:embed="rId6"/>
          <a:srcRect t="6109" r="11183" b="48133"/>
          <a:stretch/>
        </p:blipFill>
        <p:spPr>
          <a:xfrm>
            <a:off x="1475792" y="1284781"/>
            <a:ext cx="1848513" cy="534686"/>
          </a:xfrm>
          <a:prstGeom prst="rect">
            <a:avLst/>
          </a:prstGeom>
          <a:ln>
            <a:noFill/>
          </a:ln>
        </p:spPr>
      </p:pic>
      <p:pic>
        <p:nvPicPr>
          <p:cNvPr id="209" name="Picture 208"/>
          <p:cNvPicPr>
            <a:picLocks noChangeAspect="1"/>
          </p:cNvPicPr>
          <p:nvPr/>
        </p:nvPicPr>
        <p:blipFill>
          <a:blip r:embed="rId7">
            <a:clrChange>
              <a:clrFrom>
                <a:srgbClr val="FFFFFF"/>
              </a:clrFrom>
              <a:clrTo>
                <a:srgbClr val="FFFFFF">
                  <a:alpha val="0"/>
                </a:srgbClr>
              </a:clrTo>
            </a:clrChange>
            <a:duotone>
              <a:schemeClr val="accent3">
                <a:shade val="45000"/>
                <a:satMod val="135000"/>
              </a:schemeClr>
              <a:prstClr val="white"/>
            </a:duotone>
          </a:blip>
          <a:stretch>
            <a:fillRect/>
          </a:stretch>
        </p:blipFill>
        <p:spPr>
          <a:xfrm>
            <a:off x="2656910" y="2254257"/>
            <a:ext cx="429347" cy="359723"/>
          </a:xfrm>
          <a:prstGeom prst="rect">
            <a:avLst/>
          </a:prstGeom>
        </p:spPr>
      </p:pic>
      <p:pic>
        <p:nvPicPr>
          <p:cNvPr id="210" name="Picture 209"/>
          <p:cNvPicPr>
            <a:picLocks noChangeAspect="1"/>
          </p:cNvPicPr>
          <p:nvPr/>
        </p:nvPicPr>
        <p:blipFill>
          <a:blip r:embed="rId8">
            <a:clrChange>
              <a:clrFrom>
                <a:srgbClr val="FFFFFF"/>
              </a:clrFrom>
              <a:clrTo>
                <a:srgbClr val="FFFFFF">
                  <a:alpha val="0"/>
                </a:srgbClr>
              </a:clrTo>
            </a:clrChange>
            <a:duotone>
              <a:schemeClr val="accent3">
                <a:shade val="45000"/>
                <a:satMod val="135000"/>
              </a:schemeClr>
              <a:prstClr val="white"/>
            </a:duotone>
          </a:blip>
          <a:stretch>
            <a:fillRect/>
          </a:stretch>
        </p:blipFill>
        <p:spPr>
          <a:xfrm flipH="1">
            <a:off x="10840592" y="2254257"/>
            <a:ext cx="320507" cy="437263"/>
          </a:xfrm>
          <a:prstGeom prst="rect">
            <a:avLst/>
          </a:prstGeom>
        </p:spPr>
      </p:pic>
      <p:grpSp>
        <p:nvGrpSpPr>
          <p:cNvPr id="211" name="Group 210"/>
          <p:cNvGrpSpPr/>
          <p:nvPr/>
        </p:nvGrpSpPr>
        <p:grpSpPr>
          <a:xfrm>
            <a:off x="4650533" y="3971539"/>
            <a:ext cx="3812523" cy="2057721"/>
            <a:chOff x="5641770" y="3943668"/>
            <a:chExt cx="3812523" cy="2057721"/>
          </a:xfrm>
        </p:grpSpPr>
        <p:sp>
          <p:nvSpPr>
            <p:cNvPr id="212" name="Striped Right Arrow 211"/>
            <p:cNvSpPr/>
            <p:nvPr/>
          </p:nvSpPr>
          <p:spPr>
            <a:xfrm>
              <a:off x="5641770" y="3943668"/>
              <a:ext cx="3812523" cy="1346490"/>
            </a:xfrm>
            <a:prstGeom prst="stripedRightArrow">
              <a:avLst>
                <a:gd name="adj1" fmla="val 56421"/>
                <a:gd name="adj2" fmla="val 62382"/>
              </a:avLst>
            </a:prstGeom>
            <a:solidFill>
              <a:schemeClr val="tx2">
                <a:lumMod val="20000"/>
                <a:lumOff val="80000"/>
              </a:schemeClr>
            </a:solidFill>
            <a:ln w="3175">
              <a:solidFill>
                <a:schemeClr val="bg1"/>
              </a:solidFill>
            </a:ln>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214" name="Trapezoid 213"/>
            <p:cNvSpPr/>
            <p:nvPr/>
          </p:nvSpPr>
          <p:spPr>
            <a:xfrm>
              <a:off x="6415595" y="4756500"/>
              <a:ext cx="2614046" cy="185520"/>
            </a:xfrm>
            <a:prstGeom prst="trapezoid">
              <a:avLst>
                <a:gd name="adj" fmla="val 166316"/>
              </a:avLst>
            </a:prstGeom>
            <a:solidFill>
              <a:schemeClr val="tx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000" rtlCol="0" anchor="ctr"/>
            <a:lstStyle/>
            <a:p>
              <a:pPr algn="ctr"/>
              <a:r>
                <a:rPr lang="en-US" sz="700" dirty="0">
                  <a:latin typeface="FontAwesome" charset="0"/>
                  <a:ea typeface="FontAwesome" charset="0"/>
                  <a:cs typeface="FontAwesome" charset="0"/>
                </a:rPr>
                <a:t> </a:t>
              </a:r>
              <a:r>
                <a:rPr lang="en-US" sz="700" dirty="0">
                  <a:solidFill>
                    <a:schemeClr val="bg1"/>
                  </a:solidFill>
                  <a:ea typeface="FontAwesome" charset="0"/>
                  <a:cs typeface="FontAwesome" charset="0"/>
                </a:rPr>
                <a:t>MONITOR</a:t>
              </a:r>
              <a:r>
                <a:rPr lang="en-US" sz="700" dirty="0">
                  <a:solidFill>
                    <a:schemeClr val="bg1"/>
                  </a:solidFill>
                  <a:latin typeface="FontAwesome" charset="0"/>
                  <a:ea typeface="FontAwesome" charset="0"/>
                  <a:cs typeface="FontAwesome" charset="0"/>
                </a:rPr>
                <a:t> </a:t>
              </a:r>
              <a:r>
                <a:rPr lang="en-US" sz="700" dirty="0">
                  <a:solidFill>
                    <a:schemeClr val="bg1"/>
                  </a:solidFill>
                  <a:ea typeface="FontAwesome" charset="0"/>
                  <a:cs typeface="FontAwesome" charset="0"/>
                </a:rPr>
                <a:t>&amp;</a:t>
              </a:r>
              <a:r>
                <a:rPr lang="en-US" sz="700" dirty="0">
                  <a:solidFill>
                    <a:schemeClr val="bg1"/>
                  </a:solidFill>
                  <a:latin typeface="FontAwesome" charset="0"/>
                  <a:ea typeface="FontAwesome" charset="0"/>
                  <a:cs typeface="FontAwesome" charset="0"/>
                </a:rPr>
                <a:t> </a:t>
              </a:r>
              <a:r>
                <a:rPr lang="en-US" sz="700" dirty="0">
                  <a:solidFill>
                    <a:schemeClr val="bg1"/>
                  </a:solidFill>
                  <a:ea typeface="FontAwesome" charset="0"/>
                  <a:cs typeface="FontAwesome" charset="0"/>
                </a:rPr>
                <a:t>CONTROLLING</a:t>
              </a:r>
            </a:p>
          </p:txBody>
        </p:sp>
        <p:sp>
          <p:nvSpPr>
            <p:cNvPr id="215" name="Trapezoid 214"/>
            <p:cNvSpPr/>
            <p:nvPr/>
          </p:nvSpPr>
          <p:spPr>
            <a:xfrm>
              <a:off x="6187680" y="4553536"/>
              <a:ext cx="2514432" cy="185520"/>
            </a:xfrm>
            <a:prstGeom prst="trapezoid">
              <a:avLst>
                <a:gd name="adj" fmla="val 142190"/>
              </a:avLst>
            </a:prstGeom>
            <a:solidFill>
              <a:schemeClr val="tx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000" rtlCol="0" anchor="ctr"/>
            <a:lstStyle/>
            <a:p>
              <a:pPr algn="ctr"/>
              <a:r>
                <a:rPr lang="en-US" sz="700" dirty="0">
                  <a:latin typeface="FontAwesome" charset="0"/>
                  <a:ea typeface="FontAwesome" charset="0"/>
                  <a:cs typeface="FontAwesome" charset="0"/>
                </a:rPr>
                <a:t>  </a:t>
              </a:r>
              <a:r>
                <a:rPr lang="en-US" sz="700" dirty="0">
                  <a:solidFill>
                    <a:schemeClr val="bg1"/>
                  </a:solidFill>
                  <a:ea typeface="FontAwesome" charset="0"/>
                  <a:cs typeface="FontAwesome" charset="0"/>
                </a:rPr>
                <a:t>EXECUTING</a:t>
              </a:r>
            </a:p>
          </p:txBody>
        </p:sp>
        <p:sp>
          <p:nvSpPr>
            <p:cNvPr id="216" name="Trapezoid 110"/>
            <p:cNvSpPr/>
            <p:nvPr/>
          </p:nvSpPr>
          <p:spPr>
            <a:xfrm>
              <a:off x="5880906" y="4144431"/>
              <a:ext cx="801296" cy="188695"/>
            </a:xfrm>
            <a:custGeom>
              <a:avLst/>
              <a:gdLst>
                <a:gd name="connsiteX0" fmla="*/ 0 w 943486"/>
                <a:gd name="connsiteY0" fmla="*/ 185520 h 185520"/>
                <a:gd name="connsiteX1" fmla="*/ 193451 w 943486"/>
                <a:gd name="connsiteY1" fmla="*/ 0 h 185520"/>
                <a:gd name="connsiteX2" fmla="*/ 750035 w 943486"/>
                <a:gd name="connsiteY2" fmla="*/ 0 h 185520"/>
                <a:gd name="connsiteX3" fmla="*/ 943486 w 943486"/>
                <a:gd name="connsiteY3" fmla="*/ 185520 h 185520"/>
                <a:gd name="connsiteX4" fmla="*/ 0 w 943486"/>
                <a:gd name="connsiteY4" fmla="*/ 185520 h 185520"/>
                <a:gd name="connsiteX0" fmla="*/ 0 w 943486"/>
                <a:gd name="connsiteY0" fmla="*/ 188695 h 188695"/>
                <a:gd name="connsiteX1" fmla="*/ 2951 w 943486"/>
                <a:gd name="connsiteY1" fmla="*/ 0 h 188695"/>
                <a:gd name="connsiteX2" fmla="*/ 750035 w 943486"/>
                <a:gd name="connsiteY2" fmla="*/ 3175 h 188695"/>
                <a:gd name="connsiteX3" fmla="*/ 943486 w 943486"/>
                <a:gd name="connsiteY3" fmla="*/ 188695 h 188695"/>
                <a:gd name="connsiteX4" fmla="*/ 0 w 943486"/>
                <a:gd name="connsiteY4" fmla="*/ 188695 h 188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486" h="188695">
                  <a:moveTo>
                    <a:pt x="0" y="188695"/>
                  </a:moveTo>
                  <a:cubicBezTo>
                    <a:pt x="984" y="125797"/>
                    <a:pt x="1967" y="62898"/>
                    <a:pt x="2951" y="0"/>
                  </a:cubicBezTo>
                  <a:lnTo>
                    <a:pt x="750035" y="3175"/>
                  </a:lnTo>
                  <a:lnTo>
                    <a:pt x="943486" y="188695"/>
                  </a:lnTo>
                  <a:lnTo>
                    <a:pt x="0" y="188695"/>
                  </a:lnTo>
                  <a:close/>
                </a:path>
              </a:pathLst>
            </a:custGeom>
            <a:solidFill>
              <a:schemeClr val="tx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000" rtlCol="0" anchor="ctr"/>
            <a:lstStyle/>
            <a:p>
              <a:r>
                <a:rPr lang="en-US" sz="700">
                  <a:latin typeface="FontAwesome" charset="0"/>
                  <a:ea typeface="FontAwesome" charset="0"/>
                  <a:cs typeface="FontAwesome" charset="0"/>
                </a:rPr>
                <a:t>    </a:t>
              </a:r>
              <a:r>
                <a:rPr lang="en-US" sz="700" dirty="0">
                  <a:solidFill>
                    <a:schemeClr val="bg1"/>
                  </a:solidFill>
                  <a:ea typeface="FontAwesome" charset="0"/>
                  <a:cs typeface="FontAwesome" charset="0"/>
                </a:rPr>
                <a:t>INITIATION</a:t>
              </a:r>
            </a:p>
          </p:txBody>
        </p:sp>
        <p:sp>
          <p:nvSpPr>
            <p:cNvPr id="217" name="Trapezoid 216"/>
            <p:cNvSpPr/>
            <p:nvPr/>
          </p:nvSpPr>
          <p:spPr>
            <a:xfrm>
              <a:off x="8273234" y="4959464"/>
              <a:ext cx="1049659" cy="185520"/>
            </a:xfrm>
            <a:prstGeom prst="trapezoid">
              <a:avLst>
                <a:gd name="adj" fmla="val 155976"/>
              </a:avLst>
            </a:prstGeom>
            <a:solidFill>
              <a:schemeClr val="tx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000" rtlCol="0" anchor="ctr"/>
            <a:lstStyle/>
            <a:p>
              <a:pPr algn="ctr"/>
              <a:r>
                <a:rPr lang="en-US" sz="700" dirty="0">
                  <a:latin typeface="FontAwesome" charset="0"/>
                  <a:ea typeface="FontAwesome" charset="0"/>
                  <a:cs typeface="FontAwesome" charset="0"/>
                </a:rPr>
                <a:t>  </a:t>
              </a:r>
              <a:r>
                <a:rPr lang="en-US" sz="700" dirty="0">
                  <a:solidFill>
                    <a:schemeClr val="bg1"/>
                  </a:solidFill>
                  <a:ea typeface="FontAwesome" charset="0"/>
                  <a:cs typeface="FontAwesome" charset="0"/>
                </a:rPr>
                <a:t>CLOSING</a:t>
              </a:r>
            </a:p>
          </p:txBody>
        </p:sp>
        <p:sp>
          <p:nvSpPr>
            <p:cNvPr id="218" name="Trapezoid 217"/>
            <p:cNvSpPr/>
            <p:nvPr/>
          </p:nvSpPr>
          <p:spPr>
            <a:xfrm>
              <a:off x="6064922" y="4350571"/>
              <a:ext cx="1190920" cy="185520"/>
            </a:xfrm>
            <a:prstGeom prst="trapezoid">
              <a:avLst>
                <a:gd name="adj" fmla="val 124955"/>
              </a:avLst>
            </a:prstGeom>
            <a:solidFill>
              <a:schemeClr val="tx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000" rtlCol="0" anchor="ctr"/>
            <a:lstStyle/>
            <a:p>
              <a:pPr algn="ctr"/>
              <a:r>
                <a:rPr lang="en-US" sz="700" dirty="0">
                  <a:latin typeface="FontAwesome" charset="0"/>
                  <a:ea typeface="FontAwesome" charset="0"/>
                  <a:cs typeface="FontAwesome" charset="0"/>
                </a:rPr>
                <a:t> </a:t>
              </a:r>
              <a:r>
                <a:rPr lang="en-US" sz="700" dirty="0">
                  <a:solidFill>
                    <a:schemeClr val="bg1"/>
                  </a:solidFill>
                  <a:ea typeface="FontAwesome" charset="0"/>
                  <a:cs typeface="FontAwesome" charset="0"/>
                </a:rPr>
                <a:t>PLANNING</a:t>
              </a:r>
            </a:p>
          </p:txBody>
        </p:sp>
        <p:sp>
          <p:nvSpPr>
            <p:cNvPr id="219" name="Rectangle 218"/>
            <p:cNvSpPr/>
            <p:nvPr/>
          </p:nvSpPr>
          <p:spPr>
            <a:xfrm>
              <a:off x="6531754" y="5095692"/>
              <a:ext cx="18514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tx2">
                      <a:lumMod val="50000"/>
                    </a:schemeClr>
                  </a:solidFill>
                  <a:latin typeface="FontAwesome" charset="0"/>
                  <a:ea typeface="FontAwesome" charset="0"/>
                  <a:cs typeface="FontAwesome" charset="0"/>
                </a:rPr>
                <a:t>  </a:t>
              </a:r>
              <a:r>
                <a:rPr lang="en-US" sz="700" b="1" dirty="0">
                  <a:solidFill>
                    <a:schemeClr val="tx2">
                      <a:lumMod val="50000"/>
                    </a:schemeClr>
                  </a:solidFill>
                  <a:ea typeface="FontAwesome" charset="0"/>
                  <a:cs typeface="FontAwesome" charset="0"/>
                </a:rPr>
                <a:t>DIRECT &amp; MANAGE PROJECT WORK</a:t>
              </a:r>
            </a:p>
          </p:txBody>
        </p:sp>
        <p:sp>
          <p:nvSpPr>
            <p:cNvPr id="220" name="Rectangle 219"/>
            <p:cNvSpPr/>
            <p:nvPr/>
          </p:nvSpPr>
          <p:spPr>
            <a:xfrm>
              <a:off x="6531754" y="5458540"/>
              <a:ext cx="18514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tx2">
                      <a:lumMod val="50000"/>
                    </a:schemeClr>
                  </a:solidFill>
                  <a:latin typeface="FontAwesome" charset="0"/>
                  <a:ea typeface="FontAwesome" charset="0"/>
                  <a:cs typeface="FontAwesome" charset="0"/>
                </a:rPr>
                <a:t>  </a:t>
              </a:r>
              <a:r>
                <a:rPr lang="en-US" sz="700" b="1" dirty="0">
                  <a:solidFill>
                    <a:schemeClr val="tx2">
                      <a:lumMod val="50000"/>
                    </a:schemeClr>
                  </a:solidFill>
                  <a:ea typeface="FontAwesome" charset="0"/>
                  <a:cs typeface="FontAwesome" charset="0"/>
                </a:rPr>
                <a:t>MANAGE COMMUNICATIONS</a:t>
              </a:r>
            </a:p>
          </p:txBody>
        </p:sp>
        <p:sp>
          <p:nvSpPr>
            <p:cNvPr id="221" name="Rectangle 220"/>
            <p:cNvSpPr/>
            <p:nvPr/>
          </p:nvSpPr>
          <p:spPr>
            <a:xfrm>
              <a:off x="6531754" y="5639964"/>
              <a:ext cx="18514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tx2">
                      <a:lumMod val="50000"/>
                    </a:schemeClr>
                  </a:solidFill>
                  <a:latin typeface="FontAwesome" charset="0"/>
                  <a:ea typeface="FontAwesome" charset="0"/>
                  <a:cs typeface="FontAwesome" charset="0"/>
                </a:rPr>
                <a:t></a:t>
              </a:r>
              <a:r>
                <a:rPr lang="en-US" sz="800" dirty="0"/>
                <a:t>  </a:t>
              </a:r>
              <a:r>
                <a:rPr lang="en-US" sz="700" b="1" dirty="0">
                  <a:solidFill>
                    <a:schemeClr val="tx2">
                      <a:lumMod val="50000"/>
                    </a:schemeClr>
                  </a:solidFill>
                  <a:ea typeface="FontAwesome" charset="0"/>
                  <a:cs typeface="FontAwesome" charset="0"/>
                </a:rPr>
                <a:t>CONDUCT PROCUREMENTS</a:t>
              </a:r>
            </a:p>
          </p:txBody>
        </p:sp>
        <p:sp>
          <p:nvSpPr>
            <p:cNvPr id="222" name="Rectangle 221"/>
            <p:cNvSpPr/>
            <p:nvPr/>
          </p:nvSpPr>
          <p:spPr>
            <a:xfrm>
              <a:off x="6531754" y="5821389"/>
              <a:ext cx="18514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tx2">
                      <a:lumMod val="50000"/>
                    </a:schemeClr>
                  </a:solidFill>
                  <a:latin typeface="FontAwesome" charset="0"/>
                  <a:ea typeface="FontAwesome" charset="0"/>
                  <a:cs typeface="FontAwesome" charset="0"/>
                </a:rPr>
                <a:t>  </a:t>
              </a:r>
              <a:r>
                <a:rPr lang="en-US" sz="700" b="1" dirty="0">
                  <a:solidFill>
                    <a:schemeClr val="tx2">
                      <a:lumMod val="50000"/>
                    </a:schemeClr>
                  </a:solidFill>
                  <a:ea typeface="FontAwesome" charset="0"/>
                  <a:cs typeface="FontAwesome" charset="0"/>
                </a:rPr>
                <a:t>MANAGE STAKEHOLDER ENGAGEMENT</a:t>
              </a:r>
            </a:p>
          </p:txBody>
        </p:sp>
        <p:sp>
          <p:nvSpPr>
            <p:cNvPr id="223" name="Rectangle 222"/>
            <p:cNvSpPr/>
            <p:nvPr/>
          </p:nvSpPr>
          <p:spPr>
            <a:xfrm>
              <a:off x="6531754" y="5277116"/>
              <a:ext cx="201929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tx2">
                      <a:lumMod val="50000"/>
                    </a:schemeClr>
                  </a:solidFill>
                  <a:latin typeface="FontAwesome" charset="0"/>
                  <a:ea typeface="FontAwesome" charset="0"/>
                  <a:cs typeface="FontAwesome" charset="0"/>
                </a:rPr>
                <a:t>    </a:t>
              </a:r>
              <a:r>
                <a:rPr lang="en-US" sz="700" b="1" dirty="0">
                  <a:solidFill>
                    <a:schemeClr val="tx2">
                      <a:lumMod val="50000"/>
                    </a:schemeClr>
                  </a:solidFill>
                  <a:ea typeface="FontAwesome" charset="0"/>
                  <a:cs typeface="FontAwesome" charset="0"/>
                </a:rPr>
                <a:t>PERFORM INTEGRATED CHANGE CONTROL</a:t>
              </a:r>
            </a:p>
          </p:txBody>
        </p:sp>
      </p:grpSp>
      <p:cxnSp>
        <p:nvCxnSpPr>
          <p:cNvPr id="224" name="Straight Connector 223"/>
          <p:cNvCxnSpPr/>
          <p:nvPr/>
        </p:nvCxnSpPr>
        <p:spPr>
          <a:xfrm>
            <a:off x="132839" y="2052661"/>
            <a:ext cx="319146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10404058" y="2827727"/>
            <a:ext cx="16212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131449" y="2827727"/>
            <a:ext cx="36879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a:off x="6024802" y="2827727"/>
            <a:ext cx="131388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7643031" y="2827727"/>
            <a:ext cx="31293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8180829" y="2827727"/>
            <a:ext cx="22819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178527" y="2827727"/>
            <a:ext cx="22819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1" name="Trapezoid 110"/>
          <p:cNvSpPr/>
          <p:nvPr/>
        </p:nvSpPr>
        <p:spPr>
          <a:xfrm>
            <a:off x="9640703" y="4643030"/>
            <a:ext cx="1980000" cy="187200"/>
          </a:xfrm>
          <a:prstGeom prst="rect">
            <a:avLst/>
          </a:prstGeom>
          <a:solidFill>
            <a:schemeClr val="tx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600" dirty="0">
                <a:latin typeface="FontAwesome" charset="0"/>
                <a:ea typeface="FontAwesome" charset="0"/>
                <a:cs typeface="FontAwesome" charset="0"/>
              </a:rPr>
              <a:t>   </a:t>
            </a:r>
            <a:r>
              <a:rPr lang="en-US" sz="700" dirty="0">
                <a:solidFill>
                  <a:schemeClr val="bg1"/>
                </a:solidFill>
                <a:ea typeface="FontAwesome" charset="0"/>
                <a:cs typeface="FontAwesome" charset="0"/>
              </a:rPr>
              <a:t>PROBLEM MANAGEMENT</a:t>
            </a:r>
          </a:p>
        </p:txBody>
      </p:sp>
      <p:sp>
        <p:nvSpPr>
          <p:cNvPr id="232" name="Trapezoid 110"/>
          <p:cNvSpPr/>
          <p:nvPr/>
        </p:nvSpPr>
        <p:spPr>
          <a:xfrm>
            <a:off x="9640703" y="4844661"/>
            <a:ext cx="1980000" cy="187200"/>
          </a:xfrm>
          <a:prstGeom prst="rect">
            <a:avLst/>
          </a:prstGeom>
          <a:solidFill>
            <a:schemeClr val="tx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700" dirty="0">
                <a:latin typeface="FontAwesome" charset="0"/>
                <a:ea typeface="FontAwesome" charset="0"/>
                <a:cs typeface="FontAwesome" charset="0"/>
              </a:rPr>
              <a:t>   </a:t>
            </a:r>
            <a:r>
              <a:rPr lang="en-US" sz="700" dirty="0">
                <a:solidFill>
                  <a:schemeClr val="bg1"/>
                </a:solidFill>
                <a:ea typeface="FontAwesome" charset="0"/>
                <a:cs typeface="FontAwesome" charset="0"/>
              </a:rPr>
              <a:t>ACCESS MANAGEMENT</a:t>
            </a:r>
          </a:p>
        </p:txBody>
      </p:sp>
      <p:sp>
        <p:nvSpPr>
          <p:cNvPr id="233" name="Trapezoid 110"/>
          <p:cNvSpPr/>
          <p:nvPr/>
        </p:nvSpPr>
        <p:spPr>
          <a:xfrm>
            <a:off x="9640703" y="5046291"/>
            <a:ext cx="1980000" cy="187200"/>
          </a:xfrm>
          <a:prstGeom prst="rect">
            <a:avLst/>
          </a:prstGeom>
          <a:solidFill>
            <a:schemeClr val="tx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700" dirty="0">
                <a:latin typeface="FontAwesome" charset="0"/>
                <a:ea typeface="FontAwesome" charset="0"/>
                <a:cs typeface="FontAwesome" charset="0"/>
              </a:rPr>
              <a:t>   </a:t>
            </a:r>
            <a:r>
              <a:rPr lang="en-US" sz="700" dirty="0">
                <a:solidFill>
                  <a:schemeClr val="bg1"/>
                </a:solidFill>
                <a:ea typeface="FontAwesome" charset="0"/>
                <a:cs typeface="FontAwesome" charset="0"/>
              </a:rPr>
              <a:t>MANAGE CONTINUITY &amp; PROCESS CONTROLS</a:t>
            </a:r>
          </a:p>
        </p:txBody>
      </p:sp>
      <p:sp>
        <p:nvSpPr>
          <p:cNvPr id="234" name="Trapezoid 110"/>
          <p:cNvSpPr/>
          <p:nvPr/>
        </p:nvSpPr>
        <p:spPr>
          <a:xfrm>
            <a:off x="9637179" y="4441399"/>
            <a:ext cx="1980000" cy="187200"/>
          </a:xfrm>
          <a:prstGeom prst="rect">
            <a:avLst/>
          </a:prstGeom>
          <a:solidFill>
            <a:schemeClr val="tx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700" dirty="0">
                <a:latin typeface="FontAwesome" charset="0"/>
                <a:ea typeface="FontAwesome" charset="0"/>
                <a:cs typeface="FontAwesome" charset="0"/>
              </a:rPr>
              <a:t>  </a:t>
            </a:r>
            <a:r>
              <a:rPr lang="en-US" sz="600" dirty="0">
                <a:latin typeface="FontAwesome" charset="0"/>
                <a:ea typeface="FontAwesome" charset="0"/>
                <a:cs typeface="FontAwesome" charset="0"/>
              </a:rPr>
              <a:t></a:t>
            </a:r>
            <a:r>
              <a:rPr lang="en-US" sz="700" dirty="0">
                <a:latin typeface="FontAwesome" charset="0"/>
                <a:ea typeface="FontAwesome" charset="0"/>
                <a:cs typeface="FontAwesome" charset="0"/>
              </a:rPr>
              <a:t> </a:t>
            </a:r>
            <a:r>
              <a:rPr lang="en-US" sz="700" dirty="0">
                <a:solidFill>
                  <a:schemeClr val="bg1"/>
                </a:solidFill>
                <a:ea typeface="FontAwesome" charset="0"/>
                <a:cs typeface="FontAwesome" charset="0"/>
              </a:rPr>
              <a:t>INCIDENT MANAGEMENT &amp; SERVICE REQUESTS</a:t>
            </a:r>
          </a:p>
        </p:txBody>
      </p:sp>
      <p:cxnSp>
        <p:nvCxnSpPr>
          <p:cNvPr id="235" name="Straight Connector 234"/>
          <p:cNvCxnSpPr/>
          <p:nvPr/>
        </p:nvCxnSpPr>
        <p:spPr>
          <a:xfrm flipV="1">
            <a:off x="9160065" y="3557871"/>
            <a:ext cx="0" cy="269303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V="1">
            <a:off x="9160065" y="3013598"/>
            <a:ext cx="0" cy="22863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8685729" y="2827727"/>
            <a:ext cx="47433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9377204" y="2827727"/>
            <a:ext cx="22819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9967157" y="2827727"/>
            <a:ext cx="1422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5275962" y="2827727"/>
            <a:ext cx="765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4749093" y="2827727"/>
            <a:ext cx="765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5406597" y="2052661"/>
            <a:ext cx="765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3965328" y="2052661"/>
            <a:ext cx="765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3603926" y="2052661"/>
            <a:ext cx="765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11088927" y="2939481"/>
            <a:ext cx="1203733" cy="369332"/>
          </a:xfrm>
          <a:prstGeom prst="rect">
            <a:avLst/>
          </a:prstGeom>
          <a:noFill/>
        </p:spPr>
        <p:txBody>
          <a:bodyPr wrap="square" rtlCol="0">
            <a:spAutoFit/>
          </a:bodyPr>
          <a:lstStyle>
            <a:defPPr>
              <a:defRPr lang="en-US"/>
            </a:defPPr>
            <a:lvl1pPr algn="ctr">
              <a:defRPr sz="700">
                <a:solidFill>
                  <a:schemeClr val="accent1">
                    <a:lumMod val="50000"/>
                  </a:schemeClr>
                </a:solidFill>
              </a:defRPr>
            </a:lvl1pPr>
          </a:lstStyle>
          <a:p>
            <a:pPr algn="l"/>
            <a:r>
              <a:rPr lang="en-US" sz="800" dirty="0">
                <a:solidFill>
                  <a:schemeClr val="tx2"/>
                </a:solidFill>
                <a:latin typeface="FontAwesome" charset="0"/>
                <a:ea typeface="FontAwesome" charset="0"/>
                <a:cs typeface="FontAwesome" charset="0"/>
              </a:rPr>
              <a:t></a:t>
            </a:r>
            <a:r>
              <a:rPr lang="en-US" sz="900" dirty="0">
                <a:solidFill>
                  <a:schemeClr val="tx2"/>
                </a:solidFill>
                <a:latin typeface="FontAwesome" charset="0"/>
                <a:ea typeface="FontAwesome" charset="0"/>
                <a:cs typeface="FontAwesome" charset="0"/>
              </a:rPr>
              <a:t> </a:t>
            </a:r>
            <a:r>
              <a:rPr lang="en-US" sz="900" dirty="0">
                <a:solidFill>
                  <a:schemeClr val="tx2">
                    <a:lumMod val="50000"/>
                  </a:schemeClr>
                </a:solidFill>
                <a:latin typeface="FontAwesome" charset="0"/>
                <a:ea typeface="FontAwesome" charset="0"/>
                <a:cs typeface="FontAwesome" charset="0"/>
              </a:rPr>
              <a:t> </a:t>
            </a:r>
            <a:r>
              <a:rPr lang="en-US" sz="900" b="1" dirty="0">
                <a:solidFill>
                  <a:schemeClr val="tx2">
                    <a:lumMod val="50000"/>
                  </a:schemeClr>
                </a:solidFill>
              </a:rPr>
              <a:t>MANAGE </a:t>
            </a:r>
            <a:br>
              <a:rPr lang="en-US" sz="900" b="1" dirty="0">
                <a:solidFill>
                  <a:schemeClr val="tx2">
                    <a:lumMod val="50000"/>
                  </a:schemeClr>
                </a:solidFill>
              </a:rPr>
            </a:br>
            <a:r>
              <a:rPr lang="en-US" sz="900" b="1" dirty="0">
                <a:solidFill>
                  <a:schemeClr val="tx2">
                    <a:lumMod val="50000"/>
                  </a:schemeClr>
                </a:solidFill>
              </a:rPr>
              <a:t>       OPERATIONS</a:t>
            </a:r>
          </a:p>
        </p:txBody>
      </p:sp>
      <p:sp>
        <p:nvSpPr>
          <p:cNvPr id="123" name="TextBox 122"/>
          <p:cNvSpPr txBox="1"/>
          <p:nvPr/>
        </p:nvSpPr>
        <p:spPr>
          <a:xfrm>
            <a:off x="9757892" y="5619473"/>
            <a:ext cx="1865086" cy="523220"/>
          </a:xfrm>
          <a:prstGeom prst="rect">
            <a:avLst/>
          </a:prstGeom>
          <a:noFill/>
        </p:spPr>
        <p:txBody>
          <a:bodyPr wrap="square" rtlCol="0">
            <a:spAutoFit/>
          </a:bodyPr>
          <a:lstStyle/>
          <a:p>
            <a:pPr algn="ctr"/>
            <a:r>
              <a:rPr lang="en-US" sz="1400" b="1" dirty="0" smtClean="0">
                <a:solidFill>
                  <a:schemeClr val="accent2">
                    <a:lumMod val="75000"/>
                  </a:schemeClr>
                </a:solidFill>
                <a:latin typeface="Times New Roman" panose="02020603050405020304" pitchFamily="18" charset="0"/>
                <a:cs typeface="Times New Roman" panose="02020603050405020304" pitchFamily="18" charset="0"/>
              </a:rPr>
              <a:t>NUS-ISS INTERNSHIP</a:t>
            </a:r>
            <a:endParaRPr lang="en-US" sz="14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945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23880" y="-7347"/>
            <a:ext cx="7059707" cy="646331"/>
          </a:xfrm>
          <a:prstGeom prst="rect">
            <a:avLst/>
          </a:prstGeom>
          <a:noFill/>
        </p:spPr>
        <p:txBody>
          <a:bodyPr wrap="square" rtlCol="0">
            <a:spAutoFit/>
          </a:bodyPr>
          <a:lstStyle/>
          <a:p>
            <a:pPr algn="ctr"/>
            <a:r>
              <a:rPr lang="en-US" sz="3600" b="1" dirty="0" smtClean="0">
                <a:solidFill>
                  <a:schemeClr val="accent2">
                    <a:lumMod val="75000"/>
                  </a:schemeClr>
                </a:solidFill>
                <a:latin typeface="Times New Roman" panose="02020603050405020304" pitchFamily="18" charset="0"/>
                <a:cs typeface="Times New Roman" panose="02020603050405020304" pitchFamily="18" charset="0"/>
              </a:rPr>
              <a:t>ITIL Framework</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43753" y="638984"/>
            <a:ext cx="11456894" cy="1600438"/>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ITIL- </a:t>
            </a:r>
            <a:r>
              <a:rPr lang="en-US" sz="2000" dirty="0">
                <a:latin typeface="Times New Roman" panose="02020603050405020304" pitchFamily="18" charset="0"/>
                <a:cs typeface="Times New Roman" panose="02020603050405020304" pitchFamily="18" charset="0"/>
              </a:rPr>
              <a:t>Information Technology Infrastructure </a:t>
            </a:r>
            <a:r>
              <a:rPr lang="en-US" sz="2000" dirty="0" smtClean="0">
                <a:latin typeface="Times New Roman" panose="02020603050405020304" pitchFamily="18" charset="0"/>
                <a:cs typeface="Times New Roman" panose="02020603050405020304" pitchFamily="18" charset="0"/>
              </a:rPr>
              <a:t>Library  (‘</a:t>
            </a:r>
            <a:r>
              <a:rPr lang="en-US" sz="2000" dirty="0">
                <a:latin typeface="Times New Roman" panose="02020603050405020304" pitchFamily="18" charset="0"/>
                <a:cs typeface="Times New Roman" panose="02020603050405020304" pitchFamily="18" charset="0"/>
              </a:rPr>
              <a:t>instruction manual’ for effective IT </a:t>
            </a:r>
            <a:r>
              <a:rPr lang="en-US" sz="2000" dirty="0" smtClean="0">
                <a:latin typeface="Times New Roman" panose="02020603050405020304" pitchFamily="18" charset="0"/>
                <a:cs typeface="Times New Roman" panose="02020603050405020304" pitchFamily="18" charset="0"/>
              </a:rPr>
              <a:t>Service)</a:t>
            </a:r>
          </a:p>
          <a:p>
            <a:pPr marL="285750" indent="-285750">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Systematic </a:t>
            </a:r>
            <a:r>
              <a:rPr lang="en-GB" sz="2000" dirty="0">
                <a:latin typeface="Times New Roman" panose="02020603050405020304" pitchFamily="18" charset="0"/>
                <a:cs typeface="Times New Roman" panose="02020603050405020304" pitchFamily="18" charset="0"/>
              </a:rPr>
              <a:t>approach to high quality IT service delivery</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Documented best practice for IT Service </a:t>
            </a:r>
            <a:r>
              <a:rPr lang="en-GB" sz="2000" dirty="0" smtClean="0">
                <a:latin typeface="Times New Roman" panose="02020603050405020304" pitchFamily="18" charset="0"/>
                <a:cs typeface="Times New Roman" panose="02020603050405020304" pitchFamily="18" charset="0"/>
              </a:rPr>
              <a:t>Management</a:t>
            </a:r>
          </a:p>
          <a:p>
            <a:pPr marL="285750" indent="-285750">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Globally accepted practise and approach as it aligns the needs of business with IT Services</a:t>
            </a:r>
            <a:endParaRPr lang="en-GB"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p:txBody>
      </p:sp>
      <p:pic>
        <p:nvPicPr>
          <p:cNvPr id="4098" name="Picture 2" descr="Image result for itil  pinter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2006600"/>
            <a:ext cx="9725025" cy="4399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938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049"/>
          <p:cNvPicPr>
            <a:picLocks noChangeAspect="1"/>
          </p:cNvPicPr>
          <p:nvPr/>
        </p:nvPicPr>
        <p:blipFill>
          <a:blip r:embed="rId2"/>
          <a:stretch>
            <a:fillRect/>
          </a:stretch>
        </p:blipFill>
        <p:spPr>
          <a:xfrm>
            <a:off x="1559859" y="215900"/>
            <a:ext cx="8525435" cy="6292475"/>
          </a:xfrm>
          <a:prstGeom prst="rect">
            <a:avLst/>
          </a:prstGeom>
        </p:spPr>
      </p:pic>
    </p:spTree>
    <p:extLst>
      <p:ext uri="{BB962C8B-B14F-4D97-AF65-F5344CB8AC3E}">
        <p14:creationId xmlns:p14="http://schemas.microsoft.com/office/powerpoint/2010/main" val="4001124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202656565"/>
              </p:ext>
            </p:extLst>
          </p:nvPr>
        </p:nvGraphicFramePr>
        <p:xfrm>
          <a:off x="1237129" y="981635"/>
          <a:ext cx="10004612" cy="5115635"/>
        </p:xfrm>
        <a:graphic>
          <a:graphicData uri="http://schemas.openxmlformats.org/drawingml/2006/table">
            <a:tbl>
              <a:tblPr firstRow="1" firstCol="1" bandRow="1"/>
              <a:tblGrid>
                <a:gridCol w="1574801">
                  <a:extLst>
                    <a:ext uri="{9D8B030D-6E8A-4147-A177-3AD203B41FA5}">
                      <a16:colId xmlns:a16="http://schemas.microsoft.com/office/drawing/2014/main" xmlns="" val="20000"/>
                    </a:ext>
                  </a:extLst>
                </a:gridCol>
                <a:gridCol w="1755194">
                  <a:extLst>
                    <a:ext uri="{9D8B030D-6E8A-4147-A177-3AD203B41FA5}">
                      <a16:colId xmlns:a16="http://schemas.microsoft.com/office/drawing/2014/main" xmlns="" val="20001"/>
                    </a:ext>
                  </a:extLst>
                </a:gridCol>
                <a:gridCol w="1579675">
                  <a:extLst>
                    <a:ext uri="{9D8B030D-6E8A-4147-A177-3AD203B41FA5}">
                      <a16:colId xmlns:a16="http://schemas.microsoft.com/office/drawing/2014/main" xmlns="" val="20002"/>
                    </a:ext>
                  </a:extLst>
                </a:gridCol>
                <a:gridCol w="970233">
                  <a:extLst>
                    <a:ext uri="{9D8B030D-6E8A-4147-A177-3AD203B41FA5}">
                      <a16:colId xmlns:a16="http://schemas.microsoft.com/office/drawing/2014/main" xmlns="" val="20003"/>
                    </a:ext>
                  </a:extLst>
                </a:gridCol>
                <a:gridCol w="4124709">
                  <a:extLst>
                    <a:ext uri="{9D8B030D-6E8A-4147-A177-3AD203B41FA5}">
                      <a16:colId xmlns:a16="http://schemas.microsoft.com/office/drawing/2014/main" xmlns="" val="20004"/>
                    </a:ext>
                  </a:extLst>
                </a:gridCol>
              </a:tblGrid>
              <a:tr h="372556">
                <a:tc gridSpan="5">
                  <a:txBody>
                    <a:bodyPr/>
                    <a:lstStyle/>
                    <a:p>
                      <a:pPr marL="0" marR="0" algn="ctr">
                        <a:lnSpc>
                          <a:spcPct val="150000"/>
                        </a:lnSpc>
                        <a:spcBef>
                          <a:spcPts val="0"/>
                        </a:spcBef>
                        <a:spcAft>
                          <a:spcPts val="0"/>
                        </a:spcAft>
                        <a:tabLst>
                          <a:tab pos="1143000" algn="l"/>
                        </a:tabLst>
                      </a:pPr>
                      <a:r>
                        <a:rPr lang="en-US" sz="1200" b="1" dirty="0">
                          <a:solidFill>
                            <a:srgbClr val="C45911"/>
                          </a:solidFill>
                          <a:effectLst/>
                          <a:latin typeface="Times New Roman" panose="02020603050405020304" pitchFamily="18" charset="0"/>
                          <a:ea typeface="Times New Roman" panose="02020603050405020304" pitchFamily="18" charset="0"/>
                          <a:cs typeface="Times New Roman" panose="02020603050405020304" pitchFamily="18" charset="0"/>
                        </a:rPr>
                        <a:t>PART TIME PERIOD</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84574">
                <a:tc>
                  <a:txBody>
                    <a:bodyPr/>
                    <a:lstStyle/>
                    <a:p>
                      <a:pPr marL="0" marR="0" algn="ctr">
                        <a:lnSpc>
                          <a:spcPct val="150000"/>
                        </a:lnSpc>
                        <a:spcBef>
                          <a:spcPts val="0"/>
                        </a:spcBef>
                        <a:spcAft>
                          <a:spcPts val="0"/>
                        </a:spcAft>
                        <a:tabLst>
                          <a:tab pos="1143000" algn="l"/>
                        </a:tabLst>
                      </a:pPr>
                      <a:r>
                        <a:rPr lang="en-US"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SPRINT</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gn="ctr">
                        <a:lnSpc>
                          <a:spcPct val="150000"/>
                        </a:lnSpc>
                        <a:spcBef>
                          <a:spcPts val="0"/>
                        </a:spcBef>
                        <a:spcAft>
                          <a:spcPts val="0"/>
                        </a:spcAft>
                        <a:tabLst>
                          <a:tab pos="1143000" algn="l"/>
                        </a:tabLst>
                      </a:pPr>
                      <a:r>
                        <a:rPr lang="en-US"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gn="ctr">
                        <a:lnSpc>
                          <a:spcPct val="150000"/>
                        </a:lnSpc>
                        <a:spcBef>
                          <a:spcPts val="0"/>
                        </a:spcBef>
                        <a:spcAft>
                          <a:spcPts val="0"/>
                        </a:spcAft>
                        <a:tabLst>
                          <a:tab pos="1143000" algn="l"/>
                        </a:tabLst>
                      </a:pPr>
                      <a:r>
                        <a:rPr lang="en-US"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DURATION</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gn="ctr">
                        <a:lnSpc>
                          <a:spcPct val="150000"/>
                        </a:lnSpc>
                        <a:spcBef>
                          <a:spcPts val="0"/>
                        </a:spcBef>
                        <a:spcAft>
                          <a:spcPts val="0"/>
                        </a:spcAft>
                        <a:tabLst>
                          <a:tab pos="1143000" algn="l"/>
                        </a:tabLst>
                      </a:pPr>
                      <a:r>
                        <a:rPr lang="en-US"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DAYS</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gn="ctr">
                        <a:lnSpc>
                          <a:spcPct val="150000"/>
                        </a:lnSpc>
                        <a:spcBef>
                          <a:spcPts val="0"/>
                        </a:spcBef>
                        <a:spcAft>
                          <a:spcPts val="0"/>
                        </a:spcAft>
                        <a:tabLst>
                          <a:tab pos="1143000" algn="l"/>
                        </a:tabLst>
                      </a:pPr>
                      <a:r>
                        <a:rPr lang="en-US"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xmlns="" val="10001"/>
                  </a:ext>
                </a:extLst>
              </a:tr>
              <a:tr h="769148">
                <a:tc>
                  <a:txBody>
                    <a:bodyPr/>
                    <a:lstStyle/>
                    <a:p>
                      <a:pPr marL="0" marR="0" algn="ctr">
                        <a:lnSpc>
                          <a:spcPct val="150000"/>
                        </a:lnSpc>
                        <a:spcBef>
                          <a:spcPts val="0"/>
                        </a:spcBef>
                        <a:spcAft>
                          <a:spcPts val="0"/>
                        </a:spcAft>
                        <a:tabLst>
                          <a:tab pos="1143000" algn="l"/>
                        </a:tabLst>
                      </a:pPr>
                      <a:r>
                        <a:rPr lang="en-US"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Sprint 0</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gn="ctr">
                        <a:lnSpc>
                          <a:spcPct val="150000"/>
                        </a:lnSpc>
                        <a:spcBef>
                          <a:spcPts val="0"/>
                        </a:spcBef>
                        <a:spcAft>
                          <a:spcPts val="0"/>
                        </a:spcAft>
                        <a:tabLst>
                          <a:tab pos="1143000" algn="l"/>
                        </a:tabLs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Aug to Sep</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gn="ctr">
                        <a:lnSpc>
                          <a:spcPct val="150000"/>
                        </a:lnSpc>
                        <a:spcBef>
                          <a:spcPts val="0"/>
                        </a:spcBef>
                        <a:spcAft>
                          <a:spcPts val="0"/>
                        </a:spcAft>
                        <a:tabLst>
                          <a:tab pos="1143000" algn="l"/>
                        </a:tabLs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 months</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gn="ctr">
                        <a:lnSpc>
                          <a:spcPct val="150000"/>
                        </a:lnSpc>
                        <a:spcBef>
                          <a:spcPts val="0"/>
                        </a:spcBef>
                        <a:spcAft>
                          <a:spcPts val="0"/>
                        </a:spcAft>
                        <a:tabLst>
                          <a:tab pos="1143000" algn="l"/>
                        </a:tabLs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gn="just">
                        <a:spcBef>
                          <a:spcPts val="0"/>
                        </a:spcBef>
                        <a:spcAft>
                          <a:spcPts val="0"/>
                        </a:spcAft>
                        <a:tabLst>
                          <a:tab pos="1143000" algn="l"/>
                        </a:tabLst>
                      </a:pPr>
                      <a:r>
                        <a:rPr lang="en-US"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Requirements Gathering &amp; POC (Sandbox)</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spcBef>
                          <a:spcPts val="0"/>
                        </a:spcBef>
                        <a:spcAft>
                          <a:spcPts val="0"/>
                        </a:spcAft>
                        <a:tabLst>
                          <a:tab pos="1143000" algn="l"/>
                        </a:tabLs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Product, Release Backlog Planning, Sprint Schedule</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xmlns="" val="10002"/>
                  </a:ext>
                </a:extLst>
              </a:tr>
              <a:tr h="512765">
                <a:tc>
                  <a:txBody>
                    <a:bodyPr/>
                    <a:lstStyle/>
                    <a:p>
                      <a:pPr marL="0" marR="0" algn="ctr">
                        <a:lnSpc>
                          <a:spcPct val="150000"/>
                        </a:lnSpc>
                        <a:spcBef>
                          <a:spcPts val="0"/>
                        </a:spcBef>
                        <a:spcAft>
                          <a:spcPts val="0"/>
                        </a:spcAft>
                        <a:tabLst>
                          <a:tab pos="1143000" algn="l"/>
                        </a:tabLst>
                      </a:pPr>
                      <a:r>
                        <a:rPr lang="en-US"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Sprint 1</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gn="ctr">
                        <a:lnSpc>
                          <a:spcPct val="150000"/>
                        </a:lnSpc>
                        <a:spcBef>
                          <a:spcPts val="0"/>
                        </a:spcBef>
                        <a:spcAft>
                          <a:spcPts val="0"/>
                        </a:spcAft>
                        <a:tabLst>
                          <a:tab pos="1143000" algn="l"/>
                        </a:tabLs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Oct to Nov</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gn="ctr">
                        <a:lnSpc>
                          <a:spcPct val="150000"/>
                        </a:lnSpc>
                        <a:spcBef>
                          <a:spcPts val="0"/>
                        </a:spcBef>
                        <a:spcAft>
                          <a:spcPts val="0"/>
                        </a:spcAft>
                        <a:tabLst>
                          <a:tab pos="1143000" algn="l"/>
                        </a:tabLs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 months</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gn="ctr">
                        <a:lnSpc>
                          <a:spcPct val="150000"/>
                        </a:lnSpc>
                        <a:spcBef>
                          <a:spcPts val="0"/>
                        </a:spcBef>
                        <a:spcAft>
                          <a:spcPts val="0"/>
                        </a:spcAft>
                        <a:tabLst>
                          <a:tab pos="1143000" algn="l"/>
                        </a:tabLs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gn="just">
                        <a:spcBef>
                          <a:spcPts val="0"/>
                        </a:spcBef>
                        <a:spcAft>
                          <a:spcPts val="0"/>
                        </a:spcAft>
                        <a:tabLst>
                          <a:tab pos="1143000" algn="l"/>
                        </a:tabLst>
                      </a:pPr>
                      <a:r>
                        <a:rPr lang="en-US"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Prototype</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spcBef>
                          <a:spcPts val="0"/>
                        </a:spcBef>
                        <a:spcAft>
                          <a:spcPts val="0"/>
                        </a:spcAft>
                        <a:tabLst>
                          <a:tab pos="1143000" algn="l"/>
                        </a:tabLs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Release A: Sprint 1 (POC)</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xmlns="" val="10003"/>
                  </a:ext>
                </a:extLst>
              </a:tr>
              <a:tr h="384574">
                <a:tc gridSpan="5">
                  <a:txBody>
                    <a:bodyPr/>
                    <a:lstStyle/>
                    <a:p>
                      <a:pPr marL="0" marR="0" algn="ctr">
                        <a:lnSpc>
                          <a:spcPct val="150000"/>
                        </a:lnSpc>
                        <a:spcBef>
                          <a:spcPts val="0"/>
                        </a:spcBef>
                        <a:spcAft>
                          <a:spcPts val="0"/>
                        </a:spcAft>
                        <a:tabLst>
                          <a:tab pos="1143000" algn="l"/>
                        </a:tabLst>
                      </a:pPr>
                      <a:r>
                        <a:rPr lang="en-US" sz="1600" b="1">
                          <a:solidFill>
                            <a:srgbClr val="C45911"/>
                          </a:solidFill>
                          <a:effectLst/>
                          <a:latin typeface="Times New Roman" panose="02020603050405020304" pitchFamily="18" charset="0"/>
                          <a:ea typeface="Times New Roman" panose="02020603050405020304" pitchFamily="18" charset="0"/>
                          <a:cs typeface="Times New Roman" panose="02020603050405020304" pitchFamily="18" charset="0"/>
                        </a:rPr>
                        <a:t>FULL TIME PERIOD</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384574">
                <a:tc>
                  <a:txBody>
                    <a:bodyPr/>
                    <a:lstStyle/>
                    <a:p>
                      <a:pPr marL="0" marR="0" algn="ctr">
                        <a:lnSpc>
                          <a:spcPct val="150000"/>
                        </a:lnSpc>
                        <a:spcBef>
                          <a:spcPts val="0"/>
                        </a:spcBef>
                        <a:spcAft>
                          <a:spcPts val="0"/>
                        </a:spcAft>
                        <a:tabLst>
                          <a:tab pos="1143000" algn="l"/>
                        </a:tabLst>
                      </a:pPr>
                      <a:r>
                        <a:rPr lang="en-US"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SPRINT</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gn="ctr">
                        <a:lnSpc>
                          <a:spcPct val="150000"/>
                        </a:lnSpc>
                        <a:spcBef>
                          <a:spcPts val="0"/>
                        </a:spcBef>
                        <a:spcAft>
                          <a:spcPts val="0"/>
                        </a:spcAft>
                        <a:tabLst>
                          <a:tab pos="1143000" algn="l"/>
                        </a:tabLst>
                      </a:pPr>
                      <a:r>
                        <a:rPr lang="en-US"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gn="ctr">
                        <a:lnSpc>
                          <a:spcPct val="150000"/>
                        </a:lnSpc>
                        <a:spcBef>
                          <a:spcPts val="0"/>
                        </a:spcBef>
                        <a:spcAft>
                          <a:spcPts val="0"/>
                        </a:spcAft>
                        <a:tabLst>
                          <a:tab pos="1143000" algn="l"/>
                        </a:tabLst>
                      </a:pPr>
                      <a:r>
                        <a:rPr lang="en-US"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DURATION</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gn="ctr">
                        <a:lnSpc>
                          <a:spcPct val="150000"/>
                        </a:lnSpc>
                        <a:spcBef>
                          <a:spcPts val="0"/>
                        </a:spcBef>
                        <a:spcAft>
                          <a:spcPts val="0"/>
                        </a:spcAft>
                        <a:tabLst>
                          <a:tab pos="1143000" algn="l"/>
                        </a:tabLst>
                      </a:pPr>
                      <a:r>
                        <a:rPr lang="en-US"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DAYS</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gn="ctr">
                        <a:lnSpc>
                          <a:spcPct val="150000"/>
                        </a:lnSpc>
                        <a:spcBef>
                          <a:spcPts val="0"/>
                        </a:spcBef>
                        <a:spcAft>
                          <a:spcPts val="0"/>
                        </a:spcAft>
                        <a:tabLst>
                          <a:tab pos="1143000" algn="l"/>
                        </a:tabLst>
                      </a:pPr>
                      <a:r>
                        <a:rPr lang="en-US"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xmlns="" val="10005"/>
                  </a:ext>
                </a:extLst>
              </a:tr>
              <a:tr h="512765">
                <a:tc>
                  <a:txBody>
                    <a:bodyPr/>
                    <a:lstStyle/>
                    <a:p>
                      <a:pPr marL="0" marR="0" algn="ctr">
                        <a:lnSpc>
                          <a:spcPct val="150000"/>
                        </a:lnSpc>
                        <a:spcBef>
                          <a:spcPts val="0"/>
                        </a:spcBef>
                        <a:spcAft>
                          <a:spcPts val="0"/>
                        </a:spcAft>
                        <a:tabLst>
                          <a:tab pos="1143000" algn="l"/>
                        </a:tabLst>
                      </a:pPr>
                      <a:r>
                        <a:rPr lang="en-US"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Sprint 2</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gn="ctr">
                        <a:lnSpc>
                          <a:spcPct val="150000"/>
                        </a:lnSpc>
                        <a:spcBef>
                          <a:spcPts val="0"/>
                        </a:spcBef>
                        <a:spcAft>
                          <a:spcPts val="0"/>
                        </a:spcAft>
                        <a:tabLst>
                          <a:tab pos="1143000" algn="l"/>
                        </a:tabLs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gn="ctr">
                        <a:lnSpc>
                          <a:spcPct val="150000"/>
                        </a:lnSpc>
                        <a:spcBef>
                          <a:spcPts val="0"/>
                        </a:spcBef>
                        <a:spcAft>
                          <a:spcPts val="0"/>
                        </a:spcAft>
                        <a:tabLst>
                          <a:tab pos="1143000" algn="l"/>
                        </a:tabLs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 month</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gn="ctr">
                        <a:lnSpc>
                          <a:spcPct val="150000"/>
                        </a:lnSpc>
                        <a:spcBef>
                          <a:spcPts val="0"/>
                        </a:spcBef>
                        <a:spcAft>
                          <a:spcPts val="0"/>
                        </a:spcAft>
                        <a:tabLst>
                          <a:tab pos="1143000" algn="l"/>
                        </a:tabLs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gn="just">
                        <a:spcBef>
                          <a:spcPts val="0"/>
                        </a:spcBef>
                        <a:spcAft>
                          <a:spcPts val="0"/>
                        </a:spcAft>
                        <a:tabLst>
                          <a:tab pos="1143000" algn="l"/>
                        </a:tabLst>
                      </a:pPr>
                      <a:r>
                        <a:rPr lang="en-US"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Pilot</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spcBef>
                          <a:spcPts val="0"/>
                        </a:spcBef>
                        <a:spcAft>
                          <a:spcPts val="0"/>
                        </a:spcAft>
                        <a:tabLst>
                          <a:tab pos="1143000" algn="l"/>
                        </a:tabLs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Sprint 2</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xmlns="" val="10006"/>
                  </a:ext>
                </a:extLst>
              </a:tr>
              <a:tr h="640957">
                <a:tc>
                  <a:txBody>
                    <a:bodyPr/>
                    <a:lstStyle/>
                    <a:p>
                      <a:pPr marL="0" marR="0" algn="ctr">
                        <a:lnSpc>
                          <a:spcPct val="150000"/>
                        </a:lnSpc>
                        <a:spcBef>
                          <a:spcPts val="0"/>
                        </a:spcBef>
                        <a:spcAft>
                          <a:spcPts val="0"/>
                        </a:spcAft>
                        <a:tabLst>
                          <a:tab pos="1143000" algn="l"/>
                        </a:tabLst>
                      </a:pPr>
                      <a:r>
                        <a:rPr lang="en-US"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Sprint 3</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gn="ctr">
                        <a:lnSpc>
                          <a:spcPct val="150000"/>
                        </a:lnSpc>
                        <a:spcBef>
                          <a:spcPts val="0"/>
                        </a:spcBef>
                        <a:spcAft>
                          <a:spcPts val="0"/>
                        </a:spcAft>
                        <a:tabLst>
                          <a:tab pos="1143000" algn="l"/>
                        </a:tabLs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Jan</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gn="ctr">
                        <a:lnSpc>
                          <a:spcPct val="150000"/>
                        </a:lnSpc>
                        <a:spcBef>
                          <a:spcPts val="0"/>
                        </a:spcBef>
                        <a:spcAft>
                          <a:spcPts val="0"/>
                        </a:spcAft>
                        <a:tabLst>
                          <a:tab pos="1143000" algn="l"/>
                        </a:tabLs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 month</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gn="ctr">
                        <a:lnSpc>
                          <a:spcPct val="150000"/>
                        </a:lnSpc>
                        <a:spcBef>
                          <a:spcPts val="0"/>
                        </a:spcBef>
                        <a:spcAft>
                          <a:spcPts val="0"/>
                        </a:spcAft>
                        <a:tabLst>
                          <a:tab pos="1143000" algn="l"/>
                        </a:tabLs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gn="just">
                        <a:spcBef>
                          <a:spcPts val="0"/>
                        </a:spcBef>
                        <a:spcAft>
                          <a:spcPts val="0"/>
                        </a:spcAft>
                        <a:tabLst>
                          <a:tab pos="1143000" algn="l"/>
                        </a:tabLst>
                      </a:pPr>
                      <a:r>
                        <a:rPr lang="en-US"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Pilot</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tabLst>
                          <a:tab pos="1143000" algn="l"/>
                        </a:tabLs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Release B: Sprint 3</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xmlns="" val="10007"/>
                  </a:ext>
                </a:extLst>
              </a:tr>
              <a:tr h="640957">
                <a:tc>
                  <a:txBody>
                    <a:bodyPr/>
                    <a:lstStyle/>
                    <a:p>
                      <a:pPr marL="0" marR="0" algn="ctr">
                        <a:lnSpc>
                          <a:spcPct val="150000"/>
                        </a:lnSpc>
                        <a:spcBef>
                          <a:spcPts val="0"/>
                        </a:spcBef>
                        <a:spcAft>
                          <a:spcPts val="0"/>
                        </a:spcAft>
                        <a:tabLst>
                          <a:tab pos="1143000" algn="l"/>
                        </a:tabLst>
                      </a:pPr>
                      <a:r>
                        <a:rPr lang="en-US"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Sprint 4</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gn="ctr">
                        <a:lnSpc>
                          <a:spcPct val="150000"/>
                        </a:lnSpc>
                        <a:spcBef>
                          <a:spcPts val="0"/>
                        </a:spcBef>
                        <a:spcAft>
                          <a:spcPts val="0"/>
                        </a:spcAft>
                        <a:tabLst>
                          <a:tab pos="1143000" algn="l"/>
                        </a:tabLs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Feb</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gn="ctr">
                        <a:lnSpc>
                          <a:spcPct val="150000"/>
                        </a:lnSpc>
                        <a:spcBef>
                          <a:spcPts val="0"/>
                        </a:spcBef>
                        <a:spcAft>
                          <a:spcPts val="0"/>
                        </a:spcAft>
                        <a:tabLst>
                          <a:tab pos="1143000" algn="l"/>
                        </a:tabLs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 month</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gn="ctr">
                        <a:lnSpc>
                          <a:spcPct val="150000"/>
                        </a:lnSpc>
                        <a:spcBef>
                          <a:spcPts val="0"/>
                        </a:spcBef>
                        <a:spcAft>
                          <a:spcPts val="0"/>
                        </a:spcAft>
                        <a:tabLst>
                          <a:tab pos="1143000" algn="l"/>
                        </a:tabLs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gn="just">
                        <a:spcBef>
                          <a:spcPts val="0"/>
                        </a:spcBef>
                        <a:spcAft>
                          <a:spcPts val="0"/>
                        </a:spcAft>
                        <a:tabLst>
                          <a:tab pos="1143000" algn="l"/>
                        </a:tabLst>
                      </a:pPr>
                      <a:r>
                        <a:rPr lang="en-US"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Public</a:t>
                      </a: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Go-Live V1.0</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tabLst>
                          <a:tab pos="1143000" algn="l"/>
                        </a:tabLs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Sprint 4</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xmlns="" val="10008"/>
                  </a:ext>
                </a:extLst>
              </a:tr>
              <a:tr h="512765">
                <a:tc>
                  <a:txBody>
                    <a:bodyPr/>
                    <a:lstStyle/>
                    <a:p>
                      <a:pPr marL="0" marR="0" algn="ctr">
                        <a:lnSpc>
                          <a:spcPct val="150000"/>
                        </a:lnSpc>
                        <a:spcBef>
                          <a:spcPts val="0"/>
                        </a:spcBef>
                        <a:spcAft>
                          <a:spcPts val="0"/>
                        </a:spcAft>
                        <a:tabLst>
                          <a:tab pos="1143000" algn="l"/>
                        </a:tabLst>
                      </a:pPr>
                      <a:r>
                        <a:rPr lang="en-US"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Sprint 5</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gn="ctr">
                        <a:lnSpc>
                          <a:spcPct val="150000"/>
                        </a:lnSpc>
                        <a:spcBef>
                          <a:spcPts val="0"/>
                        </a:spcBef>
                        <a:spcAft>
                          <a:spcPts val="0"/>
                        </a:spcAft>
                        <a:tabLst>
                          <a:tab pos="1143000" algn="l"/>
                        </a:tabLs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gn="ctr">
                        <a:lnSpc>
                          <a:spcPct val="150000"/>
                        </a:lnSpc>
                        <a:spcBef>
                          <a:spcPts val="0"/>
                        </a:spcBef>
                        <a:spcAft>
                          <a:spcPts val="0"/>
                        </a:spcAft>
                        <a:tabLst>
                          <a:tab pos="1143000" algn="l"/>
                        </a:tabLs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 month</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gn="ctr">
                        <a:lnSpc>
                          <a:spcPct val="150000"/>
                        </a:lnSpc>
                        <a:spcBef>
                          <a:spcPts val="0"/>
                        </a:spcBef>
                        <a:spcAft>
                          <a:spcPts val="0"/>
                        </a:spcAft>
                        <a:tabLst>
                          <a:tab pos="1143000" algn="l"/>
                        </a:tabLs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lgn="just">
                        <a:spcBef>
                          <a:spcPts val="0"/>
                        </a:spcBef>
                        <a:spcAft>
                          <a:spcPts val="0"/>
                        </a:spcAft>
                        <a:tabLst>
                          <a:tab pos="1143000" algn="l"/>
                        </a:tabLs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Public</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Go-Live V1.0</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spcBef>
                          <a:spcPts val="0"/>
                        </a:spcBef>
                        <a:spcAft>
                          <a:spcPts val="0"/>
                        </a:spcAft>
                        <a:tabLst>
                          <a:tab pos="1143000" algn="l"/>
                        </a:tabLs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Release C: Sprint 5</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xmlns="" val="10009"/>
                  </a:ext>
                </a:extLst>
              </a:tr>
            </a:tbl>
          </a:graphicData>
        </a:graphic>
      </p:graphicFrame>
      <p:sp>
        <p:nvSpPr>
          <p:cNvPr id="7" name="TextBox 6"/>
          <p:cNvSpPr txBox="1"/>
          <p:nvPr/>
        </p:nvSpPr>
        <p:spPr>
          <a:xfrm>
            <a:off x="2328580" y="226918"/>
            <a:ext cx="7059707" cy="646331"/>
          </a:xfrm>
          <a:prstGeom prst="rect">
            <a:avLst/>
          </a:prstGeom>
          <a:noFill/>
        </p:spPr>
        <p:txBody>
          <a:bodyPr wrap="square" rtlCol="0">
            <a:spAutoFit/>
          </a:bodyPr>
          <a:lstStyle/>
          <a:p>
            <a:pPr algn="ctr"/>
            <a:r>
              <a:rPr lang="en-US" sz="3600" b="1" dirty="0" smtClean="0">
                <a:solidFill>
                  <a:schemeClr val="accent2">
                    <a:lumMod val="75000"/>
                  </a:schemeClr>
                </a:solidFill>
                <a:latin typeface="Times New Roman" panose="02020603050405020304" pitchFamily="18" charset="0"/>
                <a:cs typeface="Times New Roman" panose="02020603050405020304" pitchFamily="18" charset="0"/>
              </a:rPr>
              <a:t>Project Timeline</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0849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8580" y="226918"/>
            <a:ext cx="7059707" cy="646331"/>
          </a:xfrm>
          <a:prstGeom prst="rect">
            <a:avLst/>
          </a:prstGeom>
          <a:noFill/>
        </p:spPr>
        <p:txBody>
          <a:bodyPr wrap="square" rtlCol="0">
            <a:spAutoFit/>
          </a:bodyPr>
          <a:lstStyle/>
          <a:p>
            <a:pPr algn="ctr"/>
            <a:r>
              <a:rPr lang="en-US" sz="3600" b="1" dirty="0" smtClean="0">
                <a:solidFill>
                  <a:schemeClr val="accent2">
                    <a:lumMod val="75000"/>
                  </a:schemeClr>
                </a:solidFill>
                <a:latin typeface="Times New Roman" panose="02020603050405020304" pitchFamily="18" charset="0"/>
                <a:cs typeface="Times New Roman" panose="02020603050405020304" pitchFamily="18" charset="0"/>
              </a:rPr>
              <a:t>Project Strategy Highlight</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609600" y="1013346"/>
            <a:ext cx="11072884" cy="5333665"/>
          </a:xfrm>
        </p:spPr>
        <p:txBody>
          <a:bodyPr>
            <a:normAutofit fontScale="77500" lnSpcReduction="20000"/>
          </a:bodyPr>
          <a:lstStyle/>
          <a:p>
            <a:pPr marL="0" indent="0">
              <a:buNone/>
            </a:pPr>
            <a:r>
              <a:rPr lang="en-US" sz="1800" dirty="0" smtClean="0">
                <a:latin typeface="Times New Roman" panose="02020603050405020304" pitchFamily="18" charset="0"/>
                <a:cs typeface="Times New Roman" panose="02020603050405020304" pitchFamily="18" charset="0"/>
              </a:rPr>
              <a:t>Project development methodology followed </a:t>
            </a:r>
            <a:r>
              <a:rPr lang="en-US" sz="1800" b="1" dirty="0" smtClean="0">
                <a:solidFill>
                  <a:schemeClr val="accent2">
                    <a:lumMod val="75000"/>
                  </a:schemeClr>
                </a:solidFill>
                <a:latin typeface="Times New Roman" panose="02020603050405020304" pitchFamily="18" charset="0"/>
                <a:cs typeface="Times New Roman" panose="02020603050405020304" pitchFamily="18" charset="0"/>
              </a:rPr>
              <a:t>– AGILE software development</a:t>
            </a:r>
          </a:p>
          <a:p>
            <a:pPr marL="0" indent="0">
              <a:buNone/>
            </a:pPr>
            <a:r>
              <a:rPr lang="en-US" sz="1800" b="1" dirty="0" smtClean="0">
                <a:solidFill>
                  <a:schemeClr val="accent2">
                    <a:lumMod val="75000"/>
                  </a:schemeClr>
                </a:solidFill>
                <a:latin typeface="Times New Roman" panose="02020603050405020304" pitchFamily="18" charset="0"/>
                <a:cs typeface="Times New Roman" panose="02020603050405020304" pitchFamily="18" charset="0"/>
              </a:rPr>
              <a:t>Requirement:</a:t>
            </a:r>
          </a:p>
          <a:p>
            <a:r>
              <a:rPr lang="en-US" sz="1800" dirty="0">
                <a:latin typeface="Times New Roman" charset="0"/>
                <a:ea typeface="Times New Roman" charset="0"/>
                <a:cs typeface="Times New Roman" charset="0"/>
              </a:rPr>
              <a:t>Conduct meetings before every sprint and gather requirements from product owner.</a:t>
            </a:r>
          </a:p>
          <a:p>
            <a:r>
              <a:rPr lang="en-US" sz="1800" dirty="0">
                <a:latin typeface="Times New Roman" charset="0"/>
                <a:ea typeface="Times New Roman" charset="0"/>
                <a:cs typeface="Times New Roman" charset="0"/>
              </a:rPr>
              <a:t>Conduct sprint retrospectives to continuously evolve and improve throughout the life of a project.</a:t>
            </a:r>
          </a:p>
          <a:p>
            <a:r>
              <a:rPr lang="en-US" sz="1800" dirty="0">
                <a:latin typeface="Times New Roman" charset="0"/>
                <a:ea typeface="Times New Roman" charset="0"/>
                <a:cs typeface="Times New Roman" charset="0"/>
              </a:rPr>
              <a:t>Review user’s existing system and do analysis of features that can be adopted in additional modules</a:t>
            </a:r>
            <a:r>
              <a:rPr lang="en-US" sz="1800" dirty="0" smtClean="0">
                <a:latin typeface="Times New Roman" charset="0"/>
                <a:ea typeface="Times New Roman" charset="0"/>
                <a:cs typeface="Times New Roman" charset="0"/>
              </a:rPr>
              <a:t>.</a:t>
            </a:r>
          </a:p>
          <a:p>
            <a:r>
              <a:rPr lang="en-US" sz="1800" b="1"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Read ITIL Document to derive requirements from specific ITIL process area. </a:t>
            </a:r>
          </a:p>
          <a:p>
            <a:r>
              <a:rPr lang="en-US" sz="1800" dirty="0">
                <a:latin typeface="Times New Roman" panose="02020603050405020304" pitchFamily="18" charset="0"/>
                <a:cs typeface="Times New Roman" panose="02020603050405020304" pitchFamily="18" charset="0"/>
              </a:rPr>
              <a:t>The requirements derived from ITIL process areas are mapped with Enterprise processes in order to incorporate ITIL Practices in the enterprise</a:t>
            </a:r>
            <a:r>
              <a:rPr lang="en-US" sz="1800" dirty="0" smtClean="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a:solidFill>
                  <a:schemeClr val="accent2">
                    <a:lumMod val="75000"/>
                  </a:schemeClr>
                </a:solidFill>
                <a:latin typeface="Times New Roman" panose="02020603050405020304" pitchFamily="18" charset="0"/>
                <a:cs typeface="Times New Roman" panose="02020603050405020304" pitchFamily="18" charset="0"/>
              </a:rPr>
              <a:t>Analysis &amp; Design: </a:t>
            </a:r>
            <a:endParaRPr lang="en-US" sz="1800" b="1" dirty="0" smtClean="0">
              <a:solidFill>
                <a:schemeClr val="accent2">
                  <a:lumMod val="75000"/>
                </a:schemeClr>
              </a:solidFill>
              <a:latin typeface="Times New Roman" panose="02020603050405020304" pitchFamily="18" charset="0"/>
              <a:cs typeface="Times New Roman" panose="02020603050405020304" pitchFamily="18" charset="0"/>
            </a:endParaRPr>
          </a:p>
          <a:p>
            <a:r>
              <a:rPr lang="en-US" sz="1800" dirty="0">
                <a:latin typeface="Times New Roman" charset="0"/>
                <a:ea typeface="Times New Roman" charset="0"/>
                <a:cs typeface="Times New Roman" charset="0"/>
              </a:rPr>
              <a:t>By Prototyping and OOAD </a:t>
            </a:r>
            <a:r>
              <a:rPr lang="en-US" sz="1800" dirty="0" smtClean="0">
                <a:latin typeface="Times New Roman" charset="0"/>
                <a:ea typeface="Times New Roman" charset="0"/>
                <a:cs typeface="Times New Roman" charset="0"/>
              </a:rPr>
              <a:t>approach.</a:t>
            </a:r>
          </a:p>
          <a:p>
            <a:r>
              <a:rPr lang="en-US" sz="1800" dirty="0" smtClean="0">
                <a:latin typeface="Times New Roman" panose="02020603050405020304" pitchFamily="18" charset="0"/>
                <a:cs typeface="Times New Roman" panose="02020603050405020304" pitchFamily="18" charset="0"/>
              </a:rPr>
              <a:t>Identified </a:t>
            </a:r>
            <a:r>
              <a:rPr lang="en-US" sz="1800" dirty="0">
                <a:latin typeface="Times New Roman" panose="02020603050405020304" pitchFamily="18" charset="0"/>
                <a:cs typeface="Times New Roman" panose="02020603050405020304" pitchFamily="18" charset="0"/>
              </a:rPr>
              <a:t>Domain objects</a:t>
            </a:r>
          </a:p>
          <a:p>
            <a:r>
              <a:rPr lang="en-US" sz="1800" dirty="0">
                <a:latin typeface="Times New Roman" panose="02020603050405020304" pitchFamily="18" charset="0"/>
                <a:cs typeface="Times New Roman" panose="02020603050405020304" pitchFamily="18" charset="0"/>
              </a:rPr>
              <a:t>Conduct use case model survey</a:t>
            </a:r>
          </a:p>
          <a:p>
            <a:r>
              <a:rPr lang="en-US" sz="1800" dirty="0">
                <a:latin typeface="Times New Roman" panose="02020603050405020304" pitchFamily="18" charset="0"/>
                <a:cs typeface="Times New Roman" panose="02020603050405020304" pitchFamily="18" charset="0"/>
              </a:rPr>
              <a:t>Produce high level design</a:t>
            </a:r>
          </a:p>
          <a:p>
            <a:r>
              <a:rPr lang="en-US" sz="1800" dirty="0">
                <a:latin typeface="Times New Roman" panose="02020603050405020304" pitchFamily="18" charset="0"/>
                <a:cs typeface="Times New Roman" panose="02020603050405020304" pitchFamily="18" charset="0"/>
              </a:rPr>
              <a:t>Create design transition strategy</a:t>
            </a:r>
            <a:r>
              <a:rPr lang="en-US" sz="1800" b="1" dirty="0">
                <a:latin typeface="Times New Roman" panose="02020603050405020304" pitchFamily="18" charset="0"/>
                <a:cs typeface="Times New Roman" panose="02020603050405020304" pitchFamily="18" charset="0"/>
              </a:rPr>
              <a:t> </a:t>
            </a:r>
            <a:endParaRPr lang="en-US" sz="1800" b="1" dirty="0" smtClean="0">
              <a:latin typeface="Times New Roman" panose="02020603050405020304" pitchFamily="18" charset="0"/>
              <a:cs typeface="Times New Roman" panose="02020603050405020304" pitchFamily="18" charset="0"/>
            </a:endParaRPr>
          </a:p>
          <a:p>
            <a:r>
              <a:rPr lang="en-US" sz="1800" dirty="0">
                <a:latin typeface="Times New Roman" charset="0"/>
                <a:ea typeface="Times New Roman" charset="0"/>
                <a:cs typeface="Times New Roman" charset="0"/>
              </a:rPr>
              <a:t>Taking feedback at the end of each sprint on the MVP produced.</a:t>
            </a:r>
          </a:p>
          <a:p>
            <a:pPr marL="0" indent="0">
              <a:buNone/>
            </a:pPr>
            <a:r>
              <a:rPr lang="en-US" sz="1800" b="1" dirty="0" smtClean="0">
                <a:solidFill>
                  <a:schemeClr val="accent2">
                    <a:lumMod val="75000"/>
                  </a:schemeClr>
                </a:solidFill>
                <a:latin typeface="Times New Roman" panose="02020603050405020304" pitchFamily="18" charset="0"/>
                <a:cs typeface="Times New Roman" panose="02020603050405020304" pitchFamily="18" charset="0"/>
              </a:rPr>
              <a:t>Risk Management activities: </a:t>
            </a:r>
          </a:p>
          <a:p>
            <a:r>
              <a:rPr lang="en-US" sz="1800" dirty="0" smtClean="0">
                <a:latin typeface="Times New Roman" panose="02020603050405020304" pitchFamily="18" charset="0"/>
                <a:cs typeface="Times New Roman" panose="02020603050405020304" pitchFamily="18" charset="0"/>
              </a:rPr>
              <a:t>Develop </a:t>
            </a:r>
            <a:r>
              <a:rPr lang="en-US" sz="1800" dirty="0">
                <a:latin typeface="Times New Roman" panose="02020603050405020304" pitchFamily="18" charset="0"/>
                <a:cs typeface="Times New Roman" panose="02020603050405020304" pitchFamily="18" charset="0"/>
              </a:rPr>
              <a:t>a skill </a:t>
            </a:r>
            <a:r>
              <a:rPr lang="en-US" sz="1800" dirty="0" smtClean="0">
                <a:latin typeface="Times New Roman" panose="02020603050405020304" pitchFamily="18" charset="0"/>
                <a:cs typeface="Times New Roman" panose="02020603050405020304" pitchFamily="18" charset="0"/>
              </a:rPr>
              <a:t>matrix.</a:t>
            </a:r>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Analyze </a:t>
            </a:r>
            <a:r>
              <a:rPr lang="en-US" sz="1800" dirty="0">
                <a:latin typeface="Times New Roman" panose="02020603050405020304" pitchFamily="18" charset="0"/>
                <a:cs typeface="Times New Roman" panose="02020603050405020304" pitchFamily="18" charset="0"/>
              </a:rPr>
              <a:t>skill </a:t>
            </a:r>
            <a:r>
              <a:rPr lang="en-US" sz="1800" dirty="0" smtClean="0">
                <a:latin typeface="Times New Roman" panose="02020603050405020304" pitchFamily="18" charset="0"/>
                <a:cs typeface="Times New Roman" panose="02020603050405020304" pitchFamily="18" charset="0"/>
              </a:rPr>
              <a:t>gap.</a:t>
            </a:r>
          </a:p>
          <a:p>
            <a:r>
              <a:rPr lang="en-US" sz="1800" dirty="0" smtClean="0">
                <a:latin typeface="Times New Roman" panose="02020603050405020304" pitchFamily="18" charset="0"/>
                <a:cs typeface="Times New Roman" panose="02020603050405020304" pitchFamily="18" charset="0"/>
              </a:rPr>
              <a:t>Enroll for Enterprise JAVA elective .</a:t>
            </a:r>
          </a:p>
          <a:p>
            <a:r>
              <a:rPr lang="en-US" sz="1800" dirty="0" smtClean="0">
                <a:latin typeface="Times New Roman" panose="02020603050405020304" pitchFamily="18" charset="0"/>
                <a:cs typeface="Times New Roman" panose="02020603050405020304" pitchFamily="18" charset="0"/>
              </a:rPr>
              <a:t>Manage with one resource dropping out of project within the sprint.</a:t>
            </a:r>
            <a:endParaRPr lang="en-US" sz="18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880627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20332</TotalTime>
  <Words>4131</Words>
  <Application>Microsoft Office PowerPoint</Application>
  <PresentationFormat>Widescreen</PresentationFormat>
  <Paragraphs>1217</Paragraphs>
  <Slides>37</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Bank Gothic Light</vt:lpstr>
      <vt:lpstr>Bank Gothic Medium</vt:lpstr>
      <vt:lpstr>Calibri</vt:lpstr>
      <vt:lpstr>Calibri Light</vt:lpstr>
      <vt:lpstr>FontAwesome</vt:lpstr>
      <vt:lpstr>News Gothic MT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Skill Matrix</vt:lpstr>
      <vt:lpstr>Skill Acquisition Plan</vt:lpstr>
      <vt:lpstr>User Stories – CRUD Dialogs and Service Portfolio</vt:lpstr>
      <vt:lpstr>PowerPoint Presentation</vt:lpstr>
      <vt:lpstr>Technical Challenges</vt:lpstr>
      <vt:lpstr>PROJECT RISKS</vt:lpstr>
      <vt:lpstr>Management Problems</vt:lpstr>
      <vt:lpstr>Sprint Achievement Highlights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Architecture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Hallo HALLO Delta Evolutions</dc:title>
  <dc:creator>Sebastian Voss</dc:creator>
  <cp:lastModifiedBy>Rameswari Mohanty</cp:lastModifiedBy>
  <cp:revision>2585</cp:revision>
  <cp:lastPrinted>2016-03-04T05:58:39Z</cp:lastPrinted>
  <dcterms:created xsi:type="dcterms:W3CDTF">2015-08-04T09:30:31Z</dcterms:created>
  <dcterms:modified xsi:type="dcterms:W3CDTF">2016-12-07T05:51:01Z</dcterms:modified>
</cp:coreProperties>
</file>