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sldIdLst>
    <p:sldId id="256" r:id="rId3"/>
    <p:sldId id="262" r:id="rId4"/>
    <p:sldId id="263" r:id="rId5"/>
    <p:sldId id="265" r:id="rId6"/>
    <p:sldId id="267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3"/>
            <p14:sldId id="265"/>
            <p14:sldId id="267"/>
            <p14:sldId id="266"/>
            <p14:sldId id="268"/>
            <p14:sldId id="269"/>
            <p14:sldId id="271"/>
            <p14:sldId id="272"/>
            <p14:sldId id="273"/>
            <p14:sldId id="274"/>
            <p14:sldId id="275"/>
            <p14:sldId id="2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280" autoAdjust="0"/>
  </p:normalViewPr>
  <p:slideViewPr>
    <p:cSldViewPr snapToGrid="0">
      <p:cViewPr varScale="1">
        <p:scale>
          <a:sx n="79" d="100"/>
          <a:sy n="79" d="100"/>
        </p:scale>
        <p:origin x="43" y="4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 Drawing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Stick figures, skeletons,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6" y="0"/>
            <a:ext cx="11115806" cy="1208868"/>
          </a:xfrm>
        </p:spPr>
        <p:txBody>
          <a:bodyPr/>
          <a:lstStyle/>
          <a:p>
            <a:r>
              <a:rPr lang="en-US" dirty="0" smtClean="0"/>
              <a:t>Spine and Ribs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2" y="1825625"/>
            <a:ext cx="3200400" cy="4412338"/>
          </a:xfrm>
        </p:spPr>
        <p:txBody>
          <a:bodyPr>
            <a:normAutofit/>
          </a:bodyPr>
          <a:lstStyle/>
          <a:p>
            <a:r>
              <a:rPr lang="en-US" dirty="0" smtClean="0"/>
              <a:t>The spine is S-shaped from the side!</a:t>
            </a:r>
          </a:p>
          <a:p>
            <a:r>
              <a:rPr lang="en-US" dirty="0" smtClean="0"/>
              <a:t>Ribs define the shape of the torso. </a:t>
            </a:r>
            <a:r>
              <a:rPr lang="en-US" dirty="0" smtClean="0"/>
              <a:t>Figuring out the ribs’ 3D shape will help you create </a:t>
            </a:r>
            <a:r>
              <a:rPr lang="en-US" b="1" dirty="0" smtClean="0"/>
              <a:t>volume </a:t>
            </a:r>
            <a:r>
              <a:rPr lang="en-US" dirty="0" smtClean="0"/>
              <a:t>in drawings.</a:t>
            </a:r>
          </a:p>
          <a:p>
            <a:endParaRPr lang="en-US" b="1" dirty="0"/>
          </a:p>
        </p:txBody>
      </p:sp>
      <p:pic>
        <p:nvPicPr>
          <p:cNvPr id="9218" name="Picture 2" descr="http://drawingacademy.com/images/drawings/Bones-in-the-Human-Body-16-2-by-Drawing-Acad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32" y="327243"/>
            <a:ext cx="8456576" cy="62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6" y="0"/>
            <a:ext cx="11115806" cy="1208868"/>
          </a:xfrm>
        </p:spPr>
        <p:txBody>
          <a:bodyPr/>
          <a:lstStyle/>
          <a:p>
            <a:r>
              <a:rPr lang="en-US" dirty="0" smtClean="0"/>
              <a:t>Pelvis / Legs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2" y="1825625"/>
            <a:ext cx="3200400" cy="4412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 you observe about how the leg bones fit into the body?</a:t>
            </a:r>
          </a:p>
          <a:p>
            <a:endParaRPr lang="en-US" dirty="0"/>
          </a:p>
          <a:p>
            <a:r>
              <a:rPr lang="en-US" dirty="0" smtClean="0"/>
              <a:t>How are the upper (femur) and lower (tibia/fibula) leg bones different?</a:t>
            </a:r>
          </a:p>
          <a:p>
            <a:endParaRPr lang="en-US" b="1" dirty="0" smtClean="0"/>
          </a:p>
          <a:p>
            <a:r>
              <a:rPr lang="en-US" dirty="0" smtClean="0"/>
              <a:t>How would you use these bones as a guide to draw the outline of the legs?</a:t>
            </a:r>
            <a:endParaRPr lang="en-US" dirty="0"/>
          </a:p>
        </p:txBody>
      </p:sp>
      <p:pic>
        <p:nvPicPr>
          <p:cNvPr id="10242" name="Picture 2" descr="http://drawingacademy.com/images/drawings/Leg-Bones-16-5-by-Drawing-Acad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40" y="362624"/>
            <a:ext cx="7764354" cy="59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6" y="0"/>
            <a:ext cx="11115806" cy="1208868"/>
          </a:xfrm>
        </p:spPr>
        <p:txBody>
          <a:bodyPr/>
          <a:lstStyle/>
          <a:p>
            <a:r>
              <a:rPr lang="en-US" dirty="0" smtClean="0"/>
              <a:t>Shoulders / 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2" y="1825625"/>
            <a:ext cx="3200400" cy="4412338"/>
          </a:xfrm>
        </p:spPr>
        <p:txBody>
          <a:bodyPr>
            <a:normAutofit/>
          </a:bodyPr>
          <a:lstStyle/>
          <a:p>
            <a:r>
              <a:rPr lang="en-US" dirty="0" smtClean="0"/>
              <a:t>How does the arm connect to the shoulder?</a:t>
            </a:r>
          </a:p>
          <a:p>
            <a:endParaRPr lang="en-US" dirty="0"/>
          </a:p>
          <a:p>
            <a:r>
              <a:rPr lang="en-US" dirty="0" smtClean="0"/>
              <a:t>What’s the difference between the shoulder joint and the elbow joint?</a:t>
            </a:r>
          </a:p>
          <a:p>
            <a:endParaRPr lang="en-US" dirty="0"/>
          </a:p>
          <a:p>
            <a:r>
              <a:rPr lang="en-US" dirty="0" smtClean="0"/>
              <a:t>Do you notice any similarities in the bones of the arms vs. legs?</a:t>
            </a:r>
            <a:endParaRPr lang="en-US" dirty="0"/>
          </a:p>
        </p:txBody>
      </p:sp>
      <p:pic>
        <p:nvPicPr>
          <p:cNvPr id="11266" name="Picture 2" descr="http://drawingacademy.com/images/drawings/Shoulder-and-Arm-16-3-by-Drawing-Acad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95" y="573067"/>
            <a:ext cx="7790381" cy="52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6" y="0"/>
            <a:ext cx="11115806" cy="1208868"/>
          </a:xfrm>
        </p:spPr>
        <p:txBody>
          <a:bodyPr/>
          <a:lstStyle/>
          <a:p>
            <a:r>
              <a:rPr lang="en-US" dirty="0" smtClean="0"/>
              <a:t>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2" y="1825625"/>
            <a:ext cx="3200400" cy="4412338"/>
          </a:xfrm>
        </p:spPr>
        <p:txBody>
          <a:bodyPr>
            <a:normAutofit/>
          </a:bodyPr>
          <a:lstStyle/>
          <a:p>
            <a:r>
              <a:rPr lang="en-US" dirty="0" smtClean="0"/>
              <a:t>Hands can intimidate even some of the most accomplished artists!</a:t>
            </a:r>
          </a:p>
          <a:p>
            <a:endParaRPr lang="en-US" dirty="0"/>
          </a:p>
          <a:p>
            <a:r>
              <a:rPr lang="en-US" dirty="0" smtClean="0"/>
              <a:t>Use your knowledge of the different sections of the hand to map out different hand positions.</a:t>
            </a:r>
            <a:endParaRPr lang="en-US" dirty="0"/>
          </a:p>
        </p:txBody>
      </p:sp>
      <p:pic>
        <p:nvPicPr>
          <p:cNvPr id="12290" name="Picture 2" descr="http://drawingacademy.com/images/drawings/Bones-of-the-Body-16-4-by-Drawing-Acad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6" y="303038"/>
            <a:ext cx="7419975" cy="60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Drawing Practice!</a:t>
            </a:r>
            <a:endParaRPr lang="en-US" dirty="0"/>
          </a:p>
        </p:txBody>
      </p:sp>
      <p:pic>
        <p:nvPicPr>
          <p:cNvPr id="6" name="Picture 4" descr="http://anatomyhumandb.info/wp-content/uploads/2015/12/human-body-back-side-skeleton-istock-skeletalsystem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20" y="0"/>
            <a:ext cx="8152031" cy="686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30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A gesture drawing is a very quick sketch that artists often use as a warm-up. The goal of a gesture is to capture the general shape and movement of the subject, without getting bogged down in the details.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i.ytimg.com/vi/TsAEQ_Btz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20" y="4968352"/>
            <a:ext cx="2699360" cy="15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ceuponasketch.com/wp-content/uploads/2012/12/gdwaw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004" y="4759569"/>
            <a:ext cx="3245242" cy="19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frankdobiearti.files.wordpress.com/2015/02/gesture-drawing-06-13-13-human-thum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9" t="14341" r="2988" b="242"/>
          <a:stretch/>
        </p:blipFill>
        <p:spPr bwMode="auto">
          <a:xfrm>
            <a:off x="923240" y="3532339"/>
            <a:ext cx="4102274" cy="31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rtists.pixelovely.com/wordpress/wp-content/uploads/2012/10/stickfigur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16" y="1486756"/>
            <a:ext cx="4926425" cy="31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human body has some very predictable measurements that will help you make a body look realistic. Skeletal anatomy and some handy rules of thumb can guide you in your drawings!</a:t>
            </a:r>
            <a:endParaRPr lang="en-U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Let’s learn more</a:t>
            </a:r>
            <a:endParaRPr lang="en-US" sz="1800" dirty="0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adult human is ~7 to 8 heads tall</a:t>
            </a:r>
            <a:endParaRPr lang="en-U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Let’s learn more</a:t>
            </a:r>
            <a:endParaRPr lang="en-US" sz="1800" dirty="0">
              <a:solidFill>
                <a:srgbClr val="DD462F"/>
              </a:solidFill>
            </a:endParaRPr>
          </a:p>
        </p:txBody>
      </p:sp>
      <p:pic>
        <p:nvPicPr>
          <p:cNvPr id="2050" name="Picture 2" descr="a- Starting with the he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1" r="38484" b="10330"/>
          <a:stretch/>
        </p:blipFill>
        <p:spPr bwMode="auto">
          <a:xfrm>
            <a:off x="1835063" y="0"/>
            <a:ext cx="2492679" cy="666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1565753" y="6341663"/>
            <a:ext cx="30375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mming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50" y="468359"/>
            <a:ext cx="7259834" cy="595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898" y="1192568"/>
            <a:ext cx="3444658" cy="441542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30000"/>
              </a:spcBef>
            </a:pPr>
            <a:endParaRPr lang="en-US" sz="240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Let’s learn more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7090" y="701458"/>
            <a:ext cx="7246307" cy="4991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strawberrysingh.com/wp-content/uploads/2013/06/proporti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34" y="813375"/>
            <a:ext cx="6725955" cy="51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4712" y="1935271"/>
            <a:ext cx="2536521" cy="323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30000"/>
              </a:spcBef>
            </a:pPr>
            <a:r>
              <a:rPr lang="en-US" sz="2400" dirty="0">
                <a:solidFill>
                  <a:prstClr val="white"/>
                </a:solidFill>
                <a:latin typeface="Segoe UI Light"/>
              </a:rPr>
              <a:t>Children have bigger heads compared to total height, the younger they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3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3" y="2819308"/>
            <a:ext cx="4717092" cy="2187227"/>
          </a:xfrm>
        </p:spPr>
        <p:txBody>
          <a:bodyPr/>
          <a:lstStyle/>
          <a:p>
            <a:r>
              <a:rPr lang="en-US" dirty="0" smtClean="0"/>
              <a:t>Skeletal Anatomy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Let’s learn more</a:t>
            </a:r>
            <a:endParaRPr lang="en-US" sz="1800" dirty="0">
              <a:solidFill>
                <a:srgbClr val="DD462F"/>
              </a:solidFill>
            </a:endParaRPr>
          </a:p>
        </p:txBody>
      </p:sp>
      <p:pic>
        <p:nvPicPr>
          <p:cNvPr id="5124" name="Picture 4" descr="https://upload.wikimedia.org/wikipedia/en/archive/e/ee/20160218060336!Jack_Skelling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8" y="656384"/>
            <a:ext cx="2034230" cy="55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 sp00ky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39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7117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Basic parts of the skeleton:</a:t>
            </a:r>
          </a:p>
          <a:p>
            <a:r>
              <a:rPr lang="en-US" dirty="0" smtClean="0"/>
              <a:t>-Skull</a:t>
            </a:r>
          </a:p>
          <a:p>
            <a:r>
              <a:rPr lang="en-US" dirty="0" smtClean="0"/>
              <a:t>-Spine</a:t>
            </a:r>
          </a:p>
          <a:p>
            <a:r>
              <a:rPr lang="en-US" dirty="0" smtClean="0"/>
              <a:t>-Shoulder blades and ribs</a:t>
            </a:r>
          </a:p>
          <a:p>
            <a:r>
              <a:rPr lang="en-US" dirty="0" smtClean="0"/>
              <a:t>-Pelvic bone</a:t>
            </a:r>
          </a:p>
          <a:p>
            <a:r>
              <a:rPr lang="en-US" dirty="0" smtClean="0"/>
              <a:t>-Arms and Hands</a:t>
            </a:r>
          </a:p>
          <a:p>
            <a:r>
              <a:rPr lang="en-US" dirty="0" smtClean="0"/>
              <a:t>-Legs and Feet</a:t>
            </a:r>
            <a:endParaRPr lang="en-US" dirty="0"/>
          </a:p>
        </p:txBody>
      </p:sp>
      <p:pic>
        <p:nvPicPr>
          <p:cNvPr id="6146" name="Picture 2" descr="https://upload.wikimedia.org/wikipedia/commons/7/78/3D_Male_Skeleton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14" y="1491470"/>
            <a:ext cx="6821422" cy="51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22" y="1722329"/>
            <a:ext cx="3200400" cy="4803732"/>
          </a:xfrm>
        </p:spPr>
        <p:txBody>
          <a:bodyPr>
            <a:normAutofit/>
          </a:bodyPr>
          <a:lstStyle/>
          <a:p>
            <a:r>
              <a:rPr lang="en-US" dirty="0" smtClean="0"/>
              <a:t>Eye sockets are close to the center of the head</a:t>
            </a:r>
          </a:p>
          <a:p>
            <a:endParaRPr lang="en-US" dirty="0" smtClean="0"/>
          </a:p>
          <a:p>
            <a:r>
              <a:rPr lang="en-US" dirty="0" smtClean="0"/>
              <a:t>The mouth is halfway between the bottom of the nose and the bottom of the chin</a:t>
            </a:r>
          </a:p>
          <a:p>
            <a:endParaRPr lang="en-US" dirty="0"/>
          </a:p>
          <a:p>
            <a:r>
              <a:rPr lang="en-US" dirty="0" smtClean="0"/>
              <a:t>The whole head looks like a squashed sphere with a prism shape for the chin</a:t>
            </a:r>
            <a:endParaRPr lang="en-US" dirty="0"/>
          </a:p>
        </p:txBody>
      </p:sp>
      <p:pic>
        <p:nvPicPr>
          <p:cNvPr id="7170" name="Picture 2" descr="http://ameralart.com/images/eh001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22" y="275574"/>
            <a:ext cx="8352772" cy="65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90</TotalTime>
  <Words>437</Words>
  <Application>Microsoft Office PowerPoint</Application>
  <PresentationFormat>Widescreen</PresentationFormat>
  <Paragraphs>59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Figure Drawing</vt:lpstr>
      <vt:lpstr>Gesture Drawings</vt:lpstr>
      <vt:lpstr>Proportion</vt:lpstr>
      <vt:lpstr>PowerPoint Presentation</vt:lpstr>
      <vt:lpstr>PowerPoint Presentation</vt:lpstr>
      <vt:lpstr>PowerPoint Presentation</vt:lpstr>
      <vt:lpstr>Skeletal Anatomy</vt:lpstr>
      <vt:lpstr>The Basic Skeleton</vt:lpstr>
      <vt:lpstr>The Skull</vt:lpstr>
      <vt:lpstr>Spine and Ribs</vt:lpstr>
      <vt:lpstr>Pelvis / Legs</vt:lpstr>
      <vt:lpstr>Shoulders / Arms</vt:lpstr>
      <vt:lpstr>Hands</vt:lpstr>
      <vt:lpstr>Drawing Practice!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Drawing</dc:title>
  <dc:creator>Rachel Lawrence</dc:creator>
  <cp:keywords/>
  <cp:lastModifiedBy>Rachel Lawrence</cp:lastModifiedBy>
  <cp:revision>9</cp:revision>
  <dcterms:created xsi:type="dcterms:W3CDTF">2016-04-02T01:44:33Z</dcterms:created>
  <dcterms:modified xsi:type="dcterms:W3CDTF">2016-04-02T03:14:47Z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