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84"/>
  </p:notesMasterIdLst>
  <p:sldIdLst>
    <p:sldId id="256" r:id="rId2"/>
    <p:sldId id="260" r:id="rId3"/>
    <p:sldId id="274" r:id="rId4"/>
    <p:sldId id="273" r:id="rId5"/>
    <p:sldId id="272" r:id="rId6"/>
    <p:sldId id="329" r:id="rId7"/>
    <p:sldId id="266" r:id="rId8"/>
    <p:sldId id="334" r:id="rId9"/>
    <p:sldId id="335" r:id="rId10"/>
    <p:sldId id="336" r:id="rId11"/>
    <p:sldId id="337" r:id="rId12"/>
    <p:sldId id="257" r:id="rId13"/>
    <p:sldId id="298" r:id="rId14"/>
    <p:sldId id="300" r:id="rId15"/>
    <p:sldId id="275" r:id="rId16"/>
    <p:sldId id="277" r:id="rId17"/>
    <p:sldId id="278" r:id="rId18"/>
    <p:sldId id="259" r:id="rId19"/>
    <p:sldId id="285" r:id="rId20"/>
    <p:sldId id="276" r:id="rId21"/>
    <p:sldId id="279" r:id="rId22"/>
    <p:sldId id="281" r:id="rId23"/>
    <p:sldId id="282" r:id="rId24"/>
    <p:sldId id="283" r:id="rId25"/>
    <p:sldId id="280" r:id="rId26"/>
    <p:sldId id="258" r:id="rId27"/>
    <p:sldId id="284" r:id="rId28"/>
    <p:sldId id="302" r:id="rId29"/>
    <p:sldId id="301" r:id="rId30"/>
    <p:sldId id="303" r:id="rId31"/>
    <p:sldId id="307" r:id="rId32"/>
    <p:sldId id="305" r:id="rId33"/>
    <p:sldId id="306" r:id="rId34"/>
    <p:sldId id="268" r:id="rId35"/>
    <p:sldId id="292" r:id="rId36"/>
    <p:sldId id="309" r:id="rId37"/>
    <p:sldId id="310" r:id="rId38"/>
    <p:sldId id="311" r:id="rId39"/>
    <p:sldId id="330" r:id="rId40"/>
    <p:sldId id="312" r:id="rId41"/>
    <p:sldId id="313" r:id="rId42"/>
    <p:sldId id="308" r:id="rId43"/>
    <p:sldId id="293" r:id="rId44"/>
    <p:sldId id="315" r:id="rId45"/>
    <p:sldId id="316" r:id="rId46"/>
    <p:sldId id="317" r:id="rId47"/>
    <p:sldId id="318" r:id="rId48"/>
    <p:sldId id="319" r:id="rId49"/>
    <p:sldId id="320" r:id="rId50"/>
    <p:sldId id="321" r:id="rId51"/>
    <p:sldId id="314" r:id="rId52"/>
    <p:sldId id="264" r:id="rId53"/>
    <p:sldId id="322" r:id="rId54"/>
    <p:sldId id="328" r:id="rId55"/>
    <p:sldId id="323" r:id="rId56"/>
    <p:sldId id="324" r:id="rId57"/>
    <p:sldId id="325" r:id="rId58"/>
    <p:sldId id="326" r:id="rId59"/>
    <p:sldId id="327" r:id="rId60"/>
    <p:sldId id="294" r:id="rId61"/>
    <p:sldId id="269" r:id="rId62"/>
    <p:sldId id="289" r:id="rId63"/>
    <p:sldId id="290" r:id="rId64"/>
    <p:sldId id="291" r:id="rId65"/>
    <p:sldId id="331" r:id="rId66"/>
    <p:sldId id="332" r:id="rId67"/>
    <p:sldId id="338" r:id="rId68"/>
    <p:sldId id="339" r:id="rId69"/>
    <p:sldId id="340" r:id="rId70"/>
    <p:sldId id="342" r:id="rId71"/>
    <p:sldId id="341" r:id="rId72"/>
    <p:sldId id="297" r:id="rId73"/>
    <p:sldId id="261" r:id="rId74"/>
    <p:sldId id="295" r:id="rId75"/>
    <p:sldId id="296" r:id="rId76"/>
    <p:sldId id="265" r:id="rId77"/>
    <p:sldId id="333" r:id="rId78"/>
    <p:sldId id="271" r:id="rId79"/>
    <p:sldId id="288" r:id="rId80"/>
    <p:sldId id="287" r:id="rId81"/>
    <p:sldId id="270" r:id="rId82"/>
    <p:sldId id="34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70" autoAdjust="0"/>
  </p:normalViewPr>
  <p:slideViewPr>
    <p:cSldViewPr snapToGrid="0" snapToObjects="1">
      <p:cViewPr varScale="1">
        <p:scale>
          <a:sx n="74" d="100"/>
          <a:sy n="74" d="100"/>
        </p:scale>
        <p:origin x="1692" y="3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C05D-C4D1-BA43-BFFF-8564A67BE908}" type="datetimeFigureOut">
              <a:rPr lang="en-US" smtClean="0"/>
              <a:t>10/16/2015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68E0E-D0FE-D24E-8F41-6FE753C289B3}" type="slidenum">
              <a:rPr lang="en-US" smtClean="0"/>
              <a:t>‹#›</a:t>
            </a:fld>
            <a:endParaRPr lang="en-US"/>
          </a:p>
        </p:txBody>
      </p:sp>
    </p:spTree>
    <p:extLst>
      <p:ext uri="{BB962C8B-B14F-4D97-AF65-F5344CB8AC3E}">
        <p14:creationId xmlns:p14="http://schemas.microsoft.com/office/powerpoint/2010/main" val="34069496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1</a:t>
            </a:fld>
            <a:endParaRPr lang="en-US"/>
          </a:p>
        </p:txBody>
      </p:sp>
    </p:spTree>
    <p:extLst>
      <p:ext uri="{BB962C8B-B14F-4D97-AF65-F5344CB8AC3E}">
        <p14:creationId xmlns:p14="http://schemas.microsoft.com/office/powerpoint/2010/main" val="56458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10</a:t>
            </a:fld>
            <a:endParaRPr lang="en-US"/>
          </a:p>
        </p:txBody>
      </p:sp>
    </p:spTree>
    <p:extLst>
      <p:ext uri="{BB962C8B-B14F-4D97-AF65-F5344CB8AC3E}">
        <p14:creationId xmlns:p14="http://schemas.microsoft.com/office/powerpoint/2010/main" val="1900656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11</a:t>
            </a:fld>
            <a:endParaRPr lang="en-US"/>
          </a:p>
        </p:txBody>
      </p:sp>
    </p:spTree>
    <p:extLst>
      <p:ext uri="{BB962C8B-B14F-4D97-AF65-F5344CB8AC3E}">
        <p14:creationId xmlns:p14="http://schemas.microsoft.com/office/powerpoint/2010/main" val="64942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w</a:t>
            </a:r>
            <a:r>
              <a:rPr lang="en-US" dirty="0" smtClean="0"/>
              <a:t>izard factions at war over the correct</a:t>
            </a:r>
            <a:r>
              <a:rPr lang="en-US" baseline="0" dirty="0" smtClean="0"/>
              <a:t> pronunciation of the word “gif”. They only have a limited amount of time in battle to cast spells so they need to learn to be efficient to win.</a:t>
            </a:r>
          </a:p>
          <a:p>
            <a:endParaRPr lang="en-US" baseline="0" dirty="0" smtClean="0"/>
          </a:p>
          <a:p>
            <a:r>
              <a:rPr lang="en-US" sz="1200" b="0" i="0" kern="1200" dirty="0" smtClean="0">
                <a:solidFill>
                  <a:schemeClr val="tx1"/>
                </a:solidFill>
                <a:effectLst/>
                <a:latin typeface="+mn-lt"/>
                <a:ea typeface="+mn-ea"/>
                <a:cs typeface="+mn-cs"/>
              </a:rPr>
              <a:t>Things Smelling Like Fish. You cast it once for each enemy in the battle and they smell rotting fish for the next half an hour. One step for each enemy, so it is a </a:t>
            </a:r>
            <a:r>
              <a:rPr lang="en-US" sz="1200" b="1" i="0" kern="1200" dirty="0" smtClean="0">
                <a:solidFill>
                  <a:schemeClr val="tx1"/>
                </a:solidFill>
                <a:effectLst/>
                <a:latin typeface="+mn-lt"/>
                <a:ea typeface="+mn-ea"/>
                <a:cs typeface="+mn-cs"/>
              </a:rPr>
              <a:t>O(N) </a:t>
            </a:r>
            <a:r>
              <a:rPr lang="en-US" sz="1200" b="0" i="0" kern="1200" dirty="0" smtClean="0">
                <a:solidFill>
                  <a:schemeClr val="tx1"/>
                </a:solidFill>
                <a:effectLst/>
                <a:latin typeface="+mn-lt"/>
                <a:ea typeface="+mn-ea"/>
                <a:cs typeface="+mn-cs"/>
              </a:rPr>
              <a:t>spell. </a:t>
            </a:r>
            <a:r>
              <a:rPr lang="en-US" sz="1200" b="1" i="0" kern="1200" dirty="0" smtClean="0">
                <a:solidFill>
                  <a:schemeClr val="tx1"/>
                </a:solidFill>
                <a:effectLst/>
                <a:latin typeface="+mn-lt"/>
                <a:ea typeface="+mn-ea"/>
                <a:cs typeface="+mn-cs"/>
              </a:rPr>
              <a:t>Scales linearly.</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spell </a:t>
            </a:r>
            <a:r>
              <a:rPr lang="en-US" sz="1200" b="1" i="0" kern="1200" dirty="0" smtClean="0">
                <a:solidFill>
                  <a:schemeClr val="tx1"/>
                </a:solidFill>
                <a:effectLst/>
                <a:latin typeface="+mn-lt"/>
                <a:ea typeface="+mn-ea"/>
                <a:cs typeface="+mn-cs"/>
              </a:rPr>
              <a:t>of Pairwise Protection </a:t>
            </a:r>
            <a:r>
              <a:rPr lang="en-US" sz="1200" b="0" i="0" kern="1200" dirty="0" smtClean="0">
                <a:solidFill>
                  <a:schemeClr val="tx1"/>
                </a:solidFill>
                <a:effectLst/>
                <a:latin typeface="+mn-lt"/>
                <a:ea typeface="+mn-ea"/>
                <a:cs typeface="+mn-cs"/>
              </a:rPr>
              <a:t>requires you to cast it on each pair of friends and enemies. If there are N enemies and M friends, you need to cast it M*N times. So the cost is </a:t>
            </a:r>
            <a:r>
              <a:rPr lang="en-US" sz="1200" b="1" i="0" kern="1200" dirty="0" smtClean="0">
                <a:solidFill>
                  <a:schemeClr val="tx1"/>
                </a:solidFill>
                <a:effectLst/>
                <a:latin typeface="+mn-lt"/>
                <a:ea typeface="+mn-ea"/>
                <a:cs typeface="+mn-cs"/>
              </a:rPr>
              <a:t>O(M*N).</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spell of </a:t>
            </a:r>
            <a:r>
              <a:rPr lang="en-US" sz="1200" b="1" i="0" kern="1200" dirty="0" smtClean="0">
                <a:solidFill>
                  <a:schemeClr val="tx1"/>
                </a:solidFill>
                <a:effectLst/>
                <a:latin typeface="+mn-lt"/>
                <a:ea typeface="+mn-ea"/>
                <a:cs typeface="+mn-cs"/>
              </a:rPr>
              <a:t>broken</a:t>
            </a:r>
            <a:r>
              <a:rPr lang="en-US" sz="1200" b="1" i="0" kern="1200" baseline="0" dirty="0" smtClean="0">
                <a:solidFill>
                  <a:schemeClr val="tx1"/>
                </a:solidFill>
                <a:effectLst/>
                <a:latin typeface="+mn-lt"/>
                <a:ea typeface="+mn-ea"/>
                <a:cs typeface="+mn-cs"/>
              </a:rPr>
              <a:t> command chain is O(n!)</a:t>
            </a:r>
            <a:endParaRPr lang="en-US" b="0" dirty="0"/>
          </a:p>
        </p:txBody>
      </p:sp>
      <p:sp>
        <p:nvSpPr>
          <p:cNvPr id="4" name="Slide Number Placeholder 3"/>
          <p:cNvSpPr>
            <a:spLocks noGrp="1"/>
          </p:cNvSpPr>
          <p:nvPr>
            <p:ph type="sldNum" sz="quarter" idx="10"/>
          </p:nvPr>
        </p:nvSpPr>
        <p:spPr/>
        <p:txBody>
          <a:bodyPr/>
          <a:lstStyle/>
          <a:p>
            <a:fld id="{12D68E0E-D0FE-D24E-8F41-6FE753C289B3}" type="slidenum">
              <a:rPr lang="en-US" smtClean="0"/>
              <a:t>12</a:t>
            </a:fld>
            <a:endParaRPr lang="en-US"/>
          </a:p>
        </p:txBody>
      </p:sp>
    </p:spTree>
    <p:extLst>
      <p:ext uri="{BB962C8B-B14F-4D97-AF65-F5344CB8AC3E}">
        <p14:creationId xmlns:p14="http://schemas.microsoft.com/office/powerpoint/2010/main" val="189575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20</a:t>
            </a:fld>
            <a:endParaRPr lang="en-US"/>
          </a:p>
        </p:txBody>
      </p:sp>
    </p:spTree>
    <p:extLst>
      <p:ext uri="{BB962C8B-B14F-4D97-AF65-F5344CB8AC3E}">
        <p14:creationId xmlns:p14="http://schemas.microsoft.com/office/powerpoint/2010/main" val="3811123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canceling out coefficient. What</a:t>
            </a:r>
            <a:r>
              <a:rPr lang="en-US" baseline="0" dirty="0" smtClean="0"/>
              <a:t> if there were a constant term? Cancel that too.</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25</a:t>
            </a:fld>
            <a:endParaRPr lang="en-US"/>
          </a:p>
        </p:txBody>
      </p:sp>
    </p:spTree>
    <p:extLst>
      <p:ext uri="{BB962C8B-B14F-4D97-AF65-F5344CB8AC3E}">
        <p14:creationId xmlns:p14="http://schemas.microsoft.com/office/powerpoint/2010/main" val="3119758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w</a:t>
            </a:r>
            <a:r>
              <a:rPr lang="en-US" dirty="0" smtClean="0"/>
              <a:t>izard factions at war over the correct</a:t>
            </a:r>
            <a:r>
              <a:rPr lang="en-US" baseline="0" dirty="0" smtClean="0"/>
              <a:t> pronunciation of the word “gif”. They only have a limited amount of time in battle to cast spells so they need to learn to be efficient to win.</a:t>
            </a:r>
          </a:p>
          <a:p>
            <a:endParaRPr lang="en-US" baseline="0" dirty="0" smtClean="0"/>
          </a:p>
          <a:p>
            <a:r>
              <a:rPr lang="en-US" sz="1200" b="0" i="0" kern="1200" dirty="0" smtClean="0">
                <a:solidFill>
                  <a:schemeClr val="tx1"/>
                </a:solidFill>
                <a:effectLst/>
                <a:latin typeface="+mn-lt"/>
                <a:ea typeface="+mn-ea"/>
                <a:cs typeface="+mn-cs"/>
              </a:rPr>
              <a:t>Things Smelling Like Fish. You cast it once for each enemy in the battle and they smell rotting fish for the next half an hour. One step for each enemy, so it is a </a:t>
            </a:r>
            <a:r>
              <a:rPr lang="en-US" sz="1200" b="1" i="0" kern="1200" dirty="0" smtClean="0">
                <a:solidFill>
                  <a:schemeClr val="tx1"/>
                </a:solidFill>
                <a:effectLst/>
                <a:latin typeface="+mn-lt"/>
                <a:ea typeface="+mn-ea"/>
                <a:cs typeface="+mn-cs"/>
              </a:rPr>
              <a:t>O(N) </a:t>
            </a:r>
            <a:r>
              <a:rPr lang="en-US" sz="1200" b="0" i="0" kern="1200" dirty="0" smtClean="0">
                <a:solidFill>
                  <a:schemeClr val="tx1"/>
                </a:solidFill>
                <a:effectLst/>
                <a:latin typeface="+mn-lt"/>
                <a:ea typeface="+mn-ea"/>
                <a:cs typeface="+mn-cs"/>
              </a:rPr>
              <a:t>spell. </a:t>
            </a:r>
            <a:r>
              <a:rPr lang="en-US" sz="1200" b="1" i="0" kern="1200" dirty="0" smtClean="0">
                <a:solidFill>
                  <a:schemeClr val="tx1"/>
                </a:solidFill>
                <a:effectLst/>
                <a:latin typeface="+mn-lt"/>
                <a:ea typeface="+mn-ea"/>
                <a:cs typeface="+mn-cs"/>
              </a:rPr>
              <a:t>Scales linearly.</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spell </a:t>
            </a:r>
            <a:r>
              <a:rPr lang="en-US" sz="1200" b="1" i="0" kern="1200" dirty="0" smtClean="0">
                <a:solidFill>
                  <a:schemeClr val="tx1"/>
                </a:solidFill>
                <a:effectLst/>
                <a:latin typeface="+mn-lt"/>
                <a:ea typeface="+mn-ea"/>
                <a:cs typeface="+mn-cs"/>
              </a:rPr>
              <a:t>of Pairwise Protection </a:t>
            </a:r>
            <a:r>
              <a:rPr lang="en-US" sz="1200" b="0" i="0" kern="1200" dirty="0" smtClean="0">
                <a:solidFill>
                  <a:schemeClr val="tx1"/>
                </a:solidFill>
                <a:effectLst/>
                <a:latin typeface="+mn-lt"/>
                <a:ea typeface="+mn-ea"/>
                <a:cs typeface="+mn-cs"/>
              </a:rPr>
              <a:t>requires you to cast it on each pair of friends and enemies. If there are N enemies and M friends, you need to cast it M*N times. So the cost is </a:t>
            </a:r>
            <a:r>
              <a:rPr lang="en-US" sz="1200" b="1" i="0" kern="1200" dirty="0" smtClean="0">
                <a:solidFill>
                  <a:schemeClr val="tx1"/>
                </a:solidFill>
                <a:effectLst/>
                <a:latin typeface="+mn-lt"/>
                <a:ea typeface="+mn-ea"/>
                <a:cs typeface="+mn-cs"/>
              </a:rPr>
              <a:t>O(M*N).</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spell of </a:t>
            </a:r>
            <a:r>
              <a:rPr lang="en-US" sz="1200" b="1" i="0" kern="1200" dirty="0" smtClean="0">
                <a:solidFill>
                  <a:schemeClr val="tx1"/>
                </a:solidFill>
                <a:effectLst/>
                <a:latin typeface="+mn-lt"/>
                <a:ea typeface="+mn-ea"/>
                <a:cs typeface="+mn-cs"/>
              </a:rPr>
              <a:t>broken</a:t>
            </a:r>
            <a:r>
              <a:rPr lang="en-US" sz="1200" b="1" i="0" kern="1200" baseline="0" dirty="0" smtClean="0">
                <a:solidFill>
                  <a:schemeClr val="tx1"/>
                </a:solidFill>
                <a:effectLst/>
                <a:latin typeface="+mn-lt"/>
                <a:ea typeface="+mn-ea"/>
                <a:cs typeface="+mn-cs"/>
              </a:rPr>
              <a:t> command chain is O(n!)</a:t>
            </a:r>
            <a:endParaRPr lang="en-US" b="0" dirty="0"/>
          </a:p>
        </p:txBody>
      </p:sp>
      <p:sp>
        <p:nvSpPr>
          <p:cNvPr id="4" name="Slide Number Placeholder 3"/>
          <p:cNvSpPr>
            <a:spLocks noGrp="1"/>
          </p:cNvSpPr>
          <p:nvPr>
            <p:ph type="sldNum" sz="quarter" idx="10"/>
          </p:nvPr>
        </p:nvSpPr>
        <p:spPr/>
        <p:txBody>
          <a:bodyPr/>
          <a:lstStyle/>
          <a:p>
            <a:fld id="{12D68E0E-D0FE-D24E-8F41-6FE753C289B3}" type="slidenum">
              <a:rPr lang="en-US" smtClean="0"/>
              <a:t>27</a:t>
            </a:fld>
            <a:endParaRPr lang="en-US"/>
          </a:p>
        </p:txBody>
      </p:sp>
    </p:spTree>
    <p:extLst>
      <p:ext uri="{BB962C8B-B14F-4D97-AF65-F5344CB8AC3E}">
        <p14:creationId xmlns:p14="http://schemas.microsoft.com/office/powerpoint/2010/main" val="200589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2</a:t>
            </a:fld>
            <a:endParaRPr lang="en-US"/>
          </a:p>
        </p:txBody>
      </p:sp>
    </p:spTree>
    <p:extLst>
      <p:ext uri="{BB962C8B-B14F-4D97-AF65-F5344CB8AC3E}">
        <p14:creationId xmlns:p14="http://schemas.microsoft.com/office/powerpoint/2010/main" val="214599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3</a:t>
            </a:fld>
            <a:endParaRPr lang="en-US"/>
          </a:p>
        </p:txBody>
      </p:sp>
    </p:spTree>
    <p:extLst>
      <p:ext uri="{BB962C8B-B14F-4D97-AF65-F5344CB8AC3E}">
        <p14:creationId xmlns:p14="http://schemas.microsoft.com/office/powerpoint/2010/main" val="7630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4</a:t>
            </a:fld>
            <a:endParaRPr lang="en-US"/>
          </a:p>
        </p:txBody>
      </p:sp>
    </p:spTree>
    <p:extLst>
      <p:ext uri="{BB962C8B-B14F-4D97-AF65-F5344CB8AC3E}">
        <p14:creationId xmlns:p14="http://schemas.microsoft.com/office/powerpoint/2010/main" val="85453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5</a:t>
            </a:fld>
            <a:endParaRPr lang="en-US"/>
          </a:p>
        </p:txBody>
      </p:sp>
    </p:spTree>
    <p:extLst>
      <p:ext uri="{BB962C8B-B14F-4D97-AF65-F5344CB8AC3E}">
        <p14:creationId xmlns:p14="http://schemas.microsoft.com/office/powerpoint/2010/main" val="243755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6</a:t>
            </a:fld>
            <a:endParaRPr lang="en-US"/>
          </a:p>
        </p:txBody>
      </p:sp>
    </p:spTree>
    <p:extLst>
      <p:ext uri="{BB962C8B-B14F-4D97-AF65-F5344CB8AC3E}">
        <p14:creationId xmlns:p14="http://schemas.microsoft.com/office/powerpoint/2010/main" val="5900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7</a:t>
            </a:fld>
            <a:endParaRPr lang="en-US"/>
          </a:p>
        </p:txBody>
      </p:sp>
    </p:spTree>
    <p:extLst>
      <p:ext uri="{BB962C8B-B14F-4D97-AF65-F5344CB8AC3E}">
        <p14:creationId xmlns:p14="http://schemas.microsoft.com/office/powerpoint/2010/main" val="17666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8</a:t>
            </a:fld>
            <a:endParaRPr lang="en-US"/>
          </a:p>
        </p:txBody>
      </p:sp>
    </p:spTree>
    <p:extLst>
      <p:ext uri="{BB962C8B-B14F-4D97-AF65-F5344CB8AC3E}">
        <p14:creationId xmlns:p14="http://schemas.microsoft.com/office/powerpoint/2010/main" val="187951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things. Specifically,</a:t>
            </a:r>
            <a:r>
              <a:rPr lang="en-US" baseline="0" dirty="0" smtClean="0"/>
              <a:t> easy COMPUTATIONAL PROBLEMS. </a:t>
            </a:r>
          </a:p>
          <a:p>
            <a:r>
              <a:rPr lang="en-US" baseline="0" dirty="0" smtClean="0"/>
              <a:t>What’s a computational problem?</a:t>
            </a:r>
          </a:p>
          <a:p>
            <a:r>
              <a:rPr lang="en-US" dirty="0" smtClean="0"/>
              <a:t>Any time</a:t>
            </a:r>
            <a:r>
              <a:rPr lang="en-US" baseline="0" dirty="0" smtClean="0"/>
              <a:t> you can </a:t>
            </a:r>
            <a:r>
              <a:rPr lang="en-US" b="1" baseline="0" dirty="0" smtClean="0"/>
              <a:t>list the steps </a:t>
            </a:r>
            <a:r>
              <a:rPr lang="en-US" baseline="0" dirty="0" smtClean="0"/>
              <a:t>to a problem, it can be a computational problem. The list of steps is an </a:t>
            </a:r>
            <a:r>
              <a:rPr lang="en-US" b="1" baseline="0" dirty="0" smtClean="0"/>
              <a:t>algorithm</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12D68E0E-D0FE-D24E-8F41-6FE753C289B3}" type="slidenum">
              <a:rPr lang="en-US" smtClean="0"/>
              <a:t>9</a:t>
            </a:fld>
            <a:endParaRPr lang="en-US"/>
          </a:p>
        </p:txBody>
      </p:sp>
    </p:spTree>
    <p:extLst>
      <p:ext uri="{BB962C8B-B14F-4D97-AF65-F5344CB8AC3E}">
        <p14:creationId xmlns:p14="http://schemas.microsoft.com/office/powerpoint/2010/main" val="97431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11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287430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68015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67625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60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86689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Tree>
    <p:extLst>
      <p:ext uri="{BB962C8B-B14F-4D97-AF65-F5344CB8AC3E}">
        <p14:creationId xmlns:p14="http://schemas.microsoft.com/office/powerpoint/2010/main" val="89991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71360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0" lang="en-US"/>
          </a:p>
        </p:txBody>
      </p:sp>
      <p:sp>
        <p:nvSpPr>
          <p:cNvPr id="9" name="Slide Number Placeholder 8"/>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355776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eaLnBrk="1" latinLnBrk="0" hangingPunct="1"/>
            <a:fld id="{9D21D778-B565-4D7E-94D7-64010A445B68}" type="datetimeFigureOut">
              <a:rPr lang="en-US" smtClean="0"/>
              <a:pPr eaLnBrk="1" latinLnBrk="0" hangingPunct="1"/>
              <a:t>10/16/2015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0"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254356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10/16/2015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72327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lgn="r" eaLnBrk="1" latinLnBrk="0" hangingPunct="1"/>
            <a:fld id="{9D21D778-B565-4D7E-94D7-64010A445B68}" type="datetimeFigureOut">
              <a:rPr lang="en-US" smtClean="0"/>
              <a:pPr algn="r" eaLnBrk="1" latinLnBrk="0" hangingPunct="1"/>
              <a:t>10/16/2015</a:t>
            </a:fld>
            <a:endParaRPr lang="en-US" sz="1400" dirty="0">
              <a:solidFill>
                <a:srgbClr val="FFFFFF"/>
              </a:solidFill>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537607"/>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jpeg"/><Relationship Id="rId10" Type="http://schemas.openxmlformats.org/officeDocument/2006/relationships/image" Target="../media/image9.gif"/><Relationship Id="rId4" Type="http://schemas.openxmlformats.org/officeDocument/2006/relationships/image" Target="../media/image3.jpeg"/><Relationship Id="rId9"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7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7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7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HARD PROBLEMS</a:t>
            </a:r>
            <a:endParaRPr lang="en-US" dirty="0"/>
          </a:p>
        </p:txBody>
      </p:sp>
      <p:sp>
        <p:nvSpPr>
          <p:cNvPr id="5" name="Subtitle 4"/>
          <p:cNvSpPr>
            <a:spLocks noGrp="1"/>
          </p:cNvSpPr>
          <p:nvPr>
            <p:ph type="subTitle" idx="1"/>
          </p:nvPr>
        </p:nvSpPr>
        <p:spPr>
          <a:xfrm>
            <a:off x="649184" y="4706201"/>
            <a:ext cx="7976065" cy="1143000"/>
          </a:xfrm>
        </p:spPr>
        <p:txBody>
          <a:bodyPr/>
          <a:lstStyle/>
          <a:p>
            <a:pPr algn="ctr"/>
            <a:r>
              <a:rPr lang="en-US" dirty="0" smtClean="0"/>
              <a:t>The Story of things we don’t know how to do</a:t>
            </a:r>
          </a:p>
        </p:txBody>
      </p:sp>
    </p:spTree>
    <p:extLst>
      <p:ext uri="{BB962C8B-B14F-4D97-AF65-F5344CB8AC3E}">
        <p14:creationId xmlns:p14="http://schemas.microsoft.com/office/powerpoint/2010/main" val="3038272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b="1" dirty="0" smtClean="0"/>
              <a:t>HARD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t>We will measure how hard a problem is by how long it takes (a computer) to find the answer</a:t>
            </a:r>
          </a:p>
          <a:p>
            <a:endParaRPr lang="en-US" dirty="0"/>
          </a:p>
          <a:p>
            <a:r>
              <a:rPr lang="en-US" dirty="0" smtClean="0"/>
              <a:t>Computers run at different speeds, so we really want to know </a:t>
            </a:r>
            <a:r>
              <a:rPr lang="en-US" b="1" dirty="0" smtClean="0"/>
              <a:t>how many steps</a:t>
            </a:r>
            <a:r>
              <a:rPr lang="en-US" dirty="0" smtClean="0"/>
              <a:t> the algorithm takes.</a:t>
            </a:r>
          </a:p>
          <a:p>
            <a:endParaRPr lang="en-US" dirty="0"/>
          </a:p>
          <a:p>
            <a:r>
              <a:rPr lang="en-US" dirty="0" smtClean="0"/>
              <a:t>So: A hard problem is one that is very </a:t>
            </a:r>
            <a:r>
              <a:rPr lang="en-US" b="1" dirty="0" smtClean="0"/>
              <a:t>slow</a:t>
            </a:r>
            <a:r>
              <a:rPr lang="en-US" dirty="0" smtClean="0"/>
              <a:t> to solve, and an easy problem is one that is </a:t>
            </a:r>
            <a:r>
              <a:rPr lang="en-US" b="1" dirty="0" smtClean="0"/>
              <a:t>fast</a:t>
            </a:r>
            <a:r>
              <a:rPr lang="en-US" dirty="0" smtClean="0"/>
              <a:t> to solve on a computer.</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172006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b="1" dirty="0" smtClean="0"/>
              <a:t>HARD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t>We will measure how hard a problem is by how long it takes (a computer) to find the answer</a:t>
            </a:r>
          </a:p>
          <a:p>
            <a:endParaRPr lang="en-US" dirty="0"/>
          </a:p>
          <a:p>
            <a:r>
              <a:rPr lang="en-US" dirty="0" smtClean="0"/>
              <a:t>Computers run at different speeds, so we really want to know </a:t>
            </a:r>
            <a:r>
              <a:rPr lang="en-US" b="1" dirty="0" smtClean="0"/>
              <a:t>how many steps</a:t>
            </a:r>
            <a:r>
              <a:rPr lang="en-US" dirty="0" smtClean="0"/>
              <a:t> the algorithm takes.</a:t>
            </a:r>
          </a:p>
          <a:p>
            <a:endParaRPr lang="en-US" dirty="0"/>
          </a:p>
          <a:p>
            <a:r>
              <a:rPr lang="en-US" dirty="0" smtClean="0"/>
              <a:t>So: A hard problem is one that is very </a:t>
            </a:r>
            <a:r>
              <a:rPr lang="en-US" b="1" dirty="0" smtClean="0"/>
              <a:t>slow</a:t>
            </a:r>
            <a:r>
              <a:rPr lang="en-US" dirty="0" smtClean="0"/>
              <a:t> to solve, and an easy problem is one that is </a:t>
            </a:r>
            <a:r>
              <a:rPr lang="en-US" b="1" dirty="0" smtClean="0"/>
              <a:t>fast</a:t>
            </a:r>
            <a:r>
              <a:rPr lang="en-US" dirty="0" smtClean="0"/>
              <a:t> to solve on a computer.</a:t>
            </a:r>
          </a:p>
          <a:p>
            <a:pPr marL="0" indent="0" algn="ctr">
              <a:buNone/>
            </a:pPr>
            <a:endParaRPr lang="en-US" b="1" dirty="0"/>
          </a:p>
          <a:p>
            <a:pPr lvl="1"/>
            <a:endParaRPr lang="en-US" dirty="0" smtClean="0"/>
          </a:p>
          <a:p>
            <a:pPr lvl="1"/>
            <a:endParaRPr lang="en-US" dirty="0"/>
          </a:p>
        </p:txBody>
      </p:sp>
      <p:sp>
        <p:nvSpPr>
          <p:cNvPr id="4" name="TextBox 3"/>
          <p:cNvSpPr txBox="1"/>
          <p:nvPr/>
        </p:nvSpPr>
        <p:spPr>
          <a:xfrm>
            <a:off x="1743171" y="5423093"/>
            <a:ext cx="5703376" cy="369332"/>
          </a:xfrm>
          <a:prstGeom prst="rect">
            <a:avLst/>
          </a:prstGeom>
          <a:noFill/>
        </p:spPr>
        <p:txBody>
          <a:bodyPr wrap="square" rtlCol="0">
            <a:spAutoFit/>
          </a:bodyPr>
          <a:lstStyle/>
          <a:p>
            <a:r>
              <a:rPr lang="en-US" dirty="0" smtClean="0">
                <a:solidFill>
                  <a:srgbClr val="00B050"/>
                </a:solidFill>
              </a:rPr>
              <a:t>But how can we </a:t>
            </a:r>
            <a:r>
              <a:rPr lang="en-US" b="1" dirty="0" smtClean="0">
                <a:solidFill>
                  <a:srgbClr val="00B050"/>
                </a:solidFill>
              </a:rPr>
              <a:t>measure</a:t>
            </a:r>
            <a:r>
              <a:rPr lang="en-US" dirty="0" smtClean="0">
                <a:solidFill>
                  <a:srgbClr val="00B050"/>
                </a:solidFill>
              </a:rPr>
              <a:t> exactly how hard a problem is?</a:t>
            </a:r>
            <a:endParaRPr lang="en-US" dirty="0">
              <a:solidFill>
                <a:srgbClr val="00B050"/>
              </a:solidFill>
            </a:endParaRPr>
          </a:p>
        </p:txBody>
      </p:sp>
    </p:spTree>
    <p:extLst>
      <p:ext uri="{BB962C8B-B14F-4D97-AF65-F5344CB8AC3E}">
        <p14:creationId xmlns:p14="http://schemas.microsoft.com/office/powerpoint/2010/main" val="249889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beginning…</a:t>
            </a:r>
            <a:endParaRPr lang="en-US" dirty="0"/>
          </a:p>
        </p:txBody>
      </p:sp>
      <p:pic>
        <p:nvPicPr>
          <p:cNvPr id="1026" name="Picture 2" descr="http://orig07.deviantart.net/1cb5/f/2012/006/e/3/battle_and_wizard_by_viviengros-d4lgnn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6884" y="1850930"/>
            <a:ext cx="6155952" cy="43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25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 are your Functions?</a:t>
            </a:r>
            <a:endParaRPr lang="en-US" dirty="0"/>
          </a:p>
        </p:txBody>
      </p:sp>
      <p:pic>
        <p:nvPicPr>
          <p:cNvPr id="30722" name="Picture 2" descr="http://www.emathematics.net/imagenes/asymptote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355" y="2040799"/>
            <a:ext cx="4392084" cy="3874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2845" y="2893017"/>
            <a:ext cx="3226845" cy="1569660"/>
          </a:xfrm>
          <a:prstGeom prst="rect">
            <a:avLst/>
          </a:prstGeom>
          <a:noFill/>
        </p:spPr>
        <p:txBody>
          <a:bodyPr wrap="none" rtlCol="0">
            <a:spAutoFit/>
          </a:bodyPr>
          <a:lstStyle/>
          <a:p>
            <a:pPr algn="ctr"/>
            <a:r>
              <a:rPr lang="en-US" sz="2400" b="1" dirty="0" smtClean="0"/>
              <a:t>“</a:t>
            </a:r>
            <a:r>
              <a:rPr lang="en-US" sz="2400" b="1" dirty="0" err="1" smtClean="0"/>
              <a:t>Asymptotics</a:t>
            </a:r>
            <a:r>
              <a:rPr lang="en-US" sz="2400" b="1" dirty="0" smtClean="0"/>
              <a:t>” </a:t>
            </a:r>
          </a:p>
          <a:p>
            <a:pPr algn="ctr"/>
            <a:r>
              <a:rPr lang="en-US" sz="2400" dirty="0" smtClean="0"/>
              <a:t>= </a:t>
            </a:r>
            <a:endParaRPr lang="en-US" sz="2400" dirty="0"/>
          </a:p>
          <a:p>
            <a:pPr algn="ctr"/>
            <a:r>
              <a:rPr lang="en-US" sz="2400" dirty="0" smtClean="0"/>
              <a:t>Behavior as the function</a:t>
            </a:r>
          </a:p>
          <a:p>
            <a:pPr algn="ctr"/>
            <a:r>
              <a:rPr lang="en-US" sz="2400" dirty="0" smtClean="0"/>
              <a:t>goes to infinity</a:t>
            </a:r>
            <a:endParaRPr lang="en-US" sz="2400" dirty="0"/>
          </a:p>
        </p:txBody>
      </p:sp>
    </p:spTree>
    <p:extLst>
      <p:ext uri="{BB962C8B-B14F-4D97-AF65-F5344CB8AC3E}">
        <p14:creationId xmlns:p14="http://schemas.microsoft.com/office/powerpoint/2010/main" val="210153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 are your Functions?</a:t>
            </a:r>
            <a:endParaRPr lang="en-US" dirty="0"/>
          </a:p>
        </p:txBody>
      </p:sp>
      <p:pic>
        <p:nvPicPr>
          <p:cNvPr id="5122" name="Picture 2" descr="https://upload.wikimedia.org/wikipedia/commons/thumb/8/89/Big-O-notation.png/400px-Big-O-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619" y="2238255"/>
            <a:ext cx="3810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1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 are your Functions?</a:t>
            </a:r>
            <a:endParaRPr lang="en-US" dirty="0"/>
          </a:p>
        </p:txBody>
      </p:sp>
      <p:pic>
        <p:nvPicPr>
          <p:cNvPr id="7170" name="Picture 2" descr="http://www.i-programmer.info/images/stories/BabBag/NPComplete/or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297" y="2184991"/>
            <a:ext cx="40481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6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t>Big O notation is a way we can </a:t>
            </a:r>
            <a:r>
              <a:rPr lang="en-US" b="1" dirty="0" smtClean="0"/>
              <a:t>measure </a:t>
            </a:r>
            <a:r>
              <a:rPr lang="en-US" dirty="0" smtClean="0"/>
              <a:t>how long an algorithm takes to run. </a:t>
            </a:r>
          </a:p>
        </p:txBody>
      </p:sp>
    </p:spTree>
    <p:extLst>
      <p:ext uri="{BB962C8B-B14F-4D97-AF65-F5344CB8AC3E}">
        <p14:creationId xmlns:p14="http://schemas.microsoft.com/office/powerpoint/2010/main" val="514573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t>Big O notation is a way we can </a:t>
            </a:r>
            <a:r>
              <a:rPr lang="en-US" b="1" dirty="0" smtClean="0"/>
              <a:t>measure </a:t>
            </a:r>
            <a:r>
              <a:rPr lang="en-US" dirty="0" smtClean="0"/>
              <a:t>how long an algorithm takes to run. </a:t>
            </a:r>
          </a:p>
          <a:p>
            <a:pPr lvl="1"/>
            <a:r>
              <a:rPr lang="en-US" dirty="0" smtClean="0"/>
              <a:t>It's how we compare the </a:t>
            </a:r>
            <a:r>
              <a:rPr lang="en-US" b="1" dirty="0" smtClean="0"/>
              <a:t>efficiency </a:t>
            </a:r>
            <a:r>
              <a:rPr lang="en-US" dirty="0" smtClean="0"/>
              <a:t>of different approaches to a problem.</a:t>
            </a:r>
          </a:p>
          <a:p>
            <a:pPr lvl="1"/>
            <a:endParaRPr lang="en-US" dirty="0" smtClean="0"/>
          </a:p>
        </p:txBody>
      </p:sp>
    </p:spTree>
    <p:extLst>
      <p:ext uri="{BB962C8B-B14F-4D97-AF65-F5344CB8AC3E}">
        <p14:creationId xmlns:p14="http://schemas.microsoft.com/office/powerpoint/2010/main" val="2056729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t>Big O notation is a way we can </a:t>
            </a:r>
            <a:r>
              <a:rPr lang="en-US" b="1" dirty="0" smtClean="0"/>
              <a:t>measure </a:t>
            </a:r>
            <a:r>
              <a:rPr lang="en-US" dirty="0" smtClean="0"/>
              <a:t>how long an algorithm takes to run. </a:t>
            </a:r>
          </a:p>
          <a:p>
            <a:pPr lvl="1"/>
            <a:r>
              <a:rPr lang="en-US" dirty="0" smtClean="0"/>
              <a:t>It's how we compare the </a:t>
            </a:r>
            <a:r>
              <a:rPr lang="en-US" b="1" dirty="0" smtClean="0"/>
              <a:t>efficiency </a:t>
            </a:r>
            <a:r>
              <a:rPr lang="en-US" dirty="0" smtClean="0"/>
              <a:t>of different approaches to a problem.</a:t>
            </a:r>
          </a:p>
          <a:p>
            <a:pPr marL="201168" lvl="1" indent="0">
              <a:buNone/>
            </a:pPr>
            <a:endParaRPr lang="en-US" dirty="0"/>
          </a:p>
          <a:p>
            <a:pPr marL="0" algn="ctr">
              <a:buNone/>
            </a:pPr>
            <a:r>
              <a:rPr lang="en-US" sz="2800" dirty="0" smtClean="0"/>
              <a:t>Big O notation measures:</a:t>
            </a:r>
          </a:p>
          <a:p>
            <a:pPr marL="0" algn="ctr">
              <a:buNone/>
            </a:pPr>
            <a:r>
              <a:rPr lang="en-US" sz="2800" b="1" dirty="0" smtClean="0"/>
              <a:t>How long</a:t>
            </a:r>
            <a:r>
              <a:rPr lang="en-US" sz="2800" dirty="0" smtClean="0"/>
              <a:t> an algorithm takes to run,</a:t>
            </a:r>
            <a:br>
              <a:rPr lang="en-US" sz="2800" dirty="0" smtClean="0"/>
            </a:br>
            <a:r>
              <a:rPr lang="en-US" sz="2800" dirty="0" smtClean="0"/>
              <a:t> as a </a:t>
            </a:r>
            <a:r>
              <a:rPr lang="en-US" sz="2800" b="1" dirty="0" smtClean="0"/>
              <a:t>function </a:t>
            </a:r>
            <a:r>
              <a:rPr lang="en-US" sz="2800" dirty="0" smtClean="0"/>
              <a:t>of how big the </a:t>
            </a:r>
            <a:r>
              <a:rPr lang="en-US" sz="2800" b="1" dirty="0" smtClean="0"/>
              <a:t>input size</a:t>
            </a:r>
            <a:r>
              <a:rPr lang="en-US" sz="2800" dirty="0"/>
              <a:t> </a:t>
            </a:r>
            <a:r>
              <a:rPr lang="en-US" sz="2800" dirty="0" smtClean="0"/>
              <a:t>is.*</a:t>
            </a:r>
          </a:p>
          <a:p>
            <a:pPr lvl="1"/>
            <a:endParaRPr lang="en-US" dirty="0" smtClean="0"/>
          </a:p>
        </p:txBody>
      </p:sp>
    </p:spTree>
    <p:extLst>
      <p:ext uri="{BB962C8B-B14F-4D97-AF65-F5344CB8AC3E}">
        <p14:creationId xmlns:p14="http://schemas.microsoft.com/office/powerpoint/2010/main" val="40423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t>Big O notation is a way we can </a:t>
            </a:r>
            <a:r>
              <a:rPr lang="en-US" b="1" dirty="0" smtClean="0"/>
              <a:t>measure </a:t>
            </a:r>
            <a:r>
              <a:rPr lang="en-US" dirty="0" smtClean="0"/>
              <a:t>how long an algorithm takes to run. </a:t>
            </a:r>
          </a:p>
          <a:p>
            <a:pPr lvl="1"/>
            <a:r>
              <a:rPr lang="en-US" dirty="0" smtClean="0"/>
              <a:t>It's how we compare the </a:t>
            </a:r>
            <a:r>
              <a:rPr lang="en-US" b="1" dirty="0" smtClean="0"/>
              <a:t>efficiency </a:t>
            </a:r>
            <a:r>
              <a:rPr lang="en-US" dirty="0" smtClean="0"/>
              <a:t>of different approaches to a problem.</a:t>
            </a:r>
          </a:p>
          <a:p>
            <a:pPr marL="201168" lvl="1" indent="0">
              <a:buNone/>
            </a:pPr>
            <a:endParaRPr lang="en-US" dirty="0"/>
          </a:p>
          <a:p>
            <a:pPr marL="0" algn="ctr">
              <a:buNone/>
            </a:pPr>
            <a:r>
              <a:rPr lang="en-US" sz="2800" dirty="0" smtClean="0"/>
              <a:t>Big O notation measures:</a:t>
            </a:r>
          </a:p>
          <a:p>
            <a:pPr marL="0" algn="ctr">
              <a:buNone/>
            </a:pPr>
            <a:r>
              <a:rPr lang="en-US" sz="2800" b="1" dirty="0" smtClean="0"/>
              <a:t>How long</a:t>
            </a:r>
            <a:r>
              <a:rPr lang="en-US" sz="2800" dirty="0" smtClean="0"/>
              <a:t> an algorithm takes to run,</a:t>
            </a:r>
            <a:br>
              <a:rPr lang="en-US" sz="2800" dirty="0" smtClean="0"/>
            </a:br>
            <a:r>
              <a:rPr lang="en-US" sz="2800" dirty="0" smtClean="0"/>
              <a:t> as a </a:t>
            </a:r>
            <a:r>
              <a:rPr lang="en-US" sz="2800" b="1" dirty="0" smtClean="0"/>
              <a:t>function </a:t>
            </a:r>
            <a:r>
              <a:rPr lang="en-US" sz="2800" dirty="0" smtClean="0"/>
              <a:t>of how big the </a:t>
            </a:r>
            <a:r>
              <a:rPr lang="en-US" sz="2800" b="1" dirty="0" smtClean="0"/>
              <a:t>input size</a:t>
            </a:r>
            <a:r>
              <a:rPr lang="en-US" sz="2800" dirty="0"/>
              <a:t> </a:t>
            </a:r>
            <a:r>
              <a:rPr lang="en-US" sz="2800" dirty="0" smtClean="0"/>
              <a:t>is.*</a:t>
            </a:r>
          </a:p>
          <a:p>
            <a:pPr lvl="1"/>
            <a:endParaRPr lang="en-US" dirty="0" smtClean="0"/>
          </a:p>
        </p:txBody>
      </p:sp>
      <p:sp>
        <p:nvSpPr>
          <p:cNvPr id="5" name="TextBox 4"/>
          <p:cNvSpPr txBox="1"/>
          <p:nvPr/>
        </p:nvSpPr>
        <p:spPr>
          <a:xfrm>
            <a:off x="5608320" y="6426200"/>
            <a:ext cx="3300840" cy="369332"/>
          </a:xfrm>
          <a:prstGeom prst="rect">
            <a:avLst/>
          </a:prstGeom>
          <a:noFill/>
        </p:spPr>
        <p:txBody>
          <a:bodyPr wrap="none" rtlCol="0">
            <a:spAutoFit/>
          </a:bodyPr>
          <a:lstStyle/>
          <a:p>
            <a:r>
              <a:rPr lang="en-US" dirty="0" smtClean="0">
                <a:solidFill>
                  <a:schemeClr val="bg1"/>
                </a:solidFill>
              </a:rPr>
              <a:t>* As the input size gets very large</a:t>
            </a:r>
            <a:endParaRPr lang="en-US" dirty="0">
              <a:solidFill>
                <a:schemeClr val="bg1"/>
              </a:solidFill>
            </a:endParaRPr>
          </a:p>
        </p:txBody>
      </p:sp>
    </p:spTree>
    <p:extLst>
      <p:ext uri="{BB962C8B-B14F-4D97-AF65-F5344CB8AC3E}">
        <p14:creationId xmlns:p14="http://schemas.microsoft.com/office/powerpoint/2010/main" val="194282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7607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t>Big O notation is a way we can </a:t>
            </a:r>
            <a:r>
              <a:rPr lang="en-US" b="1" dirty="0" smtClean="0"/>
              <a:t>measure </a:t>
            </a:r>
            <a:r>
              <a:rPr lang="en-US" dirty="0" smtClean="0"/>
              <a:t>how long an algorithm takes to run. </a:t>
            </a:r>
          </a:p>
          <a:p>
            <a:pPr lvl="1"/>
            <a:r>
              <a:rPr lang="en-US" dirty="0" smtClean="0"/>
              <a:t>It's how we compare the </a:t>
            </a:r>
            <a:r>
              <a:rPr lang="en-US" b="1" dirty="0" smtClean="0"/>
              <a:t>efficiency </a:t>
            </a:r>
            <a:r>
              <a:rPr lang="en-US" dirty="0" smtClean="0"/>
              <a:t>of different approaches to a problem.</a:t>
            </a:r>
          </a:p>
          <a:p>
            <a:pPr marL="201168" lvl="1" indent="0">
              <a:buNone/>
            </a:pPr>
            <a:endParaRPr lang="en-US" dirty="0"/>
          </a:p>
          <a:p>
            <a:pPr marL="0" algn="ctr">
              <a:buNone/>
            </a:pPr>
            <a:r>
              <a:rPr lang="en-US" sz="2800" dirty="0" smtClean="0"/>
              <a:t>Big O notation measures:</a:t>
            </a:r>
          </a:p>
          <a:p>
            <a:pPr marL="0" algn="ctr">
              <a:buNone/>
            </a:pPr>
            <a:r>
              <a:rPr lang="en-US" sz="2800" b="1" dirty="0" smtClean="0"/>
              <a:t>How long</a:t>
            </a:r>
            <a:r>
              <a:rPr lang="en-US" sz="2800" dirty="0" smtClean="0"/>
              <a:t> an algorithm takes to run,</a:t>
            </a:r>
            <a:br>
              <a:rPr lang="en-US" sz="2800" dirty="0" smtClean="0"/>
            </a:br>
            <a:r>
              <a:rPr lang="en-US" sz="2800" dirty="0" smtClean="0"/>
              <a:t> as a </a:t>
            </a:r>
            <a:r>
              <a:rPr lang="en-US" sz="2800" b="1" dirty="0" smtClean="0"/>
              <a:t>function </a:t>
            </a:r>
            <a:r>
              <a:rPr lang="en-US" sz="2800" dirty="0" smtClean="0"/>
              <a:t>of how big the </a:t>
            </a:r>
            <a:r>
              <a:rPr lang="en-US" sz="2800" b="1" dirty="0" smtClean="0"/>
              <a:t>input size</a:t>
            </a:r>
            <a:r>
              <a:rPr lang="en-US" sz="2800" dirty="0"/>
              <a:t> </a:t>
            </a:r>
            <a:r>
              <a:rPr lang="en-US" sz="2800" dirty="0" smtClean="0"/>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13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solidFill>
                  <a:schemeClr val="bg1"/>
                </a:solidFill>
              </a:rPr>
              <a:t>Big O notation is way we can </a:t>
            </a:r>
            <a:r>
              <a:rPr lang="en-US" b="1" dirty="0" smtClean="0">
                <a:solidFill>
                  <a:schemeClr val="bg1"/>
                </a:solidFill>
              </a:rPr>
              <a:t>measure </a:t>
            </a:r>
            <a:r>
              <a:rPr lang="en-US" dirty="0" smtClean="0">
                <a:solidFill>
                  <a:schemeClr val="bg1"/>
                </a:solidFill>
              </a:rPr>
              <a:t>how long an algorithm takes to run. </a:t>
            </a:r>
          </a:p>
          <a:p>
            <a:pPr marL="201168" lvl="1" indent="0">
              <a:buNone/>
            </a:pPr>
            <a:r>
              <a:rPr lang="en-US" dirty="0" smtClean="0">
                <a:solidFill>
                  <a:schemeClr val="bg1"/>
                </a:solidFill>
              </a:rPr>
              <a:t>It's how we compare the </a:t>
            </a:r>
            <a:r>
              <a:rPr lang="en-US" b="1" dirty="0" smtClean="0">
                <a:solidFill>
                  <a:schemeClr val="bg1"/>
                </a:solidFill>
              </a:rPr>
              <a:t>efficiency </a:t>
            </a:r>
            <a:r>
              <a:rPr lang="en-US" dirty="0" smtClean="0">
                <a:solidFill>
                  <a:schemeClr val="bg1"/>
                </a:solidFill>
              </a:rPr>
              <a:t>of different approaches to a problem.</a:t>
            </a:r>
          </a:p>
          <a:p>
            <a:pPr marL="201168" lvl="1" indent="0">
              <a:buNone/>
            </a:pPr>
            <a:endParaRPr lang="en-US" dirty="0">
              <a:solidFill>
                <a:schemeClr val="bg1"/>
              </a:solidFill>
            </a:endParaRPr>
          </a:p>
          <a:p>
            <a:pPr marL="0" algn="ctr">
              <a:buNone/>
            </a:pPr>
            <a:r>
              <a:rPr lang="en-US" sz="2800" dirty="0" smtClean="0">
                <a:solidFill>
                  <a:schemeClr val="bg1"/>
                </a:solidFill>
              </a:rPr>
              <a:t>Big O notation measures:</a:t>
            </a:r>
          </a:p>
          <a:p>
            <a:pPr marL="0" algn="ctr">
              <a:buNone/>
            </a:pPr>
            <a:r>
              <a:rPr lang="en-US" sz="2800" b="1" dirty="0" smtClean="0">
                <a:solidFill>
                  <a:schemeClr val="bg1"/>
                </a:solidFill>
              </a:rPr>
              <a:t>How long</a:t>
            </a:r>
            <a:r>
              <a:rPr lang="en-US" sz="2800" dirty="0" smtClean="0">
                <a:solidFill>
                  <a:schemeClr val="bg1"/>
                </a:solidFill>
              </a:rPr>
              <a:t> an algorithm takes to run,</a:t>
            </a:r>
            <a:br>
              <a:rPr lang="en-US" sz="2800" dirty="0" smtClean="0">
                <a:solidFill>
                  <a:schemeClr val="bg1"/>
                </a:solidFill>
              </a:rPr>
            </a:br>
            <a:r>
              <a:rPr lang="en-US" sz="2800" dirty="0" smtClean="0">
                <a:solidFill>
                  <a:schemeClr val="bg1"/>
                </a:solidFill>
              </a:rPr>
              <a:t> as a </a:t>
            </a:r>
            <a:r>
              <a:rPr lang="en-US" sz="2800" b="1" dirty="0" smtClean="0">
                <a:solidFill>
                  <a:schemeClr val="bg1"/>
                </a:solidFill>
              </a:rPr>
              <a:t>function </a:t>
            </a:r>
            <a:r>
              <a:rPr lang="en-US" sz="2800" dirty="0" smtClean="0">
                <a:solidFill>
                  <a:schemeClr val="bg1"/>
                </a:solidFill>
              </a:rPr>
              <a:t>of how big the </a:t>
            </a:r>
            <a:r>
              <a:rPr lang="en-US" sz="2800" b="1" dirty="0" smtClean="0">
                <a:solidFill>
                  <a:schemeClr val="bg1"/>
                </a:solidFill>
              </a:rPr>
              <a:t>input size</a:t>
            </a:r>
            <a:r>
              <a:rPr lang="en-US" sz="2800" dirty="0">
                <a:solidFill>
                  <a:schemeClr val="bg1"/>
                </a:solidFill>
              </a:rPr>
              <a:t> </a:t>
            </a:r>
            <a:r>
              <a:rPr lang="en-US" sz="2800" dirty="0" smtClean="0">
                <a:solidFill>
                  <a:schemeClr val="bg1"/>
                </a:solidFill>
              </a:rPr>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310" y="2401747"/>
            <a:ext cx="6933235" cy="461665"/>
          </a:xfrm>
          <a:prstGeom prst="rect">
            <a:avLst/>
          </a:prstGeom>
          <a:noFill/>
        </p:spPr>
        <p:txBody>
          <a:bodyPr wrap="square" rtlCol="0">
            <a:spAutoFit/>
          </a:bodyPr>
          <a:lstStyle/>
          <a:p>
            <a:r>
              <a:rPr lang="en-US" sz="2400" dirty="0" smtClean="0"/>
              <a:t>How long does it take for 6 numbers? </a:t>
            </a:r>
          </a:p>
        </p:txBody>
      </p:sp>
    </p:spTree>
    <p:extLst>
      <p:ext uri="{BB962C8B-B14F-4D97-AF65-F5344CB8AC3E}">
        <p14:creationId xmlns:p14="http://schemas.microsoft.com/office/powerpoint/2010/main" val="3155713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solidFill>
                  <a:schemeClr val="bg1"/>
                </a:solidFill>
              </a:rPr>
              <a:t>Big O notation is way we can </a:t>
            </a:r>
            <a:r>
              <a:rPr lang="en-US" b="1" dirty="0" smtClean="0">
                <a:solidFill>
                  <a:schemeClr val="bg1"/>
                </a:solidFill>
              </a:rPr>
              <a:t>measure </a:t>
            </a:r>
            <a:r>
              <a:rPr lang="en-US" dirty="0" smtClean="0">
                <a:solidFill>
                  <a:schemeClr val="bg1"/>
                </a:solidFill>
              </a:rPr>
              <a:t>how long an algorithm takes to run. </a:t>
            </a:r>
          </a:p>
          <a:p>
            <a:pPr marL="201168" lvl="1" indent="0">
              <a:buNone/>
            </a:pPr>
            <a:r>
              <a:rPr lang="en-US" dirty="0" smtClean="0">
                <a:solidFill>
                  <a:schemeClr val="bg1"/>
                </a:solidFill>
              </a:rPr>
              <a:t>It's how we compare the </a:t>
            </a:r>
            <a:r>
              <a:rPr lang="en-US" b="1" dirty="0" smtClean="0">
                <a:solidFill>
                  <a:schemeClr val="bg1"/>
                </a:solidFill>
              </a:rPr>
              <a:t>efficiency </a:t>
            </a:r>
            <a:r>
              <a:rPr lang="en-US" dirty="0" smtClean="0">
                <a:solidFill>
                  <a:schemeClr val="bg1"/>
                </a:solidFill>
              </a:rPr>
              <a:t>of different approaches to a problem.</a:t>
            </a:r>
          </a:p>
          <a:p>
            <a:pPr marL="201168" lvl="1" indent="0">
              <a:buNone/>
            </a:pPr>
            <a:endParaRPr lang="en-US" dirty="0">
              <a:solidFill>
                <a:schemeClr val="bg1"/>
              </a:solidFill>
            </a:endParaRPr>
          </a:p>
          <a:p>
            <a:pPr marL="0" algn="ctr">
              <a:buNone/>
            </a:pPr>
            <a:r>
              <a:rPr lang="en-US" sz="2800" dirty="0" smtClean="0">
                <a:solidFill>
                  <a:schemeClr val="bg1"/>
                </a:solidFill>
              </a:rPr>
              <a:t>Big O notation measures:</a:t>
            </a:r>
          </a:p>
          <a:p>
            <a:pPr marL="0" algn="ctr">
              <a:buNone/>
            </a:pPr>
            <a:r>
              <a:rPr lang="en-US" sz="2800" b="1" dirty="0" smtClean="0">
                <a:solidFill>
                  <a:schemeClr val="bg1"/>
                </a:solidFill>
              </a:rPr>
              <a:t>How long</a:t>
            </a:r>
            <a:r>
              <a:rPr lang="en-US" sz="2800" dirty="0" smtClean="0">
                <a:solidFill>
                  <a:schemeClr val="bg1"/>
                </a:solidFill>
              </a:rPr>
              <a:t> an algorithm takes to run,</a:t>
            </a:r>
            <a:br>
              <a:rPr lang="en-US" sz="2800" dirty="0" smtClean="0">
                <a:solidFill>
                  <a:schemeClr val="bg1"/>
                </a:solidFill>
              </a:rPr>
            </a:br>
            <a:r>
              <a:rPr lang="en-US" sz="2800" dirty="0" smtClean="0">
                <a:solidFill>
                  <a:schemeClr val="bg1"/>
                </a:solidFill>
              </a:rPr>
              <a:t> as a </a:t>
            </a:r>
            <a:r>
              <a:rPr lang="en-US" sz="2800" b="1" dirty="0" smtClean="0">
                <a:solidFill>
                  <a:schemeClr val="bg1"/>
                </a:solidFill>
              </a:rPr>
              <a:t>function </a:t>
            </a:r>
            <a:r>
              <a:rPr lang="en-US" sz="2800" dirty="0" smtClean="0">
                <a:solidFill>
                  <a:schemeClr val="bg1"/>
                </a:solidFill>
              </a:rPr>
              <a:t>of how big the </a:t>
            </a:r>
            <a:r>
              <a:rPr lang="en-US" sz="2800" b="1" dirty="0" smtClean="0">
                <a:solidFill>
                  <a:schemeClr val="bg1"/>
                </a:solidFill>
              </a:rPr>
              <a:t>input size</a:t>
            </a:r>
            <a:r>
              <a:rPr lang="en-US" sz="2800" dirty="0">
                <a:solidFill>
                  <a:schemeClr val="bg1"/>
                </a:solidFill>
              </a:rPr>
              <a:t> </a:t>
            </a:r>
            <a:r>
              <a:rPr lang="en-US" sz="2800" dirty="0" smtClean="0">
                <a:solidFill>
                  <a:schemeClr val="bg1"/>
                </a:solidFill>
              </a:rPr>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310" y="2401747"/>
            <a:ext cx="6933235" cy="1323439"/>
          </a:xfrm>
          <a:prstGeom prst="rect">
            <a:avLst/>
          </a:prstGeom>
          <a:noFill/>
        </p:spPr>
        <p:txBody>
          <a:bodyPr wrap="square" rtlCol="0">
            <a:spAutoFit/>
          </a:bodyPr>
          <a:lstStyle/>
          <a:p>
            <a:r>
              <a:rPr lang="en-US" sz="2400" dirty="0" smtClean="0"/>
              <a:t>How long does it take for 6 numbers?</a:t>
            </a:r>
          </a:p>
          <a:p>
            <a:endParaRPr lang="en-US" sz="2400" dirty="0"/>
          </a:p>
          <a:p>
            <a:pPr algn="ctr"/>
            <a:r>
              <a:rPr lang="en-US" sz="3200" dirty="0" smtClean="0"/>
              <a:t>2 seconds * 6 = 12 seconds</a:t>
            </a:r>
            <a:r>
              <a:rPr lang="en-US" sz="2400" dirty="0" smtClean="0"/>
              <a:t> </a:t>
            </a:r>
          </a:p>
        </p:txBody>
      </p:sp>
    </p:spTree>
    <p:extLst>
      <p:ext uri="{BB962C8B-B14F-4D97-AF65-F5344CB8AC3E}">
        <p14:creationId xmlns:p14="http://schemas.microsoft.com/office/powerpoint/2010/main" val="4255349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solidFill>
                  <a:schemeClr val="bg1"/>
                </a:solidFill>
              </a:rPr>
              <a:t>Big O notation is way we can </a:t>
            </a:r>
            <a:r>
              <a:rPr lang="en-US" b="1" dirty="0" smtClean="0">
                <a:solidFill>
                  <a:schemeClr val="bg1"/>
                </a:solidFill>
              </a:rPr>
              <a:t>measure </a:t>
            </a:r>
            <a:r>
              <a:rPr lang="en-US" dirty="0" smtClean="0">
                <a:solidFill>
                  <a:schemeClr val="bg1"/>
                </a:solidFill>
              </a:rPr>
              <a:t>how long an algorithm takes to run. </a:t>
            </a:r>
          </a:p>
          <a:p>
            <a:pPr marL="201168" lvl="1" indent="0">
              <a:buNone/>
            </a:pPr>
            <a:r>
              <a:rPr lang="en-US" dirty="0" smtClean="0">
                <a:solidFill>
                  <a:schemeClr val="bg1"/>
                </a:solidFill>
              </a:rPr>
              <a:t>It's how we compare the </a:t>
            </a:r>
            <a:r>
              <a:rPr lang="en-US" b="1" dirty="0" smtClean="0">
                <a:solidFill>
                  <a:schemeClr val="bg1"/>
                </a:solidFill>
              </a:rPr>
              <a:t>efficiency </a:t>
            </a:r>
            <a:r>
              <a:rPr lang="en-US" dirty="0" smtClean="0">
                <a:solidFill>
                  <a:schemeClr val="bg1"/>
                </a:solidFill>
              </a:rPr>
              <a:t>of different approaches to a problem.</a:t>
            </a:r>
          </a:p>
          <a:p>
            <a:pPr marL="201168" lvl="1" indent="0">
              <a:buNone/>
            </a:pPr>
            <a:endParaRPr lang="en-US" dirty="0">
              <a:solidFill>
                <a:schemeClr val="bg1"/>
              </a:solidFill>
            </a:endParaRPr>
          </a:p>
          <a:p>
            <a:pPr marL="0" algn="ctr">
              <a:buNone/>
            </a:pPr>
            <a:r>
              <a:rPr lang="en-US" sz="2800" dirty="0" smtClean="0">
                <a:solidFill>
                  <a:schemeClr val="bg1"/>
                </a:solidFill>
              </a:rPr>
              <a:t>Big O notation measures:</a:t>
            </a:r>
          </a:p>
          <a:p>
            <a:pPr marL="0" algn="ctr">
              <a:buNone/>
            </a:pPr>
            <a:r>
              <a:rPr lang="en-US" sz="2800" b="1" dirty="0" smtClean="0">
                <a:solidFill>
                  <a:schemeClr val="bg1"/>
                </a:solidFill>
              </a:rPr>
              <a:t>How long</a:t>
            </a:r>
            <a:r>
              <a:rPr lang="en-US" sz="2800" dirty="0" smtClean="0">
                <a:solidFill>
                  <a:schemeClr val="bg1"/>
                </a:solidFill>
              </a:rPr>
              <a:t> an algorithm takes to run,</a:t>
            </a:r>
            <a:br>
              <a:rPr lang="en-US" sz="2800" dirty="0" smtClean="0">
                <a:solidFill>
                  <a:schemeClr val="bg1"/>
                </a:solidFill>
              </a:rPr>
            </a:br>
            <a:r>
              <a:rPr lang="en-US" sz="2800" dirty="0" smtClean="0">
                <a:solidFill>
                  <a:schemeClr val="bg1"/>
                </a:solidFill>
              </a:rPr>
              <a:t> as a </a:t>
            </a:r>
            <a:r>
              <a:rPr lang="en-US" sz="2800" b="1" dirty="0" smtClean="0">
                <a:solidFill>
                  <a:schemeClr val="bg1"/>
                </a:solidFill>
              </a:rPr>
              <a:t>function </a:t>
            </a:r>
            <a:r>
              <a:rPr lang="en-US" sz="2800" dirty="0" smtClean="0">
                <a:solidFill>
                  <a:schemeClr val="bg1"/>
                </a:solidFill>
              </a:rPr>
              <a:t>of how big the </a:t>
            </a:r>
            <a:r>
              <a:rPr lang="en-US" sz="2800" b="1" dirty="0" smtClean="0">
                <a:solidFill>
                  <a:schemeClr val="bg1"/>
                </a:solidFill>
              </a:rPr>
              <a:t>input size</a:t>
            </a:r>
            <a:r>
              <a:rPr lang="en-US" sz="2800" dirty="0">
                <a:solidFill>
                  <a:schemeClr val="bg1"/>
                </a:solidFill>
              </a:rPr>
              <a:t> </a:t>
            </a:r>
            <a:r>
              <a:rPr lang="en-US" sz="2800" dirty="0" smtClean="0">
                <a:solidFill>
                  <a:schemeClr val="bg1"/>
                </a:solidFill>
              </a:rPr>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310" y="2401747"/>
            <a:ext cx="6933235" cy="461665"/>
          </a:xfrm>
          <a:prstGeom prst="rect">
            <a:avLst/>
          </a:prstGeom>
          <a:noFill/>
        </p:spPr>
        <p:txBody>
          <a:bodyPr wrap="square" rtlCol="0">
            <a:spAutoFit/>
          </a:bodyPr>
          <a:lstStyle/>
          <a:p>
            <a:r>
              <a:rPr lang="en-US" sz="2400" dirty="0" smtClean="0"/>
              <a:t>How long does it take for </a:t>
            </a:r>
            <a:r>
              <a:rPr lang="en-US" sz="2400" b="1" dirty="0" smtClean="0"/>
              <a:t>n</a:t>
            </a:r>
            <a:r>
              <a:rPr lang="en-US" sz="2400" dirty="0" smtClean="0"/>
              <a:t> numbers?</a:t>
            </a:r>
          </a:p>
        </p:txBody>
      </p:sp>
    </p:spTree>
    <p:extLst>
      <p:ext uri="{BB962C8B-B14F-4D97-AF65-F5344CB8AC3E}">
        <p14:creationId xmlns:p14="http://schemas.microsoft.com/office/powerpoint/2010/main" val="4208344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solidFill>
                  <a:schemeClr val="bg1"/>
                </a:solidFill>
              </a:rPr>
              <a:t>Big O notation is way we can </a:t>
            </a:r>
            <a:r>
              <a:rPr lang="en-US" b="1" dirty="0" smtClean="0">
                <a:solidFill>
                  <a:schemeClr val="bg1"/>
                </a:solidFill>
              </a:rPr>
              <a:t>measure </a:t>
            </a:r>
            <a:r>
              <a:rPr lang="en-US" dirty="0" smtClean="0">
                <a:solidFill>
                  <a:schemeClr val="bg1"/>
                </a:solidFill>
              </a:rPr>
              <a:t>how long an algorithm takes to run. </a:t>
            </a:r>
          </a:p>
          <a:p>
            <a:pPr marL="201168" lvl="1" indent="0">
              <a:buNone/>
            </a:pPr>
            <a:r>
              <a:rPr lang="en-US" dirty="0" smtClean="0">
                <a:solidFill>
                  <a:schemeClr val="bg1"/>
                </a:solidFill>
              </a:rPr>
              <a:t>It's how we compare the </a:t>
            </a:r>
            <a:r>
              <a:rPr lang="en-US" b="1" dirty="0" smtClean="0">
                <a:solidFill>
                  <a:schemeClr val="bg1"/>
                </a:solidFill>
              </a:rPr>
              <a:t>efficiency </a:t>
            </a:r>
            <a:r>
              <a:rPr lang="en-US" dirty="0" smtClean="0">
                <a:solidFill>
                  <a:schemeClr val="bg1"/>
                </a:solidFill>
              </a:rPr>
              <a:t>of different approaches to a problem.</a:t>
            </a:r>
          </a:p>
          <a:p>
            <a:pPr marL="201168" lvl="1" indent="0">
              <a:buNone/>
            </a:pPr>
            <a:endParaRPr lang="en-US" dirty="0">
              <a:solidFill>
                <a:schemeClr val="bg1"/>
              </a:solidFill>
            </a:endParaRPr>
          </a:p>
          <a:p>
            <a:pPr marL="0" algn="ctr">
              <a:buNone/>
            </a:pPr>
            <a:r>
              <a:rPr lang="en-US" sz="2800" dirty="0" smtClean="0">
                <a:solidFill>
                  <a:schemeClr val="bg1"/>
                </a:solidFill>
              </a:rPr>
              <a:t>Big O notation measures:</a:t>
            </a:r>
          </a:p>
          <a:p>
            <a:pPr marL="0" algn="ctr">
              <a:buNone/>
            </a:pPr>
            <a:r>
              <a:rPr lang="en-US" sz="2800" b="1" dirty="0" smtClean="0">
                <a:solidFill>
                  <a:schemeClr val="bg1"/>
                </a:solidFill>
              </a:rPr>
              <a:t>How long</a:t>
            </a:r>
            <a:r>
              <a:rPr lang="en-US" sz="2800" dirty="0" smtClean="0">
                <a:solidFill>
                  <a:schemeClr val="bg1"/>
                </a:solidFill>
              </a:rPr>
              <a:t> an algorithm takes to run,</a:t>
            </a:r>
            <a:br>
              <a:rPr lang="en-US" sz="2800" dirty="0" smtClean="0">
                <a:solidFill>
                  <a:schemeClr val="bg1"/>
                </a:solidFill>
              </a:rPr>
            </a:br>
            <a:r>
              <a:rPr lang="en-US" sz="2800" dirty="0" smtClean="0">
                <a:solidFill>
                  <a:schemeClr val="bg1"/>
                </a:solidFill>
              </a:rPr>
              <a:t> as a </a:t>
            </a:r>
            <a:r>
              <a:rPr lang="en-US" sz="2800" b="1" dirty="0" smtClean="0">
                <a:solidFill>
                  <a:schemeClr val="bg1"/>
                </a:solidFill>
              </a:rPr>
              <a:t>function </a:t>
            </a:r>
            <a:r>
              <a:rPr lang="en-US" sz="2800" dirty="0" smtClean="0">
                <a:solidFill>
                  <a:schemeClr val="bg1"/>
                </a:solidFill>
              </a:rPr>
              <a:t>of how big the </a:t>
            </a:r>
            <a:r>
              <a:rPr lang="en-US" sz="2800" b="1" dirty="0" smtClean="0">
                <a:solidFill>
                  <a:schemeClr val="bg1"/>
                </a:solidFill>
              </a:rPr>
              <a:t>input size</a:t>
            </a:r>
            <a:r>
              <a:rPr lang="en-US" sz="2800" dirty="0">
                <a:solidFill>
                  <a:schemeClr val="bg1"/>
                </a:solidFill>
              </a:rPr>
              <a:t> </a:t>
            </a:r>
            <a:r>
              <a:rPr lang="en-US" sz="2800" dirty="0" smtClean="0">
                <a:solidFill>
                  <a:schemeClr val="bg1"/>
                </a:solidFill>
              </a:rPr>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310" y="2401747"/>
            <a:ext cx="6933235" cy="1323439"/>
          </a:xfrm>
          <a:prstGeom prst="rect">
            <a:avLst/>
          </a:prstGeom>
          <a:noFill/>
        </p:spPr>
        <p:txBody>
          <a:bodyPr wrap="square" rtlCol="0">
            <a:spAutoFit/>
          </a:bodyPr>
          <a:lstStyle/>
          <a:p>
            <a:r>
              <a:rPr lang="en-US" sz="2400" dirty="0" smtClean="0"/>
              <a:t>How long does it take for </a:t>
            </a:r>
            <a:r>
              <a:rPr lang="en-US" sz="2400" b="1" dirty="0" smtClean="0"/>
              <a:t>n</a:t>
            </a:r>
            <a:r>
              <a:rPr lang="en-US" sz="2400" dirty="0" smtClean="0"/>
              <a:t> numbers?</a:t>
            </a:r>
          </a:p>
          <a:p>
            <a:endParaRPr lang="en-US" sz="2400" dirty="0"/>
          </a:p>
          <a:p>
            <a:pPr algn="ctr"/>
            <a:r>
              <a:rPr lang="en-US" sz="3200" dirty="0" smtClean="0"/>
              <a:t>2 seconds * n = 2n seconds</a:t>
            </a:r>
            <a:r>
              <a:rPr lang="en-US" sz="2400" dirty="0" smtClean="0"/>
              <a:t> </a:t>
            </a:r>
          </a:p>
        </p:txBody>
      </p:sp>
    </p:spTree>
    <p:extLst>
      <p:ext uri="{BB962C8B-B14F-4D97-AF65-F5344CB8AC3E}">
        <p14:creationId xmlns:p14="http://schemas.microsoft.com/office/powerpoint/2010/main" val="2817115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a:xfrm>
            <a:off x="822959" y="1845734"/>
            <a:ext cx="7543801" cy="4323572"/>
          </a:xfrm>
        </p:spPr>
        <p:txBody>
          <a:bodyPr>
            <a:normAutofit/>
          </a:bodyPr>
          <a:lstStyle/>
          <a:p>
            <a:r>
              <a:rPr lang="en-US" dirty="0" smtClean="0">
                <a:solidFill>
                  <a:schemeClr val="bg1"/>
                </a:solidFill>
              </a:rPr>
              <a:t>Big O notation is way we can </a:t>
            </a:r>
            <a:r>
              <a:rPr lang="en-US" b="1" dirty="0" smtClean="0">
                <a:solidFill>
                  <a:schemeClr val="bg1"/>
                </a:solidFill>
              </a:rPr>
              <a:t>measure </a:t>
            </a:r>
            <a:r>
              <a:rPr lang="en-US" dirty="0" smtClean="0">
                <a:solidFill>
                  <a:schemeClr val="bg1"/>
                </a:solidFill>
              </a:rPr>
              <a:t>how long an algorithm takes to run. </a:t>
            </a:r>
          </a:p>
          <a:p>
            <a:pPr marL="201168" lvl="1" indent="0">
              <a:buNone/>
            </a:pPr>
            <a:r>
              <a:rPr lang="en-US" dirty="0" smtClean="0">
                <a:solidFill>
                  <a:schemeClr val="bg1"/>
                </a:solidFill>
              </a:rPr>
              <a:t>It's how we compare the </a:t>
            </a:r>
            <a:r>
              <a:rPr lang="en-US" b="1" dirty="0" smtClean="0">
                <a:solidFill>
                  <a:schemeClr val="bg1"/>
                </a:solidFill>
              </a:rPr>
              <a:t>efficiency </a:t>
            </a:r>
            <a:r>
              <a:rPr lang="en-US" dirty="0" smtClean="0">
                <a:solidFill>
                  <a:schemeClr val="bg1"/>
                </a:solidFill>
              </a:rPr>
              <a:t>of different approaches to a problem.</a:t>
            </a:r>
          </a:p>
          <a:p>
            <a:pPr marL="201168" lvl="1" indent="0">
              <a:buNone/>
            </a:pPr>
            <a:endParaRPr lang="en-US" dirty="0">
              <a:solidFill>
                <a:schemeClr val="bg1"/>
              </a:solidFill>
            </a:endParaRPr>
          </a:p>
          <a:p>
            <a:pPr marL="0" algn="ctr">
              <a:buNone/>
            </a:pPr>
            <a:r>
              <a:rPr lang="en-US" sz="2800" dirty="0" smtClean="0">
                <a:solidFill>
                  <a:schemeClr val="bg1"/>
                </a:solidFill>
              </a:rPr>
              <a:t>Big O notation measures:</a:t>
            </a:r>
          </a:p>
          <a:p>
            <a:pPr marL="0" algn="ctr">
              <a:buNone/>
            </a:pPr>
            <a:r>
              <a:rPr lang="en-US" sz="2800" b="1" dirty="0" smtClean="0">
                <a:solidFill>
                  <a:schemeClr val="bg1"/>
                </a:solidFill>
              </a:rPr>
              <a:t>How long</a:t>
            </a:r>
            <a:r>
              <a:rPr lang="en-US" sz="2800" dirty="0" smtClean="0">
                <a:solidFill>
                  <a:schemeClr val="bg1"/>
                </a:solidFill>
              </a:rPr>
              <a:t> an algorithm takes to run,</a:t>
            </a:r>
            <a:br>
              <a:rPr lang="en-US" sz="2800" dirty="0" smtClean="0">
                <a:solidFill>
                  <a:schemeClr val="bg1"/>
                </a:solidFill>
              </a:rPr>
            </a:br>
            <a:r>
              <a:rPr lang="en-US" sz="2800" dirty="0" smtClean="0">
                <a:solidFill>
                  <a:schemeClr val="bg1"/>
                </a:solidFill>
              </a:rPr>
              <a:t> as a </a:t>
            </a:r>
            <a:r>
              <a:rPr lang="en-US" sz="2800" b="1" dirty="0" smtClean="0">
                <a:solidFill>
                  <a:schemeClr val="bg1"/>
                </a:solidFill>
              </a:rPr>
              <a:t>function </a:t>
            </a:r>
            <a:r>
              <a:rPr lang="en-US" sz="2800" dirty="0" smtClean="0">
                <a:solidFill>
                  <a:schemeClr val="bg1"/>
                </a:solidFill>
              </a:rPr>
              <a:t>of how big the </a:t>
            </a:r>
            <a:r>
              <a:rPr lang="en-US" sz="2800" b="1" dirty="0" smtClean="0">
                <a:solidFill>
                  <a:schemeClr val="bg1"/>
                </a:solidFill>
              </a:rPr>
              <a:t>input size</a:t>
            </a:r>
            <a:r>
              <a:rPr lang="en-US" sz="2800" dirty="0">
                <a:solidFill>
                  <a:schemeClr val="bg1"/>
                </a:solidFill>
              </a:rPr>
              <a:t> </a:t>
            </a:r>
            <a:r>
              <a:rPr lang="en-US" sz="2800" dirty="0" smtClean="0">
                <a:solidFill>
                  <a:schemeClr val="bg1"/>
                </a:solidFill>
              </a:rPr>
              <a:t>is.</a:t>
            </a:r>
          </a:p>
          <a:p>
            <a:pPr marL="0" algn="ctr">
              <a:buNone/>
            </a:pPr>
            <a:endParaRPr lang="en-US" sz="2800" dirty="0"/>
          </a:p>
          <a:p>
            <a:pPr marL="0">
              <a:buNone/>
            </a:pPr>
            <a:r>
              <a:rPr lang="en-US" b="1" dirty="0" smtClean="0"/>
              <a:t>Example:</a:t>
            </a:r>
            <a:r>
              <a:rPr lang="en-US" dirty="0" smtClean="0"/>
              <a:t> Your algorithm says “beep </a:t>
            </a:r>
            <a:r>
              <a:rPr lang="en-US" dirty="0" err="1" smtClean="0"/>
              <a:t>beep</a:t>
            </a:r>
            <a:r>
              <a:rPr lang="en-US" dirty="0" smtClean="0"/>
              <a:t>” (which takes 2 seconds) </a:t>
            </a:r>
            <a:br>
              <a:rPr lang="en-US" dirty="0" smtClean="0"/>
            </a:br>
            <a:r>
              <a:rPr lang="en-US" dirty="0" smtClean="0"/>
              <a:t>every time it reads a number in a list.</a:t>
            </a:r>
            <a:endParaRPr lang="en-US" sz="2400" b="1" dirty="0"/>
          </a:p>
          <a:p>
            <a:pPr lvl="1"/>
            <a:endParaRPr lang="en-US" dirty="0" smtClean="0"/>
          </a:p>
        </p:txBody>
      </p:sp>
      <p:pic>
        <p:nvPicPr>
          <p:cNvPr id="6146" name="Picture 2" descr="http://images.clipartpanda.com/roadrunner-clip-art-coyote1.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15459" y="3020991"/>
            <a:ext cx="1945615" cy="3359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310" y="2401747"/>
            <a:ext cx="6933235" cy="2123658"/>
          </a:xfrm>
          <a:prstGeom prst="rect">
            <a:avLst/>
          </a:prstGeom>
          <a:noFill/>
        </p:spPr>
        <p:txBody>
          <a:bodyPr wrap="square" rtlCol="0">
            <a:spAutoFit/>
          </a:bodyPr>
          <a:lstStyle/>
          <a:p>
            <a:r>
              <a:rPr lang="en-US" sz="3600" dirty="0" smtClean="0"/>
              <a:t>We write: </a:t>
            </a:r>
          </a:p>
          <a:p>
            <a:pPr algn="ctr"/>
            <a:r>
              <a:rPr lang="en-US" sz="9600" dirty="0" smtClean="0"/>
              <a:t>O(n)</a:t>
            </a:r>
            <a:endParaRPr lang="en-US" sz="3600" dirty="0"/>
          </a:p>
        </p:txBody>
      </p:sp>
    </p:spTree>
    <p:extLst>
      <p:ext uri="{BB962C8B-B14F-4D97-AF65-F5344CB8AC3E}">
        <p14:creationId xmlns:p14="http://schemas.microsoft.com/office/powerpoint/2010/main" val="2046808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 are your Functions?</a:t>
            </a:r>
            <a:endParaRPr lang="en-US" dirty="0"/>
          </a:p>
        </p:txBody>
      </p:sp>
      <p:pic>
        <p:nvPicPr>
          <p:cNvPr id="5124" name="Picture 4" descr="http://i.stack.imgur.com/WcB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92" y="1737360"/>
            <a:ext cx="7483768" cy="43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468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 to the wizard battle…</a:t>
            </a:r>
            <a:endParaRPr lang="en-US" dirty="0"/>
          </a:p>
        </p:txBody>
      </p:sp>
      <p:pic>
        <p:nvPicPr>
          <p:cNvPr id="1026" name="Picture 2" descr="http://orig07.deviantart.net/1cb5/f/2012/006/e/3/battle_and_wizard_by_viviengros-d4lgnn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6884" y="1850930"/>
            <a:ext cx="6155952" cy="43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25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Tree>
    <p:extLst>
      <p:ext uri="{BB962C8B-B14F-4D97-AF65-F5344CB8AC3E}">
        <p14:creationId xmlns:p14="http://schemas.microsoft.com/office/powerpoint/2010/main" val="2571604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
        <p:nvSpPr>
          <p:cNvPr id="8" name="TextBox 7"/>
          <p:cNvSpPr txBox="1"/>
          <p:nvPr/>
        </p:nvSpPr>
        <p:spPr>
          <a:xfrm>
            <a:off x="3073830" y="2893018"/>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4096719" y="2824847"/>
            <a:ext cx="1906292" cy="646331"/>
          </a:xfrm>
          <a:prstGeom prst="rect">
            <a:avLst/>
          </a:prstGeom>
          <a:noFill/>
        </p:spPr>
        <p:txBody>
          <a:bodyPr wrap="square" rtlCol="0">
            <a:spAutoFit/>
          </a:bodyPr>
          <a:lstStyle/>
          <a:p>
            <a:r>
              <a:rPr lang="en-US" sz="3600" dirty="0" smtClean="0"/>
              <a:t>30 + 3n</a:t>
            </a:r>
            <a:endParaRPr lang="en-US" sz="3600" dirty="0"/>
          </a:p>
        </p:txBody>
      </p:sp>
    </p:spTree>
    <p:extLst>
      <p:ext uri="{BB962C8B-B14F-4D97-AF65-F5344CB8AC3E}">
        <p14:creationId xmlns:p14="http://schemas.microsoft.com/office/powerpoint/2010/main" val="2549601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computational problem</a:t>
            </a:r>
            <a:r>
              <a:rPr lang="en-US" dirty="0" smtClean="0"/>
              <a:t> is a problem that can be solved using a computer.</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647325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
        <p:nvSpPr>
          <p:cNvPr id="8" name="TextBox 7"/>
          <p:cNvSpPr txBox="1"/>
          <p:nvPr/>
        </p:nvSpPr>
        <p:spPr>
          <a:xfrm>
            <a:off x="3073830" y="2893018"/>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4096719" y="2824847"/>
            <a:ext cx="1906292" cy="646331"/>
          </a:xfrm>
          <a:prstGeom prst="rect">
            <a:avLst/>
          </a:prstGeom>
          <a:noFill/>
        </p:spPr>
        <p:txBody>
          <a:bodyPr wrap="square" rtlCol="0">
            <a:spAutoFit/>
          </a:bodyPr>
          <a:lstStyle/>
          <a:p>
            <a:r>
              <a:rPr lang="en-US" sz="3600" dirty="0" smtClean="0"/>
              <a:t>30 + 3n</a:t>
            </a:r>
            <a:endParaRPr lang="en-US" sz="3600" dirty="0"/>
          </a:p>
        </p:txBody>
      </p:sp>
      <p:pic>
        <p:nvPicPr>
          <p:cNvPr id="4" name="Picture 3"/>
          <p:cNvPicPr>
            <a:picLocks noChangeAspect="1"/>
          </p:cNvPicPr>
          <p:nvPr/>
        </p:nvPicPr>
        <p:blipFill>
          <a:blip r:embed="rId3"/>
          <a:stretch>
            <a:fillRect/>
          </a:stretch>
        </p:blipFill>
        <p:spPr>
          <a:xfrm>
            <a:off x="3395776" y="2312581"/>
            <a:ext cx="5214470" cy="3160639"/>
          </a:xfrm>
          <a:prstGeom prst="rect">
            <a:avLst/>
          </a:prstGeom>
        </p:spPr>
      </p:pic>
    </p:spTree>
    <p:extLst>
      <p:ext uri="{BB962C8B-B14F-4D97-AF65-F5344CB8AC3E}">
        <p14:creationId xmlns:p14="http://schemas.microsoft.com/office/powerpoint/2010/main" val="362364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
        <p:nvSpPr>
          <p:cNvPr id="8" name="TextBox 7"/>
          <p:cNvSpPr txBox="1"/>
          <p:nvPr/>
        </p:nvSpPr>
        <p:spPr>
          <a:xfrm>
            <a:off x="3073830" y="2893018"/>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4096719" y="2824847"/>
            <a:ext cx="3667932" cy="646331"/>
          </a:xfrm>
          <a:prstGeom prst="rect">
            <a:avLst/>
          </a:prstGeom>
          <a:noFill/>
        </p:spPr>
        <p:txBody>
          <a:bodyPr wrap="square" rtlCol="0">
            <a:spAutoFit/>
          </a:bodyPr>
          <a:lstStyle/>
          <a:p>
            <a:r>
              <a:rPr lang="en-US" sz="3600" dirty="0" smtClean="0"/>
              <a:t>O(30 + 3n)</a:t>
            </a:r>
            <a:endParaRPr lang="en-US" sz="3600" dirty="0"/>
          </a:p>
        </p:txBody>
      </p:sp>
    </p:spTree>
    <p:extLst>
      <p:ext uri="{BB962C8B-B14F-4D97-AF65-F5344CB8AC3E}">
        <p14:creationId xmlns:p14="http://schemas.microsoft.com/office/powerpoint/2010/main" val="904603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
        <p:nvSpPr>
          <p:cNvPr id="8" name="TextBox 7"/>
          <p:cNvSpPr txBox="1"/>
          <p:nvPr/>
        </p:nvSpPr>
        <p:spPr>
          <a:xfrm>
            <a:off x="3073830" y="2893018"/>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4096719" y="2824847"/>
            <a:ext cx="3667932" cy="646331"/>
          </a:xfrm>
          <a:prstGeom prst="rect">
            <a:avLst/>
          </a:prstGeom>
          <a:noFill/>
        </p:spPr>
        <p:txBody>
          <a:bodyPr wrap="square" rtlCol="0">
            <a:spAutoFit/>
          </a:bodyPr>
          <a:lstStyle/>
          <a:p>
            <a:r>
              <a:rPr lang="en-US" sz="3600" dirty="0" smtClean="0"/>
              <a:t>O(30 + 3n)</a:t>
            </a:r>
            <a:endParaRPr lang="en-US" sz="3600" dirty="0"/>
          </a:p>
        </p:txBody>
      </p:sp>
      <p:cxnSp>
        <p:nvCxnSpPr>
          <p:cNvPr id="4" name="Straight Connector 3"/>
          <p:cNvCxnSpPr/>
          <p:nvPr/>
        </p:nvCxnSpPr>
        <p:spPr>
          <a:xfrm flipH="1">
            <a:off x="4594860" y="2893018"/>
            <a:ext cx="513435" cy="5639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78996" y="4212059"/>
            <a:ext cx="1449684" cy="523220"/>
          </a:xfrm>
          <a:prstGeom prst="rect">
            <a:avLst/>
          </a:prstGeom>
          <a:noFill/>
        </p:spPr>
        <p:txBody>
          <a:bodyPr wrap="square" rtlCol="0">
            <a:spAutoFit/>
          </a:bodyPr>
          <a:lstStyle/>
          <a:p>
            <a:r>
              <a:rPr lang="en-US" sz="2800" dirty="0" smtClean="0"/>
              <a:t>=</a:t>
            </a:r>
            <a:endParaRPr lang="en-US" sz="2800" dirty="0"/>
          </a:p>
        </p:txBody>
      </p:sp>
      <p:sp>
        <p:nvSpPr>
          <p:cNvPr id="11" name="TextBox 10"/>
          <p:cNvSpPr txBox="1"/>
          <p:nvPr/>
        </p:nvSpPr>
        <p:spPr>
          <a:xfrm>
            <a:off x="4096718" y="4150503"/>
            <a:ext cx="5346915" cy="646331"/>
          </a:xfrm>
          <a:prstGeom prst="rect">
            <a:avLst/>
          </a:prstGeom>
          <a:noFill/>
        </p:spPr>
        <p:txBody>
          <a:bodyPr wrap="square" rtlCol="0">
            <a:spAutoFit/>
          </a:bodyPr>
          <a:lstStyle/>
          <a:p>
            <a:r>
              <a:rPr lang="en-US" sz="3600" dirty="0" smtClean="0"/>
              <a:t>O(3n)    </a:t>
            </a:r>
            <a:endParaRPr lang="en-US" sz="3600" dirty="0"/>
          </a:p>
        </p:txBody>
      </p:sp>
    </p:spTree>
    <p:extLst>
      <p:ext uri="{BB962C8B-B14F-4D97-AF65-F5344CB8AC3E}">
        <p14:creationId xmlns:p14="http://schemas.microsoft.com/office/powerpoint/2010/main" val="1572904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2961" y="2810358"/>
            <a:ext cx="2044226" cy="707886"/>
          </a:xfrm>
          <a:prstGeom prst="rect">
            <a:avLst/>
          </a:prstGeom>
          <a:noFill/>
        </p:spPr>
        <p:txBody>
          <a:bodyPr wrap="square" rtlCol="0">
            <a:spAutoFit/>
          </a:bodyPr>
          <a:lstStyle/>
          <a:p>
            <a:r>
              <a:rPr lang="en-US" sz="2000" dirty="0" smtClean="0"/>
              <a:t>The curse of smelling like fish</a:t>
            </a:r>
            <a:endParaRPr lang="en-US" sz="2000" dirty="0"/>
          </a:p>
        </p:txBody>
      </p:sp>
      <p:sp>
        <p:nvSpPr>
          <p:cNvPr id="8" name="TextBox 7"/>
          <p:cNvSpPr txBox="1"/>
          <p:nvPr/>
        </p:nvSpPr>
        <p:spPr>
          <a:xfrm>
            <a:off x="3073830" y="2893018"/>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4096719" y="2824847"/>
            <a:ext cx="3667932" cy="646331"/>
          </a:xfrm>
          <a:prstGeom prst="rect">
            <a:avLst/>
          </a:prstGeom>
          <a:noFill/>
        </p:spPr>
        <p:txBody>
          <a:bodyPr wrap="square" rtlCol="0">
            <a:spAutoFit/>
          </a:bodyPr>
          <a:lstStyle/>
          <a:p>
            <a:r>
              <a:rPr lang="en-US" sz="3600" dirty="0" smtClean="0"/>
              <a:t>O(30 + 3n)</a:t>
            </a:r>
            <a:endParaRPr lang="en-US" sz="3600" dirty="0"/>
          </a:p>
        </p:txBody>
      </p:sp>
      <p:cxnSp>
        <p:nvCxnSpPr>
          <p:cNvPr id="4" name="Straight Connector 3"/>
          <p:cNvCxnSpPr/>
          <p:nvPr/>
        </p:nvCxnSpPr>
        <p:spPr>
          <a:xfrm flipH="1">
            <a:off x="4594860" y="2893018"/>
            <a:ext cx="513435" cy="5639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78996" y="4212059"/>
            <a:ext cx="1449684" cy="523220"/>
          </a:xfrm>
          <a:prstGeom prst="rect">
            <a:avLst/>
          </a:prstGeom>
          <a:noFill/>
        </p:spPr>
        <p:txBody>
          <a:bodyPr wrap="square" rtlCol="0">
            <a:spAutoFit/>
          </a:bodyPr>
          <a:lstStyle/>
          <a:p>
            <a:r>
              <a:rPr lang="en-US" sz="2800" dirty="0" smtClean="0"/>
              <a:t>=</a:t>
            </a:r>
            <a:endParaRPr lang="en-US" sz="2800" dirty="0"/>
          </a:p>
        </p:txBody>
      </p:sp>
      <p:sp>
        <p:nvSpPr>
          <p:cNvPr id="11" name="TextBox 10"/>
          <p:cNvSpPr txBox="1"/>
          <p:nvPr/>
        </p:nvSpPr>
        <p:spPr>
          <a:xfrm>
            <a:off x="4096718" y="4150503"/>
            <a:ext cx="5346915" cy="646331"/>
          </a:xfrm>
          <a:prstGeom prst="rect">
            <a:avLst/>
          </a:prstGeom>
          <a:noFill/>
        </p:spPr>
        <p:txBody>
          <a:bodyPr wrap="square" rtlCol="0">
            <a:spAutoFit/>
          </a:bodyPr>
          <a:lstStyle/>
          <a:p>
            <a:r>
              <a:rPr lang="en-US" sz="3600" dirty="0" smtClean="0"/>
              <a:t>O(3n)     = O(n)</a:t>
            </a:r>
            <a:endParaRPr lang="en-US" sz="3600" dirty="0"/>
          </a:p>
        </p:txBody>
      </p:sp>
      <p:cxnSp>
        <p:nvCxnSpPr>
          <p:cNvPr id="12" name="Straight Connector 11"/>
          <p:cNvCxnSpPr/>
          <p:nvPr/>
        </p:nvCxnSpPr>
        <p:spPr>
          <a:xfrm flipH="1">
            <a:off x="4461332" y="4205443"/>
            <a:ext cx="513435" cy="5639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526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Things</a:t>
            </a:r>
            <a:endParaRPr lang="en-US" dirty="0"/>
          </a:p>
        </p:txBody>
      </p:sp>
      <p:pic>
        <p:nvPicPr>
          <p:cNvPr id="4" name="Picture 4" descr="http://i.stack.imgur.com/WcB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904" y="2205925"/>
            <a:ext cx="5937612" cy="344604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6716148" y="3242700"/>
            <a:ext cx="1014970" cy="785506"/>
          </a:xfrm>
          <a:custGeom>
            <a:avLst/>
            <a:gdLst>
              <a:gd name="connsiteX0" fmla="*/ 454401 w 1014970"/>
              <a:gd name="connsiteY0" fmla="*/ 11944 h 785506"/>
              <a:gd name="connsiteX1" fmla="*/ 996842 w 1014970"/>
              <a:gd name="connsiteY1" fmla="*/ 404568 h 785506"/>
              <a:gd name="connsiteX2" fmla="*/ 810862 w 1014970"/>
              <a:gd name="connsiteY2" fmla="*/ 709368 h 785506"/>
              <a:gd name="connsiteX3" fmla="*/ 82442 w 1014970"/>
              <a:gd name="connsiteY3" fmla="*/ 740364 h 785506"/>
              <a:gd name="connsiteX4" fmla="*/ 56611 w 1014970"/>
              <a:gd name="connsiteY4" fmla="*/ 161761 h 785506"/>
              <a:gd name="connsiteX5" fmla="*/ 454401 w 1014970"/>
              <a:gd name="connsiteY5" fmla="*/ 11944 h 78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970" h="785506">
                <a:moveTo>
                  <a:pt x="454401" y="11944"/>
                </a:moveTo>
                <a:cubicBezTo>
                  <a:pt x="611106" y="52412"/>
                  <a:pt x="937432" y="288331"/>
                  <a:pt x="996842" y="404568"/>
                </a:cubicBezTo>
                <a:cubicBezTo>
                  <a:pt x="1056252" y="520805"/>
                  <a:pt x="963262" y="653402"/>
                  <a:pt x="810862" y="709368"/>
                </a:cubicBezTo>
                <a:cubicBezTo>
                  <a:pt x="658462" y="765334"/>
                  <a:pt x="208150" y="831632"/>
                  <a:pt x="82442" y="740364"/>
                </a:cubicBezTo>
                <a:cubicBezTo>
                  <a:pt x="-43266" y="649096"/>
                  <a:pt x="-2799" y="286608"/>
                  <a:pt x="56611" y="161761"/>
                </a:cubicBezTo>
                <a:cubicBezTo>
                  <a:pt x="116021" y="36914"/>
                  <a:pt x="297696" y="-28524"/>
                  <a:pt x="454401" y="11944"/>
                </a:cubicBez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AutoShape 2" descr="data:image/jpeg;base64,/9j/4AAQSkZJRgABAQAAAQABAAD/2wCEAAkGBxMTEhQSExQWFhUXGBcXGRgYGBwaHxwdHxoYFxkaGBwcHyghGhwnHRwYIjEiJSorLi4uGh8zODMsNygtLisBCgoKDg0OGhAQGzQkHyQ0LywsNCwsLCwsNC80LDQsLCwsLCwsLCwsLCwvLDQsLCwsLCwsLCw0LCwsLCwsLCwsLP/AABEIAI8BYAMBIgACEQEDEQH/xAAcAAEAAQUBAQAAAAAAAAAAAAAABAIDBQYHAQj/xABEEAABAwIDBQUFBQcCBAcAAAABAAIRAyEEEjEFQVFhcQYigZGhBxMysfAjQlLB0RRicoKS4fEzwhZEorIVJENTg8PT/8QAGQEBAQEBAQEAAAAAAAAAAAAAAAIBAwQF/8QAJhEBAQACAgIBAwQDAAAAAAAAAAECERIhAzFBEyJRcaHB8DJhgf/aAAwDAQACEQMRAD8A7iiIgIiICIiAiIgIiICIiAiIgIiICIiAiIgIipe8AEkgACSTYAbyUB7wBJIAG82VFDEMeJY5rhxaQfktK9oL6GJo5WbRZRLQ52RpbUD4g95rTmMbtRfQwFxnBYypReHUXZampfmLSOIaBoObjBWyK49PqBFxLY3tUxNHuVw2qBHx913g8AyOZDiukdn+22FxWUB3u3u0Y+BJuO64HK64Npm2iaS2VERYCIiAiIgIiICIiAiIgIiICIiAiIgIiINa7UducHgXBlZ5dUIn3dMZnAcTcBvKSJ3LDYf2t4F+jK4/lZbqBUJXvtS7EHHUxWoAftNMQATGds5sgJMB06E2uQdZHCMbSex7g9uSo0lrmkQQRYz5I19JbM7cYCucrcQ1rpgCp9mT/DnieguthBm4XyUKhdrfxWV2btjE4cg0K9WlGga7unq0yx3iENPqFFwSl7R9pMdnNZr9O66m2DbkAfIjqtt2Z7X6boFbDvDt/u3A+Ia/L5Albo06ci17ZPbbA4iA2s1jiYyVO46eAzWJ6ErYAVjHqIiAiIgIqajw0EuIAGpNguZ9pfa0ym808JS96RrUeSG9GgXd1keKzbdOnLB7V7X4HDlwq4mmHNs5gOZ4PAsbLp8Fw3avajG4suLnuDTJysfUa1oncC+FjGbJJMPdBcJA1OomSeV0m76Op7de2l7W8Ixv2NOpVdIAnLTb4ucZH9K13Ge2DEua4UcLTY78Re6rHHuhrQfPwWp0tnU2g5WyWW715OsmbRlI04q/SwxtAtU3n7sCQB4WXTHC29ouevUT6Xb/AGs4/wCs0B2k06YHQd0kqJ/xBtSoagOKqaXhxga7hGquGmQM0D7I5GdQQBPG5y+avvwcPLCcpe1xc4TuItbQXjou88Ec75q1ipsioaXvnOAaM0Rbkbk2uFOfsB1P3c1iC8ixAkfhLTqDbW29ZPC0i6i4n/TpvcA3daJMb7zHVXH0y2ixwj3jw0TvbcQI4ACT0VfTxkT9TO/KBT7NUs/ui5z3RmkOiOMiCBeL8tFUdjNDTkf9mHuDu9JEQBY2kgnwCy76JbWpspWJcXPeNbNNzrviApGHo5y+mCBSY1pfb4yXE3PG9+o3J9LG1n1MvygbO7Q7Qw9NraWKeWG9NjmtqnLulzgXAQCYmwCzND2lY+nAeyhU3k5XMjqQ6PRRBOQ4gXeXOY2wktJMAHgSd/HgsdicFlZRpkySA+o6QYaNSd40jjwU3w4tnlrZMP7Xqk9/Csy6SKjm3Gsdwys9gvafhy1prUqtHNNyA4DrEH0XMMdhiHQ1o93TPenTMQQ20dNeSYGlUq995a1oFmuneRJtpPd10AXK+OenSZu34TtdgagBbiqN9A54YfJ0FZahiWP+B7XfwuB+S+ca1JgvYNmPOBbx/NRqWGq0ntrQWZpAM5SOBkEEGOa58bfTpdR9OIuDbC7b4+kA73xcwd3JXaamYj961QGJi56LfezftRwtdwpVx+z1DABc6WOJ3B8CD/EByJW3GxksrfERFLRERAREQEREBERAREQFqvb3sbTx9Ehopsrggsqlt7atLh3spHXcYMLakQfN+L7B7Tokh2Ee9onvUyx8/wAIBL/SVgKzHsJY5j2O3te0tI6tInzX1eo+JoUqrS2o1j27w4Bw8QUbt8tMdIi/11VGa9/09D+q3v2pYTB0sTTp4ZjGnIXVMpzNkuhoAB7pEOkW1C0x7N/6/ms5OknSkYkixuOB/vf5rN7C7RYmkWjD16jQLBmaWjf8DpaesArAlgP19BZvZ2z4acusG/HhHPct3tlk06Nsn2mVG93E0cwGr6JAI1iWONxG8O8Fn6XtI2af/XI5GlVH+xctp4Q/eAjLe+mllffgWhjJYJ0HKR/jyW636cturU+3OznXGKp6TclvzAvyWJ257QMOGn9nxNDNFi6nVqn+hmXzLlzaps5suYBZvePUzr5Aqmlhmy10XqDyHL180405Rhdt7TxeLcX4iu6oJ7rT3W6mMtMd0GD1jeYVOFwBJyuMxPhYG3nC2IYenc5bU7jqP7fNeFjWO96fvnL6d35eqcLTmgDCh/emAwEGOOhB5CFJDAQ2sQSIAaNPiIB9fkpbaLW9yRLwXDrPePqrtMN/0gLNy+W4ed12xx0i1ZZg7+7Nw8Z3HoQIHIiB4KulSJh4AsSwAngSwn+Lf5KRSqghjwLuhotoIJ+uivss10CzD5mAb+JXTTnajtoQHtiWs7995guM8biVfjMabtHVbO3w2MxDecxdSHUzmc0iA5oJPAG3lCrpkN92+JkgN8byeFo8lcibUWjh25ntkCnTLbfvZZM8d3io9XDu/ZjWMFxYcoO7MYA8J9Flm0CXvpAXyhz9NSST6BKLw5ribMpuefASr0naKcHUb7sA9+pUb3gNIBc4xu4DqqqmDArii0kMyOc/96SIB8QSVfdXdkbUd8UMDeEyJ+t6vGmRUbxeXEnTuxGvGY8lskO2LwjZdWe6Q1jobNhAABdw1tPJWaOAd+yl7iQ95dMiTLnGByidFnaNH7Z7LZQKYy7pEmTy0VzY+GFR7y4WFQw3cAABx1P5rNfyy1rlfYQeynSbUM2c4m/w3ObjJERzKls2cK5a0EBrspc4WA+8GtPCQCZ3Dy2HZeDAp1qh41DPIudERqOCu4HDBmEymJazIQOJEjz+cqeEOVaFT2ZmIdYMpEOnXMRdrelpPVZfF0qeIe2sQfdsDakQO86zso5arZMPgqNLCGm9odBDQ0DUuvE7uu6+qsUsM39ka1rbgmn4i8HwIKnDHjdLyy321rtTScCx1KCHFhBIkBsEucZuBBAsROZazjtmRDm9/NE+Nrc5hbni8I5tMUnOGUaCTYgEm5vGpUPBkBgz5pFmgiANQCJ62TObt2YdRjuy3tAxOALaL/taA1puJzMAOjHHSBHdNtwjVdp7OdocPjaXvaD5GjmmzmHWHt3H0O4lfO20sG+o41HaWgRHUn+awVjYe262CxDa1AkOHxN1a8b2vA1B9DcLy5Y67eiZbfUqLEdmO0FLG0G1qVtz2E95jt7Xfkd4WXUKEREBERAREQEReEoPV45wAJJgC5JWg9pfaphKAezD/wDmaosMhHuwb6vm4H7s8LbuQ7X7aY3FHLXrOyzORvdbx0aLxumVlulTHb6AxPbLAUyQ7F0baw8O/wC2Vy32qdq8FiRTGGYKlVpP28OYGje0Aj7SY3iBu1XPGNMzLirgw7Yj5hZKuYLDCJ+6DzH+FPYx0T3SORKhjDkTBPzVQYBug8rErLNq1pcqEjhHI/qts2PUblG8gwOuv6LU8Ewl7W6i8T0tPitww7AxogDUacTqss0jJkKNJpc2dGgz11VZEMf+IzknnOX+6jMAgtGjDmJ0k6q4+oM5eZhwho6XkDnK6T1046Kn3GiDm+M8j+pgKioBDzA+zu0eEn9FR8NMiZfJnf8AvegKrlpeAD3MpJ5mQb/PxVbTp5WpQWs/GCSfIn5x4Kqnhm1HFpiGOJjw7vlJ8grbXkU2vIlxIAbwE6eUqQSWVG0hcvaSSONoP/d5K4lYcWlhrHVjYjnv9YV1lO4dHeqSPS3l+qugNLnYdoIgNJjhvE+A8yqKdZsMqAWnK3nMi3grxrK9axrGwLCkY6m1h5lVsg52GdznHhrp4AK3Ih4/A/O83iYzR5qpjbvEXqjTgPhk+CrbEmlUNrXIiOUAyeV1W0tgWtSzX5gQBz4Kqi5pIfJjKG23k3I/JW6lEjDZJ75eJHQ5z6WtxVzLSV8YgNeHxd5IA3wAI+uapblh9L7xAJ6vJJ+ua9zZq1F4NgzLpoXEFvnp4hX8PIxVU928EGLQ0DMTfium0rVA03wAO7TLyST+GQP1Q42naoQIAa1vMucAfn6KHgwRhK7LSQZJ/egg+Sj4vDl1Kg0EAiowX89dwss5df39P2bpnW4wMcDl71RxI8BIJGuXgr78UGClTbOd4eD4m0c9f6ljMRh6lR+GIIlrsg5ADLB4jRS6uGdWfSLnRBc4ARIMBpI/T90rZb2myJ9Wn3qVIEjuHONxh4IHh+ZVbqZOLLTIAYwCLgjvCSPOeqgU65qAPbJcwObroZIdB9OB8wpD8a5zDWEAtZliZiO6Ot/mt9s9IXaHCVPfOfcgZSCJgRJiDviPCFnOyNEE1pJLnEPAJ7vwhsN4GwPOR4Y3EY8vpGpAh93QZi1o8h+ao2ZtRtPDBwnMDOYC4O7XdxXPKavtc7irHYHI+q+rEiSxkC+7MfrgtM2ptMsaaTmOBacwcYAgxH/Vm9bGFu+1sS5/u4az3j2hzxeOZIvbQbtdVjdt4XO1jCbgQYsDZpMAzb70G/PUqPJldfarx4/lpm2MS/I1opta0NAJFTNmEDV1idDca8tFrbAxh7+Zo6Hz6Lcquxwy7muJ/FTcQfLRYepRuS2pUIaD3XmbcjpPLovn5eTd1nuPVMdT7VGzNqOw9QVsJVLHDW9iODgdRyuF2Dsh7Q6OJy0q0UqxgD8Dzuyn7pPA+BK4W+gXODRIb+I6anQDQCDoruOw5omJzN4rcJZPe23t9TIuMdjfaVUoZaWKmrRsBUmXsHP8bfUc7AdhweKZVY2pTcHscJa4GQQrmUvpOl5ERaCIiDwmLrgHtD9oOIxRdSo5qWGILcoiagO+odRI+6OJBlfQC0vtH7NMHipcDUoPJkmk/ukxvpulkb+6AeaVs18vnOYhX6RH1/ldRxvsSqiTRxjHGbNqUi23NzXuv/KoFX2N44C1TDP/AJng+EtU6dJY0cRwb/VCqbWG+P61tFf2W7QZpQD/AOF9P/dUCgVOwW0gbYKr4e7/AP0WaX9v5Yc1gd4H85/RRn1OY/qn/ati/wCB9pt/5Kt4Opfk8q27sTtMm+CrebT/ALknR1+WO2NV+0AO8EStsoQSADpIHM7itW2tsbE4RrXYmg+kHkhpcBBIvEgkA74OsHgVktnVsRYnDYgi120XkdbD6hTlaXGX02ehh8xDANR3uZ4fNUin8NQ7u6PGxPyVeHxzWNaajX0iTANSm+mCYJgF4AmAVMbimHSI1EXv4KJnZ8o4Mb+zul4+8655C4+Qheswwlh0aG6c7E/kswC12YyAXCOitHDjuAaNEdbf2Vy1zsYs0zkcdD3oHCbq5UqFrmk/dGd55XAA9fLmr2JpkCoRqbN8e7K8r0JDmE3LRmP1yXWZIsVA98vaBLx42AaFGcQ1tMD4WOIF9SZaDzMK7TBkG+Z7Mo5AXnzPyVhobNMn4WSPE/49VlzutbZxVsPde073Z3dLP/spT6suqPETkDW+t/6vkorW9xzT8TnDNPDX5QFKon7V34WgfLMrxt17ZYv0W2oUwP3if4YsfrcvKdX/AF6pBlpcByDRH5KFSrODKb/vOc0Dl8XpEqcHuDjSF8zAT0kg9ZV7u7U/6WatP3eHYGyC80xOv3g6RPQq5tGn9pRpcS5xI8BB8VebWz/ZGCGPMkCbD4QOBv6KzQqe9h+pYDGl3TcdIB81XNmlLszsSKRcA0MHMEy4gnfa6rw+V2JqAwMsZYFrMbHr8gvKxZ711Zs90NEneNXHqJ9FaZTaHPrE6vaJ4t+GfzVY5aZcVezarnurFz4LXvykdVX2NJDarahkyWg3mzo3+KmYP3dCn7x4JzVDMakEd35BXzUGHpUyBoSDw7394Pgrl1/xl7W+zNFwa9psHOqkE6EBxkjfvHmr+z8E0YdzXHvZTbSSSbRfSRMdVexdNjaVEzHeAN+IIt5q/hsWwVmA6EPGm/umd3TwVbs6v6I99owwrW0vcDWGn+Ui5PkQqHbOLXue1gFMAOgRY3AAHgT5LK4PFAVanAt7pjgT+q1ftNja7nNNJwaxwc03j4Sbx1J+isyzmt/hWON3pBZtDIC5xzPfe+kNEhvT63q43aDXBrR3iDmc7Qk3vzWsmrNQlxnK0AnX60We2dUIaWhsXu4/XyXit5ZS16tammfoEEZnaWERcdN6hYrZbPiewEkzfukxz1j8/XzD418ETMieWnKytbd2h9iYnNlvHy04rrc+0THp7sfZ/vw9+VopU2d1giXEky8/uj61tG29smkGhj2yTmIAAG7Q6Re9uHNS+wNcMZBJlwgkCSG3AJO8XFrddF5timXOkzZrgP7cbfJcL57y1VTx9dNFZ2PxRAdTaXCZDRJgG4kkQCReNY6rJ9m+1OK2ZWyVGuyE/aUXSJ4uaD8L+B0O/iM1t7atZmFoOo03Pa3u1mNJkyHHPLbgE6xy3LA0WVcTQa7EgteHOyTM5DETmubyBN4AK6ZYfM9fuyX4rvexdr0cVSbWoPD2HwIO9rgbtcOBU5cI7IbXdgq7zTdIDi2oyYFRo3wdHRJB5EXuF2rZO1aWJp+8ovDm6HiDva4agqWypqIiNEREBERAREQEREBERBF2ls+lXpupVmB7HagjhcEcCDcHcuM9s+wdTCk1KYL6OuYC7L6PA+YgdF3BWcXhm1GOpvEtcIIkj1CnLHlF4Z8a+aqONq0vv+Zt0voVs2xNtOq9wjvDd+nFbB209nTodVw4FQQe5ADxbduf0seq5ZRdWoVILS0tNxcFp4EGIPko4SO9kym8XSa1WzjuDbDnf81cLQXRvLZPyWM2TtVlcASA64LTYcj5rKkQ4HUuBFuV/mswvxXmymqsPaJBm2XKOv8AkQoZoGKTbd13e6iw9SFKblJa0aMcZ/L5yvDTcBUO8ut0sAfmm2aWaZvWJ3HKPCB85VVSRlaNXgz5CT6q69n2rWwYLPAwdJ4/qrtIg9/8Ej1ufkumE0yo5APcj/Tdm/6ZA9SrwH2zam7K1g8Zd+cK9TojM47nX6wIVn3UUCALiPmIXXaLHmzqRFWo6bPe4jwMK3sukW06jeOci+4zBlScVDadMgXzAeYcCre0AGe7jR0sPQif1W8jSJhA52FcN+Vx/OVcucKRFw0fMKRiSWFrQLPaQfAhe4kZXhkWe0HxB4eXknI0t4/O/DxvBbv3zH10V7HVi+g1h3vDTyIBk+Q9Qvavdfkizod4iR5qh5IxAYYykAjyyn5LeV7ZqJBGYMaZJa+45N/WRCymHh7g+IDJb4/i+R81Co0AMQ+dC0Qp2GaWB7Tobpc+LNbZCu73ga8CLRPPf1Gi1vtC0tpUgBqcruUEbuNj5xvWybIfmZktYn/K13tkxzKrMpm2ew+8LfkPNc8srJb+V4ybkaodnEVH66AxxEmem7zWRqnMwNaIAsb7+am45t21NxBBjW4/wvMVSb8TNSB9RwXkz8t1uPRxm0Gg0793C07h+qi47PV7gdYkATEDcJWZaLgGCSD5fp/dQKsBrho7d4Az46KJ5LskSuy5bSOZ0knusOsDNoQTYWmbx5qLt9r6eJL3ZsriSOHMcrqbsfEZabCCLPLXSJABME/P1Ww4yiytTFhcCeE8V0w+61GV121N2YsaaVZguSGukFsEHumNDwKjOEtLqjxmFwG/D4zdx57ll8Rs1lLvloOm+3MwsJj6rA0vEzpA4aFdMbflFsa5jGgvfUzlrid3qrGxO1WIwVb3tJ2pGYGcrhwePz3KVjKTqgkNPAR+aw2JwpcYJuPnwt68Fs3LpsfTvZjb1PG4aniaVmvF2nVrhZzTzB87HesquUewfB16bMTmn3Liwt4e8ghxbv8AhySeQXV103ss0IiICIiAiIgIiICIiAiIgLFbd7O4fFty1qYJtDxZ432dqBy0KyqI2XXpzTafssjv4WtDhcNqD0zt3fynqoFPA4mgMtem5rgbGxaZN8rhbwN11pU1GBwLXAEGxBEg9Qud8c+FXO325FVo/EBbPeee9VsEubwi/UHRbT2h7Oe7BrUfhF3MN8vNp1jiD4cFrdMCCBrM+syomNl1WXWlTKdid4kDwQMABG5+YjqdyvTaDodTwVQh0RuM/ou2N6RYj1GHK0DVpC8qkF7eBHqCIU2pQJcH7ohWGUJc6dN35+qupWw0F+Td8Q8v8+aoqszfZu1a6Z+R9Vep0ye9w+ijsFBNWZB+XHzWCM4F5a06tLp+QSq33hbxZmE8Db+69p04qOcNDH+VepUcrnO3GJ5c0nbVlwNTLFiJ89w85VvK6o4bi1p/qnT64rIYWhle5263nJKrwWHy1KhAsYHLN/cQt0naTsakKrSXCc1o3iPkZuoVJzi0tfIc1xBnkYv5LKsq5BnA37uSjAtdUdUIsTIlLjPRMvavCVbcDu/txWO27U965gNnNnXS8b93ipjnBozbxoAZ/wABc17T7VxP7SWMlrctmgEzfWBpopy36dMMeVbRg3Zw+iToSWn5+SmbOwmcgO1bqB8+krWuyuCrZ2uqvcxpkm4nSxiCtsxOHeIdTqTAMGMpMiCLLjwu7XS2f4rOIwgfUOsbo3c1jMVQIzibxlBOhuCYjSy2DB7Sa6Qe6dNPWVTVoU3T3oPzXn8fjsy7jcqxdbCMDajKYOWGkF0XMZXGOsGOau7OxfdynUW18lVXpNaLumPryV7CbNrPANKjUIOhy2PME2K78bLue3O9zSPi6tiCZWHrUwZmAB9WW1s7JYt2rGN/ieP9uZZLZvYdxj37mgb2suT1cQAPI9VX3VMxkc6GAq4l4pUadTLp3bF3T8Lf3lvmwPZw1rR+0Ogf+1SsOj36u8IvNyt4wGAp0W5aTA0b41PUm58VJVTFfLXpYwWDp0mCnTYGMGgAgf55q+iK0iIiAiIgIiICIiAiIgIiICIiAiIgLXdq9lab5fR+zedR90+H3fDyWxIg5vj9mV6DT7xncH3wZb1J3eMKNQqiLGR9eq6VjcK2rTfSfdtRrmOgxZwLTfdYrluK9mGMo3w2LZUbvZVaWeTm5pP9Km7i8ZLO7pkW1hEblUCNfNYB+wtqM+LDPtvp1WuB6NJcVbe/FUxFShim8zSJHmGwt5z5ib478VsrQpFMgtLIgEGP7rUsNt0wW525v3mlvgVIobUrE973RH7rzM9CFv1MYn6WVZc0oMajiruGpG41/wARCjYHEOdYx1kFZbB0wIn66rcLtOUsWqNCAQ4a6eUK/QhrHh+hOum63iruOrspAmo4Ruvr0C07bXa0g5WtnLPTx3SutsiJLkzGIxxaMmWTxPDosHtLaDB8Ly877w3zOp6LXMZtOtV+IwOc/Xoo9PmZK5ZXbpMdM+7HvfEusBENt5k6+SqogauIA9T4m5Ki7NwT6kRYcTp5rbMBs+k0D3bXVHb4aXeULnrl8r3MUXD0KjhDKb45j1O9XHue2Blm4kAx9FZ//wAIxbxlY1tIGxc92o45WyZ6xpuWU2d2TpMg1XGq7mMrf6Qb+JKv0z33WoUcHUqmaNMuvu0HIuNvVZzAdkap/wBWoGD8Le8fMiAekrc2tAAAEAWAC9TQxWzuz2HowWszOH33949Rub4ALKoiAiIgIiICIiAiIgIiICIiAiIgIiICIiAiIgIiICIiAiIgIiIKKtFrhDmhw5gH5qBX2BhX/FQpdQwA+YgrJIgwFTshhTdrXM/he78yVS7smzQVq0cCWmP+lbCiDRdsez11Yhwxb2kCGhzA4AdA5pPmsS/2VVT/AM40/wDwkf8A2LqCLOM9q5XWnMcP7KDnBqYqWbw2nB5QS4gX5FbJs/2fYGlEsdUPF7z8mwPRbUiajLlagUdjYdtxSZI0JGaOkzCnAL1FrBERAREQEREBERAREQEREH//2Q=="/>
          <p:cNvSpPr>
            <a:spLocks noChangeAspect="1" noChangeArrowheads="1"/>
          </p:cNvSpPr>
          <p:nvPr/>
        </p:nvSpPr>
        <p:spPr bwMode="auto">
          <a:xfrm>
            <a:off x="155575" y="-890588"/>
            <a:ext cx="456247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2" name="Picture 4" descr="http://pngimg.com/upload/fish_PNG1158.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61887" y="195262"/>
            <a:ext cx="456247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213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9" name="TextBox 8"/>
          <p:cNvSpPr txBox="1"/>
          <p:nvPr/>
        </p:nvSpPr>
        <p:spPr>
          <a:xfrm>
            <a:off x="3450957" y="2824847"/>
            <a:ext cx="5631050" cy="1200329"/>
          </a:xfrm>
          <a:prstGeom prst="rect">
            <a:avLst/>
          </a:prstGeom>
          <a:noFill/>
        </p:spPr>
        <p:txBody>
          <a:bodyPr wrap="square" rtlCol="0">
            <a:spAutoFit/>
          </a:bodyPr>
          <a:lstStyle/>
          <a:p>
            <a:r>
              <a:rPr lang="en-US" sz="3600" dirty="0" smtClean="0"/>
              <a:t>2 * (# pairs of friend + 		                  enemy)</a:t>
            </a:r>
            <a:endParaRPr lang="en-US" sz="3600" dirty="0"/>
          </a:p>
        </p:txBody>
      </p:sp>
    </p:spTree>
    <p:extLst>
      <p:ext uri="{BB962C8B-B14F-4D97-AF65-F5344CB8AC3E}">
        <p14:creationId xmlns:p14="http://schemas.microsoft.com/office/powerpoint/2010/main" val="1406296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450957" y="2824847"/>
                <a:ext cx="5631050" cy="874663"/>
              </a:xfrm>
              <a:prstGeom prst="rect">
                <a:avLst/>
              </a:prstGeom>
              <a:noFill/>
            </p:spPr>
            <p:txBody>
              <a:bodyPr wrap="square" rtlCol="0">
                <a:spAutoFit/>
              </a:bodyPr>
              <a:lstStyle/>
              <a:p>
                <a:r>
                  <a:rPr lang="en-US" sz="3600" dirty="0" smtClean="0"/>
                  <a:t>2 * (</a:t>
                </a:r>
                <a14:m>
                  <m:oMath xmlns:m="http://schemas.openxmlformats.org/officeDocument/2006/math">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2</m:t>
                        </m:r>
                      </m:den>
                    </m:f>
                    <m:r>
                      <a:rPr lang="en-US" sz="3600" b="0" i="1" dirty="0" smtClean="0">
                        <a:latin typeface="Cambria Math" panose="02040503050406030204" pitchFamily="18" charset="0"/>
                      </a:rPr>
                      <m:t>𝑛</m:t>
                    </m:r>
                    <m:r>
                      <a:rPr lang="en-US" sz="3600" b="0" i="1" dirty="0" smtClean="0">
                        <a:latin typeface="Cambria Math" panose="02040503050406030204" pitchFamily="18" charset="0"/>
                      </a:rPr>
                      <m:t> ∗ </m:t>
                    </m:r>
                    <m:f>
                      <m:fPr>
                        <m:ctrlPr>
                          <a:rPr lang="en-US" sz="3600" i="1" dirty="0">
                            <a:latin typeface="Cambria Math" panose="02040503050406030204" pitchFamily="18" charset="0"/>
                          </a:rPr>
                        </m:ctrlPr>
                      </m:fPr>
                      <m:num>
                        <m:r>
                          <a:rPr lang="en-US" sz="3600" i="1" dirty="0">
                            <a:latin typeface="Cambria Math" panose="02040503050406030204" pitchFamily="18" charset="0"/>
                          </a:rPr>
                          <m:t>1</m:t>
                        </m:r>
                      </m:num>
                      <m:den>
                        <m:r>
                          <a:rPr lang="en-US" sz="3600" i="1" dirty="0">
                            <a:latin typeface="Cambria Math" panose="02040503050406030204" pitchFamily="18" charset="0"/>
                          </a:rPr>
                          <m:t>2</m:t>
                        </m:r>
                      </m:den>
                    </m:f>
                    <m:r>
                      <a:rPr lang="en-US" sz="3600" i="1" dirty="0">
                        <a:latin typeface="Cambria Math" panose="02040503050406030204" pitchFamily="18" charset="0"/>
                      </a:rPr>
                      <m:t>𝑛</m:t>
                    </m:r>
                    <m:r>
                      <a:rPr lang="en-US" sz="3600" i="1" dirty="0">
                        <a:latin typeface="Cambria Math" panose="02040503050406030204" pitchFamily="18" charset="0"/>
                      </a:rPr>
                      <m:t> </m:t>
                    </m:r>
                  </m:oMath>
                </a14:m>
                <a:r>
                  <a:rPr lang="en-US" sz="3600" dirty="0" smtClean="0"/>
                  <a:t>)</a:t>
                </a:r>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450957" y="2824847"/>
                <a:ext cx="5631050" cy="874663"/>
              </a:xfrm>
              <a:prstGeom prst="rect">
                <a:avLst/>
              </a:prstGeom>
              <a:blipFill rotWithShape="0">
                <a:blip r:embed="rId3"/>
                <a:stretch>
                  <a:fillRect l="-3247" b="-12500"/>
                </a:stretch>
              </a:blipFill>
            </p:spPr>
            <p:txBody>
              <a:bodyPr/>
              <a:lstStyle/>
              <a:p>
                <a:r>
                  <a:rPr lang="en-US">
                    <a:noFill/>
                  </a:rPr>
                  <a:t> </a:t>
                </a:r>
              </a:p>
            </p:txBody>
          </p:sp>
        </mc:Fallback>
      </mc:AlternateContent>
    </p:spTree>
    <p:extLst>
      <p:ext uri="{BB962C8B-B14F-4D97-AF65-F5344CB8AC3E}">
        <p14:creationId xmlns:p14="http://schemas.microsoft.com/office/powerpoint/2010/main" val="13538050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450957" y="2824847"/>
                <a:ext cx="5631050" cy="874663"/>
              </a:xfrm>
              <a:prstGeom prst="rect">
                <a:avLst/>
              </a:prstGeom>
              <a:noFill/>
            </p:spPr>
            <p:txBody>
              <a:bodyPr wrap="square" rtlCol="0">
                <a:spAutoFit/>
              </a:bodyPr>
              <a:lstStyle/>
              <a:p>
                <a14:m>
                  <m:oMath xmlns:m="http://schemas.openxmlformats.org/officeDocument/2006/math">
                    <m:r>
                      <a:rPr lang="en-US" sz="3600" b="0" i="0" dirty="0" smtClean="0">
                        <a:latin typeface="Cambria Math" panose="02040503050406030204" pitchFamily="18" charset="0"/>
                      </a:rPr>
                      <m:t>2 ∗</m:t>
                    </m:r>
                    <m:r>
                      <a:rPr lang="en-US" sz="3600" b="0" i="1" dirty="0" smtClean="0">
                        <a:latin typeface="Cambria Math" panose="02040503050406030204" pitchFamily="18" charset="0"/>
                      </a:rPr>
                      <m:t>(</m:t>
                    </m:r>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4</m:t>
                        </m:r>
                      </m:den>
                    </m:f>
                    <m:r>
                      <a:rPr lang="en-US" sz="3600" b="0" i="1" dirty="0" smtClean="0">
                        <a:latin typeface="Cambria Math" panose="02040503050406030204" pitchFamily="18" charset="0"/>
                      </a:rPr>
                      <m:t>𝑛</m:t>
                    </m:r>
                    <m:r>
                      <a:rPr lang="en-US" sz="3600" b="0" i="1" baseline="30000" dirty="0" smtClean="0">
                        <a:latin typeface="Cambria Math" panose="02040503050406030204" pitchFamily="18" charset="0"/>
                      </a:rPr>
                      <m:t>2</m:t>
                    </m:r>
                  </m:oMath>
                </a14:m>
                <a:r>
                  <a:rPr lang="en-US" sz="3600" dirty="0"/>
                  <a:t> </a:t>
                </a:r>
                <a14:m>
                  <m:oMath xmlns:m="http://schemas.openxmlformats.org/officeDocument/2006/math">
                    <m:r>
                      <a:rPr lang="en-US" sz="3600" b="0" i="1" dirty="0" smtClean="0">
                        <a:latin typeface="Cambria Math" panose="02040503050406030204" pitchFamily="18" charset="0"/>
                      </a:rPr>
                      <m:t>)</m:t>
                    </m:r>
                  </m:oMath>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450957" y="2824847"/>
                <a:ext cx="5631050" cy="87466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6348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867421" y="2599563"/>
                <a:ext cx="5631050" cy="11294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2</m:t>
                          </m:r>
                        </m:den>
                      </m:f>
                      <m:r>
                        <a:rPr lang="en-US" sz="3600" b="0" i="1" dirty="0" smtClean="0">
                          <a:latin typeface="Cambria Math" panose="02040503050406030204" pitchFamily="18" charset="0"/>
                        </a:rPr>
                        <m:t>𝑛</m:t>
                      </m:r>
                      <m:r>
                        <a:rPr lang="en-US" sz="3600" b="0" i="1" baseline="30000" dirty="0" smtClean="0">
                          <a:latin typeface="Cambria Math" panose="02040503050406030204" pitchFamily="18" charset="0"/>
                        </a:rPr>
                        <m:t>2</m:t>
                      </m:r>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867421" y="2599563"/>
                <a:ext cx="5631050" cy="112947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686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867421" y="2599563"/>
                <a:ext cx="5631050" cy="11294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2</m:t>
                          </m:r>
                        </m:den>
                      </m:f>
                      <m:r>
                        <a:rPr lang="en-US" sz="3600" b="0" i="1" dirty="0" smtClean="0">
                          <a:latin typeface="Cambria Math" panose="02040503050406030204" pitchFamily="18" charset="0"/>
                        </a:rPr>
                        <m:t>𝑛</m:t>
                      </m:r>
                      <m:r>
                        <a:rPr lang="en-US" sz="3600" b="0" i="1" baseline="30000" dirty="0" smtClean="0">
                          <a:latin typeface="Cambria Math" panose="02040503050406030204" pitchFamily="18" charset="0"/>
                        </a:rPr>
                        <m:t>2</m:t>
                      </m:r>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867421" y="2599563"/>
                <a:ext cx="5631050" cy="1129476"/>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294915" y="2317897"/>
            <a:ext cx="5669659" cy="3443509"/>
          </a:xfrm>
          <a:prstGeom prst="rect">
            <a:avLst/>
          </a:prstGeom>
        </p:spPr>
      </p:pic>
    </p:spTree>
    <p:extLst>
      <p:ext uri="{BB962C8B-B14F-4D97-AF65-F5344CB8AC3E}">
        <p14:creationId xmlns:p14="http://schemas.microsoft.com/office/powerpoint/2010/main" val="4116746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computational problem</a:t>
            </a:r>
            <a:r>
              <a:rPr lang="en-US" dirty="0" smtClean="0"/>
              <a:t> is a problem that can be solved using a computer.</a:t>
            </a:r>
          </a:p>
          <a:p>
            <a:pPr lvl="1"/>
            <a:r>
              <a:rPr lang="en-US" dirty="0" smtClean="0"/>
              <a:t> We use </a:t>
            </a:r>
            <a:r>
              <a:rPr lang="en-US" b="1" dirty="0" smtClean="0"/>
              <a:t>algorithms </a:t>
            </a:r>
            <a:r>
              <a:rPr lang="en-US" dirty="0" smtClean="0"/>
              <a:t>to solve problems with computers.</a:t>
            </a:r>
          </a:p>
          <a:p>
            <a:pPr marL="0" indent="0">
              <a:buNone/>
            </a:pPr>
            <a:endParaRPr lang="en-US" dirty="0" smtClean="0"/>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3115417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867421" y="2599563"/>
                <a:ext cx="5631050" cy="11294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2</m:t>
                          </m:r>
                        </m:den>
                      </m:f>
                      <m:r>
                        <a:rPr lang="en-US" sz="3600" b="0" i="1" dirty="0" smtClean="0">
                          <a:latin typeface="Cambria Math" panose="02040503050406030204" pitchFamily="18" charset="0"/>
                        </a:rPr>
                        <m:t>𝑛</m:t>
                      </m:r>
                      <m:r>
                        <a:rPr lang="en-US" sz="3600" b="0" i="1" baseline="30000" dirty="0" smtClean="0">
                          <a:latin typeface="Cambria Math" panose="02040503050406030204" pitchFamily="18" charset="0"/>
                        </a:rPr>
                        <m:t>2</m:t>
                      </m:r>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867421" y="2599563"/>
                <a:ext cx="5631050" cy="112947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769031" y="4510007"/>
                <a:ext cx="5445071" cy="874663"/>
              </a:xfrm>
              <a:prstGeom prst="rect">
                <a:avLst/>
              </a:prstGeom>
              <a:noFill/>
            </p:spPr>
            <p:txBody>
              <a:bodyPr wrap="square" rtlCol="0">
                <a:spAutoFit/>
              </a:bodyPr>
              <a:lstStyle/>
              <a:p>
                <a:r>
                  <a:rPr lang="en-US" sz="3600" dirty="0" smtClean="0"/>
                  <a:t>=  O(</a:t>
                </a:r>
                <a14:m>
                  <m:oMath xmlns:m="http://schemas.openxmlformats.org/officeDocument/2006/math">
                    <m:f>
                      <m:fPr>
                        <m:ctrlPr>
                          <a:rPr lang="en-US" sz="3600" i="1" dirty="0">
                            <a:latin typeface="Cambria Math" panose="02040503050406030204" pitchFamily="18" charset="0"/>
                          </a:rPr>
                        </m:ctrlPr>
                      </m:fPr>
                      <m:num>
                        <m:r>
                          <a:rPr lang="en-US" sz="3600" i="1" dirty="0">
                            <a:latin typeface="Cambria Math" panose="02040503050406030204" pitchFamily="18" charset="0"/>
                          </a:rPr>
                          <m:t>1</m:t>
                        </m:r>
                      </m:num>
                      <m:den>
                        <m:r>
                          <a:rPr lang="en-US" sz="3600" i="1" dirty="0">
                            <a:latin typeface="Cambria Math" panose="02040503050406030204" pitchFamily="18" charset="0"/>
                          </a:rPr>
                          <m:t>2</m:t>
                        </m:r>
                      </m:den>
                    </m:f>
                    <m:r>
                      <a:rPr lang="en-US" sz="3600" i="1" dirty="0">
                        <a:latin typeface="Cambria Math" panose="02040503050406030204" pitchFamily="18" charset="0"/>
                      </a:rPr>
                      <m:t>𝑛</m:t>
                    </m:r>
                    <m:r>
                      <a:rPr lang="en-US" sz="3600" i="1" baseline="30000" dirty="0">
                        <a:latin typeface="Cambria Math" panose="02040503050406030204" pitchFamily="18" charset="0"/>
                      </a:rPr>
                      <m:t>2</m:t>
                    </m:r>
                  </m:oMath>
                </a14:m>
                <a:r>
                  <a:rPr lang="en-US" sz="3600" dirty="0" smtClean="0"/>
                  <a:t>)  </a:t>
                </a:r>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2769031" y="4510007"/>
                <a:ext cx="5445071" cy="874663"/>
              </a:xfrm>
              <a:prstGeom prst="rect">
                <a:avLst/>
              </a:prstGeom>
              <a:blipFill rotWithShape="0">
                <a:blip r:embed="rId4"/>
                <a:stretch>
                  <a:fillRect l="-3359" b="-13287"/>
                </a:stretch>
              </a:blipFill>
            </p:spPr>
            <p:txBody>
              <a:bodyPr/>
              <a:lstStyle/>
              <a:p>
                <a:r>
                  <a:rPr lang="en-US">
                    <a:noFill/>
                  </a:rPr>
                  <a:t> </a:t>
                </a:r>
              </a:p>
            </p:txBody>
          </p:sp>
        </mc:Fallback>
      </mc:AlternateContent>
    </p:spTree>
    <p:extLst>
      <p:ext uri="{BB962C8B-B14F-4D97-AF65-F5344CB8AC3E}">
        <p14:creationId xmlns:p14="http://schemas.microsoft.com/office/powerpoint/2010/main" val="2833151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21506" name="Picture 2" descr="http://orig10.deviantart.net/a98b/f/2015/016/0/4/those_two_wizards_by_zeurel-d8e6q9p.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1112" y="2810358"/>
            <a:ext cx="2366075" cy="707886"/>
          </a:xfrm>
          <a:prstGeom prst="rect">
            <a:avLst/>
          </a:prstGeom>
          <a:noFill/>
        </p:spPr>
        <p:txBody>
          <a:bodyPr wrap="square" rtlCol="0">
            <a:spAutoFit/>
          </a:bodyPr>
          <a:lstStyle/>
          <a:p>
            <a:r>
              <a:rPr lang="en-US" sz="2000" dirty="0" smtClean="0"/>
              <a:t>The spell of</a:t>
            </a:r>
          </a:p>
          <a:p>
            <a:r>
              <a:rPr lang="en-US" sz="2000" dirty="0" smtClean="0"/>
              <a:t>Pairwise protection</a:t>
            </a:r>
            <a:endParaRPr lang="en-US" sz="2000" dirty="0"/>
          </a:p>
        </p:txBody>
      </p:sp>
      <p:sp>
        <p:nvSpPr>
          <p:cNvPr id="8" name="TextBox 7"/>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mc:AlternateContent xmlns:mc="http://schemas.openxmlformats.org/markup-compatibility/2006">
        <mc:Choice xmlns:a14="http://schemas.microsoft.com/office/drawing/2010/main" Requires="a14">
          <p:sp>
            <p:nvSpPr>
              <p:cNvPr id="9" name="TextBox 8"/>
              <p:cNvSpPr txBox="1"/>
              <p:nvPr/>
            </p:nvSpPr>
            <p:spPr>
              <a:xfrm>
                <a:off x="3867421" y="2599563"/>
                <a:ext cx="5631050" cy="11294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3600" i="1" dirty="0" smtClean="0">
                              <a:latin typeface="Cambria Math" panose="02040503050406030204" pitchFamily="18" charset="0"/>
                            </a:rPr>
                          </m:ctrlPr>
                        </m:fPr>
                        <m:num>
                          <m:r>
                            <a:rPr lang="en-US" sz="3600" b="0" i="1" dirty="0" smtClean="0">
                              <a:latin typeface="Cambria Math" panose="02040503050406030204" pitchFamily="18" charset="0"/>
                            </a:rPr>
                            <m:t>1</m:t>
                          </m:r>
                        </m:num>
                        <m:den>
                          <m:r>
                            <a:rPr lang="en-US" sz="3600" b="0" i="1" dirty="0" smtClean="0">
                              <a:latin typeface="Cambria Math" panose="02040503050406030204" pitchFamily="18" charset="0"/>
                            </a:rPr>
                            <m:t>2</m:t>
                          </m:r>
                        </m:den>
                      </m:f>
                      <m:r>
                        <a:rPr lang="en-US" sz="3600" b="0" i="1" dirty="0" smtClean="0">
                          <a:latin typeface="Cambria Math" panose="02040503050406030204" pitchFamily="18" charset="0"/>
                        </a:rPr>
                        <m:t>𝑛</m:t>
                      </m:r>
                      <m:r>
                        <a:rPr lang="en-US" sz="3600" b="0" i="1" baseline="30000" dirty="0" smtClean="0">
                          <a:latin typeface="Cambria Math" panose="02040503050406030204" pitchFamily="18" charset="0"/>
                        </a:rPr>
                        <m:t>2</m:t>
                      </m:r>
                    </m:oMath>
                  </m:oMathPara>
                </a14:m>
                <a:endParaRPr lang="en-US" sz="3600" dirty="0"/>
              </a:p>
            </p:txBody>
          </p:sp>
        </mc:Choice>
        <mc:Fallback>
          <p:sp>
            <p:nvSpPr>
              <p:cNvPr id="9" name="TextBox 8"/>
              <p:cNvSpPr txBox="1">
                <a:spLocks noRot="1" noChangeAspect="1" noMove="1" noResize="1" noEditPoints="1" noAdjustHandles="1" noChangeArrowheads="1" noChangeShapeType="1" noTextEdit="1"/>
              </p:cNvSpPr>
              <p:nvPr/>
            </p:nvSpPr>
            <p:spPr>
              <a:xfrm>
                <a:off x="3867421" y="2599563"/>
                <a:ext cx="5631050" cy="112947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769031" y="4510007"/>
                <a:ext cx="5445071" cy="1428661"/>
              </a:xfrm>
              <a:prstGeom prst="rect">
                <a:avLst/>
              </a:prstGeom>
              <a:noFill/>
            </p:spPr>
            <p:txBody>
              <a:bodyPr wrap="square" rtlCol="0">
                <a:spAutoFit/>
              </a:bodyPr>
              <a:lstStyle/>
              <a:p>
                <a:r>
                  <a:rPr lang="en-US" sz="3600" dirty="0" smtClean="0"/>
                  <a:t>=  O(</a:t>
                </a:r>
                <a14:m>
                  <m:oMath xmlns:m="http://schemas.openxmlformats.org/officeDocument/2006/math">
                    <m:f>
                      <m:fPr>
                        <m:ctrlPr>
                          <a:rPr lang="en-US" sz="3600" i="1" dirty="0">
                            <a:latin typeface="Cambria Math" panose="02040503050406030204" pitchFamily="18" charset="0"/>
                          </a:rPr>
                        </m:ctrlPr>
                      </m:fPr>
                      <m:num>
                        <m:r>
                          <a:rPr lang="en-US" sz="3600" i="1" dirty="0">
                            <a:latin typeface="Cambria Math" panose="02040503050406030204" pitchFamily="18" charset="0"/>
                          </a:rPr>
                          <m:t>1</m:t>
                        </m:r>
                      </m:num>
                      <m:den>
                        <m:r>
                          <a:rPr lang="en-US" sz="3600" i="1" dirty="0">
                            <a:latin typeface="Cambria Math" panose="02040503050406030204" pitchFamily="18" charset="0"/>
                          </a:rPr>
                          <m:t>2</m:t>
                        </m:r>
                      </m:den>
                    </m:f>
                    <m:r>
                      <a:rPr lang="en-US" sz="3600" i="1" dirty="0">
                        <a:latin typeface="Cambria Math" panose="02040503050406030204" pitchFamily="18" charset="0"/>
                      </a:rPr>
                      <m:t>𝑛</m:t>
                    </m:r>
                    <m:r>
                      <a:rPr lang="en-US" sz="3600" i="1" baseline="30000" dirty="0">
                        <a:latin typeface="Cambria Math" panose="02040503050406030204" pitchFamily="18" charset="0"/>
                      </a:rPr>
                      <m:t>2</m:t>
                    </m:r>
                  </m:oMath>
                </a14:m>
                <a:r>
                  <a:rPr lang="en-US" sz="3600" dirty="0" smtClean="0"/>
                  <a:t>)    =    </a:t>
                </a:r>
                <a:r>
                  <a:rPr lang="en-US" sz="3600" dirty="0"/>
                  <a:t>O(</a:t>
                </a:r>
                <a14:m>
                  <m:oMath xmlns:m="http://schemas.openxmlformats.org/officeDocument/2006/math">
                    <m:r>
                      <a:rPr lang="en-US" sz="3600" i="1" dirty="0">
                        <a:latin typeface="Cambria Math" panose="02040503050406030204" pitchFamily="18" charset="0"/>
                      </a:rPr>
                      <m:t>𝑛</m:t>
                    </m:r>
                    <m:r>
                      <a:rPr lang="en-US" sz="3600" i="1" baseline="30000" dirty="0">
                        <a:latin typeface="Cambria Math" panose="02040503050406030204" pitchFamily="18" charset="0"/>
                      </a:rPr>
                      <m:t>2</m:t>
                    </m:r>
                  </m:oMath>
                </a14:m>
                <a:r>
                  <a:rPr lang="en-US" sz="3600" dirty="0"/>
                  <a:t>)</a:t>
                </a:r>
                <a:endParaRPr lang="en-US" sz="3600" dirty="0"/>
              </a:p>
              <a:p>
                <a:r>
                  <a:rPr lang="en-US" sz="3600" dirty="0" smtClean="0"/>
                  <a:t>  </a:t>
                </a:r>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2769031" y="4510007"/>
                <a:ext cx="5445071" cy="1428661"/>
              </a:xfrm>
              <a:prstGeom prst="rect">
                <a:avLst/>
              </a:prstGeom>
              <a:blipFill rotWithShape="0">
                <a:blip r:embed="rId4"/>
                <a:stretch>
                  <a:fillRect l="-3359"/>
                </a:stretch>
              </a:blipFill>
            </p:spPr>
            <p:txBody>
              <a:bodyPr/>
              <a:lstStyle/>
              <a:p>
                <a:r>
                  <a:rPr lang="en-US">
                    <a:noFill/>
                  </a:rPr>
                  <a:t> </a:t>
                </a:r>
              </a:p>
            </p:txBody>
          </p:sp>
        </mc:Fallback>
      </mc:AlternateContent>
    </p:spTree>
    <p:extLst>
      <p:ext uri="{BB962C8B-B14F-4D97-AF65-F5344CB8AC3E}">
        <p14:creationId xmlns:p14="http://schemas.microsoft.com/office/powerpoint/2010/main" val="2848128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Easy Things</a:t>
            </a:r>
            <a:endParaRPr lang="en-US" dirty="0"/>
          </a:p>
        </p:txBody>
      </p:sp>
      <p:pic>
        <p:nvPicPr>
          <p:cNvPr id="4" name="Picture 4" descr="http://i.stack.imgur.com/WcB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904" y="2205925"/>
            <a:ext cx="5937612" cy="344604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6716148" y="3874576"/>
            <a:ext cx="1014970" cy="516610"/>
          </a:xfrm>
          <a:custGeom>
            <a:avLst/>
            <a:gdLst>
              <a:gd name="connsiteX0" fmla="*/ 454401 w 1014970"/>
              <a:gd name="connsiteY0" fmla="*/ 11944 h 785506"/>
              <a:gd name="connsiteX1" fmla="*/ 996842 w 1014970"/>
              <a:gd name="connsiteY1" fmla="*/ 404568 h 785506"/>
              <a:gd name="connsiteX2" fmla="*/ 810862 w 1014970"/>
              <a:gd name="connsiteY2" fmla="*/ 709368 h 785506"/>
              <a:gd name="connsiteX3" fmla="*/ 82442 w 1014970"/>
              <a:gd name="connsiteY3" fmla="*/ 740364 h 785506"/>
              <a:gd name="connsiteX4" fmla="*/ 56611 w 1014970"/>
              <a:gd name="connsiteY4" fmla="*/ 161761 h 785506"/>
              <a:gd name="connsiteX5" fmla="*/ 454401 w 1014970"/>
              <a:gd name="connsiteY5" fmla="*/ 11944 h 78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970" h="785506">
                <a:moveTo>
                  <a:pt x="454401" y="11944"/>
                </a:moveTo>
                <a:cubicBezTo>
                  <a:pt x="611106" y="52412"/>
                  <a:pt x="937432" y="288331"/>
                  <a:pt x="996842" y="404568"/>
                </a:cubicBezTo>
                <a:cubicBezTo>
                  <a:pt x="1056252" y="520805"/>
                  <a:pt x="963262" y="653402"/>
                  <a:pt x="810862" y="709368"/>
                </a:cubicBezTo>
                <a:cubicBezTo>
                  <a:pt x="658462" y="765334"/>
                  <a:pt x="208150" y="831632"/>
                  <a:pt x="82442" y="740364"/>
                </a:cubicBezTo>
                <a:cubicBezTo>
                  <a:pt x="-43266" y="649096"/>
                  <a:pt x="-2799" y="286608"/>
                  <a:pt x="56611" y="161761"/>
                </a:cubicBezTo>
                <a:cubicBezTo>
                  <a:pt x="116021" y="36914"/>
                  <a:pt x="297696" y="-28524"/>
                  <a:pt x="454401" y="11944"/>
                </a:cubicBez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1506" name="Picture 2" descr="http://orig10.deviantart.net/a98b/f/2015/016/0/4/those_two_wizards_by_zeurel-d8e6q9p.gif"/>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53671" y="0"/>
            <a:ext cx="2913089" cy="211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451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Tree>
    <p:extLst>
      <p:ext uri="{BB962C8B-B14F-4D97-AF65-F5344CB8AC3E}">
        <p14:creationId xmlns:p14="http://schemas.microsoft.com/office/powerpoint/2010/main" val="37600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867421" y="2775212"/>
            <a:ext cx="5631050" cy="1384995"/>
          </a:xfrm>
          <a:prstGeom prst="rect">
            <a:avLst/>
          </a:prstGeom>
          <a:noFill/>
        </p:spPr>
        <p:txBody>
          <a:bodyPr wrap="square" rtlCol="0">
            <a:spAutoFit/>
          </a:bodyPr>
          <a:lstStyle/>
          <a:p>
            <a:pPr/>
            <a:r>
              <a:rPr lang="en-US" sz="2800" dirty="0" smtClean="0"/>
              <a:t>(# of different possible </a:t>
            </a:r>
          </a:p>
          <a:p>
            <a:pPr/>
            <a:r>
              <a:rPr lang="en-US" sz="2800" dirty="0"/>
              <a:t>c</a:t>
            </a:r>
            <a:r>
              <a:rPr lang="en-US" sz="2800" dirty="0" smtClean="0"/>
              <a:t>hains of command)</a:t>
            </a:r>
          </a:p>
          <a:p>
            <a:pPr/>
            <a:endParaRPr lang="en-US" sz="2800" dirty="0"/>
          </a:p>
        </p:txBody>
      </p:sp>
    </p:spTree>
    <p:extLst>
      <p:ext uri="{BB962C8B-B14F-4D97-AF65-F5344CB8AC3E}">
        <p14:creationId xmlns:p14="http://schemas.microsoft.com/office/powerpoint/2010/main" val="17367541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867421" y="2775212"/>
            <a:ext cx="5631050" cy="1384995"/>
          </a:xfrm>
          <a:prstGeom prst="rect">
            <a:avLst/>
          </a:prstGeom>
          <a:noFill/>
        </p:spPr>
        <p:txBody>
          <a:bodyPr wrap="square" rtlCol="0">
            <a:spAutoFit/>
          </a:bodyPr>
          <a:lstStyle/>
          <a:p>
            <a:pPr/>
            <a:r>
              <a:rPr lang="en-US" sz="2800" dirty="0" smtClean="0"/>
              <a:t>(# of different possible orders</a:t>
            </a:r>
          </a:p>
          <a:p>
            <a:pPr/>
            <a:r>
              <a:rPr lang="en-US" sz="2800" dirty="0"/>
              <a:t>f</a:t>
            </a:r>
            <a:r>
              <a:rPr lang="en-US" sz="2800" dirty="0" smtClean="0"/>
              <a:t>or a list of </a:t>
            </a:r>
            <a:r>
              <a:rPr lang="en-US" sz="2800" b="1" dirty="0" smtClean="0"/>
              <a:t>n</a:t>
            </a:r>
            <a:r>
              <a:rPr lang="en-US" sz="2800" dirty="0" smtClean="0"/>
              <a:t> wizards)</a:t>
            </a:r>
          </a:p>
          <a:p>
            <a:pPr/>
            <a:endParaRPr lang="en-US" sz="2800" dirty="0"/>
          </a:p>
        </p:txBody>
      </p:sp>
    </p:spTree>
    <p:extLst>
      <p:ext uri="{BB962C8B-B14F-4D97-AF65-F5344CB8AC3E}">
        <p14:creationId xmlns:p14="http://schemas.microsoft.com/office/powerpoint/2010/main" val="2896288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727937" y="3041190"/>
            <a:ext cx="5631050" cy="954107"/>
          </a:xfrm>
          <a:prstGeom prst="rect">
            <a:avLst/>
          </a:prstGeom>
          <a:noFill/>
        </p:spPr>
        <p:txBody>
          <a:bodyPr wrap="square" rtlCol="0">
            <a:spAutoFit/>
          </a:bodyPr>
          <a:lstStyle/>
          <a:p>
            <a:pPr/>
            <a:r>
              <a:rPr lang="en-US" sz="2800" dirty="0" smtClean="0"/>
              <a:t>__ __ __ __ __ __ __ … __</a:t>
            </a:r>
          </a:p>
          <a:p>
            <a:pPr/>
            <a:endParaRPr lang="en-US" sz="2800" dirty="0"/>
          </a:p>
        </p:txBody>
      </p:sp>
    </p:spTree>
    <p:extLst>
      <p:ext uri="{BB962C8B-B14F-4D97-AF65-F5344CB8AC3E}">
        <p14:creationId xmlns:p14="http://schemas.microsoft.com/office/powerpoint/2010/main" val="15759537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727937" y="3041190"/>
            <a:ext cx="5631050" cy="954107"/>
          </a:xfrm>
          <a:prstGeom prst="rect">
            <a:avLst/>
          </a:prstGeom>
          <a:noFill/>
        </p:spPr>
        <p:txBody>
          <a:bodyPr wrap="square" rtlCol="0">
            <a:spAutoFit/>
          </a:bodyPr>
          <a:lstStyle/>
          <a:p>
            <a:pPr/>
            <a:r>
              <a:rPr lang="en-US" sz="2800" dirty="0" smtClean="0"/>
              <a:t>__ __ __ __ __ __ __ … __</a:t>
            </a:r>
          </a:p>
          <a:p>
            <a:pPr/>
            <a:endParaRPr lang="en-US" sz="2800" dirty="0"/>
          </a:p>
        </p:txBody>
      </p:sp>
      <p:sp>
        <p:nvSpPr>
          <p:cNvPr id="7" name="TextBox 6"/>
          <p:cNvSpPr txBox="1"/>
          <p:nvPr/>
        </p:nvSpPr>
        <p:spPr>
          <a:xfrm>
            <a:off x="3727937" y="3041190"/>
            <a:ext cx="5631050" cy="707886"/>
          </a:xfrm>
          <a:prstGeom prst="rect">
            <a:avLst/>
          </a:prstGeom>
          <a:noFill/>
        </p:spPr>
        <p:txBody>
          <a:bodyPr wrap="square" rtlCol="0">
            <a:spAutoFit/>
          </a:bodyPr>
          <a:lstStyle/>
          <a:p>
            <a:pPr/>
            <a:r>
              <a:rPr lang="en-US" sz="2000" dirty="0" smtClean="0"/>
              <a:t> n</a:t>
            </a:r>
          </a:p>
          <a:p>
            <a:pPr/>
            <a:endParaRPr lang="en-US" sz="2000" dirty="0"/>
          </a:p>
        </p:txBody>
      </p:sp>
    </p:spTree>
    <p:extLst>
      <p:ext uri="{BB962C8B-B14F-4D97-AF65-F5344CB8AC3E}">
        <p14:creationId xmlns:p14="http://schemas.microsoft.com/office/powerpoint/2010/main" val="1766831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727937" y="3041190"/>
            <a:ext cx="5631050" cy="954107"/>
          </a:xfrm>
          <a:prstGeom prst="rect">
            <a:avLst/>
          </a:prstGeom>
          <a:noFill/>
        </p:spPr>
        <p:txBody>
          <a:bodyPr wrap="square" rtlCol="0">
            <a:spAutoFit/>
          </a:bodyPr>
          <a:lstStyle/>
          <a:p>
            <a:pPr/>
            <a:r>
              <a:rPr lang="en-US" sz="2800" dirty="0" smtClean="0"/>
              <a:t>__ __ __ __ __ __ __ … __</a:t>
            </a:r>
          </a:p>
          <a:p>
            <a:pPr/>
            <a:endParaRPr lang="en-US" sz="2800" dirty="0"/>
          </a:p>
        </p:txBody>
      </p:sp>
      <p:sp>
        <p:nvSpPr>
          <p:cNvPr id="7" name="TextBox 6"/>
          <p:cNvSpPr txBox="1"/>
          <p:nvPr/>
        </p:nvSpPr>
        <p:spPr>
          <a:xfrm>
            <a:off x="3727937" y="3041190"/>
            <a:ext cx="5631050" cy="707886"/>
          </a:xfrm>
          <a:prstGeom prst="rect">
            <a:avLst/>
          </a:prstGeom>
          <a:noFill/>
        </p:spPr>
        <p:txBody>
          <a:bodyPr wrap="square" rtlCol="0">
            <a:spAutoFit/>
          </a:bodyPr>
          <a:lstStyle/>
          <a:p>
            <a:pPr/>
            <a:r>
              <a:rPr lang="en-US" sz="2000" dirty="0" smtClean="0"/>
              <a:t> n * n-1</a:t>
            </a:r>
          </a:p>
          <a:p>
            <a:pPr/>
            <a:endParaRPr lang="en-US" sz="2000" dirty="0"/>
          </a:p>
        </p:txBody>
      </p:sp>
    </p:spTree>
    <p:extLst>
      <p:ext uri="{BB962C8B-B14F-4D97-AF65-F5344CB8AC3E}">
        <p14:creationId xmlns:p14="http://schemas.microsoft.com/office/powerpoint/2010/main" val="30182250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727937" y="3041190"/>
            <a:ext cx="5631050" cy="954107"/>
          </a:xfrm>
          <a:prstGeom prst="rect">
            <a:avLst/>
          </a:prstGeom>
          <a:noFill/>
        </p:spPr>
        <p:txBody>
          <a:bodyPr wrap="square" rtlCol="0">
            <a:spAutoFit/>
          </a:bodyPr>
          <a:lstStyle/>
          <a:p>
            <a:pPr/>
            <a:r>
              <a:rPr lang="en-US" sz="2800" dirty="0" smtClean="0"/>
              <a:t>__ __ __ __ __ __ __ … __</a:t>
            </a:r>
          </a:p>
          <a:p>
            <a:pPr/>
            <a:endParaRPr lang="en-US" sz="2800" dirty="0"/>
          </a:p>
        </p:txBody>
      </p:sp>
      <p:sp>
        <p:nvSpPr>
          <p:cNvPr id="7" name="TextBox 6"/>
          <p:cNvSpPr txBox="1"/>
          <p:nvPr/>
        </p:nvSpPr>
        <p:spPr>
          <a:xfrm>
            <a:off x="3727937" y="3041190"/>
            <a:ext cx="5631050" cy="707886"/>
          </a:xfrm>
          <a:prstGeom prst="rect">
            <a:avLst/>
          </a:prstGeom>
          <a:noFill/>
        </p:spPr>
        <p:txBody>
          <a:bodyPr wrap="square" rtlCol="0">
            <a:spAutoFit/>
          </a:bodyPr>
          <a:lstStyle/>
          <a:p>
            <a:pPr/>
            <a:r>
              <a:rPr lang="en-US" sz="2000" dirty="0" smtClean="0"/>
              <a:t> n * n-1 * n-2 * n-3 *  …</a:t>
            </a:r>
          </a:p>
          <a:p>
            <a:pPr/>
            <a:endParaRPr lang="en-US" sz="2000" dirty="0"/>
          </a:p>
        </p:txBody>
      </p:sp>
    </p:spTree>
    <p:extLst>
      <p:ext uri="{BB962C8B-B14F-4D97-AF65-F5344CB8AC3E}">
        <p14:creationId xmlns:p14="http://schemas.microsoft.com/office/powerpoint/2010/main" val="903951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computational problem</a:t>
            </a:r>
            <a:r>
              <a:rPr lang="en-US" dirty="0" smtClean="0"/>
              <a:t> is a problem that can be solved using a computer.</a:t>
            </a:r>
          </a:p>
          <a:p>
            <a:pPr lvl="1"/>
            <a:r>
              <a:rPr lang="en-US" dirty="0" smtClean="0"/>
              <a:t> We use </a:t>
            </a:r>
            <a:r>
              <a:rPr lang="en-US" b="1" dirty="0" smtClean="0"/>
              <a:t>algorithms </a:t>
            </a:r>
            <a:r>
              <a:rPr lang="en-US" dirty="0" smtClean="0"/>
              <a:t>to solve problems with computers.</a:t>
            </a:r>
          </a:p>
          <a:p>
            <a:pPr marL="0" indent="0">
              <a:buNone/>
            </a:pPr>
            <a:endParaRPr lang="en-US" dirty="0" smtClean="0"/>
          </a:p>
          <a:p>
            <a:pPr marL="0" indent="0">
              <a:buNone/>
            </a:pPr>
            <a:endParaRPr lang="en-US" dirty="0" smtClean="0"/>
          </a:p>
          <a:p>
            <a:pPr marL="0" indent="0">
              <a:buNone/>
            </a:pPr>
            <a:r>
              <a:rPr lang="en-US" b="1" dirty="0" smtClean="0"/>
              <a:t>Example: </a:t>
            </a:r>
          </a:p>
          <a:p>
            <a:pPr marL="0" indent="0" algn="ctr">
              <a:buNone/>
            </a:pPr>
            <a:r>
              <a:rPr lang="en-US" dirty="0" smtClean="0"/>
              <a:t>“Find all the prime factors of </a:t>
            </a:r>
            <a:r>
              <a:rPr lang="en-US" b="1" dirty="0" smtClean="0"/>
              <a:t>n</a:t>
            </a:r>
            <a:r>
              <a:rPr lang="en-US" dirty="0" smtClean="0"/>
              <a:t>”</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2432267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1112" y="2810358"/>
            <a:ext cx="2366075" cy="707886"/>
          </a:xfrm>
          <a:prstGeom prst="rect">
            <a:avLst/>
          </a:prstGeom>
          <a:noFill/>
        </p:spPr>
        <p:txBody>
          <a:bodyPr wrap="square" rtlCol="0">
            <a:spAutoFit/>
          </a:bodyPr>
          <a:lstStyle/>
          <a:p>
            <a:r>
              <a:rPr lang="en-US" sz="2000" dirty="0" smtClean="0"/>
              <a:t>The jinx of broken</a:t>
            </a:r>
          </a:p>
          <a:p>
            <a:r>
              <a:rPr lang="en-US" sz="2000" dirty="0" smtClean="0"/>
              <a:t>Command chains</a:t>
            </a:r>
            <a:endParaRPr lang="en-US" sz="2000" dirty="0"/>
          </a:p>
        </p:txBody>
      </p:sp>
      <p:sp>
        <p:nvSpPr>
          <p:cNvPr id="9" name="TextBox 8"/>
          <p:cNvSpPr txBox="1"/>
          <p:nvPr/>
        </p:nvSpPr>
        <p:spPr>
          <a:xfrm>
            <a:off x="2867187" y="2855845"/>
            <a:ext cx="1449684" cy="523220"/>
          </a:xfrm>
          <a:prstGeom prst="rect">
            <a:avLst/>
          </a:prstGeom>
          <a:noFill/>
        </p:spPr>
        <p:txBody>
          <a:bodyPr wrap="square" rtlCol="0">
            <a:spAutoFit/>
          </a:bodyPr>
          <a:lstStyle/>
          <a:p>
            <a:r>
              <a:rPr lang="en-US" sz="2800" dirty="0" smtClean="0"/>
              <a:t>=</a:t>
            </a:r>
            <a:endParaRPr lang="en-US" sz="2800" dirty="0"/>
          </a:p>
        </p:txBody>
      </p:sp>
      <p:sp>
        <p:nvSpPr>
          <p:cNvPr id="10" name="TextBox 9"/>
          <p:cNvSpPr txBox="1"/>
          <p:nvPr/>
        </p:nvSpPr>
        <p:spPr>
          <a:xfrm>
            <a:off x="3867421" y="2741556"/>
            <a:ext cx="5631050" cy="1446550"/>
          </a:xfrm>
          <a:prstGeom prst="rect">
            <a:avLst/>
          </a:prstGeom>
          <a:noFill/>
        </p:spPr>
        <p:txBody>
          <a:bodyPr wrap="square" rtlCol="0">
            <a:spAutoFit/>
          </a:bodyPr>
          <a:lstStyle/>
          <a:p>
            <a:pPr/>
            <a:r>
              <a:rPr lang="en-US" sz="4400" dirty="0" smtClean="0"/>
              <a:t>O(n!)</a:t>
            </a:r>
          </a:p>
          <a:p>
            <a:pPr/>
            <a:endParaRPr lang="en-US" sz="4400" dirty="0"/>
          </a:p>
        </p:txBody>
      </p:sp>
    </p:spTree>
    <p:extLst>
      <p:ext uri="{BB962C8B-B14F-4D97-AF65-F5344CB8AC3E}">
        <p14:creationId xmlns:p14="http://schemas.microsoft.com/office/powerpoint/2010/main" val="3476865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Hard Things</a:t>
            </a:r>
            <a:endParaRPr lang="en-US" dirty="0"/>
          </a:p>
        </p:txBody>
      </p:sp>
      <p:pic>
        <p:nvPicPr>
          <p:cNvPr id="4" name="Picture 4" descr="http://i.stack.imgur.com/WcB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904" y="2205925"/>
            <a:ext cx="5937612" cy="344604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flipH="1" flipV="1">
            <a:off x="6646237" y="4267199"/>
            <a:ext cx="1087418" cy="563105"/>
          </a:xfrm>
          <a:custGeom>
            <a:avLst/>
            <a:gdLst>
              <a:gd name="connsiteX0" fmla="*/ 454401 w 1014970"/>
              <a:gd name="connsiteY0" fmla="*/ 11944 h 785506"/>
              <a:gd name="connsiteX1" fmla="*/ 996842 w 1014970"/>
              <a:gd name="connsiteY1" fmla="*/ 404568 h 785506"/>
              <a:gd name="connsiteX2" fmla="*/ 810862 w 1014970"/>
              <a:gd name="connsiteY2" fmla="*/ 709368 h 785506"/>
              <a:gd name="connsiteX3" fmla="*/ 82442 w 1014970"/>
              <a:gd name="connsiteY3" fmla="*/ 740364 h 785506"/>
              <a:gd name="connsiteX4" fmla="*/ 56611 w 1014970"/>
              <a:gd name="connsiteY4" fmla="*/ 161761 h 785506"/>
              <a:gd name="connsiteX5" fmla="*/ 454401 w 1014970"/>
              <a:gd name="connsiteY5" fmla="*/ 11944 h 78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970" h="785506">
                <a:moveTo>
                  <a:pt x="454401" y="11944"/>
                </a:moveTo>
                <a:cubicBezTo>
                  <a:pt x="611106" y="52412"/>
                  <a:pt x="937432" y="288331"/>
                  <a:pt x="996842" y="404568"/>
                </a:cubicBezTo>
                <a:cubicBezTo>
                  <a:pt x="1056252" y="520805"/>
                  <a:pt x="963262" y="653402"/>
                  <a:pt x="810862" y="709368"/>
                </a:cubicBezTo>
                <a:cubicBezTo>
                  <a:pt x="658462" y="765334"/>
                  <a:pt x="208150" y="831632"/>
                  <a:pt x="82442" y="740364"/>
                </a:cubicBezTo>
                <a:cubicBezTo>
                  <a:pt x="-43266" y="649096"/>
                  <a:pt x="-2799" y="286608"/>
                  <a:pt x="56611" y="161761"/>
                </a:cubicBezTo>
                <a:cubicBezTo>
                  <a:pt x="116021" y="36914"/>
                  <a:pt x="297696" y="-28524"/>
                  <a:pt x="454401" y="11944"/>
                </a:cubicBez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0482" name="Picture 2" descr="http://vignette3.wikia.nocookie.net/lotr/images/1/18/310993_121176884650130_120725101361975_85832_1441609629_n.jpg/revision/latest?cb=2012011508563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92354" y="173611"/>
            <a:ext cx="3072232" cy="216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37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Tree>
    <p:extLst>
      <p:ext uri="{BB962C8B-B14F-4D97-AF65-F5344CB8AC3E}">
        <p14:creationId xmlns:p14="http://schemas.microsoft.com/office/powerpoint/2010/main" val="6683676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561667" y="4933627"/>
            <a:ext cx="1379349" cy="480448"/>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354305" y="4179375"/>
            <a:ext cx="2562387" cy="646331"/>
          </a:xfrm>
          <a:prstGeom prst="rect">
            <a:avLst/>
          </a:prstGeom>
          <a:noFill/>
        </p:spPr>
        <p:txBody>
          <a:bodyPr wrap="square" rtlCol="0">
            <a:spAutoFit/>
          </a:bodyPr>
          <a:lstStyle/>
          <a:p>
            <a:r>
              <a:rPr lang="en-US" dirty="0" smtClean="0"/>
              <a:t>Can find answers</a:t>
            </a:r>
          </a:p>
          <a:p>
            <a:r>
              <a:rPr lang="en-US" dirty="0" smtClean="0"/>
              <a:t>in polynomial time</a:t>
            </a:r>
            <a:endParaRPr lang="en-US" dirty="0"/>
          </a:p>
        </p:txBody>
      </p:sp>
    </p:spTree>
    <p:extLst>
      <p:ext uri="{BB962C8B-B14F-4D97-AF65-F5344CB8AC3E}">
        <p14:creationId xmlns:p14="http://schemas.microsoft.com/office/powerpoint/2010/main" val="18246911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561667" y="4933627"/>
            <a:ext cx="1379349" cy="480448"/>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5941016" y="4933627"/>
                <a:ext cx="2758698" cy="523220"/>
              </a:xfrm>
              <a:prstGeom prst="rect">
                <a:avLst/>
              </a:prstGeom>
              <a:noFill/>
            </p:spPr>
            <p:txBody>
              <a:bodyPr wrap="square" rtlCol="0">
                <a:spAutoFit/>
              </a:bodyPr>
              <a:lstStyle/>
              <a:p>
                <a:r>
                  <a:rPr lang="en-US" sz="2800" b="0" dirty="0" smtClean="0"/>
                  <a:t>O</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𝑎</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𝑏𝑥</m:t>
                    </m:r>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smtClean="0"/>
                  <a:t>)</a:t>
                </a:r>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5941016" y="4933627"/>
                <a:ext cx="2758698" cy="523220"/>
              </a:xfrm>
              <a:prstGeom prst="rect">
                <a:avLst/>
              </a:prstGeom>
              <a:blipFill rotWithShape="0">
                <a:blip r:embed="rId2"/>
                <a:stretch>
                  <a:fillRect l="-4646" t="-10465" r="-1106" b="-32558"/>
                </a:stretch>
              </a:blipFill>
            </p:spPr>
            <p:txBody>
              <a:bodyPr/>
              <a:lstStyle/>
              <a:p>
                <a:r>
                  <a:rPr lang="en-US">
                    <a:noFill/>
                  </a:rPr>
                  <a:t> </a:t>
                </a:r>
              </a:p>
            </p:txBody>
          </p:sp>
        </mc:Fallback>
      </mc:AlternateContent>
      <p:sp>
        <p:nvSpPr>
          <p:cNvPr id="12" name="TextBox 11"/>
          <p:cNvSpPr txBox="1"/>
          <p:nvPr/>
        </p:nvSpPr>
        <p:spPr>
          <a:xfrm>
            <a:off x="6354305" y="4179375"/>
            <a:ext cx="2562387" cy="646331"/>
          </a:xfrm>
          <a:prstGeom prst="rect">
            <a:avLst/>
          </a:prstGeom>
          <a:noFill/>
        </p:spPr>
        <p:txBody>
          <a:bodyPr wrap="square" rtlCol="0">
            <a:spAutoFit/>
          </a:bodyPr>
          <a:lstStyle/>
          <a:p>
            <a:r>
              <a:rPr lang="en-US" dirty="0" smtClean="0"/>
              <a:t>Can find answers</a:t>
            </a:r>
          </a:p>
          <a:p>
            <a:r>
              <a:rPr lang="en-US" dirty="0" smtClean="0"/>
              <a:t>in polynomial time</a:t>
            </a:r>
            <a:endParaRPr lang="en-US" dirty="0"/>
          </a:p>
        </p:txBody>
      </p:sp>
    </p:spTree>
    <p:extLst>
      <p:ext uri="{BB962C8B-B14F-4D97-AF65-F5344CB8AC3E}">
        <p14:creationId xmlns:p14="http://schemas.microsoft.com/office/powerpoint/2010/main" val="562528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561667" y="4933627"/>
            <a:ext cx="1146875" cy="480448"/>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5698208" y="4948903"/>
                <a:ext cx="3704095" cy="461665"/>
              </a:xfrm>
              <a:prstGeom prst="rect">
                <a:avLst/>
              </a:prstGeom>
              <a:noFill/>
            </p:spPr>
            <p:txBody>
              <a:bodyPr wrap="square" rtlCol="0">
                <a:spAutoFit/>
              </a:bodyPr>
              <a:lstStyle/>
              <a:p>
                <a:r>
                  <a:rPr lang="en-US" sz="2400" b="0" dirty="0" smtClean="0"/>
                  <a:t>O</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𝑎𝑥</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sSup>
                      <m:sSupPr>
                        <m:ctrlPr>
                          <a:rPr lang="en-US" sz="2400" i="1" smtClean="0">
                            <a:latin typeface="Cambria Math" panose="02040503050406030204" pitchFamily="18" charset="0"/>
                          </a:rPr>
                        </m:ctrlPr>
                      </m:sSupPr>
                      <m:e>
                        <m:r>
                          <a:rPr lang="en-US" sz="2400" i="1">
                            <a:latin typeface="Cambria Math" panose="02040503050406030204" pitchFamily="18" charset="0"/>
                          </a:rPr>
                          <m:t>𝑥</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oMath>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698208" y="4948903"/>
                <a:ext cx="3704095" cy="461665"/>
              </a:xfrm>
              <a:prstGeom prst="rect">
                <a:avLst/>
              </a:prstGeom>
              <a:blipFill rotWithShape="0">
                <a:blip r:embed="rId2"/>
                <a:stretch>
                  <a:fillRect l="-2636" t="-10526" b="-28947"/>
                </a:stretch>
              </a:blipFill>
            </p:spPr>
            <p:txBody>
              <a:bodyPr/>
              <a:lstStyle/>
              <a:p>
                <a:r>
                  <a:rPr lang="en-US">
                    <a:noFill/>
                  </a:rPr>
                  <a:t> </a:t>
                </a:r>
              </a:p>
            </p:txBody>
          </p:sp>
        </mc:Fallback>
      </mc:AlternateContent>
      <p:sp>
        <p:nvSpPr>
          <p:cNvPr id="12" name="TextBox 11"/>
          <p:cNvSpPr txBox="1"/>
          <p:nvPr/>
        </p:nvSpPr>
        <p:spPr>
          <a:xfrm>
            <a:off x="6354305" y="4179375"/>
            <a:ext cx="2562387" cy="646331"/>
          </a:xfrm>
          <a:prstGeom prst="rect">
            <a:avLst/>
          </a:prstGeom>
          <a:noFill/>
        </p:spPr>
        <p:txBody>
          <a:bodyPr wrap="square" rtlCol="0">
            <a:spAutoFit/>
          </a:bodyPr>
          <a:lstStyle/>
          <a:p>
            <a:r>
              <a:rPr lang="en-US" dirty="0" smtClean="0"/>
              <a:t>Can find answers</a:t>
            </a:r>
          </a:p>
          <a:p>
            <a:r>
              <a:rPr lang="en-US" dirty="0" smtClean="0"/>
              <a:t>in polynomial time</a:t>
            </a:r>
            <a:endParaRPr lang="en-US" dirty="0"/>
          </a:p>
        </p:txBody>
      </p:sp>
    </p:spTree>
    <p:extLst>
      <p:ext uri="{BB962C8B-B14F-4D97-AF65-F5344CB8AC3E}">
        <p14:creationId xmlns:p14="http://schemas.microsoft.com/office/powerpoint/2010/main" val="41390959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891461" y="4182370"/>
            <a:ext cx="1146875" cy="480448"/>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54305" y="4179375"/>
            <a:ext cx="2562387" cy="646331"/>
          </a:xfrm>
          <a:prstGeom prst="rect">
            <a:avLst/>
          </a:prstGeom>
          <a:noFill/>
        </p:spPr>
        <p:txBody>
          <a:bodyPr wrap="square" rtlCol="0">
            <a:spAutoFit/>
          </a:bodyPr>
          <a:lstStyle/>
          <a:p>
            <a:r>
              <a:rPr lang="en-US" dirty="0" smtClean="0"/>
              <a:t>Can </a:t>
            </a:r>
            <a:r>
              <a:rPr lang="en-US" b="1" dirty="0" smtClean="0"/>
              <a:t>check</a:t>
            </a:r>
            <a:r>
              <a:rPr lang="en-US" dirty="0" smtClean="0"/>
              <a:t> your answers</a:t>
            </a:r>
          </a:p>
          <a:p>
            <a:r>
              <a:rPr lang="en-US" dirty="0" smtClean="0"/>
              <a:t>in polynomial time</a:t>
            </a:r>
            <a:endParaRPr lang="en-US" dirty="0"/>
          </a:p>
        </p:txBody>
      </p:sp>
    </p:spTree>
    <p:extLst>
      <p:ext uri="{BB962C8B-B14F-4D97-AF65-F5344CB8AC3E}">
        <p14:creationId xmlns:p14="http://schemas.microsoft.com/office/powerpoint/2010/main" val="2300067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837673" y="3695492"/>
            <a:ext cx="1146875" cy="261186"/>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80502" y="3244312"/>
            <a:ext cx="2583051" cy="1200329"/>
          </a:xfrm>
          <a:prstGeom prst="rect">
            <a:avLst/>
          </a:prstGeom>
          <a:noFill/>
        </p:spPr>
        <p:txBody>
          <a:bodyPr wrap="square" rtlCol="0">
            <a:spAutoFit/>
          </a:bodyPr>
          <a:lstStyle/>
          <a:p>
            <a:r>
              <a:rPr lang="en-US" dirty="0" smtClean="0"/>
              <a:t>The “hardest” problems in NP</a:t>
            </a:r>
          </a:p>
          <a:p>
            <a:endParaRPr lang="en-US" dirty="0"/>
          </a:p>
          <a:p>
            <a:endParaRPr lang="en-US" dirty="0"/>
          </a:p>
        </p:txBody>
      </p:sp>
    </p:spTree>
    <p:extLst>
      <p:ext uri="{BB962C8B-B14F-4D97-AF65-F5344CB8AC3E}">
        <p14:creationId xmlns:p14="http://schemas.microsoft.com/office/powerpoint/2010/main" val="4129023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837673" y="3695492"/>
            <a:ext cx="1146875" cy="261186"/>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80502" y="3244312"/>
            <a:ext cx="2815525" cy="2308324"/>
          </a:xfrm>
          <a:prstGeom prst="rect">
            <a:avLst/>
          </a:prstGeom>
          <a:noFill/>
        </p:spPr>
        <p:txBody>
          <a:bodyPr wrap="square" rtlCol="0">
            <a:spAutoFit/>
          </a:bodyPr>
          <a:lstStyle/>
          <a:p>
            <a:r>
              <a:rPr lang="en-US" dirty="0" smtClean="0"/>
              <a:t>The “hardest” problems </a:t>
            </a:r>
          </a:p>
          <a:p>
            <a:r>
              <a:rPr lang="en-US" dirty="0" smtClean="0"/>
              <a:t>in NP</a:t>
            </a:r>
          </a:p>
          <a:p>
            <a:endParaRPr lang="en-US" dirty="0"/>
          </a:p>
          <a:p>
            <a:r>
              <a:rPr lang="en-US" dirty="0" smtClean="0"/>
              <a:t>If you can solve </a:t>
            </a:r>
            <a:r>
              <a:rPr lang="en-US" b="1" dirty="0" smtClean="0"/>
              <a:t>just one </a:t>
            </a:r>
            <a:r>
              <a:rPr lang="en-US" dirty="0" smtClean="0"/>
              <a:t>of these, you can solve </a:t>
            </a:r>
            <a:r>
              <a:rPr lang="en-US" b="1" dirty="0" smtClean="0"/>
              <a:t>all the problems in NP.</a:t>
            </a:r>
            <a:endParaRPr lang="en-US" dirty="0" smtClean="0"/>
          </a:p>
          <a:p>
            <a:endParaRPr lang="en-US" dirty="0"/>
          </a:p>
          <a:p>
            <a:endParaRPr lang="en-US" dirty="0"/>
          </a:p>
        </p:txBody>
      </p:sp>
    </p:spTree>
    <p:extLst>
      <p:ext uri="{BB962C8B-B14F-4D97-AF65-F5344CB8AC3E}">
        <p14:creationId xmlns:p14="http://schemas.microsoft.com/office/powerpoint/2010/main" val="1146380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sp>
        <p:nvSpPr>
          <p:cNvPr id="3" name="Right Arrow 2"/>
          <p:cNvSpPr/>
          <p:nvPr/>
        </p:nvSpPr>
        <p:spPr>
          <a:xfrm>
            <a:off x="4837673" y="2843199"/>
            <a:ext cx="1146875" cy="403220"/>
          </a:xfrm>
          <a:prstGeom prst="rightArrow">
            <a:avLst>
              <a:gd name="adj1" fmla="val 50000"/>
              <a:gd name="adj2" fmla="val 82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73491" y="2792660"/>
            <a:ext cx="2727702" cy="646331"/>
          </a:xfrm>
          <a:prstGeom prst="rect">
            <a:avLst/>
          </a:prstGeom>
          <a:noFill/>
        </p:spPr>
        <p:txBody>
          <a:bodyPr wrap="square" rtlCol="0">
            <a:spAutoFit/>
          </a:bodyPr>
          <a:lstStyle/>
          <a:p>
            <a:r>
              <a:rPr lang="en-US" dirty="0" smtClean="0"/>
              <a:t>Problems that are </a:t>
            </a:r>
            <a:r>
              <a:rPr lang="en-US" b="1" dirty="0" smtClean="0"/>
              <a:t>at least</a:t>
            </a:r>
            <a:r>
              <a:rPr lang="en-US" dirty="0" smtClean="0"/>
              <a:t> as hard as NP-complete</a:t>
            </a:r>
            <a:endParaRPr lang="en-US" dirty="0"/>
          </a:p>
        </p:txBody>
      </p:sp>
    </p:spTree>
    <p:extLst>
      <p:ext uri="{BB962C8B-B14F-4D97-AF65-F5344CB8AC3E}">
        <p14:creationId xmlns:p14="http://schemas.microsoft.com/office/powerpoint/2010/main" val="1991291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computational problem</a:t>
            </a:r>
            <a:r>
              <a:rPr lang="en-US" dirty="0" smtClean="0"/>
              <a:t> is a problem that can be solved using a computer.</a:t>
            </a:r>
          </a:p>
          <a:p>
            <a:pPr lvl="1"/>
            <a:r>
              <a:rPr lang="en-US" dirty="0" smtClean="0"/>
              <a:t> We use </a:t>
            </a:r>
            <a:r>
              <a:rPr lang="en-US" b="1" dirty="0" smtClean="0"/>
              <a:t>algorithms </a:t>
            </a:r>
            <a:r>
              <a:rPr lang="en-US" dirty="0" smtClean="0"/>
              <a:t>to solve problems with computers.</a:t>
            </a:r>
          </a:p>
          <a:p>
            <a:pPr marL="0" indent="0">
              <a:buNone/>
            </a:pPr>
            <a:endParaRPr lang="en-US" dirty="0" smtClean="0"/>
          </a:p>
          <a:p>
            <a:pPr marL="0" indent="0">
              <a:buNone/>
            </a:pPr>
            <a:endParaRPr lang="en-US" dirty="0" smtClean="0"/>
          </a:p>
          <a:p>
            <a:pPr marL="0" indent="0">
              <a:buNone/>
            </a:pPr>
            <a:r>
              <a:rPr lang="en-US" b="1" dirty="0" smtClean="0"/>
              <a:t>Example: </a:t>
            </a:r>
          </a:p>
          <a:p>
            <a:pPr marL="0" indent="0" algn="ctr">
              <a:buNone/>
            </a:pPr>
            <a:r>
              <a:rPr lang="en-US" dirty="0" smtClean="0"/>
              <a:t>“Check if </a:t>
            </a:r>
            <a:r>
              <a:rPr lang="en-US" b="1" dirty="0" smtClean="0"/>
              <a:t>p </a:t>
            </a:r>
            <a:r>
              <a:rPr lang="en-US" dirty="0" smtClean="0"/>
              <a:t>is a factor of </a:t>
            </a:r>
            <a:r>
              <a:rPr lang="en-US" b="1" dirty="0" smtClean="0"/>
              <a:t>n</a:t>
            </a:r>
            <a:r>
              <a:rPr lang="en-US" dirty="0" smtClean="0"/>
              <a:t>”</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2825812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Hierarchy</a:t>
            </a:r>
            <a:endParaRPr lang="en-US" dirty="0"/>
          </a:p>
        </p:txBody>
      </p:sp>
      <p:sp>
        <p:nvSpPr>
          <p:cNvPr id="6" name="Oval 5"/>
          <p:cNvSpPr/>
          <p:nvPr/>
        </p:nvSpPr>
        <p:spPr>
          <a:xfrm>
            <a:off x="2894722" y="3503871"/>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3375177" y="45976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9" name="Freeform 8"/>
          <p:cNvSpPr/>
          <p:nvPr/>
        </p:nvSpPr>
        <p:spPr>
          <a:xfrm>
            <a:off x="3285510" y="2398033"/>
            <a:ext cx="1816398" cy="1849476"/>
          </a:xfrm>
          <a:custGeom>
            <a:avLst/>
            <a:gdLst>
              <a:gd name="connsiteX0" fmla="*/ 67291 w 2424411"/>
              <a:gd name="connsiteY0" fmla="*/ 45720 h 1849476"/>
              <a:gd name="connsiteX1" fmla="*/ 113011 w 2424411"/>
              <a:gd name="connsiteY1" fmla="*/ 1356360 h 1849476"/>
              <a:gd name="connsiteX2" fmla="*/ 1118851 w 2424411"/>
              <a:gd name="connsiteY2" fmla="*/ 1849120 h 1849476"/>
              <a:gd name="connsiteX3" fmla="*/ 2272011 w 2424411"/>
              <a:gd name="connsiteY3" fmla="*/ 1407160 h 1849476"/>
              <a:gd name="connsiteX4" fmla="*/ 2424411 w 2424411"/>
              <a:gd name="connsiteY4" fmla="*/ 0 h 184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4411" h="1849476">
                <a:moveTo>
                  <a:pt x="67291" y="45720"/>
                </a:moveTo>
                <a:cubicBezTo>
                  <a:pt x="2521" y="550756"/>
                  <a:pt x="-62249" y="1055793"/>
                  <a:pt x="113011" y="1356360"/>
                </a:cubicBezTo>
                <a:cubicBezTo>
                  <a:pt x="288271" y="1656927"/>
                  <a:pt x="759018" y="1840653"/>
                  <a:pt x="1118851" y="1849120"/>
                </a:cubicBezTo>
                <a:cubicBezTo>
                  <a:pt x="1478684" y="1857587"/>
                  <a:pt x="2054418" y="1715347"/>
                  <a:pt x="2272011" y="1407160"/>
                </a:cubicBezTo>
                <a:cubicBezTo>
                  <a:pt x="2489604" y="1098973"/>
                  <a:pt x="2364298" y="305647"/>
                  <a:pt x="24244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06800" y="2931160"/>
            <a:ext cx="1082412" cy="369332"/>
          </a:xfrm>
          <a:prstGeom prst="rect">
            <a:avLst/>
          </a:prstGeom>
          <a:noFill/>
        </p:spPr>
        <p:txBody>
          <a:bodyPr wrap="none" rtlCol="0">
            <a:spAutoFit/>
          </a:bodyPr>
          <a:lstStyle/>
          <a:p>
            <a:r>
              <a:rPr lang="en-US" dirty="0" smtClean="0"/>
              <a:t>NP - Hard</a:t>
            </a:r>
            <a:endParaRPr lang="en-US" dirty="0"/>
          </a:p>
        </p:txBody>
      </p:sp>
      <p:sp>
        <p:nvSpPr>
          <p:cNvPr id="11" name="TextBox 10"/>
          <p:cNvSpPr txBox="1"/>
          <p:nvPr/>
        </p:nvSpPr>
        <p:spPr>
          <a:xfrm>
            <a:off x="3525520" y="3637280"/>
            <a:ext cx="1413657" cy="369332"/>
          </a:xfrm>
          <a:prstGeom prst="rect">
            <a:avLst/>
          </a:prstGeom>
          <a:noFill/>
        </p:spPr>
        <p:txBody>
          <a:bodyPr wrap="none" rtlCol="0">
            <a:spAutoFit/>
          </a:bodyPr>
          <a:lstStyle/>
          <a:p>
            <a:r>
              <a:rPr lang="en-US" dirty="0" smtClean="0"/>
              <a:t>NP Complete</a:t>
            </a:r>
            <a:endParaRPr lang="en-US" dirty="0"/>
          </a:p>
        </p:txBody>
      </p:sp>
      <p:cxnSp>
        <p:nvCxnSpPr>
          <p:cNvPr id="4" name="Straight Arrow Connector 3"/>
          <p:cNvCxnSpPr/>
          <p:nvPr/>
        </p:nvCxnSpPr>
        <p:spPr>
          <a:xfrm flipH="1" flipV="1">
            <a:off x="6690102" y="2469397"/>
            <a:ext cx="10332" cy="160149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0434" y="4070888"/>
            <a:ext cx="0" cy="160149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60583" y="2691539"/>
            <a:ext cx="615938" cy="369332"/>
          </a:xfrm>
          <a:prstGeom prst="rect">
            <a:avLst/>
          </a:prstGeom>
          <a:noFill/>
        </p:spPr>
        <p:txBody>
          <a:bodyPr wrap="none" rtlCol="0">
            <a:spAutoFit/>
          </a:bodyPr>
          <a:lstStyle/>
          <a:p>
            <a:r>
              <a:rPr lang="en-US" dirty="0" smtClean="0"/>
              <a:t>hard</a:t>
            </a:r>
            <a:endParaRPr lang="en-US" dirty="0"/>
          </a:p>
        </p:txBody>
      </p:sp>
      <p:sp>
        <p:nvSpPr>
          <p:cNvPr id="15" name="TextBox 14"/>
          <p:cNvSpPr txBox="1"/>
          <p:nvPr/>
        </p:nvSpPr>
        <p:spPr>
          <a:xfrm>
            <a:off x="6917411" y="4928461"/>
            <a:ext cx="600485" cy="369332"/>
          </a:xfrm>
          <a:prstGeom prst="rect">
            <a:avLst/>
          </a:prstGeom>
          <a:noFill/>
        </p:spPr>
        <p:txBody>
          <a:bodyPr wrap="none" rtlCol="0">
            <a:spAutoFit/>
          </a:bodyPr>
          <a:lstStyle/>
          <a:p>
            <a:r>
              <a:rPr lang="en-US" dirty="0" smtClean="0"/>
              <a:t>easy</a:t>
            </a:r>
            <a:endParaRPr lang="en-US" dirty="0"/>
          </a:p>
        </p:txBody>
      </p:sp>
    </p:spTree>
    <p:extLst>
      <p:ext uri="{BB962C8B-B14F-4D97-AF65-F5344CB8AC3E}">
        <p14:creationId xmlns:p14="http://schemas.microsoft.com/office/powerpoint/2010/main" val="95666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Problems that are interesting for humans (and computers) tend to be </a:t>
            </a:r>
            <a:r>
              <a:rPr lang="en-US" b="1" dirty="0" smtClean="0"/>
              <a:t>NP-Hard.</a:t>
            </a:r>
          </a:p>
          <a:p>
            <a:endParaRPr lang="en-US" dirty="0" smtClean="0">
              <a:solidFill>
                <a:schemeClr val="bg1"/>
              </a:solidFill>
            </a:endParaRPr>
          </a:p>
          <a:p>
            <a:r>
              <a:rPr lang="en-US" dirty="0" smtClean="0">
                <a:solidFill>
                  <a:schemeClr val="bg1"/>
                </a:solidFill>
              </a:rPr>
              <a:t>This is because usually, when there is a polynomial time algorithm for solving something, you can just </a:t>
            </a:r>
            <a:r>
              <a:rPr lang="en-US" b="1" dirty="0" smtClean="0">
                <a:solidFill>
                  <a:schemeClr val="bg1"/>
                </a:solidFill>
              </a:rPr>
              <a:t>use that solution</a:t>
            </a:r>
            <a:r>
              <a:rPr lang="en-US" dirty="0" smtClean="0">
                <a:solidFill>
                  <a:schemeClr val="bg1"/>
                </a:solidFill>
              </a:rPr>
              <a:t> to solve the game or problem very fast.</a:t>
            </a:r>
          </a:p>
          <a:p>
            <a:endParaRPr lang="en-US" dirty="0" smtClean="0">
              <a:solidFill>
                <a:schemeClr val="bg1"/>
              </a:solidFill>
            </a:endParaRPr>
          </a:p>
          <a:p>
            <a:r>
              <a:rPr lang="en-US" dirty="0" smtClean="0">
                <a:solidFill>
                  <a:schemeClr val="bg1"/>
                </a:solidFill>
              </a:rPr>
              <a:t>When something is </a:t>
            </a:r>
            <a:r>
              <a:rPr lang="en-US" b="1" dirty="0" smtClean="0">
                <a:solidFill>
                  <a:schemeClr val="bg1"/>
                </a:solidFill>
              </a:rPr>
              <a:t>NP-Hard</a:t>
            </a:r>
            <a:r>
              <a:rPr lang="en-US" dirty="0" smtClean="0">
                <a:solidFill>
                  <a:schemeClr val="bg1"/>
                </a:solidFill>
              </a:rPr>
              <a:t>, it’s on the opposite end of the spectrum from </a:t>
            </a:r>
            <a:r>
              <a:rPr lang="en-US" b="1" dirty="0" smtClean="0">
                <a:solidFill>
                  <a:schemeClr val="bg1"/>
                </a:solidFill>
              </a:rPr>
              <a:t>P.</a:t>
            </a:r>
            <a:r>
              <a:rPr lang="en-US" dirty="0" smtClean="0">
                <a:solidFill>
                  <a:schemeClr val="bg1"/>
                </a:solidFill>
              </a:rPr>
              <a:t>  </a:t>
            </a:r>
          </a:p>
          <a:p>
            <a:r>
              <a:rPr lang="en-US" dirty="0" smtClean="0">
                <a:solidFill>
                  <a:schemeClr val="bg1"/>
                </a:solidFill>
              </a:rPr>
              <a:t>This means we </a:t>
            </a:r>
            <a:r>
              <a:rPr lang="en-US" b="1" dirty="0" smtClean="0">
                <a:solidFill>
                  <a:schemeClr val="bg1"/>
                </a:solidFill>
              </a:rPr>
              <a:t>don’t</a:t>
            </a:r>
            <a:r>
              <a:rPr lang="en-US" dirty="0" smtClean="0">
                <a:solidFill>
                  <a:schemeClr val="bg1"/>
                </a:solidFill>
              </a:rPr>
              <a:t> know how to find that kind of fast solution, so instead we might just need to try out lots of different combinations of moves and strategies.</a:t>
            </a:r>
          </a:p>
          <a:p>
            <a:endParaRPr lang="en-US" dirty="0">
              <a:solidFill>
                <a:schemeClr val="bg1"/>
              </a:solidFill>
            </a:endParaRPr>
          </a:p>
        </p:txBody>
      </p:sp>
    </p:spTree>
    <p:extLst>
      <p:ext uri="{BB962C8B-B14F-4D97-AF65-F5344CB8AC3E}">
        <p14:creationId xmlns:p14="http://schemas.microsoft.com/office/powerpoint/2010/main" val="6550657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Problems that are interesting for humans (and computers) tend to be </a:t>
            </a:r>
            <a:r>
              <a:rPr lang="en-US" b="1" dirty="0" smtClean="0"/>
              <a:t>NP-Hard.</a:t>
            </a:r>
          </a:p>
          <a:p>
            <a:endParaRPr lang="en-US" dirty="0" smtClean="0"/>
          </a:p>
          <a:p>
            <a:r>
              <a:rPr lang="en-US" dirty="0" smtClean="0"/>
              <a:t>This is because usually, when there is a polynomial time algorithm for solving something, you can just </a:t>
            </a:r>
            <a:r>
              <a:rPr lang="en-US" b="1" dirty="0" smtClean="0"/>
              <a:t>use that solution</a:t>
            </a:r>
            <a:r>
              <a:rPr lang="en-US" dirty="0" smtClean="0"/>
              <a:t> to solve the game or problem very fast.</a:t>
            </a:r>
          </a:p>
          <a:p>
            <a:endParaRPr lang="en-US" dirty="0"/>
          </a:p>
          <a:p>
            <a:r>
              <a:rPr lang="en-US" dirty="0" smtClean="0">
                <a:solidFill>
                  <a:schemeClr val="bg1"/>
                </a:solidFill>
              </a:rPr>
              <a:t>When something is </a:t>
            </a:r>
            <a:r>
              <a:rPr lang="en-US" b="1" dirty="0" smtClean="0">
                <a:solidFill>
                  <a:schemeClr val="bg1"/>
                </a:solidFill>
              </a:rPr>
              <a:t>NP-Hard</a:t>
            </a:r>
            <a:r>
              <a:rPr lang="en-US" dirty="0" smtClean="0">
                <a:solidFill>
                  <a:schemeClr val="bg1"/>
                </a:solidFill>
              </a:rPr>
              <a:t>, it’s on the opposite end of the spectrum from </a:t>
            </a:r>
            <a:r>
              <a:rPr lang="en-US" b="1" dirty="0" smtClean="0">
                <a:solidFill>
                  <a:schemeClr val="bg1"/>
                </a:solidFill>
              </a:rPr>
              <a:t>P.</a:t>
            </a:r>
            <a:r>
              <a:rPr lang="en-US" dirty="0" smtClean="0">
                <a:solidFill>
                  <a:schemeClr val="bg1"/>
                </a:solidFill>
              </a:rPr>
              <a:t>  </a:t>
            </a:r>
          </a:p>
          <a:p>
            <a:r>
              <a:rPr lang="en-US" dirty="0" smtClean="0">
                <a:solidFill>
                  <a:schemeClr val="bg1"/>
                </a:solidFill>
              </a:rPr>
              <a:t>This means we </a:t>
            </a:r>
            <a:r>
              <a:rPr lang="en-US" b="1" dirty="0" smtClean="0">
                <a:solidFill>
                  <a:schemeClr val="bg1"/>
                </a:solidFill>
              </a:rPr>
              <a:t>don’t</a:t>
            </a:r>
            <a:r>
              <a:rPr lang="en-US" dirty="0" smtClean="0">
                <a:solidFill>
                  <a:schemeClr val="bg1"/>
                </a:solidFill>
              </a:rPr>
              <a:t> know how to find that kind of fast solution, so instead we might just need to try out lots of different combinations of moves and strategies.</a:t>
            </a:r>
          </a:p>
          <a:p>
            <a:endParaRPr lang="en-US" dirty="0"/>
          </a:p>
        </p:txBody>
      </p:sp>
    </p:spTree>
    <p:extLst>
      <p:ext uri="{BB962C8B-B14F-4D97-AF65-F5344CB8AC3E}">
        <p14:creationId xmlns:p14="http://schemas.microsoft.com/office/powerpoint/2010/main" val="23765841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Problems that are interesting for humans (and computers) tend to be </a:t>
            </a:r>
            <a:r>
              <a:rPr lang="en-US" b="1" dirty="0" smtClean="0"/>
              <a:t>NP-Hard.</a:t>
            </a:r>
          </a:p>
          <a:p>
            <a:endParaRPr lang="en-US" dirty="0" smtClean="0"/>
          </a:p>
          <a:p>
            <a:r>
              <a:rPr lang="en-US" dirty="0" smtClean="0"/>
              <a:t>This is because usually, when there is a polynomial time algorithm for solving something, you can just </a:t>
            </a:r>
            <a:r>
              <a:rPr lang="en-US" b="1" dirty="0" smtClean="0"/>
              <a:t>use that solution</a:t>
            </a:r>
            <a:r>
              <a:rPr lang="en-US" dirty="0" smtClean="0"/>
              <a:t> to solve the game or problem very fast.</a:t>
            </a:r>
          </a:p>
          <a:p>
            <a:endParaRPr lang="en-US" dirty="0"/>
          </a:p>
          <a:p>
            <a:r>
              <a:rPr lang="en-US" dirty="0" smtClean="0"/>
              <a:t>When something is </a:t>
            </a:r>
            <a:r>
              <a:rPr lang="en-US" b="1" dirty="0" smtClean="0"/>
              <a:t>NP-Hard</a:t>
            </a:r>
            <a:r>
              <a:rPr lang="en-US" dirty="0" smtClean="0"/>
              <a:t>, it’s on the opposite end of the spectrum from </a:t>
            </a:r>
            <a:r>
              <a:rPr lang="en-US" b="1" dirty="0" smtClean="0"/>
              <a:t>P.</a:t>
            </a:r>
            <a:r>
              <a:rPr lang="en-US" dirty="0" smtClean="0"/>
              <a:t>  </a:t>
            </a:r>
          </a:p>
          <a:p>
            <a:r>
              <a:rPr lang="en-US" dirty="0" smtClean="0">
                <a:solidFill>
                  <a:schemeClr val="bg1"/>
                </a:solidFill>
              </a:rPr>
              <a:t>This means we </a:t>
            </a:r>
            <a:r>
              <a:rPr lang="en-US" b="1" dirty="0" smtClean="0">
                <a:solidFill>
                  <a:schemeClr val="bg1"/>
                </a:solidFill>
              </a:rPr>
              <a:t>don’t</a:t>
            </a:r>
            <a:r>
              <a:rPr lang="en-US" dirty="0" smtClean="0">
                <a:solidFill>
                  <a:schemeClr val="bg1"/>
                </a:solidFill>
              </a:rPr>
              <a:t> know how to find that kind of fast solution, so instead we might just need to try out lots of different combinations of moves and strategies.</a:t>
            </a:r>
          </a:p>
          <a:p>
            <a:endParaRPr lang="en-US" dirty="0"/>
          </a:p>
        </p:txBody>
      </p:sp>
    </p:spTree>
    <p:extLst>
      <p:ext uri="{BB962C8B-B14F-4D97-AF65-F5344CB8AC3E}">
        <p14:creationId xmlns:p14="http://schemas.microsoft.com/office/powerpoint/2010/main" val="741178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Problems that are interesting for humans (and computers) tend to be </a:t>
            </a:r>
            <a:r>
              <a:rPr lang="en-US" b="1" dirty="0" smtClean="0"/>
              <a:t>NP-Hard.</a:t>
            </a:r>
          </a:p>
          <a:p>
            <a:endParaRPr lang="en-US" dirty="0" smtClean="0"/>
          </a:p>
          <a:p>
            <a:r>
              <a:rPr lang="en-US" dirty="0" smtClean="0"/>
              <a:t>This is because usually, when there is a polynomial time algorithm for solving something, you can just </a:t>
            </a:r>
            <a:r>
              <a:rPr lang="en-US" b="1" dirty="0" smtClean="0"/>
              <a:t>use that solution</a:t>
            </a:r>
            <a:r>
              <a:rPr lang="en-US" dirty="0" smtClean="0"/>
              <a:t> to solve the game or problem very fast.</a:t>
            </a:r>
          </a:p>
          <a:p>
            <a:endParaRPr lang="en-US" dirty="0"/>
          </a:p>
          <a:p>
            <a:r>
              <a:rPr lang="en-US" dirty="0" smtClean="0"/>
              <a:t>When something is </a:t>
            </a:r>
            <a:r>
              <a:rPr lang="en-US" b="1" dirty="0" smtClean="0"/>
              <a:t>NP-Hard</a:t>
            </a:r>
            <a:r>
              <a:rPr lang="en-US" dirty="0" smtClean="0"/>
              <a:t>, it’s on the opposite end of the spectrum from </a:t>
            </a:r>
            <a:r>
              <a:rPr lang="en-US" b="1" dirty="0" smtClean="0"/>
              <a:t>P.</a:t>
            </a:r>
            <a:r>
              <a:rPr lang="en-US" dirty="0" smtClean="0"/>
              <a:t>  </a:t>
            </a:r>
          </a:p>
          <a:p>
            <a:r>
              <a:rPr lang="en-US" dirty="0" smtClean="0"/>
              <a:t>This means we </a:t>
            </a:r>
            <a:r>
              <a:rPr lang="en-US" b="1" dirty="0" smtClean="0"/>
              <a:t>don’t</a:t>
            </a:r>
            <a:r>
              <a:rPr lang="en-US" dirty="0" smtClean="0"/>
              <a:t> know how to find that kind of fast solution, so instead we might just need to try out lots of different combinations of moves and strategies.</a:t>
            </a:r>
          </a:p>
          <a:p>
            <a:endParaRPr lang="en-US" dirty="0"/>
          </a:p>
        </p:txBody>
      </p:sp>
    </p:spTree>
    <p:extLst>
      <p:ext uri="{BB962C8B-B14F-4D97-AF65-F5344CB8AC3E}">
        <p14:creationId xmlns:p14="http://schemas.microsoft.com/office/powerpoint/2010/main" val="20909505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5842" name="Picture 2" descr="https://jeremykun.files.wordpress.com/2012/03/supersmashbroswallpaper80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8715" y="2030278"/>
            <a:ext cx="5278035" cy="395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630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5842" name="Picture 2" descr="https://jeremykun.files.wordpress.com/2012/03/supersmashbroswallpaper80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8715" y="2030278"/>
            <a:ext cx="5278035" cy="39585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6183" y="2123268"/>
            <a:ext cx="2970509" cy="2585323"/>
          </a:xfrm>
          <a:prstGeom prst="rect">
            <a:avLst/>
          </a:prstGeom>
          <a:noFill/>
        </p:spPr>
        <p:txBody>
          <a:bodyPr wrap="square" rtlCol="0">
            <a:spAutoFit/>
          </a:bodyPr>
          <a:lstStyle/>
          <a:p>
            <a:r>
              <a:rPr lang="en-US" dirty="0" smtClean="0"/>
              <a:t>(The generalized versions of)</a:t>
            </a:r>
            <a:br>
              <a:rPr lang="en-US" dirty="0" smtClean="0"/>
            </a:br>
            <a:endParaRPr lang="en-US" dirty="0" smtClean="0"/>
          </a:p>
          <a:p>
            <a:pPr marL="285750" indent="-285750">
              <a:buFont typeface="Arial" panose="020B0604020202020204" pitchFamily="34" charset="0"/>
              <a:buChar char="•"/>
            </a:pPr>
            <a:r>
              <a:rPr lang="en-US" dirty="0" smtClean="0"/>
              <a:t>Mario Brothers</a:t>
            </a:r>
          </a:p>
          <a:p>
            <a:pPr marL="285750" indent="-285750">
              <a:buFont typeface="Arial" panose="020B0604020202020204" pitchFamily="34" charset="0"/>
              <a:buChar char="•"/>
            </a:pPr>
            <a:r>
              <a:rPr lang="en-US" dirty="0" smtClean="0"/>
              <a:t>Metroid</a:t>
            </a:r>
          </a:p>
          <a:p>
            <a:pPr marL="285750" indent="-285750">
              <a:buFont typeface="Arial" panose="020B0604020202020204" pitchFamily="34" charset="0"/>
              <a:buChar char="•"/>
            </a:pPr>
            <a:r>
              <a:rPr lang="en-US" dirty="0" smtClean="0"/>
              <a:t>Donkey Kong</a:t>
            </a:r>
          </a:p>
          <a:p>
            <a:pPr marL="285750" indent="-285750">
              <a:buFont typeface="Arial" panose="020B0604020202020204" pitchFamily="34" charset="0"/>
              <a:buChar char="•"/>
            </a:pPr>
            <a:r>
              <a:rPr lang="en-US" dirty="0" err="1" smtClean="0"/>
              <a:t>Pokemon</a:t>
            </a:r>
            <a:endParaRPr lang="en-US" dirty="0" smtClean="0"/>
          </a:p>
          <a:p>
            <a:pPr marL="285750" indent="-285750">
              <a:buFont typeface="Arial" panose="020B0604020202020204" pitchFamily="34" charset="0"/>
              <a:buChar char="•"/>
            </a:pPr>
            <a:r>
              <a:rPr lang="en-US" dirty="0" smtClean="0"/>
              <a:t>Legend </a:t>
            </a:r>
            <a:r>
              <a:rPr lang="en-US" dirty="0"/>
              <a:t>of Zelda </a:t>
            </a:r>
            <a:endParaRPr lang="en-US" dirty="0" smtClean="0"/>
          </a:p>
          <a:p>
            <a:pPr marL="285750" indent="-285750">
              <a:buFont typeface="Arial" panose="020B0604020202020204" pitchFamily="34" charset="0"/>
              <a:buChar char="•"/>
            </a:pPr>
            <a:endParaRPr lang="en-US" dirty="0"/>
          </a:p>
          <a:p>
            <a:r>
              <a:rPr lang="en-US" dirty="0" smtClean="0"/>
              <a:t>	are all </a:t>
            </a:r>
            <a:r>
              <a:rPr lang="en-US" b="1" dirty="0" smtClean="0"/>
              <a:t>NP-hard </a:t>
            </a:r>
            <a:r>
              <a:rPr lang="en-US" dirty="0" smtClean="0"/>
              <a:t>!</a:t>
            </a:r>
            <a:endParaRPr lang="en-US" b="1" dirty="0"/>
          </a:p>
        </p:txBody>
      </p:sp>
    </p:spTree>
    <p:extLst>
      <p:ext uri="{BB962C8B-B14F-4D97-AF65-F5344CB8AC3E}">
        <p14:creationId xmlns:p14="http://schemas.microsoft.com/office/powerpoint/2010/main" val="35198060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 name="Picture 2"/>
          <p:cNvPicPr>
            <a:picLocks noChangeAspect="1"/>
          </p:cNvPicPr>
          <p:nvPr/>
        </p:nvPicPr>
        <p:blipFill>
          <a:blip r:embed="rId2"/>
          <a:stretch>
            <a:fillRect/>
          </a:stretch>
        </p:blipFill>
        <p:spPr>
          <a:xfrm>
            <a:off x="750760" y="1994116"/>
            <a:ext cx="6564443" cy="3700240"/>
          </a:xfrm>
          <a:prstGeom prst="rect">
            <a:avLst/>
          </a:prstGeom>
        </p:spPr>
      </p:pic>
    </p:spTree>
    <p:extLst>
      <p:ext uri="{BB962C8B-B14F-4D97-AF65-F5344CB8AC3E}">
        <p14:creationId xmlns:p14="http://schemas.microsoft.com/office/powerpoint/2010/main" val="36982828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 name="Picture 2"/>
          <p:cNvPicPr>
            <a:picLocks noChangeAspect="1"/>
          </p:cNvPicPr>
          <p:nvPr/>
        </p:nvPicPr>
        <p:blipFill>
          <a:blip r:embed="rId2"/>
          <a:stretch>
            <a:fillRect/>
          </a:stretch>
        </p:blipFill>
        <p:spPr>
          <a:xfrm>
            <a:off x="750760" y="1994116"/>
            <a:ext cx="6564443" cy="3700240"/>
          </a:xfrm>
          <a:prstGeom prst="rect">
            <a:avLst/>
          </a:prstGeom>
        </p:spPr>
      </p:pic>
      <p:pic>
        <p:nvPicPr>
          <p:cNvPr id="67588" name="Picture 4" descr="http://si.wsj.net/public/resources/images/BN-GJ136_chess_J_20150109120327.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19819" y="3192328"/>
            <a:ext cx="48958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035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 name="Picture 2"/>
          <p:cNvPicPr>
            <a:picLocks noChangeAspect="1"/>
          </p:cNvPicPr>
          <p:nvPr/>
        </p:nvPicPr>
        <p:blipFill>
          <a:blip r:embed="rId2"/>
          <a:stretch>
            <a:fillRect/>
          </a:stretch>
        </p:blipFill>
        <p:spPr>
          <a:xfrm>
            <a:off x="750760" y="1994116"/>
            <a:ext cx="6564443" cy="3700240"/>
          </a:xfrm>
          <a:prstGeom prst="rect">
            <a:avLst/>
          </a:prstGeom>
        </p:spPr>
      </p:pic>
      <p:pic>
        <p:nvPicPr>
          <p:cNvPr id="67588" name="Picture 4" descr="http://si.wsj.net/public/resources/images/BN-GJ136_chess_J_20150109120327.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19819" y="3192328"/>
            <a:ext cx="48958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perfectspirituality.com/wp-content/uploads/2011/07/Checkers.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7900" y="509708"/>
            <a:ext cx="4895850"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78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problem?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computational problem</a:t>
            </a:r>
            <a:r>
              <a:rPr lang="en-US" dirty="0" smtClean="0"/>
              <a:t> is a problem that can be solved using a computer.</a:t>
            </a:r>
          </a:p>
          <a:p>
            <a:pPr lvl="1"/>
            <a:r>
              <a:rPr lang="en-US" dirty="0" smtClean="0"/>
              <a:t> We use </a:t>
            </a:r>
            <a:r>
              <a:rPr lang="en-US" b="1" dirty="0" smtClean="0"/>
              <a:t>algorithms </a:t>
            </a:r>
            <a:r>
              <a:rPr lang="en-US" dirty="0" smtClean="0"/>
              <a:t>to solve problems with computers.</a:t>
            </a:r>
          </a:p>
          <a:p>
            <a:pPr marL="0" indent="0">
              <a:buNone/>
            </a:pPr>
            <a:endParaRPr lang="en-US" dirty="0" smtClean="0"/>
          </a:p>
          <a:p>
            <a:pPr marL="0" indent="0">
              <a:buNone/>
            </a:pPr>
            <a:endParaRPr lang="en-US" dirty="0"/>
          </a:p>
          <a:p>
            <a:pPr marL="0" indent="0">
              <a:buNone/>
            </a:pPr>
            <a:r>
              <a:rPr lang="en-US" b="1" dirty="0" smtClean="0"/>
              <a:t>Example: </a:t>
            </a:r>
          </a:p>
          <a:p>
            <a:pPr marL="0" indent="0" algn="ctr">
              <a:buNone/>
            </a:pPr>
            <a:r>
              <a:rPr lang="en-US" dirty="0" smtClean="0"/>
              <a:t>“Find the largest group of wizards who are </a:t>
            </a:r>
            <a:br>
              <a:rPr lang="en-US" dirty="0" smtClean="0"/>
            </a:br>
            <a:r>
              <a:rPr lang="en-US" dirty="0" smtClean="0"/>
              <a:t>all wearing the same color of battle robes”</a:t>
            </a:r>
          </a:p>
          <a:p>
            <a:pPr marL="0" indent="0" algn="ctr">
              <a:buNone/>
            </a:pPr>
            <a:endParaRPr lang="en-US" b="1" dirty="0"/>
          </a:p>
          <a:p>
            <a:pPr lvl="1"/>
            <a:endParaRPr lang="en-US" dirty="0" smtClean="0"/>
          </a:p>
          <a:p>
            <a:pPr lvl="1"/>
            <a:endParaRPr lang="en-US" dirty="0"/>
          </a:p>
        </p:txBody>
      </p:sp>
      <p:pic>
        <p:nvPicPr>
          <p:cNvPr id="2050" name="Picture 2" descr="http://i1295.photobucket.com/albums/b636/wjl16/wizard_zpse2541bd8.jpe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00329" y="5041203"/>
            <a:ext cx="1238222" cy="1147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jamieslavy.com/images/Freebies/FreebieEvilWizard.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28093" y="5041203"/>
            <a:ext cx="1643337" cy="12487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humbs.dreamstime.com/z/cartoon-wizard-man-23333089.jpg"/>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7606" t="-942" r="8511" b="942"/>
          <a:stretch/>
        </p:blipFill>
        <p:spPr bwMode="auto">
          <a:xfrm>
            <a:off x="5415027" y="4829940"/>
            <a:ext cx="1270897" cy="147875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Image result for wizar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http://freepages.genealogy.rootsweb.ancestry.com/~wizardnc/wizard2.gif"/>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372005" y="2845836"/>
            <a:ext cx="1175513" cy="143355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img1.wikia.nocookie.net/__cb20120218044035/adventuretimewithfinnandjake/images/d/d5/Wizard_Thief.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689171" y="2988366"/>
            <a:ext cx="905688" cy="114739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wizard"/>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023253" y="2956904"/>
            <a:ext cx="1027223" cy="117886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6" descr="Image result for female wizard clip art"/>
          <p:cNvSpPr>
            <a:spLocks noChangeAspect="1" noChangeArrowheads="1"/>
          </p:cNvSpPr>
          <p:nvPr/>
        </p:nvSpPr>
        <p:spPr bwMode="auto">
          <a:xfrm>
            <a:off x="2955070" y="3154231"/>
            <a:ext cx="138988" cy="1389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descr="http://halloween-clipart.clipartonline.net/_/rsrc/1377264879136/halloween-magic-wizard/Halloween_Character-17.png?height=400&amp;width=400"/>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275721" y="2805088"/>
            <a:ext cx="1358698" cy="135869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www.animated-gifs.eu/fantastic-magicians/0027.gif"/>
          <p:cNvPicPr>
            <a:picLocks noChangeAspect="1" noChangeArrowheads="1" noCrop="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005130" y="4700296"/>
            <a:ext cx="1355844" cy="164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524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 name="Picture 2"/>
          <p:cNvPicPr>
            <a:picLocks noChangeAspect="1"/>
          </p:cNvPicPr>
          <p:nvPr/>
        </p:nvPicPr>
        <p:blipFill>
          <a:blip r:embed="rId2"/>
          <a:stretch>
            <a:fillRect/>
          </a:stretch>
        </p:blipFill>
        <p:spPr>
          <a:xfrm>
            <a:off x="750760" y="1994116"/>
            <a:ext cx="6564443" cy="3700240"/>
          </a:xfrm>
          <a:prstGeom prst="rect">
            <a:avLst/>
          </a:prstGeom>
        </p:spPr>
      </p:pic>
      <p:pic>
        <p:nvPicPr>
          <p:cNvPr id="67588" name="Picture 4" descr="http://si.wsj.net/public/resources/images/BN-GJ136_chess_J_20150109120327.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19819" y="3192328"/>
            <a:ext cx="48958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perfectspirituality.com/wp-content/uploads/2011/07/Checkers.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7900" y="509708"/>
            <a:ext cx="4895850" cy="3676651"/>
          </a:xfrm>
          <a:prstGeom prst="rect">
            <a:avLst/>
          </a:prstGeom>
          <a:noFill/>
          <a:extLst>
            <a:ext uri="{909E8E84-426E-40DD-AFC4-6F175D3DCCD1}">
              <a14:hiddenFill xmlns:a14="http://schemas.microsoft.com/office/drawing/2010/main">
                <a:solidFill>
                  <a:srgbClr val="FFFFFF"/>
                </a:solidFill>
              </a14:hiddenFill>
            </a:ext>
          </a:extLst>
        </p:spPr>
      </p:pic>
      <p:pic>
        <p:nvPicPr>
          <p:cNvPr id="69634" name="Picture 2" descr="https://i.warosu.org/data/vr/img/0027/42/14450452864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083" y="121178"/>
            <a:ext cx="3801660" cy="425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60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Things</a:t>
            </a:r>
            <a:endParaRPr lang="en-US" dirty="0"/>
          </a:p>
        </p:txBody>
      </p:sp>
      <p:pic>
        <p:nvPicPr>
          <p:cNvPr id="3" name="Picture 2"/>
          <p:cNvPicPr>
            <a:picLocks noChangeAspect="1"/>
          </p:cNvPicPr>
          <p:nvPr/>
        </p:nvPicPr>
        <p:blipFill>
          <a:blip r:embed="rId2"/>
          <a:stretch>
            <a:fillRect/>
          </a:stretch>
        </p:blipFill>
        <p:spPr>
          <a:xfrm>
            <a:off x="750760" y="1994116"/>
            <a:ext cx="6564443" cy="3700240"/>
          </a:xfrm>
          <a:prstGeom prst="rect">
            <a:avLst/>
          </a:prstGeom>
        </p:spPr>
      </p:pic>
      <p:pic>
        <p:nvPicPr>
          <p:cNvPr id="67588" name="Picture 4" descr="http://si.wsj.net/public/resources/images/BN-GJ136_chess_J_20150109120327.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19819" y="3192328"/>
            <a:ext cx="48958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perfectspirituality.com/wp-content/uploads/2011/07/Checkers.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7900" y="509708"/>
            <a:ext cx="4895850" cy="3676651"/>
          </a:xfrm>
          <a:prstGeom prst="rect">
            <a:avLst/>
          </a:prstGeom>
          <a:noFill/>
          <a:extLst>
            <a:ext uri="{909E8E84-426E-40DD-AFC4-6F175D3DCCD1}">
              <a14:hiddenFill xmlns:a14="http://schemas.microsoft.com/office/drawing/2010/main">
                <a:solidFill>
                  <a:srgbClr val="FFFFFF"/>
                </a:solidFill>
              </a14:hiddenFill>
            </a:ext>
          </a:extLst>
        </p:spPr>
      </p:pic>
      <p:pic>
        <p:nvPicPr>
          <p:cNvPr id="69634" name="Picture 2" descr="https://i.warosu.org/data/vr/img/0027/42/14450452864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0083" y="121178"/>
            <a:ext cx="3801660" cy="4250468"/>
          </a:xfrm>
          <a:prstGeom prst="rect">
            <a:avLst/>
          </a:prstGeom>
          <a:noFill/>
          <a:extLst>
            <a:ext uri="{909E8E84-426E-40DD-AFC4-6F175D3DCCD1}">
              <a14:hiddenFill xmlns:a14="http://schemas.microsoft.com/office/drawing/2010/main">
                <a:solidFill>
                  <a:srgbClr val="FFFFFF"/>
                </a:solidFill>
              </a14:hiddenFill>
            </a:ext>
          </a:extLst>
        </p:spPr>
      </p:pic>
      <p:pic>
        <p:nvPicPr>
          <p:cNvPr id="69636" name="Picture 4" descr="http://d.ibtimes.co.uk/en/full/1402026/tetris.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27900" y="3302539"/>
            <a:ext cx="5392441" cy="314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942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Hard Problem</a:t>
            </a:r>
            <a:endParaRPr lang="en-US" dirty="0"/>
          </a:p>
        </p:txBody>
      </p:sp>
      <p:sp>
        <p:nvSpPr>
          <p:cNvPr id="3" name="Content Placeholder 2"/>
          <p:cNvSpPr>
            <a:spLocks noGrp="1"/>
          </p:cNvSpPr>
          <p:nvPr>
            <p:ph idx="1"/>
          </p:nvPr>
        </p:nvSpPr>
        <p:spPr>
          <a:xfrm>
            <a:off x="822959" y="1845734"/>
            <a:ext cx="5803547" cy="4023360"/>
          </a:xfrm>
        </p:spPr>
        <p:txBody>
          <a:bodyPr/>
          <a:lstStyle/>
          <a:p>
            <a:endParaRPr lang="en-US" dirty="0" smtClean="0"/>
          </a:p>
          <a:p>
            <a:r>
              <a:rPr lang="en-US" dirty="0" smtClean="0"/>
              <a:t>A </a:t>
            </a:r>
            <a:r>
              <a:rPr lang="en-US" dirty="0"/>
              <a:t>travelling salesman wants to visit 100 different cities by driving, starting and ending his trip at home. </a:t>
            </a:r>
            <a:endParaRPr lang="en-US" dirty="0" smtClean="0"/>
          </a:p>
        </p:txBody>
      </p:sp>
      <p:pic>
        <p:nvPicPr>
          <p:cNvPr id="4098" name="Picture 2" descr="http://www.confessionsoftheprofessions.com/uploads/2013/03/traveling-salesma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70506" y="1956121"/>
            <a:ext cx="1835885" cy="23662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5988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Hard Problem</a:t>
            </a:r>
            <a:endParaRPr lang="en-US" dirty="0"/>
          </a:p>
        </p:txBody>
      </p:sp>
      <p:sp>
        <p:nvSpPr>
          <p:cNvPr id="3" name="Content Placeholder 2"/>
          <p:cNvSpPr>
            <a:spLocks noGrp="1"/>
          </p:cNvSpPr>
          <p:nvPr>
            <p:ph idx="1"/>
          </p:nvPr>
        </p:nvSpPr>
        <p:spPr>
          <a:xfrm>
            <a:off x="822959" y="1845734"/>
            <a:ext cx="5803547" cy="4023360"/>
          </a:xfrm>
        </p:spPr>
        <p:txBody>
          <a:bodyPr/>
          <a:lstStyle/>
          <a:p>
            <a:endParaRPr lang="en-US" dirty="0" smtClean="0"/>
          </a:p>
          <a:p>
            <a:r>
              <a:rPr lang="en-US" dirty="0" smtClean="0"/>
              <a:t>A </a:t>
            </a:r>
            <a:r>
              <a:rPr lang="en-US" dirty="0"/>
              <a:t>travelling salesman wants to visit 100 different cities by driving, starting and ending his trip at home. </a:t>
            </a:r>
            <a:endParaRPr lang="en-US" dirty="0" smtClean="0"/>
          </a:p>
        </p:txBody>
      </p:sp>
      <p:pic>
        <p:nvPicPr>
          <p:cNvPr id="4098" name="Picture 2" descr="http://www.confessionsoftheprofessions.com/uploads/2013/03/traveling-salesma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70506" y="1956121"/>
            <a:ext cx="1835885" cy="23662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4100" name="Picture 4" descr="http://www.learner.org/courses/physics/visual/img_lrg/deutschlan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5454" y="3165675"/>
            <a:ext cx="2854311" cy="306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776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Hard Problem</a:t>
            </a:r>
            <a:endParaRPr lang="en-US" dirty="0"/>
          </a:p>
        </p:txBody>
      </p:sp>
      <p:sp>
        <p:nvSpPr>
          <p:cNvPr id="3" name="Content Placeholder 2"/>
          <p:cNvSpPr>
            <a:spLocks noGrp="1"/>
          </p:cNvSpPr>
          <p:nvPr>
            <p:ph idx="1"/>
          </p:nvPr>
        </p:nvSpPr>
        <p:spPr>
          <a:xfrm>
            <a:off x="822959" y="1845734"/>
            <a:ext cx="5803547" cy="4023360"/>
          </a:xfrm>
        </p:spPr>
        <p:txBody>
          <a:bodyPr/>
          <a:lstStyle/>
          <a:p>
            <a:endParaRPr lang="en-US" dirty="0" smtClean="0"/>
          </a:p>
          <a:p>
            <a:r>
              <a:rPr lang="en-US" dirty="0" smtClean="0"/>
              <a:t>A </a:t>
            </a:r>
            <a:r>
              <a:rPr lang="en-US" dirty="0"/>
              <a:t>travelling salesman wants to visit 100 different cities by driving, starting and ending his trip at home. </a:t>
            </a:r>
            <a:endParaRPr lang="en-US" dirty="0" smtClean="0"/>
          </a:p>
        </p:txBody>
      </p:sp>
      <p:pic>
        <p:nvPicPr>
          <p:cNvPr id="4098" name="Picture 2" descr="http://www.confessionsoftheprofessions.com/uploads/2013/03/traveling-salesma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70506" y="1956121"/>
            <a:ext cx="1835885" cy="23662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4100" name="Picture 4" descr="http://www.learner.org/courses/physics/visual/img_lrg/deutschlan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5454" y="3165675"/>
            <a:ext cx="2854311" cy="3063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36067" y="3165675"/>
            <a:ext cx="3090440" cy="1477328"/>
          </a:xfrm>
          <a:prstGeom prst="rect">
            <a:avLst/>
          </a:prstGeom>
          <a:noFill/>
        </p:spPr>
        <p:txBody>
          <a:bodyPr wrap="square" rtlCol="0">
            <a:spAutoFit/>
          </a:bodyPr>
          <a:lstStyle/>
          <a:p>
            <a:endParaRPr lang="en-US" dirty="0"/>
          </a:p>
          <a:p>
            <a:r>
              <a:rPr lang="en-US" dirty="0"/>
              <a:t>He has a limited supply of gasoline, so he can only drive a total of 10,000 kilometers. </a:t>
            </a:r>
          </a:p>
          <a:p>
            <a:endParaRPr lang="en-US" dirty="0"/>
          </a:p>
        </p:txBody>
      </p:sp>
    </p:spTree>
    <p:extLst>
      <p:ext uri="{BB962C8B-B14F-4D97-AF65-F5344CB8AC3E}">
        <p14:creationId xmlns:p14="http://schemas.microsoft.com/office/powerpoint/2010/main" val="8078351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Hard Problem</a:t>
            </a:r>
            <a:endParaRPr lang="en-US" dirty="0"/>
          </a:p>
        </p:txBody>
      </p:sp>
      <p:sp>
        <p:nvSpPr>
          <p:cNvPr id="3" name="Content Placeholder 2"/>
          <p:cNvSpPr>
            <a:spLocks noGrp="1"/>
          </p:cNvSpPr>
          <p:nvPr>
            <p:ph idx="1"/>
          </p:nvPr>
        </p:nvSpPr>
        <p:spPr>
          <a:xfrm>
            <a:off x="822959" y="1845734"/>
            <a:ext cx="5803547" cy="4023360"/>
          </a:xfrm>
        </p:spPr>
        <p:txBody>
          <a:bodyPr/>
          <a:lstStyle/>
          <a:p>
            <a:endParaRPr lang="en-US" dirty="0" smtClean="0"/>
          </a:p>
          <a:p>
            <a:r>
              <a:rPr lang="en-US" dirty="0" smtClean="0"/>
              <a:t>A </a:t>
            </a:r>
            <a:r>
              <a:rPr lang="en-US" dirty="0"/>
              <a:t>travelling salesman wants to visit 100 different cities by driving, starting and ending his trip at home. </a:t>
            </a:r>
            <a:endParaRPr lang="en-US" dirty="0" smtClean="0"/>
          </a:p>
        </p:txBody>
      </p:sp>
      <p:pic>
        <p:nvPicPr>
          <p:cNvPr id="4098" name="Picture 2" descr="http://www.confessionsoftheprofessions.com/uploads/2013/03/traveling-salesman.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70506" y="1956121"/>
            <a:ext cx="1835885" cy="23662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4100" name="Picture 4" descr="http://www.learner.org/courses/physics/visual/img_lrg/deutschlan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5454" y="3165675"/>
            <a:ext cx="2854311" cy="3063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36067" y="3165675"/>
            <a:ext cx="3090440" cy="1477328"/>
          </a:xfrm>
          <a:prstGeom prst="rect">
            <a:avLst/>
          </a:prstGeom>
          <a:noFill/>
        </p:spPr>
        <p:txBody>
          <a:bodyPr wrap="square" rtlCol="0">
            <a:spAutoFit/>
          </a:bodyPr>
          <a:lstStyle/>
          <a:p>
            <a:endParaRPr lang="en-US" dirty="0"/>
          </a:p>
          <a:p>
            <a:r>
              <a:rPr lang="en-US" dirty="0"/>
              <a:t>He has a limited supply of gasoline, so he can only drive a total of 10,000 kilometers. </a:t>
            </a:r>
          </a:p>
          <a:p>
            <a:endParaRPr lang="en-US" dirty="0"/>
          </a:p>
        </p:txBody>
      </p:sp>
      <p:sp>
        <p:nvSpPr>
          <p:cNvPr id="5" name="TextBox 4"/>
          <p:cNvSpPr txBox="1"/>
          <p:nvPr/>
        </p:nvSpPr>
        <p:spPr>
          <a:xfrm>
            <a:off x="3703899" y="4948177"/>
            <a:ext cx="5144947" cy="923330"/>
          </a:xfrm>
          <a:prstGeom prst="rect">
            <a:avLst/>
          </a:prstGeom>
          <a:noFill/>
        </p:spPr>
        <p:txBody>
          <a:bodyPr wrap="square" rtlCol="0">
            <a:spAutoFit/>
          </a:bodyPr>
          <a:lstStyle/>
          <a:p>
            <a:r>
              <a:rPr lang="en-US" dirty="0"/>
              <a:t>He wants to know if he can visit all of the cities without running out of gasoline.</a:t>
            </a:r>
          </a:p>
          <a:p>
            <a:endParaRPr lang="en-US" dirty="0"/>
          </a:p>
        </p:txBody>
      </p:sp>
    </p:spTree>
    <p:extLst>
      <p:ext uri="{BB962C8B-B14F-4D97-AF65-F5344CB8AC3E}">
        <p14:creationId xmlns:p14="http://schemas.microsoft.com/office/powerpoint/2010/main" val="41544875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Hardest Question</a:t>
            </a:r>
            <a:endParaRPr lang="en-US" dirty="0"/>
          </a:p>
        </p:txBody>
      </p:sp>
    </p:spTree>
    <p:extLst>
      <p:ext uri="{BB962C8B-B14F-4D97-AF65-F5344CB8AC3E}">
        <p14:creationId xmlns:p14="http://schemas.microsoft.com/office/powerpoint/2010/main" val="11324334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Hardest Question</a:t>
            </a:r>
            <a:endParaRPr lang="en-US" dirty="0"/>
          </a:p>
        </p:txBody>
      </p:sp>
      <p:sp>
        <p:nvSpPr>
          <p:cNvPr id="3" name="Content Placeholder 2"/>
          <p:cNvSpPr>
            <a:spLocks noGrp="1"/>
          </p:cNvSpPr>
          <p:nvPr>
            <p:ph idx="1"/>
          </p:nvPr>
        </p:nvSpPr>
        <p:spPr/>
        <p:txBody>
          <a:bodyPr/>
          <a:lstStyle/>
          <a:p>
            <a:r>
              <a:rPr lang="en-US" dirty="0" smtClean="0"/>
              <a:t>The million dollar question (</a:t>
            </a:r>
            <a:r>
              <a:rPr lang="en-US" i="1" dirty="0" smtClean="0"/>
              <a:t>literally</a:t>
            </a:r>
            <a:r>
              <a:rPr lang="en-US" dirty="0" smtClean="0"/>
              <a:t>) is this:</a:t>
            </a:r>
          </a:p>
          <a:p>
            <a:endParaRPr lang="en-US" dirty="0"/>
          </a:p>
          <a:p>
            <a:pPr marL="0" indent="0" algn="ctr">
              <a:buNone/>
            </a:pPr>
            <a:r>
              <a:rPr lang="en-US" sz="6600" dirty="0" smtClean="0"/>
              <a:t>Does P = NP ???</a:t>
            </a:r>
            <a:endParaRPr lang="en-US" sz="6600" dirty="0"/>
          </a:p>
        </p:txBody>
      </p:sp>
      <p:sp>
        <p:nvSpPr>
          <p:cNvPr id="4" name="Oval 3"/>
          <p:cNvSpPr/>
          <p:nvPr/>
        </p:nvSpPr>
        <p:spPr>
          <a:xfrm>
            <a:off x="1417899" y="3918030"/>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5" name="Oval 4"/>
          <p:cNvSpPr/>
          <p:nvPr/>
        </p:nvSpPr>
        <p:spPr>
          <a:xfrm>
            <a:off x="1866417" y="5054879"/>
            <a:ext cx="1516284" cy="93249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6" name="Oval 5"/>
          <p:cNvSpPr/>
          <p:nvPr/>
        </p:nvSpPr>
        <p:spPr>
          <a:xfrm>
            <a:off x="4971038" y="3918030"/>
            <a:ext cx="2413321" cy="218761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NP</a:t>
            </a:r>
          </a:p>
          <a:p>
            <a:pPr algn="ctr"/>
            <a:endParaRPr lang="en-US" dirty="0"/>
          </a:p>
          <a:p>
            <a:pPr algn="ctr"/>
            <a:endParaRPr lang="en-US" dirty="0" smtClean="0"/>
          </a:p>
          <a:p>
            <a:pPr algn="ctr"/>
            <a:endParaRPr lang="en-US" dirty="0"/>
          </a:p>
          <a:p>
            <a:pPr algn="ctr"/>
            <a:endParaRPr lang="en-US" dirty="0" smtClean="0"/>
          </a:p>
        </p:txBody>
      </p:sp>
      <p:sp>
        <p:nvSpPr>
          <p:cNvPr id="7" name="Oval 6"/>
          <p:cNvSpPr/>
          <p:nvPr/>
        </p:nvSpPr>
        <p:spPr>
          <a:xfrm>
            <a:off x="4971039" y="3918030"/>
            <a:ext cx="2413320" cy="218761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 = NP</a:t>
            </a:r>
            <a:endParaRPr lang="en-US" b="1" dirty="0">
              <a:ln w="22225">
                <a:solidFill>
                  <a:schemeClr val="accent2"/>
                </a:solidFill>
                <a:prstDash val="solid"/>
              </a:ln>
              <a:solidFill>
                <a:schemeClr val="accent2">
                  <a:lumMod val="40000"/>
                  <a:lumOff val="60000"/>
                </a:schemeClr>
              </a:solidFill>
            </a:endParaRPr>
          </a:p>
        </p:txBody>
      </p:sp>
      <p:cxnSp>
        <p:nvCxnSpPr>
          <p:cNvPr id="9" name="Straight Arrow Connector 8"/>
          <p:cNvCxnSpPr/>
          <p:nvPr/>
        </p:nvCxnSpPr>
        <p:spPr>
          <a:xfrm flipH="1">
            <a:off x="3722419" y="3980383"/>
            <a:ext cx="266218" cy="46298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895802" y="4009319"/>
            <a:ext cx="150470" cy="34145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4617059" y="3629998"/>
            <a:ext cx="485518" cy="369332"/>
          </a:xfrm>
          <a:prstGeom prst="rect">
            <a:avLst/>
          </a:prstGeom>
          <a:noFill/>
        </p:spPr>
        <p:txBody>
          <a:bodyPr wrap="none" rtlCol="0">
            <a:spAutoFit/>
          </a:bodyPr>
          <a:lstStyle/>
          <a:p>
            <a:r>
              <a:rPr lang="en-US" dirty="0" smtClean="0"/>
              <a:t>Yes</a:t>
            </a:r>
            <a:endParaRPr lang="en-US" dirty="0"/>
          </a:p>
        </p:txBody>
      </p:sp>
      <p:sp>
        <p:nvSpPr>
          <p:cNvPr id="13" name="TextBox 12"/>
          <p:cNvSpPr txBox="1"/>
          <p:nvPr/>
        </p:nvSpPr>
        <p:spPr>
          <a:xfrm>
            <a:off x="3866846" y="3579875"/>
            <a:ext cx="455574"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23157818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pic>
        <p:nvPicPr>
          <p:cNvPr id="3078" name="Picture 6" descr="http://upload.wikimedia.org/wikipedia/commons/6/68/Prof.Cook.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6908" y="2089374"/>
            <a:ext cx="2630067" cy="317906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vimeocdn.com/video/494764508_64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94420" y="4295330"/>
            <a:ext cx="3205901" cy="180039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ithaca.edu/depts/i/A_computer_science_professor_leads_a_classroom_discussion./42365_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64" y="4242530"/>
            <a:ext cx="2859211" cy="185319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gwtoday.gwu.edu/sites/gwtoday.gwu.edu/files/styles/gw_editorial_article_full/public/image/Women-in-Engineering-GWT-700x465.jpg?itok=pcEn72GV"/>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10218" y="3943317"/>
            <a:ext cx="3317196" cy="220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8310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pic>
        <p:nvPicPr>
          <p:cNvPr id="3078" name="Picture 6" descr="http://upload.wikimedia.org/wikipedia/commons/6/68/Prof.Cook.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6908" y="2089374"/>
            <a:ext cx="2630067" cy="317906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vimeocdn.com/video/494764508_64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94420" y="4295330"/>
            <a:ext cx="3205901" cy="180039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ithaca.edu/depts/i/A_computer_science_professor_leads_a_classroom_discussion./42365_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64" y="4242530"/>
            <a:ext cx="2859211" cy="185319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gwtoday.gwu.edu/sites/gwtoday.gwu.edu/files/styles/gw_editorial_article_full/public/image/Women-in-Engineering-GWT-700x465.jpg?itok=pcEn72GV"/>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10218" y="3943317"/>
            <a:ext cx="3317196" cy="2209156"/>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4069170" y="655253"/>
            <a:ext cx="3796496" cy="1814204"/>
          </a:xfrm>
          <a:prstGeom prst="wedgeEllipseCallout">
            <a:avLst>
              <a:gd name="adj1" fmla="val -52236"/>
              <a:gd name="adj2" fmla="val 11413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400" dirty="0" smtClean="0"/>
              <a:t>NOPE!*</a:t>
            </a:r>
            <a:endParaRPr lang="en-US" sz="4400" dirty="0"/>
          </a:p>
        </p:txBody>
      </p:sp>
    </p:spTree>
    <p:extLst>
      <p:ext uri="{BB962C8B-B14F-4D97-AF65-F5344CB8AC3E}">
        <p14:creationId xmlns:p14="http://schemas.microsoft.com/office/powerpoint/2010/main" val="3792575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b="1" dirty="0" smtClean="0"/>
              <a:t>HARD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t>We will measure how hard a problem is by how long it takes (a computer) to find the answer</a:t>
            </a:r>
          </a:p>
          <a:p>
            <a:endParaRPr lang="en-US" dirty="0"/>
          </a:p>
          <a:p>
            <a:r>
              <a:rPr lang="en-US" dirty="0" smtClean="0">
                <a:solidFill>
                  <a:schemeClr val="bg1"/>
                </a:solidFill>
              </a:rPr>
              <a:t>Computers run at different speeds, so we really want to know </a:t>
            </a:r>
            <a:r>
              <a:rPr lang="en-US" b="1" dirty="0" smtClean="0">
                <a:solidFill>
                  <a:schemeClr val="bg1"/>
                </a:solidFill>
              </a:rPr>
              <a:t>how many steps</a:t>
            </a:r>
            <a:r>
              <a:rPr lang="en-US" dirty="0" smtClean="0">
                <a:solidFill>
                  <a:schemeClr val="bg1"/>
                </a:solidFill>
              </a:rPr>
              <a:t> the algorithm takes.</a:t>
            </a:r>
          </a:p>
          <a:p>
            <a:endParaRPr lang="en-US" dirty="0">
              <a:solidFill>
                <a:schemeClr val="bg1"/>
              </a:solidFill>
            </a:endParaRPr>
          </a:p>
          <a:p>
            <a:r>
              <a:rPr lang="en-US" dirty="0" smtClean="0">
                <a:solidFill>
                  <a:schemeClr val="bg1"/>
                </a:solidFill>
              </a:rPr>
              <a:t>So: A hard problem is one that is very </a:t>
            </a:r>
            <a:r>
              <a:rPr lang="en-US" b="1" dirty="0" smtClean="0">
                <a:solidFill>
                  <a:schemeClr val="bg1"/>
                </a:solidFill>
              </a:rPr>
              <a:t>slow</a:t>
            </a:r>
            <a:r>
              <a:rPr lang="en-US" dirty="0" smtClean="0">
                <a:solidFill>
                  <a:schemeClr val="bg1"/>
                </a:solidFill>
              </a:rPr>
              <a:t> to solve, and an easy problem is one that is </a:t>
            </a:r>
            <a:r>
              <a:rPr lang="en-US" b="1" dirty="0" smtClean="0">
                <a:solidFill>
                  <a:schemeClr val="bg1"/>
                </a:solidFill>
              </a:rPr>
              <a:t>fast</a:t>
            </a:r>
            <a:r>
              <a:rPr lang="en-US" dirty="0" smtClean="0">
                <a:solidFill>
                  <a:schemeClr val="bg1"/>
                </a:solidFill>
              </a:rPr>
              <a:t> to solve on a computer.</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28735920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pic>
        <p:nvPicPr>
          <p:cNvPr id="3078" name="Picture 6" descr="http://upload.wikimedia.org/wikipedia/commons/6/68/Prof.Cook.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6908" y="2089374"/>
            <a:ext cx="2630067" cy="317906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vimeocdn.com/video/494764508_64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94420" y="4295330"/>
            <a:ext cx="3205901" cy="180039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ithaca.edu/depts/i/A_computer_science_professor_leads_a_classroom_discussion./42365_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64" y="4242530"/>
            <a:ext cx="2859211" cy="185319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gwtoday.gwu.edu/sites/gwtoday.gwu.edu/files/styles/gw_editorial_article_full/public/image/Women-in-Engineering-GWT-700x465.jpg?itok=pcEn72GV"/>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10218" y="3943317"/>
            <a:ext cx="3317196" cy="2209156"/>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4069170" y="655253"/>
            <a:ext cx="3796496" cy="1814204"/>
          </a:xfrm>
          <a:prstGeom prst="wedgeEllipseCallout">
            <a:avLst>
              <a:gd name="adj1" fmla="val -52236"/>
              <a:gd name="adj2" fmla="val 11413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400" dirty="0" smtClean="0"/>
              <a:t>NOPE!*</a:t>
            </a:r>
            <a:endParaRPr lang="en-US" sz="4400" dirty="0"/>
          </a:p>
        </p:txBody>
      </p:sp>
      <p:sp>
        <p:nvSpPr>
          <p:cNvPr id="9" name="TextBox 8"/>
          <p:cNvSpPr txBox="1"/>
          <p:nvPr/>
        </p:nvSpPr>
        <p:spPr>
          <a:xfrm>
            <a:off x="4820920" y="6431280"/>
            <a:ext cx="3628301" cy="369332"/>
          </a:xfrm>
          <a:prstGeom prst="rect">
            <a:avLst/>
          </a:prstGeom>
          <a:noFill/>
        </p:spPr>
        <p:txBody>
          <a:bodyPr wrap="none" rtlCol="0">
            <a:spAutoFit/>
          </a:bodyPr>
          <a:lstStyle/>
          <a:p>
            <a:r>
              <a:rPr lang="en-US" dirty="0" smtClean="0">
                <a:solidFill>
                  <a:schemeClr val="bg1"/>
                </a:solidFill>
              </a:rPr>
              <a:t>*but we don’t actually know for sure</a:t>
            </a:r>
            <a:endParaRPr lang="en-US" dirty="0">
              <a:solidFill>
                <a:schemeClr val="bg1"/>
              </a:solidFill>
            </a:endParaRPr>
          </a:p>
        </p:txBody>
      </p:sp>
    </p:spTree>
    <p:extLst>
      <p:ext uri="{BB962C8B-B14F-4D97-AF65-F5344CB8AC3E}">
        <p14:creationId xmlns:p14="http://schemas.microsoft.com/office/powerpoint/2010/main" val="29758747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sp>
        <p:nvSpPr>
          <p:cNvPr id="3" name="Content Placeholder 2"/>
          <p:cNvSpPr>
            <a:spLocks noGrp="1"/>
          </p:cNvSpPr>
          <p:nvPr>
            <p:ph idx="1"/>
          </p:nvPr>
        </p:nvSpPr>
        <p:spPr>
          <a:xfrm>
            <a:off x="822959" y="1932544"/>
            <a:ext cx="7543801" cy="4023360"/>
          </a:xfrm>
        </p:spPr>
        <p:txBody>
          <a:bodyPr>
            <a:normAutofit/>
          </a:bodyPr>
          <a:lstStyle/>
          <a:p>
            <a:r>
              <a:rPr lang="en-US" dirty="0" smtClean="0"/>
              <a:t>What would this mean for the world?</a:t>
            </a:r>
          </a:p>
        </p:txBody>
      </p:sp>
      <p:grpSp>
        <p:nvGrpSpPr>
          <p:cNvPr id="14" name="Group 13"/>
          <p:cNvGrpSpPr/>
          <p:nvPr/>
        </p:nvGrpSpPr>
        <p:grpSpPr>
          <a:xfrm>
            <a:off x="3246700" y="473759"/>
            <a:ext cx="3474430" cy="1250066"/>
            <a:chOff x="1417900" y="4855580"/>
            <a:chExt cx="3474430" cy="1250066"/>
          </a:xfrm>
        </p:grpSpPr>
        <p:sp>
          <p:nvSpPr>
            <p:cNvPr id="4" name="Oval 3"/>
            <p:cNvSpPr/>
            <p:nvPr/>
          </p:nvSpPr>
          <p:spPr>
            <a:xfrm>
              <a:off x="1417900" y="4855580"/>
              <a:ext cx="1379040" cy="125006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5" name="Oval 4"/>
            <p:cNvSpPr/>
            <p:nvPr/>
          </p:nvSpPr>
          <p:spPr>
            <a:xfrm>
              <a:off x="1687009" y="5402432"/>
              <a:ext cx="866448" cy="5328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7" name="Oval 6"/>
            <p:cNvSpPr/>
            <p:nvPr/>
          </p:nvSpPr>
          <p:spPr>
            <a:xfrm>
              <a:off x="3513291" y="4855580"/>
              <a:ext cx="1379039" cy="125006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 = NP</a:t>
              </a:r>
              <a:endParaRPr lang="en-US" b="1" dirty="0">
                <a:ln w="22225">
                  <a:solidFill>
                    <a:schemeClr val="accent2"/>
                  </a:solidFill>
                  <a:prstDash val="solid"/>
                </a:ln>
                <a:solidFill>
                  <a:schemeClr val="accent2">
                    <a:lumMod val="40000"/>
                    <a:lumOff val="60000"/>
                  </a:schemeClr>
                </a:solidFill>
              </a:endParaRPr>
            </a:p>
          </p:txBody>
        </p:sp>
      </p:grpSp>
    </p:spTree>
    <p:extLst>
      <p:ext uri="{BB962C8B-B14F-4D97-AF65-F5344CB8AC3E}">
        <p14:creationId xmlns:p14="http://schemas.microsoft.com/office/powerpoint/2010/main" val="30671311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sp>
        <p:nvSpPr>
          <p:cNvPr id="3" name="Content Placeholder 2"/>
          <p:cNvSpPr>
            <a:spLocks noGrp="1"/>
          </p:cNvSpPr>
          <p:nvPr>
            <p:ph idx="1"/>
          </p:nvPr>
        </p:nvSpPr>
        <p:spPr>
          <a:xfrm>
            <a:off x="822959" y="1932544"/>
            <a:ext cx="7543801" cy="4023360"/>
          </a:xfrm>
        </p:spPr>
        <p:txBody>
          <a:bodyPr>
            <a:normAutofit/>
          </a:bodyPr>
          <a:lstStyle/>
          <a:p>
            <a:r>
              <a:rPr lang="en-US" dirty="0" smtClean="0"/>
              <a:t>What would this mean for the world?</a:t>
            </a:r>
          </a:p>
          <a:p>
            <a:pPr marL="0" indent="0">
              <a:buNone/>
            </a:pPr>
            <a:endParaRPr lang="en-US" dirty="0"/>
          </a:p>
          <a:p>
            <a:pPr>
              <a:buFont typeface="Wingdings" panose="05000000000000000000" pitchFamily="2" charset="2"/>
              <a:buChar char="v"/>
            </a:pPr>
            <a:r>
              <a:rPr lang="en-US" dirty="0" smtClean="0"/>
              <a:t>  Hard problems would turn out to be easy</a:t>
            </a:r>
          </a:p>
          <a:p>
            <a:pPr>
              <a:buFont typeface="Wingdings" panose="05000000000000000000" pitchFamily="2" charset="2"/>
              <a:buChar char="v"/>
            </a:pPr>
            <a:r>
              <a:rPr lang="en-US" dirty="0"/>
              <a:t> </a:t>
            </a:r>
            <a:r>
              <a:rPr lang="en-US" dirty="0" smtClean="0"/>
              <a:t>Break the world’s cryptosystems (RSA)</a:t>
            </a:r>
          </a:p>
          <a:p>
            <a:pPr>
              <a:buFont typeface="Wingdings" panose="05000000000000000000" pitchFamily="2" charset="2"/>
              <a:buChar char="v"/>
            </a:pPr>
            <a:r>
              <a:rPr lang="en-US" dirty="0" smtClean="0"/>
              <a:t> Find computer generated mathematical proofs</a:t>
            </a:r>
          </a:p>
          <a:p>
            <a:pPr>
              <a:buFont typeface="Wingdings" panose="05000000000000000000" pitchFamily="2" charset="2"/>
              <a:buChar char="v"/>
            </a:pPr>
            <a:r>
              <a:rPr lang="en-US" dirty="0"/>
              <a:t> </a:t>
            </a:r>
            <a:r>
              <a:rPr lang="en-US" dirty="0" smtClean="0"/>
              <a:t>Better artificial intelligence</a:t>
            </a:r>
          </a:p>
          <a:p>
            <a:pPr>
              <a:buFont typeface="Wingdings" panose="05000000000000000000" pitchFamily="2" charset="2"/>
              <a:buChar char="v"/>
            </a:pPr>
            <a:r>
              <a:rPr lang="en-US" dirty="0"/>
              <a:t> </a:t>
            </a:r>
            <a:r>
              <a:rPr lang="en-US" dirty="0" smtClean="0"/>
              <a:t>“If</a:t>
            </a:r>
            <a:r>
              <a:rPr lang="en-US" dirty="0"/>
              <a:t> it did, we'd be living in a </a:t>
            </a:r>
            <a:r>
              <a:rPr lang="en-US" b="1" dirty="0"/>
              <a:t>fundamentally different universe</a:t>
            </a:r>
            <a:r>
              <a:rPr lang="en-US" dirty="0"/>
              <a:t>, and we'd probably have </a:t>
            </a:r>
            <a:r>
              <a:rPr lang="en-US" b="1" dirty="0"/>
              <a:t>noticed by now</a:t>
            </a:r>
            <a:r>
              <a:rPr lang="en-US" dirty="0" smtClean="0"/>
              <a:t>.”</a:t>
            </a:r>
            <a:endParaRPr lang="en-US" dirty="0"/>
          </a:p>
        </p:txBody>
      </p:sp>
      <p:grpSp>
        <p:nvGrpSpPr>
          <p:cNvPr id="14" name="Group 13"/>
          <p:cNvGrpSpPr/>
          <p:nvPr/>
        </p:nvGrpSpPr>
        <p:grpSpPr>
          <a:xfrm>
            <a:off x="3246700" y="473759"/>
            <a:ext cx="3474430" cy="1250066"/>
            <a:chOff x="1417900" y="4855580"/>
            <a:chExt cx="3474430" cy="1250066"/>
          </a:xfrm>
        </p:grpSpPr>
        <p:sp>
          <p:nvSpPr>
            <p:cNvPr id="4" name="Oval 3"/>
            <p:cNvSpPr/>
            <p:nvPr/>
          </p:nvSpPr>
          <p:spPr>
            <a:xfrm>
              <a:off x="1417900" y="4855580"/>
              <a:ext cx="1379040" cy="125006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NP</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5" name="Oval 4"/>
            <p:cNvSpPr/>
            <p:nvPr/>
          </p:nvSpPr>
          <p:spPr>
            <a:xfrm>
              <a:off x="1687009" y="5402432"/>
              <a:ext cx="866448" cy="53285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endParaRPr lang="en-US" b="1" dirty="0">
                <a:ln w="22225">
                  <a:solidFill>
                    <a:schemeClr val="accent2"/>
                  </a:solidFill>
                  <a:prstDash val="solid"/>
                </a:ln>
                <a:solidFill>
                  <a:schemeClr val="accent2">
                    <a:lumMod val="40000"/>
                    <a:lumOff val="60000"/>
                  </a:schemeClr>
                </a:solidFill>
              </a:endParaRPr>
            </a:p>
          </p:txBody>
        </p:sp>
        <p:sp>
          <p:nvSpPr>
            <p:cNvPr id="7" name="Oval 6"/>
            <p:cNvSpPr/>
            <p:nvPr/>
          </p:nvSpPr>
          <p:spPr>
            <a:xfrm>
              <a:off x="3513291" y="4855580"/>
              <a:ext cx="1379039" cy="125006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 = NP</a:t>
              </a:r>
              <a:endParaRPr lang="en-US" b="1" dirty="0">
                <a:ln w="22225">
                  <a:solidFill>
                    <a:schemeClr val="accent2"/>
                  </a:solidFill>
                  <a:prstDash val="solid"/>
                </a:ln>
                <a:solidFill>
                  <a:schemeClr val="accent2">
                    <a:lumMod val="40000"/>
                    <a:lumOff val="60000"/>
                  </a:schemeClr>
                </a:solidFill>
              </a:endParaRPr>
            </a:p>
          </p:txBody>
        </p:sp>
      </p:grpSp>
    </p:spTree>
    <p:extLst>
      <p:ext uri="{BB962C8B-B14F-4D97-AF65-F5344CB8AC3E}">
        <p14:creationId xmlns:p14="http://schemas.microsoft.com/office/powerpoint/2010/main" val="4149054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b="1" dirty="0" smtClean="0"/>
              <a:t>HARD </a:t>
            </a:r>
            <a:r>
              <a:rPr lang="en-US" dirty="0" smtClean="0"/>
              <a:t>problem?</a:t>
            </a:r>
            <a:endParaRPr lang="en-US" dirty="0"/>
          </a:p>
        </p:txBody>
      </p:sp>
      <p:sp>
        <p:nvSpPr>
          <p:cNvPr id="3" name="Content Placeholder 2"/>
          <p:cNvSpPr>
            <a:spLocks noGrp="1"/>
          </p:cNvSpPr>
          <p:nvPr>
            <p:ph idx="1"/>
          </p:nvPr>
        </p:nvSpPr>
        <p:spPr/>
        <p:txBody>
          <a:bodyPr/>
          <a:lstStyle/>
          <a:p>
            <a:r>
              <a:rPr lang="en-US" dirty="0" smtClean="0"/>
              <a:t>We will measure how hard a problem is by how long it takes (a computer) to find the answer</a:t>
            </a:r>
          </a:p>
          <a:p>
            <a:endParaRPr lang="en-US" dirty="0"/>
          </a:p>
          <a:p>
            <a:r>
              <a:rPr lang="en-US" dirty="0" smtClean="0"/>
              <a:t>Computers run at different speeds, so we really want to know </a:t>
            </a:r>
            <a:r>
              <a:rPr lang="en-US" b="1" dirty="0" smtClean="0"/>
              <a:t>how many steps</a:t>
            </a:r>
            <a:r>
              <a:rPr lang="en-US" dirty="0" smtClean="0"/>
              <a:t> the algorithm takes.</a:t>
            </a:r>
          </a:p>
          <a:p>
            <a:endParaRPr lang="en-US" dirty="0"/>
          </a:p>
          <a:p>
            <a:r>
              <a:rPr lang="en-US" dirty="0" smtClean="0">
                <a:solidFill>
                  <a:schemeClr val="bg1"/>
                </a:solidFill>
              </a:rPr>
              <a:t>So: A hard problem is one that is very </a:t>
            </a:r>
            <a:r>
              <a:rPr lang="en-US" b="1" dirty="0" smtClean="0">
                <a:solidFill>
                  <a:schemeClr val="bg1"/>
                </a:solidFill>
              </a:rPr>
              <a:t>slow</a:t>
            </a:r>
            <a:r>
              <a:rPr lang="en-US" dirty="0" smtClean="0">
                <a:solidFill>
                  <a:schemeClr val="bg1"/>
                </a:solidFill>
              </a:rPr>
              <a:t> to solve, and an easy problem is one that is </a:t>
            </a:r>
            <a:r>
              <a:rPr lang="en-US" b="1" dirty="0" smtClean="0">
                <a:solidFill>
                  <a:schemeClr val="bg1"/>
                </a:solidFill>
              </a:rPr>
              <a:t>fast</a:t>
            </a:r>
            <a:r>
              <a:rPr lang="en-US" dirty="0" smtClean="0">
                <a:solidFill>
                  <a:schemeClr val="bg1"/>
                </a:solidFill>
              </a:rPr>
              <a:t> to solve on a computer.</a:t>
            </a:r>
          </a:p>
          <a:p>
            <a:pPr marL="0" indent="0" algn="ctr">
              <a:buNone/>
            </a:pPr>
            <a:endParaRPr lang="en-US" b="1" dirty="0"/>
          </a:p>
          <a:p>
            <a:pPr lvl="1"/>
            <a:endParaRPr lang="en-US" dirty="0" smtClean="0"/>
          </a:p>
          <a:p>
            <a:pPr lvl="1"/>
            <a:endParaRPr lang="en-US" dirty="0"/>
          </a:p>
        </p:txBody>
      </p:sp>
    </p:spTree>
    <p:extLst>
      <p:ext uri="{BB962C8B-B14F-4D97-AF65-F5344CB8AC3E}">
        <p14:creationId xmlns:p14="http://schemas.microsoft.com/office/powerpoint/2010/main" val="28131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1566</TotalTime>
  <Words>2780</Words>
  <Application>Microsoft Office PowerPoint</Application>
  <PresentationFormat>On-screen Show (4:3)</PresentationFormat>
  <Paragraphs>532</Paragraphs>
  <Slides>82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Calibri Light</vt:lpstr>
      <vt:lpstr>Cambria Math</vt:lpstr>
      <vt:lpstr>Wingdings</vt:lpstr>
      <vt:lpstr>Retrospect</vt:lpstr>
      <vt:lpstr>HARD PROBLEMS</vt:lpstr>
      <vt:lpstr>What is a problem?</vt:lpstr>
      <vt:lpstr>What is a problem?</vt:lpstr>
      <vt:lpstr>What is a problem?</vt:lpstr>
      <vt:lpstr>What is a problem?</vt:lpstr>
      <vt:lpstr>What is a problem?</vt:lpstr>
      <vt:lpstr>What is a problem?</vt:lpstr>
      <vt:lpstr>What is a HARD problem?</vt:lpstr>
      <vt:lpstr>What is a HARD problem?</vt:lpstr>
      <vt:lpstr>What is a HARD problem?</vt:lpstr>
      <vt:lpstr>What is a HARD problem?</vt:lpstr>
      <vt:lpstr>In the beginning…</vt:lpstr>
      <vt:lpstr>How Fast are your Functions?</vt:lpstr>
      <vt:lpstr>How Fast are your Functions?</vt:lpstr>
      <vt:lpstr>How Fast are your Functions?</vt:lpstr>
      <vt:lpstr>Big-O Notation</vt:lpstr>
      <vt:lpstr>Big-O Notation</vt:lpstr>
      <vt:lpstr>Big-O Notation</vt:lpstr>
      <vt:lpstr>Big-O Notation</vt:lpstr>
      <vt:lpstr>Big-O Notation</vt:lpstr>
      <vt:lpstr>Big-O Notation</vt:lpstr>
      <vt:lpstr>Big-O Notation</vt:lpstr>
      <vt:lpstr>Big-O Notation</vt:lpstr>
      <vt:lpstr>Big-O Notation</vt:lpstr>
      <vt:lpstr>Big-O Notation</vt:lpstr>
      <vt:lpstr>How Fast are your Functions?</vt:lpstr>
      <vt:lpstr>Back to the wizard battle…</vt:lpstr>
      <vt:lpstr>Easy Things</vt:lpstr>
      <vt:lpstr>Easy Things</vt:lpstr>
      <vt:lpstr>Easy Things</vt:lpstr>
      <vt:lpstr>Easy Things</vt:lpstr>
      <vt:lpstr>Easy Things</vt:lpstr>
      <vt:lpstr>Easy Things</vt:lpstr>
      <vt:lpstr>Easy Things</vt:lpstr>
      <vt:lpstr>Also Easy Things</vt:lpstr>
      <vt:lpstr>Also Easy Things</vt:lpstr>
      <vt:lpstr>Also Easy Things</vt:lpstr>
      <vt:lpstr>Also Easy Things</vt:lpstr>
      <vt:lpstr>Also Easy Things</vt:lpstr>
      <vt:lpstr>Also Easy Things</vt:lpstr>
      <vt:lpstr>Also Easy Things</vt:lpstr>
      <vt:lpstr>Also Easy Things</vt:lpstr>
      <vt:lpstr>(Very) Hard Things</vt:lpstr>
      <vt:lpstr>(Very) Hard Things</vt:lpstr>
      <vt:lpstr>(Very) Hard Things</vt:lpstr>
      <vt:lpstr>(Very) Hard Things</vt:lpstr>
      <vt:lpstr>(Very) Hard Things</vt:lpstr>
      <vt:lpstr>(Very) Hard Things</vt:lpstr>
      <vt:lpstr>(Very) Hard Things</vt:lpstr>
      <vt:lpstr>(Very) Hard Things</vt:lpstr>
      <vt:lpstr>(Very) Hard Things</vt:lpstr>
      <vt:lpstr>The Hierarchy</vt:lpstr>
      <vt:lpstr>The Hierarchy</vt:lpstr>
      <vt:lpstr>The Hierarchy</vt:lpstr>
      <vt:lpstr>The Hierarchy</vt:lpstr>
      <vt:lpstr>The Hierarchy</vt:lpstr>
      <vt:lpstr>The Hierarchy</vt:lpstr>
      <vt:lpstr>The Hierarchy</vt:lpstr>
      <vt:lpstr>The Hierarchy</vt:lpstr>
      <vt:lpstr>The Hierarchy</vt:lpstr>
      <vt:lpstr>Hard Things</vt:lpstr>
      <vt:lpstr>Hard Things</vt:lpstr>
      <vt:lpstr>Hard Things</vt:lpstr>
      <vt:lpstr>Hard Things</vt:lpstr>
      <vt:lpstr>Hard Things</vt:lpstr>
      <vt:lpstr>Hard Things</vt:lpstr>
      <vt:lpstr>Hard Things</vt:lpstr>
      <vt:lpstr>Hard Things</vt:lpstr>
      <vt:lpstr>Hard Things</vt:lpstr>
      <vt:lpstr>Hard Things</vt:lpstr>
      <vt:lpstr>Hard Things</vt:lpstr>
      <vt:lpstr>A Hard Problem</vt:lpstr>
      <vt:lpstr>A Hard Problem</vt:lpstr>
      <vt:lpstr>A Hard Problem</vt:lpstr>
      <vt:lpstr>A Hard Problem</vt:lpstr>
      <vt:lpstr>The Hardest Question</vt:lpstr>
      <vt:lpstr>The Hardest Question</vt:lpstr>
      <vt:lpstr>P = NP?</vt:lpstr>
      <vt:lpstr>P = NP?</vt:lpstr>
      <vt:lpstr>P = NP?</vt:lpstr>
      <vt:lpstr>P = NP?</vt:lpstr>
      <vt:lpstr>P = NP?</vt:lpstr>
    </vt:vector>
  </TitlesOfParts>
  <Company>Yale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LEADERSHIP</dc:title>
  <dc:creator>Faculty Support Program</dc:creator>
  <cp:lastModifiedBy>Rachel Lawrence</cp:lastModifiedBy>
  <cp:revision>136</cp:revision>
  <dcterms:created xsi:type="dcterms:W3CDTF">2015-01-18T19:25:45Z</dcterms:created>
  <dcterms:modified xsi:type="dcterms:W3CDTF">2015-10-17T16:55:59Z</dcterms:modified>
</cp:coreProperties>
</file>