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5.xml" ContentType="application/vnd.openxmlformats-officedocument.presentationml.notes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17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146" r:id="rId1"/>
  </p:sldMasterIdLst>
  <p:notesMasterIdLst>
    <p:notesMasterId r:id="rId27"/>
  </p:notesMasterIdLst>
  <p:sldIdLst>
    <p:sldId id="256" r:id="rId2"/>
    <p:sldId id="257" r:id="rId3"/>
    <p:sldId id="260" r:id="rId4"/>
    <p:sldId id="258" r:id="rId5"/>
    <p:sldId id="269" r:id="rId6"/>
    <p:sldId id="270" r:id="rId7"/>
    <p:sldId id="271" r:id="rId8"/>
    <p:sldId id="274" r:id="rId9"/>
    <p:sldId id="263" r:id="rId10"/>
    <p:sldId id="265" r:id="rId11"/>
    <p:sldId id="264" r:id="rId12"/>
    <p:sldId id="266" r:id="rId13"/>
    <p:sldId id="275" r:id="rId14"/>
    <p:sldId id="276" r:id="rId15"/>
    <p:sldId id="267" r:id="rId16"/>
    <p:sldId id="268" r:id="rId17"/>
    <p:sldId id="279" r:id="rId18"/>
    <p:sldId id="280" r:id="rId19"/>
    <p:sldId id="281" r:id="rId20"/>
    <p:sldId id="282" r:id="rId21"/>
    <p:sldId id="283" r:id="rId22"/>
    <p:sldId id="259" r:id="rId23"/>
    <p:sldId id="278" r:id="rId24"/>
    <p:sldId id="262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B7B602"/>
    <a:srgbClr val="C72193"/>
    <a:srgbClr val="FCB3DF"/>
    <a:srgbClr val="FC50BB"/>
    <a:srgbClr val="0090D7"/>
    <a:srgbClr val="005800"/>
    <a:srgbClr val="29A81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571" autoAdjust="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1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C623C-7FFF-D64B-8042-BD5462C160D5}" type="datetimeFigureOut">
              <a:rPr lang="en-US" smtClean="0"/>
              <a:pPr/>
              <a:t>4/6/13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CA5D6-F652-E34A-8BF5-F304649F1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CA5D6-F652-E34A-8BF5-F304649F126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Write good points they make about these things on the board as they answer</a:t>
            </a:r>
          </a:p>
          <a:p>
            <a:endParaRPr/>
          </a:p>
          <a:p>
            <a:pPr lvl="0" rtl="0">
              <a:buNone/>
            </a:pPr>
            <a:r>
              <a:rPr lang="en"/>
              <a:t>-Did anyone notice the relationship between the cell numbers and the guard numbers which visit these cells?</a:t>
            </a:r>
          </a:p>
          <a:p>
            <a:pPr lvl="0" rtl="0">
              <a:buNone/>
            </a:pPr>
            <a:r>
              <a:rPr lang="en"/>
              <a:t>- If they get stuck write out some more on the board with them up until nine</a:t>
            </a:r>
          </a:p>
          <a:p>
            <a:pPr lvl="0" rtl="0">
              <a:buNone/>
            </a:pPr>
            <a:r>
              <a:rPr lang="en"/>
              <a:t>-next ask the 1st question again</a:t>
            </a:r>
          </a:p>
          <a:p>
            <a:pPr lvl="0" rtl="0">
              <a:buNone/>
            </a:pPr>
            <a:r>
              <a:rPr lang="en"/>
              <a:t>-if they are still stuck ask them how many guards visit each cell and make a chart like thing on the board</a:t>
            </a:r>
          </a:p>
          <a:p>
            <a:pPr lvl="0" rtl="0">
              <a:buNone/>
            </a:pPr>
            <a:r>
              <a:rPr lang="en"/>
              <a:t>-If still stuck: Has anyone heard of a factor tree? do factor tree for 6</a:t>
            </a:r>
          </a:p>
          <a:p>
            <a:pPr lvl="0" rtl="0">
              <a:buNone/>
            </a:pPr>
            <a:r>
              <a:rPr lang="en"/>
              <a:t>-first thing to give away would be that the guard numbers who visit the cell are the factors of the cell numbers</a:t>
            </a:r>
          </a:p>
          <a:p>
            <a:pPr lvl="0" rtl="0">
              <a:buNone/>
            </a:pPr>
            <a:r>
              <a:rPr lang="en"/>
              <a:t>-Does anyone have any ideas as to which prisoners escape now?</a:t>
            </a:r>
          </a:p>
          <a:p>
            <a:pPr lvl="0" rtl="0">
              <a:buNone/>
            </a:pPr>
            <a:r>
              <a:rPr lang="en"/>
              <a:t>-If not: lets think about the number of guards that visit each cell again now that we know the guard numbers are factors</a:t>
            </a:r>
          </a:p>
          <a:p>
            <a:pPr lvl="0" rtl="0">
              <a:buNone/>
            </a:pPr>
            <a:r>
              <a:rPr lang="en"/>
              <a:t>-So how many perfect squares are there between 1 and 100?</a:t>
            </a:r>
          </a:p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Write good points they make about these things on the board as they answer</a:t>
            </a:r>
          </a:p>
          <a:p>
            <a:endParaRPr/>
          </a:p>
          <a:p>
            <a:pPr lvl="0" rtl="0">
              <a:buNone/>
            </a:pPr>
            <a:r>
              <a:rPr lang="en"/>
              <a:t>-Did anyone notice the relationship between the cell numbers and the guard numbers which visit these cells?</a:t>
            </a:r>
          </a:p>
          <a:p>
            <a:pPr lvl="0" rtl="0">
              <a:buNone/>
            </a:pPr>
            <a:r>
              <a:rPr lang="en"/>
              <a:t>- If they get stuck write out some more on the board with them up until nine</a:t>
            </a:r>
          </a:p>
          <a:p>
            <a:pPr lvl="0" rtl="0">
              <a:buNone/>
            </a:pPr>
            <a:r>
              <a:rPr lang="en"/>
              <a:t>-next ask the 1st question again</a:t>
            </a:r>
          </a:p>
          <a:p>
            <a:pPr lvl="0" rtl="0">
              <a:buNone/>
            </a:pPr>
            <a:r>
              <a:rPr lang="en"/>
              <a:t>-if they are still stuck ask them how many guards visit each cell and make a chart like thing on the board</a:t>
            </a:r>
          </a:p>
          <a:p>
            <a:pPr lvl="0" rtl="0">
              <a:buNone/>
            </a:pPr>
            <a:r>
              <a:rPr lang="en"/>
              <a:t>-If still stuck: Has anyone heard of a factor tree? do factor tree for 6</a:t>
            </a:r>
          </a:p>
          <a:p>
            <a:pPr lvl="0" rtl="0">
              <a:buNone/>
            </a:pPr>
            <a:r>
              <a:rPr lang="en"/>
              <a:t>-first thing to give away would be that the guard numbers who visit the cell are the factors of the cell numbers</a:t>
            </a:r>
          </a:p>
          <a:p>
            <a:pPr lvl="0" rtl="0">
              <a:buNone/>
            </a:pPr>
            <a:r>
              <a:rPr lang="en"/>
              <a:t>-Does anyone have any ideas as to which prisoners escape now?</a:t>
            </a:r>
          </a:p>
          <a:p>
            <a:pPr lvl="0" rtl="0">
              <a:buNone/>
            </a:pPr>
            <a:r>
              <a:rPr lang="en"/>
              <a:t>-If not: lets think about the number of guards that visit each cell again now that we know the guard numbers are factors</a:t>
            </a:r>
          </a:p>
          <a:p>
            <a:pPr lvl="0" rtl="0">
              <a:buNone/>
            </a:pPr>
            <a:r>
              <a:rPr lang="en"/>
              <a:t>-So how many perfect squares are there between 1 and 100?</a:t>
            </a:r>
          </a:p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Class-room discussions about the problem usually lead to a solution similar to Dr. Ecco’s</a:t>
            </a:r>
          </a:p>
          <a:p>
            <a:pPr lvl="0" rtl="0">
              <a:buNone/>
            </a:pPr>
            <a:r>
              <a:rPr lang="en"/>
              <a:t>(page 151 of Ecco). Here is the same solution, but with a diﬀerent slant, and it serves as a</a:t>
            </a:r>
          </a:p>
          <a:p>
            <a:pPr lvl="0" rtl="0">
              <a:buNone/>
            </a:pPr>
            <a:r>
              <a:rPr lang="en"/>
              <a:t>good introduction to the notion of a Hamming distance.</a:t>
            </a:r>
          </a:p>
          <a:p>
            <a:pPr lvl="0" rtl="0">
              <a:buNone/>
            </a:pPr>
            <a:r>
              <a:rPr lang="en"/>
              <a:t>Send campers number 1, 2, and 3 down road A, numbers 4, 5, and 6 down road B, and</a:t>
            </a:r>
          </a:p>
          <a:p>
            <a:pPr lvl="0" rtl="0">
              <a:buNone/>
            </a:pPr>
            <a:r>
              <a:rPr lang="en"/>
              <a:t>numbers 7 and 8 down road C. (The counselor goes down road D and we may assume that</a:t>
            </a:r>
          </a:p>
          <a:p>
            <a:pPr lvl="0" rtl="0">
              <a:buNone/>
            </a:pPr>
            <a:r>
              <a:rPr lang="en"/>
              <a:t>the camp is not down road D, otherwise there is no problem.)</a:t>
            </a:r>
          </a:p>
          <a:p>
            <a:pPr lvl="0" rtl="0">
              <a:buNone/>
            </a:pPr>
            <a:r>
              <a:rPr lang="en"/>
              <a:t>The counselor asks each camper the following question:</a:t>
            </a:r>
          </a:p>
          <a:p>
            <a:pPr lvl="0" rtl="0">
              <a:buNone/>
            </a:pPr>
            <a:r>
              <a:rPr lang="en"/>
              <a:t>Is the camp on the road that you went down?</a:t>
            </a:r>
          </a:p>
          <a:p>
            <a:pPr lvl="0" rtl="0">
              <a:buNone/>
            </a:pPr>
            <a:r>
              <a:rPr lang="en"/>
              <a:t>The campers will answer 0 (= no) or 1 (= yes).</a:t>
            </a:r>
          </a:p>
          <a:p>
            <a:pPr lvl="0" rtl="0">
              <a:buNone/>
            </a:pPr>
            <a:r>
              <a:rPr lang="en"/>
              <a:t>Suppose that all of the campers told the truth. Then the only possible answers would be</a:t>
            </a:r>
          </a:p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Class-room discussions about the problem usually lead to a solution similar to Dr. Ecco’s</a:t>
            </a:r>
          </a:p>
          <a:p>
            <a:pPr lvl="0" rtl="0">
              <a:buNone/>
            </a:pPr>
            <a:r>
              <a:rPr lang="en"/>
              <a:t>(page 151 of Ecco). Here is the same solution, but with a diﬀerent slant, and it serves as a</a:t>
            </a:r>
          </a:p>
          <a:p>
            <a:pPr lvl="0" rtl="0">
              <a:buNone/>
            </a:pPr>
            <a:r>
              <a:rPr lang="en"/>
              <a:t>good introduction to the notion of a Hamming distance.</a:t>
            </a:r>
          </a:p>
          <a:p>
            <a:pPr lvl="0" rtl="0">
              <a:buNone/>
            </a:pPr>
            <a:r>
              <a:rPr lang="en"/>
              <a:t>Send campers number 1, 2, and 3 down road A, numbers 4, 5, and 6 down road B, and</a:t>
            </a:r>
          </a:p>
          <a:p>
            <a:pPr lvl="0" rtl="0">
              <a:buNone/>
            </a:pPr>
            <a:r>
              <a:rPr lang="en"/>
              <a:t>numbers 7 and 8 down road C. (The counselor goes down road D and we may assume that</a:t>
            </a:r>
          </a:p>
          <a:p>
            <a:pPr lvl="0" rtl="0">
              <a:buNone/>
            </a:pPr>
            <a:r>
              <a:rPr lang="en"/>
              <a:t>the camp is not down road D, otherwise there is no problem.)</a:t>
            </a:r>
          </a:p>
          <a:p>
            <a:pPr lvl="0" rtl="0">
              <a:buNone/>
            </a:pPr>
            <a:r>
              <a:rPr lang="en"/>
              <a:t>The counselor asks each camper the following question:</a:t>
            </a:r>
          </a:p>
          <a:p>
            <a:pPr lvl="0" rtl="0">
              <a:buNone/>
            </a:pPr>
            <a:r>
              <a:rPr lang="en"/>
              <a:t>Is the camp on the road that you went down?</a:t>
            </a:r>
          </a:p>
          <a:p>
            <a:pPr lvl="0" rtl="0">
              <a:buNone/>
            </a:pPr>
            <a:r>
              <a:rPr lang="en"/>
              <a:t>The campers will answer 0 (= no) or 1 (= yes).</a:t>
            </a:r>
          </a:p>
          <a:p>
            <a:pPr lvl="0" rtl="0">
              <a:buNone/>
            </a:pPr>
            <a:r>
              <a:rPr lang="en"/>
              <a:t>Suppose that all of the campers told the truth. Then the only possible answers would be</a:t>
            </a:r>
          </a:p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Class-room discussions about the problem usually lead to a solution similar to Dr. Ecco’s</a:t>
            </a:r>
          </a:p>
          <a:p>
            <a:pPr lvl="0" rtl="0">
              <a:buNone/>
            </a:pPr>
            <a:r>
              <a:rPr lang="en"/>
              <a:t>(page 151 of Ecco). Here is the same solution, but with a diﬀerent slant, and it serves as a</a:t>
            </a:r>
          </a:p>
          <a:p>
            <a:pPr lvl="0" rtl="0">
              <a:buNone/>
            </a:pPr>
            <a:r>
              <a:rPr lang="en"/>
              <a:t>good introduction to the notion of a Hamming distance.</a:t>
            </a:r>
          </a:p>
          <a:p>
            <a:pPr lvl="0" rtl="0">
              <a:buNone/>
            </a:pPr>
            <a:r>
              <a:rPr lang="en"/>
              <a:t>Send campers number 1, 2, and 3 down road A, numbers 4, 5, and 6 down road B, and</a:t>
            </a:r>
          </a:p>
          <a:p>
            <a:pPr lvl="0" rtl="0">
              <a:buNone/>
            </a:pPr>
            <a:r>
              <a:rPr lang="en"/>
              <a:t>numbers 7 and 8 down road C. (The counselor goes down road D and we may assume that</a:t>
            </a:r>
          </a:p>
          <a:p>
            <a:pPr lvl="0" rtl="0">
              <a:buNone/>
            </a:pPr>
            <a:r>
              <a:rPr lang="en"/>
              <a:t>the camp is not down road D, otherwise there is no problem.)</a:t>
            </a:r>
          </a:p>
          <a:p>
            <a:pPr lvl="0" rtl="0">
              <a:buNone/>
            </a:pPr>
            <a:r>
              <a:rPr lang="en"/>
              <a:t>The counselor asks each camper the following question:</a:t>
            </a:r>
          </a:p>
          <a:p>
            <a:pPr lvl="0" rtl="0">
              <a:buNone/>
            </a:pPr>
            <a:r>
              <a:rPr lang="en"/>
              <a:t>Is the camp on the road that you went down?</a:t>
            </a:r>
          </a:p>
          <a:p>
            <a:pPr lvl="0" rtl="0">
              <a:buNone/>
            </a:pPr>
            <a:r>
              <a:rPr lang="en"/>
              <a:t>The campers will answer 0 (= no) or 1 (= yes).</a:t>
            </a:r>
          </a:p>
          <a:p>
            <a:pPr lvl="0" rtl="0">
              <a:buNone/>
            </a:pPr>
            <a:r>
              <a:rPr lang="en"/>
              <a:t>Suppose that all of the campers told the truth. Then the only possible answers would be</a:t>
            </a:r>
          </a:p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Class-room discussions about the problem usually lead to a solution similar to Dr. Ecco’s</a:t>
            </a:r>
          </a:p>
          <a:p>
            <a:pPr lvl="0" rtl="0">
              <a:buNone/>
            </a:pPr>
            <a:r>
              <a:rPr lang="en"/>
              <a:t>(page 151 of Ecco). Here is the same solution, but with a diﬀerent slant, and it serves as a</a:t>
            </a:r>
          </a:p>
          <a:p>
            <a:pPr lvl="0" rtl="0">
              <a:buNone/>
            </a:pPr>
            <a:r>
              <a:rPr lang="en"/>
              <a:t>good introduction to the notion of a Hamming distance.</a:t>
            </a:r>
          </a:p>
          <a:p>
            <a:pPr lvl="0" rtl="0">
              <a:buNone/>
            </a:pPr>
            <a:r>
              <a:rPr lang="en"/>
              <a:t>Send campers number 1, 2, and 3 down road A, numbers 4, 5, and 6 down road B, and</a:t>
            </a:r>
          </a:p>
          <a:p>
            <a:pPr lvl="0" rtl="0">
              <a:buNone/>
            </a:pPr>
            <a:r>
              <a:rPr lang="en"/>
              <a:t>numbers 7 and 8 down road C. (The counselor goes down road D and we may assume that</a:t>
            </a:r>
          </a:p>
          <a:p>
            <a:pPr lvl="0" rtl="0">
              <a:buNone/>
            </a:pPr>
            <a:r>
              <a:rPr lang="en"/>
              <a:t>the camp is not down road D, otherwise there is no problem.)</a:t>
            </a:r>
          </a:p>
          <a:p>
            <a:pPr lvl="0" rtl="0">
              <a:buNone/>
            </a:pPr>
            <a:r>
              <a:rPr lang="en"/>
              <a:t>The counselor asks each camper the following question:</a:t>
            </a:r>
          </a:p>
          <a:p>
            <a:pPr lvl="0" rtl="0">
              <a:buNone/>
            </a:pPr>
            <a:r>
              <a:rPr lang="en"/>
              <a:t>Is the camp on the road that you went down?</a:t>
            </a:r>
          </a:p>
          <a:p>
            <a:pPr lvl="0" rtl="0">
              <a:buNone/>
            </a:pPr>
            <a:r>
              <a:rPr lang="en"/>
              <a:t>The campers will answer 0 (= no) or 1 (= yes).</a:t>
            </a:r>
          </a:p>
          <a:p>
            <a:pPr lvl="0" rtl="0">
              <a:buNone/>
            </a:pPr>
            <a:r>
              <a:rPr lang="en"/>
              <a:t>Suppose that all of the campers told the truth. Then the only possible answers would be</a:t>
            </a:r>
          </a:p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Shape 5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Class-room discussions about the problem usually lead to a solution similar to Dr. Ecco’s</a:t>
            </a:r>
          </a:p>
          <a:p>
            <a:pPr lvl="0" rtl="0">
              <a:buNone/>
            </a:pPr>
            <a:r>
              <a:rPr lang="en"/>
              <a:t>(page 151 of Ecco). Here is the same solution, but with a diﬀerent slant, and it serves as a</a:t>
            </a:r>
          </a:p>
          <a:p>
            <a:pPr lvl="0" rtl="0">
              <a:buNone/>
            </a:pPr>
            <a:r>
              <a:rPr lang="en"/>
              <a:t>good introduction to the notion of a Hamming distance.</a:t>
            </a:r>
          </a:p>
          <a:p>
            <a:pPr lvl="0" rtl="0">
              <a:buNone/>
            </a:pPr>
            <a:r>
              <a:rPr lang="en"/>
              <a:t>Send campers number 1, 2, and 3 down road A, numbers 4, 5, and 6 down road B, and</a:t>
            </a:r>
          </a:p>
          <a:p>
            <a:pPr lvl="0" rtl="0">
              <a:buNone/>
            </a:pPr>
            <a:r>
              <a:rPr lang="en"/>
              <a:t>numbers 7 and 8 down road C. (The counselor goes down road D and we may assume that</a:t>
            </a:r>
          </a:p>
          <a:p>
            <a:pPr lvl="0" rtl="0">
              <a:buNone/>
            </a:pPr>
            <a:r>
              <a:rPr lang="en"/>
              <a:t>the camp is not down road D, otherwise there is no problem.)</a:t>
            </a:r>
          </a:p>
          <a:p>
            <a:pPr lvl="0" rtl="0">
              <a:buNone/>
            </a:pPr>
            <a:r>
              <a:rPr lang="en"/>
              <a:t>The counselor asks each camper the following question:</a:t>
            </a:r>
          </a:p>
          <a:p>
            <a:pPr lvl="0" rtl="0">
              <a:buNone/>
            </a:pPr>
            <a:r>
              <a:rPr lang="en"/>
              <a:t>Is the camp on the road that you went down?</a:t>
            </a:r>
          </a:p>
          <a:p>
            <a:pPr lvl="0" rtl="0">
              <a:buNone/>
            </a:pPr>
            <a:r>
              <a:rPr lang="en"/>
              <a:t>The campers will answer 0 (= no) or 1 (= yes).</a:t>
            </a:r>
          </a:p>
          <a:p>
            <a:pPr lvl="0" rtl="0">
              <a:buNone/>
            </a:pPr>
            <a:r>
              <a:rPr lang="en"/>
              <a:t>Suppose that all of the campers told the truth. Then the only possible answers would be</a:t>
            </a:r>
          </a:p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2B405860-4BF8-D74A-8B27-288B3C79CF40}" type="datetimeFigureOut">
              <a:rPr lang="en-US" smtClean="0"/>
              <a:pPr/>
              <a:t>4/6/13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5860-4BF8-D74A-8B27-288B3C79CF40}" type="datetimeFigureOut">
              <a:rPr lang="en-US" smtClean="0"/>
              <a:pPr/>
              <a:t>4/6/13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7261-2D55-2D48-8B5C-DE47A153C2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5860-4BF8-D74A-8B27-288B3C79CF40}" type="datetimeFigureOut">
              <a:rPr lang="en-US" smtClean="0"/>
              <a:pPr/>
              <a:t>4/6/13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7261-2D55-2D48-8B5C-DE47A153C2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5860-4BF8-D74A-8B27-288B3C79CF40}" type="datetimeFigureOut">
              <a:rPr lang="en-US" smtClean="0"/>
              <a:pPr/>
              <a:t>4/6/13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7261-2D55-2D48-8B5C-DE47A153C2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2B405860-4BF8-D74A-8B27-288B3C79CF40}" type="datetimeFigureOut">
              <a:rPr lang="en-US" smtClean="0"/>
              <a:pPr/>
              <a:t>4/6/13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2B405860-4BF8-D74A-8B27-288B3C79CF40}" type="datetimeFigureOut">
              <a:rPr lang="en-US" smtClean="0"/>
              <a:pPr/>
              <a:t>4/6/13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7261-2D55-2D48-8B5C-DE47A153C2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5860-4BF8-D74A-8B27-288B3C79CF40}" type="datetimeFigureOut">
              <a:rPr lang="en-US" smtClean="0"/>
              <a:pPr/>
              <a:t>4/6/13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7261-2D55-2D48-8B5C-DE47A153C2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B405860-4BF8-D74A-8B27-288B3C79CF40}" type="datetimeFigureOut">
              <a:rPr lang="en-US" smtClean="0"/>
              <a:pPr/>
              <a:t>4/6/13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7261-2D55-2D48-8B5C-DE47A153C2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B405860-4BF8-D74A-8B27-288B3C79CF40}" type="datetimeFigureOut">
              <a:rPr lang="en-US" smtClean="0"/>
              <a:pPr/>
              <a:t>4/6/13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7261-2D55-2D48-8B5C-DE47A153C2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2B405860-4BF8-D74A-8B27-288B3C79CF40}" type="datetimeFigureOut">
              <a:rPr lang="en-US" smtClean="0"/>
              <a:pPr/>
              <a:t>4/6/13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7261-2D55-2D48-8B5C-DE47A153C2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5860-4BF8-D74A-8B27-288B3C79CF40}" type="datetimeFigureOut">
              <a:rPr lang="en-US" smtClean="0"/>
              <a:pPr/>
              <a:t>4/6/13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7261-2D55-2D48-8B5C-DE47A153C2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5860-4BF8-D74A-8B27-288B3C79CF40}" type="datetimeFigureOut">
              <a:rPr lang="en-US" smtClean="0"/>
              <a:pPr/>
              <a:t>4/6/13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7261-2D55-2D48-8B5C-DE47A153C2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5860-4BF8-D74A-8B27-288B3C79CF40}" type="datetimeFigureOut">
              <a:rPr lang="en-US" smtClean="0"/>
              <a:pPr/>
              <a:t>4/6/13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7261-2D55-2D48-8B5C-DE47A153C2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5860-4BF8-D74A-8B27-288B3C79CF40}" type="datetimeFigureOut">
              <a:rPr lang="en-US" smtClean="0"/>
              <a:pPr/>
              <a:t>4/6/13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7261-2D55-2D48-8B5C-DE47A153C2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2B405860-4BF8-D74A-8B27-288B3C79CF40}" type="datetimeFigureOut">
              <a:rPr lang="en-US" smtClean="0"/>
              <a:pPr/>
              <a:t>4/6/13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2B405860-4BF8-D74A-8B27-288B3C79CF40}" type="datetimeFigureOut">
              <a:rPr lang="en-US" smtClean="0"/>
              <a:pPr/>
              <a:t>4/6/13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D99619C8-A375-448C-891B-9999C6BE8E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5860-4BF8-D74A-8B27-288B3C79CF40}" type="datetimeFigureOut">
              <a:rPr lang="en-US" smtClean="0"/>
              <a:pPr/>
              <a:t>4/6/13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7261-2D55-2D48-8B5C-DE47A153C2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5860-4BF8-D74A-8B27-288B3C79CF40}" type="datetimeFigureOut">
              <a:rPr lang="en-US" smtClean="0"/>
              <a:pPr/>
              <a:t>4/6/13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7261-2D55-2D48-8B5C-DE47A153C2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5860-4BF8-D74A-8B27-288B3C79CF40}" type="datetimeFigureOut">
              <a:rPr lang="en-US" smtClean="0"/>
              <a:pPr/>
              <a:t>4/6/13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B89B7261-2D55-2D48-8B5C-DE47A153C2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5860-4BF8-D74A-8B27-288B3C79CF40}" type="datetimeFigureOut">
              <a:rPr lang="en-US" smtClean="0"/>
              <a:pPr/>
              <a:t>4/6/13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7261-2D55-2D48-8B5C-DE47A153C2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B405860-4BF8-D74A-8B27-288B3C79CF40}" type="datetimeFigureOut">
              <a:rPr lang="en-US" smtClean="0"/>
              <a:pPr/>
              <a:t>4/6/13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89B7261-2D55-2D48-8B5C-DE47A153C2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  <p:sldLayoutId id="2147484157" r:id="rId11"/>
    <p:sldLayoutId id="2147484158" r:id="rId12"/>
    <p:sldLayoutId id="2147484159" r:id="rId13"/>
    <p:sldLayoutId id="2147484160" r:id="rId14"/>
    <p:sldLayoutId id="2147484161" r:id="rId15"/>
    <p:sldLayoutId id="2147484162" r:id="rId16"/>
    <p:sldLayoutId id="2147484163" r:id="rId17"/>
    <p:sldLayoutId id="2147484164" r:id="rId18"/>
    <p:sldLayoutId id="2147484165" r:id="rId19"/>
    <p:sldLayoutId id="2147484166" r:id="rId20"/>
    <p:sldLayoutId id="2147484167" r:id="rId21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8015" y="5203659"/>
            <a:ext cx="7401185" cy="933450"/>
          </a:xfrm>
        </p:spPr>
        <p:txBody>
          <a:bodyPr>
            <a:noAutofit/>
          </a:bodyPr>
          <a:lstStyle/>
          <a:p>
            <a:r>
              <a:rPr lang="en-US" sz="6200" dirty="0" smtClean="0">
                <a:latin typeface="Sketch Rockwell"/>
                <a:cs typeface="Sketch Rockwell"/>
              </a:rPr>
              <a:t>LOGIC PUZZLES!</a:t>
            </a:r>
            <a:endParaRPr lang="en-US" sz="6200" dirty="0">
              <a:latin typeface="Sketch Rockwell"/>
              <a:cs typeface="Sketch Rockwel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503" y="971386"/>
            <a:ext cx="4038600" cy="113069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Rachel Lawrence, Una Boyle, and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Genevieve Fowler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Yale Splash – April 6, 2013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170766" y="6659237"/>
            <a:ext cx="9314766" cy="198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174840" y="1129225"/>
            <a:ext cx="5724046" cy="5486768"/>
          </a:xfrm>
          <a:prstGeom prst="roundRect">
            <a:avLst/>
          </a:prstGeom>
          <a:solidFill>
            <a:schemeClr val="bg1"/>
          </a:solidFill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10600" y="1129225"/>
            <a:ext cx="2894815" cy="5486768"/>
          </a:xfrm>
          <a:prstGeom prst="roundRect">
            <a:avLst/>
          </a:prstGeom>
          <a:solidFill>
            <a:schemeClr val="bg1"/>
          </a:solidFill>
          <a:effectLst>
            <a:glow rad="101600">
              <a:schemeClr val="accent5">
                <a:alpha val="75000"/>
              </a:schemeClr>
            </a:glow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189" y="270009"/>
            <a:ext cx="7556313" cy="1116106"/>
          </a:xfrm>
        </p:spPr>
        <p:txBody>
          <a:bodyPr/>
          <a:lstStyle/>
          <a:p>
            <a:r>
              <a:rPr lang="en-US" dirty="0" smtClean="0"/>
              <a:t>Strategy: Look at Two Cases</a:t>
            </a:r>
            <a:endParaRPr lang="en-US" dirty="0"/>
          </a:p>
        </p:txBody>
      </p:sp>
      <p:sp>
        <p:nvSpPr>
          <p:cNvPr id="4" name="Shape 78"/>
          <p:cNvSpPr/>
          <p:nvPr/>
        </p:nvSpPr>
        <p:spPr>
          <a:xfrm>
            <a:off x="316029" y="4083532"/>
            <a:ext cx="2457285" cy="229235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5" name="Shape 79"/>
          <p:cNvSpPr/>
          <p:nvPr/>
        </p:nvSpPr>
        <p:spPr>
          <a:xfrm>
            <a:off x="316030" y="1600200"/>
            <a:ext cx="2457284" cy="22241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" name="Shape 80"/>
          <p:cNvSpPr/>
          <p:nvPr/>
        </p:nvSpPr>
        <p:spPr>
          <a:xfrm>
            <a:off x="3570947" y="1786979"/>
            <a:ext cx="2261082" cy="22241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7" name="Shape 81"/>
          <p:cNvSpPr/>
          <p:nvPr/>
        </p:nvSpPr>
        <p:spPr>
          <a:xfrm>
            <a:off x="6190931" y="1786979"/>
            <a:ext cx="2272783" cy="222419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8" name="Shape 82"/>
          <p:cNvSpPr/>
          <p:nvPr/>
        </p:nvSpPr>
        <p:spPr>
          <a:xfrm>
            <a:off x="3570947" y="4264877"/>
            <a:ext cx="2261082" cy="2111007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11" name="Shape 87"/>
          <p:cNvSpPr txBox="1"/>
          <p:nvPr/>
        </p:nvSpPr>
        <p:spPr>
          <a:xfrm>
            <a:off x="457491" y="1056843"/>
            <a:ext cx="433396" cy="658544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400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2" name="Shape 88"/>
          <p:cNvSpPr txBox="1"/>
          <p:nvPr/>
        </p:nvSpPr>
        <p:spPr>
          <a:xfrm>
            <a:off x="3739027" y="1129225"/>
            <a:ext cx="1088594" cy="84121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35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3" name="Shape 83"/>
          <p:cNvSpPr/>
          <p:nvPr/>
        </p:nvSpPr>
        <p:spPr>
          <a:xfrm>
            <a:off x="6190932" y="4264878"/>
            <a:ext cx="2272783" cy="2111007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16" name="Shape 88"/>
          <p:cNvSpPr txBox="1"/>
          <p:nvPr/>
        </p:nvSpPr>
        <p:spPr>
          <a:xfrm>
            <a:off x="457491" y="1129225"/>
            <a:ext cx="1017875" cy="84121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3500" dirty="0" smtClean="0">
                <a:solidFill>
                  <a:schemeClr val="tx2"/>
                </a:solidFill>
              </a:rPr>
              <a:t>1</a:t>
            </a:r>
            <a:endParaRPr lang="en" sz="35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22653" y="1297319"/>
            <a:ext cx="4894439" cy="5080913"/>
          </a:xfrm>
          <a:prstGeom prst="roundRect">
            <a:avLst/>
          </a:prstGeom>
          <a:solidFill>
            <a:schemeClr val="bg1"/>
          </a:solidFill>
          <a:effectLst>
            <a:glow rad="101600">
              <a:schemeClr val="accent5">
                <a:alpha val="75000"/>
              </a:schemeClr>
            </a:glow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Case 1</a:t>
            </a:r>
            <a:endParaRPr lang="es-ES_tradnl" dirty="0"/>
          </a:p>
        </p:txBody>
      </p:sp>
      <p:sp>
        <p:nvSpPr>
          <p:cNvPr id="5" name="Shape 94"/>
          <p:cNvSpPr/>
          <p:nvPr/>
        </p:nvSpPr>
        <p:spPr>
          <a:xfrm>
            <a:off x="489136" y="1740285"/>
            <a:ext cx="4315305" cy="398655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6" name="Shape 95"/>
          <p:cNvSpPr txBox="1"/>
          <p:nvPr/>
        </p:nvSpPr>
        <p:spPr>
          <a:xfrm>
            <a:off x="5406562" y="2502732"/>
            <a:ext cx="3416700" cy="33698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3000" dirty="0">
                <a:latin typeface="Century Gothic"/>
                <a:cs typeface="Century Gothic"/>
              </a:rPr>
              <a:t>A and B have the same color hat.</a:t>
            </a:r>
          </a:p>
          <a:p>
            <a:endParaRPr dirty="0">
              <a:latin typeface="Century Gothic"/>
              <a:cs typeface="Century Gothic"/>
            </a:endParaRPr>
          </a:p>
          <a:p>
            <a:pPr>
              <a:buNone/>
            </a:pPr>
            <a:r>
              <a:rPr lang="en" sz="3000" dirty="0">
                <a:latin typeface="Century Gothic"/>
                <a:cs typeface="Century Gothic"/>
              </a:rPr>
              <a:t>C sees them both and knows his/her hat can't be that color</a:t>
            </a:r>
            <a:r>
              <a:rPr lang="en" sz="3000" dirty="0" smtClean="0">
                <a:latin typeface="Century Gothic"/>
                <a:cs typeface="Century Gothic"/>
              </a:rPr>
              <a:t>.</a:t>
            </a:r>
            <a:endParaRPr lang="en-US" sz="3000" dirty="0" smtClean="0">
              <a:latin typeface="Century Gothic"/>
              <a:cs typeface="Century Gothic"/>
            </a:endParaRPr>
          </a:p>
          <a:p>
            <a:pPr>
              <a:buNone/>
            </a:pPr>
            <a:endParaRPr lang="en-US" sz="3000" dirty="0" smtClean="0">
              <a:latin typeface="Century Gothic"/>
              <a:cs typeface="Century Gothic"/>
            </a:endParaRPr>
          </a:p>
          <a:p>
            <a:pPr>
              <a:buNone/>
            </a:pPr>
            <a:endParaRPr lang="en" sz="3000" dirty="0">
              <a:latin typeface="Century Gothic"/>
              <a:cs typeface="Century Gothic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70766" y="6659237"/>
            <a:ext cx="9314766" cy="198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-170766" y="6659237"/>
            <a:ext cx="9314766" cy="198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2055" y="1264715"/>
            <a:ext cx="5090775" cy="5233886"/>
          </a:xfrm>
          <a:prstGeom prst="roundRect">
            <a:avLst/>
          </a:prstGeom>
          <a:solidFill>
            <a:schemeClr val="bg1"/>
          </a:solidFill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</a:t>
            </a:r>
            <a:endParaRPr lang="en-US" dirty="0"/>
          </a:p>
        </p:txBody>
      </p:sp>
      <p:sp>
        <p:nvSpPr>
          <p:cNvPr id="6" name="Shape 100"/>
          <p:cNvSpPr/>
          <p:nvPr/>
        </p:nvSpPr>
        <p:spPr>
          <a:xfrm>
            <a:off x="308146" y="1656191"/>
            <a:ext cx="4696893" cy="454017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7" name="Shape 102"/>
          <p:cNvSpPr txBox="1"/>
          <p:nvPr/>
        </p:nvSpPr>
        <p:spPr>
          <a:xfrm>
            <a:off x="5370914" y="1129225"/>
            <a:ext cx="3383384" cy="5380645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dirty="0">
                <a:latin typeface="Century Gothic"/>
                <a:cs typeface="Century Gothic"/>
              </a:rPr>
              <a:t>A and B have different colored hats.</a:t>
            </a:r>
          </a:p>
          <a:p>
            <a:endParaRPr dirty="0">
              <a:latin typeface="Century Gothic"/>
              <a:cs typeface="Century Gothic"/>
            </a:endParaRPr>
          </a:p>
          <a:p>
            <a:pPr lvl="0" rtl="0">
              <a:buNone/>
            </a:pPr>
            <a:r>
              <a:rPr lang="en" sz="2400" dirty="0">
                <a:latin typeface="Century Gothic"/>
                <a:cs typeface="Century Gothic"/>
              </a:rPr>
              <a:t>C </a:t>
            </a:r>
            <a:r>
              <a:rPr lang="en" sz="2400" b="1" dirty="0">
                <a:latin typeface="Century Gothic"/>
                <a:cs typeface="Century Gothic"/>
              </a:rPr>
              <a:t>cannot </a:t>
            </a:r>
            <a:r>
              <a:rPr lang="en" sz="2400" dirty="0">
                <a:latin typeface="Century Gothic"/>
                <a:cs typeface="Century Gothic"/>
              </a:rPr>
              <a:t>tell the color of his hat.</a:t>
            </a:r>
          </a:p>
          <a:p>
            <a:endParaRPr dirty="0">
              <a:latin typeface="Century Gothic"/>
              <a:cs typeface="Century Gothic"/>
            </a:endParaRPr>
          </a:p>
          <a:p>
            <a:pPr lvl="0" rtl="0">
              <a:buNone/>
            </a:pPr>
            <a:r>
              <a:rPr lang="en" sz="2400" dirty="0">
                <a:latin typeface="Century Gothic"/>
                <a:cs typeface="Century Gothic"/>
              </a:rPr>
              <a:t>When  B realizes that C is not answering, he/ she knows that A and B have different color hats.</a:t>
            </a:r>
          </a:p>
          <a:p>
            <a:endParaRPr dirty="0">
              <a:latin typeface="Century Gothic"/>
              <a:cs typeface="Century Gothic"/>
            </a:endParaRPr>
          </a:p>
          <a:p>
            <a:pPr>
              <a:buNone/>
            </a:pPr>
            <a:r>
              <a:rPr lang="en" sz="2400" dirty="0">
                <a:latin typeface="Century Gothic"/>
                <a:cs typeface="Century Gothic"/>
              </a:rPr>
              <a:t>B's hat is whatever color A's is not.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44"/>
          <p:cNvSpPr/>
          <p:nvPr/>
        </p:nvSpPr>
        <p:spPr>
          <a:xfrm>
            <a:off x="1349575" y="4544450"/>
            <a:ext cx="523200" cy="5097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5" name="Shape 345"/>
          <p:cNvCxnSpPr>
            <a:stCxn id="4" idx="4"/>
          </p:cNvCxnSpPr>
          <p:nvPr/>
        </p:nvCxnSpPr>
        <p:spPr>
          <a:xfrm>
            <a:off x="1611175" y="5054150"/>
            <a:ext cx="13800" cy="647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" name="Shape 346"/>
          <p:cNvCxnSpPr/>
          <p:nvPr/>
        </p:nvCxnSpPr>
        <p:spPr>
          <a:xfrm>
            <a:off x="1638750" y="5701225"/>
            <a:ext cx="123899" cy="537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" name="Shape 347"/>
          <p:cNvCxnSpPr/>
          <p:nvPr/>
        </p:nvCxnSpPr>
        <p:spPr>
          <a:xfrm flipH="1">
            <a:off x="1473499" y="5701225"/>
            <a:ext cx="151500" cy="578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" name="Shape 348"/>
          <p:cNvCxnSpPr/>
          <p:nvPr/>
        </p:nvCxnSpPr>
        <p:spPr>
          <a:xfrm flipH="1">
            <a:off x="1542224" y="5246775"/>
            <a:ext cx="69000" cy="371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" name="Shape 349"/>
          <p:cNvCxnSpPr/>
          <p:nvPr/>
        </p:nvCxnSpPr>
        <p:spPr>
          <a:xfrm>
            <a:off x="1625000" y="5246775"/>
            <a:ext cx="69000" cy="303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Shape 350"/>
          <p:cNvSpPr/>
          <p:nvPr/>
        </p:nvSpPr>
        <p:spPr>
          <a:xfrm>
            <a:off x="1638800" y="4681850"/>
            <a:ext cx="41399" cy="82499"/>
          </a:xfrm>
          <a:prstGeom prst="ellipse">
            <a:avLst/>
          </a:prstGeom>
          <a:solidFill>
            <a:srgbClr val="0000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" name="Shape 351"/>
          <p:cNvSpPr/>
          <p:nvPr/>
        </p:nvSpPr>
        <p:spPr>
          <a:xfrm>
            <a:off x="1666300" y="4943825"/>
            <a:ext cx="137700" cy="13775"/>
          </a:xfrm>
          <a:custGeom>
            <a:avLst/>
            <a:gdLst/>
            <a:ahLst/>
            <a:cxnLst/>
            <a:rect l="0" t="0" r="0" b="0"/>
            <a:pathLst>
              <a:path w="5508" h="551" extrusionOk="0">
                <a:moveTo>
                  <a:pt x="5508" y="551"/>
                </a:moveTo>
                <a:cubicBezTo>
                  <a:pt x="4590" y="459"/>
                  <a:pt x="918" y="91"/>
                  <a:pt x="0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2" name="Shape 352"/>
          <p:cNvSpPr/>
          <p:nvPr/>
        </p:nvSpPr>
        <p:spPr>
          <a:xfrm>
            <a:off x="2700050" y="4565037"/>
            <a:ext cx="523200" cy="5097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3" name="Shape 353"/>
          <p:cNvCxnSpPr>
            <a:stCxn id="12" idx="4"/>
          </p:cNvCxnSpPr>
          <p:nvPr/>
        </p:nvCxnSpPr>
        <p:spPr>
          <a:xfrm>
            <a:off x="2961650" y="5074737"/>
            <a:ext cx="13800" cy="647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" name="Shape 354"/>
          <p:cNvCxnSpPr/>
          <p:nvPr/>
        </p:nvCxnSpPr>
        <p:spPr>
          <a:xfrm>
            <a:off x="2989225" y="5721812"/>
            <a:ext cx="123899" cy="537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" name="Shape 355"/>
          <p:cNvCxnSpPr/>
          <p:nvPr/>
        </p:nvCxnSpPr>
        <p:spPr>
          <a:xfrm flipH="1">
            <a:off x="2823974" y="5721812"/>
            <a:ext cx="151500" cy="578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" name="Shape 356"/>
          <p:cNvCxnSpPr/>
          <p:nvPr/>
        </p:nvCxnSpPr>
        <p:spPr>
          <a:xfrm flipH="1">
            <a:off x="2892699" y="5267362"/>
            <a:ext cx="69000" cy="371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" name="Shape 357"/>
          <p:cNvCxnSpPr/>
          <p:nvPr/>
        </p:nvCxnSpPr>
        <p:spPr>
          <a:xfrm>
            <a:off x="2975475" y="5267362"/>
            <a:ext cx="69000" cy="303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" name="Shape 358"/>
          <p:cNvSpPr/>
          <p:nvPr/>
        </p:nvSpPr>
        <p:spPr>
          <a:xfrm>
            <a:off x="2989275" y="4702437"/>
            <a:ext cx="41399" cy="82499"/>
          </a:xfrm>
          <a:prstGeom prst="ellipse">
            <a:avLst/>
          </a:prstGeom>
          <a:solidFill>
            <a:srgbClr val="0000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" name="Shape 359"/>
          <p:cNvSpPr/>
          <p:nvPr/>
        </p:nvSpPr>
        <p:spPr>
          <a:xfrm>
            <a:off x="3016775" y="4964412"/>
            <a:ext cx="137700" cy="13775"/>
          </a:xfrm>
          <a:custGeom>
            <a:avLst/>
            <a:gdLst/>
            <a:ahLst/>
            <a:cxnLst/>
            <a:rect l="0" t="0" r="0" b="0"/>
            <a:pathLst>
              <a:path w="5508" h="551" extrusionOk="0">
                <a:moveTo>
                  <a:pt x="5508" y="551"/>
                </a:moveTo>
                <a:cubicBezTo>
                  <a:pt x="4590" y="459"/>
                  <a:pt x="918" y="91"/>
                  <a:pt x="0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0" name="Shape 360"/>
          <p:cNvSpPr/>
          <p:nvPr/>
        </p:nvSpPr>
        <p:spPr>
          <a:xfrm>
            <a:off x="4119400" y="4509425"/>
            <a:ext cx="523200" cy="5097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21" name="Shape 361"/>
          <p:cNvCxnSpPr>
            <a:stCxn id="20" idx="4"/>
          </p:cNvCxnSpPr>
          <p:nvPr/>
        </p:nvCxnSpPr>
        <p:spPr>
          <a:xfrm>
            <a:off x="4381000" y="5019125"/>
            <a:ext cx="13800" cy="647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" name="Shape 362"/>
          <p:cNvCxnSpPr/>
          <p:nvPr/>
        </p:nvCxnSpPr>
        <p:spPr>
          <a:xfrm>
            <a:off x="4408575" y="5666200"/>
            <a:ext cx="123899" cy="537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" name="Shape 363"/>
          <p:cNvCxnSpPr/>
          <p:nvPr/>
        </p:nvCxnSpPr>
        <p:spPr>
          <a:xfrm flipH="1">
            <a:off x="4243324" y="5666200"/>
            <a:ext cx="151500" cy="578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" name="Shape 364"/>
          <p:cNvCxnSpPr/>
          <p:nvPr/>
        </p:nvCxnSpPr>
        <p:spPr>
          <a:xfrm flipH="1">
            <a:off x="4312049" y="5211750"/>
            <a:ext cx="69000" cy="371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" name="Shape 365"/>
          <p:cNvCxnSpPr/>
          <p:nvPr/>
        </p:nvCxnSpPr>
        <p:spPr>
          <a:xfrm>
            <a:off x="4394825" y="5211750"/>
            <a:ext cx="69000" cy="303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" name="Shape 366"/>
          <p:cNvSpPr/>
          <p:nvPr/>
        </p:nvSpPr>
        <p:spPr>
          <a:xfrm>
            <a:off x="4408625" y="4646825"/>
            <a:ext cx="41399" cy="82499"/>
          </a:xfrm>
          <a:prstGeom prst="ellipse">
            <a:avLst/>
          </a:prstGeom>
          <a:solidFill>
            <a:srgbClr val="0000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" name="Shape 367"/>
          <p:cNvSpPr/>
          <p:nvPr/>
        </p:nvSpPr>
        <p:spPr>
          <a:xfrm>
            <a:off x="4436125" y="4908800"/>
            <a:ext cx="137700" cy="13775"/>
          </a:xfrm>
          <a:custGeom>
            <a:avLst/>
            <a:gdLst/>
            <a:ahLst/>
            <a:cxnLst/>
            <a:rect l="0" t="0" r="0" b="0"/>
            <a:pathLst>
              <a:path w="5508" h="551" extrusionOk="0">
                <a:moveTo>
                  <a:pt x="5508" y="551"/>
                </a:moveTo>
                <a:cubicBezTo>
                  <a:pt x="4590" y="459"/>
                  <a:pt x="918" y="91"/>
                  <a:pt x="0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8" name="Shape 368"/>
          <p:cNvSpPr/>
          <p:nvPr/>
        </p:nvSpPr>
        <p:spPr>
          <a:xfrm>
            <a:off x="5540575" y="4544450"/>
            <a:ext cx="523200" cy="5097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29" name="Shape 369"/>
          <p:cNvCxnSpPr>
            <a:stCxn id="28" idx="4"/>
          </p:cNvCxnSpPr>
          <p:nvPr/>
        </p:nvCxnSpPr>
        <p:spPr>
          <a:xfrm>
            <a:off x="5802175" y="5054150"/>
            <a:ext cx="13800" cy="647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0" name="Shape 370"/>
          <p:cNvCxnSpPr/>
          <p:nvPr/>
        </p:nvCxnSpPr>
        <p:spPr>
          <a:xfrm>
            <a:off x="5829750" y="5701225"/>
            <a:ext cx="123899" cy="537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" name="Shape 371"/>
          <p:cNvCxnSpPr/>
          <p:nvPr/>
        </p:nvCxnSpPr>
        <p:spPr>
          <a:xfrm flipH="1">
            <a:off x="5664499" y="5701225"/>
            <a:ext cx="151500" cy="578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2" name="Shape 372"/>
          <p:cNvCxnSpPr/>
          <p:nvPr/>
        </p:nvCxnSpPr>
        <p:spPr>
          <a:xfrm flipH="1">
            <a:off x="5733224" y="5246775"/>
            <a:ext cx="69000" cy="371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3" name="Shape 373"/>
          <p:cNvCxnSpPr/>
          <p:nvPr/>
        </p:nvCxnSpPr>
        <p:spPr>
          <a:xfrm>
            <a:off x="5816000" y="5246775"/>
            <a:ext cx="69000" cy="303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" name="Shape 374"/>
          <p:cNvSpPr/>
          <p:nvPr/>
        </p:nvSpPr>
        <p:spPr>
          <a:xfrm>
            <a:off x="5829800" y="4681850"/>
            <a:ext cx="41399" cy="82499"/>
          </a:xfrm>
          <a:prstGeom prst="ellipse">
            <a:avLst/>
          </a:prstGeom>
          <a:solidFill>
            <a:srgbClr val="0000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" name="Shape 375"/>
          <p:cNvSpPr/>
          <p:nvPr/>
        </p:nvSpPr>
        <p:spPr>
          <a:xfrm>
            <a:off x="5857300" y="4943825"/>
            <a:ext cx="137700" cy="13775"/>
          </a:xfrm>
          <a:custGeom>
            <a:avLst/>
            <a:gdLst/>
            <a:ahLst/>
            <a:cxnLst/>
            <a:rect l="0" t="0" r="0" b="0"/>
            <a:pathLst>
              <a:path w="5508" h="551" extrusionOk="0">
                <a:moveTo>
                  <a:pt x="5508" y="551"/>
                </a:moveTo>
                <a:cubicBezTo>
                  <a:pt x="4590" y="459"/>
                  <a:pt x="918" y="91"/>
                  <a:pt x="0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36" name="Shape 376"/>
          <p:cNvSpPr/>
          <p:nvPr/>
        </p:nvSpPr>
        <p:spPr>
          <a:xfrm>
            <a:off x="6759775" y="4544450"/>
            <a:ext cx="523200" cy="5097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37" name="Shape 377"/>
          <p:cNvCxnSpPr>
            <a:stCxn id="36" idx="4"/>
          </p:cNvCxnSpPr>
          <p:nvPr/>
        </p:nvCxnSpPr>
        <p:spPr>
          <a:xfrm>
            <a:off x="7021375" y="5054150"/>
            <a:ext cx="13800" cy="647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" name="Shape 378"/>
          <p:cNvCxnSpPr/>
          <p:nvPr/>
        </p:nvCxnSpPr>
        <p:spPr>
          <a:xfrm>
            <a:off x="7048950" y="5701225"/>
            <a:ext cx="123899" cy="537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9" name="Shape 379"/>
          <p:cNvCxnSpPr/>
          <p:nvPr/>
        </p:nvCxnSpPr>
        <p:spPr>
          <a:xfrm flipH="1">
            <a:off x="6883699" y="5701225"/>
            <a:ext cx="151500" cy="578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0" name="Shape 380"/>
          <p:cNvCxnSpPr/>
          <p:nvPr/>
        </p:nvCxnSpPr>
        <p:spPr>
          <a:xfrm flipH="1">
            <a:off x="6952424" y="5246775"/>
            <a:ext cx="69000" cy="371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" name="Shape 381"/>
          <p:cNvCxnSpPr/>
          <p:nvPr/>
        </p:nvCxnSpPr>
        <p:spPr>
          <a:xfrm>
            <a:off x="7035200" y="5246775"/>
            <a:ext cx="69000" cy="303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2" name="Shape 382"/>
          <p:cNvSpPr/>
          <p:nvPr/>
        </p:nvSpPr>
        <p:spPr>
          <a:xfrm>
            <a:off x="7049000" y="4681850"/>
            <a:ext cx="41399" cy="82499"/>
          </a:xfrm>
          <a:prstGeom prst="ellipse">
            <a:avLst/>
          </a:prstGeom>
          <a:solidFill>
            <a:srgbClr val="0000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" name="Shape 383"/>
          <p:cNvSpPr/>
          <p:nvPr/>
        </p:nvSpPr>
        <p:spPr>
          <a:xfrm>
            <a:off x="7076500" y="4943825"/>
            <a:ext cx="137700" cy="13775"/>
          </a:xfrm>
          <a:custGeom>
            <a:avLst/>
            <a:gdLst/>
            <a:ahLst/>
            <a:cxnLst/>
            <a:rect l="0" t="0" r="0" b="0"/>
            <a:pathLst>
              <a:path w="5508" h="551" extrusionOk="0">
                <a:moveTo>
                  <a:pt x="5508" y="551"/>
                </a:moveTo>
                <a:cubicBezTo>
                  <a:pt x="4590" y="459"/>
                  <a:pt x="918" y="91"/>
                  <a:pt x="0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44" name="Shape 384"/>
          <p:cNvSpPr/>
          <p:nvPr/>
        </p:nvSpPr>
        <p:spPr>
          <a:xfrm>
            <a:off x="8110250" y="4565037"/>
            <a:ext cx="523200" cy="5097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45" name="Shape 385"/>
          <p:cNvCxnSpPr>
            <a:stCxn id="44" idx="4"/>
          </p:cNvCxnSpPr>
          <p:nvPr/>
        </p:nvCxnSpPr>
        <p:spPr>
          <a:xfrm>
            <a:off x="8371850" y="5074737"/>
            <a:ext cx="13800" cy="647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6" name="Shape 386"/>
          <p:cNvCxnSpPr/>
          <p:nvPr/>
        </p:nvCxnSpPr>
        <p:spPr>
          <a:xfrm>
            <a:off x="8399425" y="5721812"/>
            <a:ext cx="123899" cy="537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7" name="Shape 387"/>
          <p:cNvCxnSpPr/>
          <p:nvPr/>
        </p:nvCxnSpPr>
        <p:spPr>
          <a:xfrm flipH="1">
            <a:off x="8234174" y="5721812"/>
            <a:ext cx="151500" cy="578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" name="Shape 388"/>
          <p:cNvCxnSpPr/>
          <p:nvPr/>
        </p:nvCxnSpPr>
        <p:spPr>
          <a:xfrm flipH="1">
            <a:off x="8302899" y="5267362"/>
            <a:ext cx="69000" cy="371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9" name="Shape 389"/>
          <p:cNvCxnSpPr/>
          <p:nvPr/>
        </p:nvCxnSpPr>
        <p:spPr>
          <a:xfrm>
            <a:off x="8385675" y="5267362"/>
            <a:ext cx="69000" cy="303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0" name="Shape 390"/>
          <p:cNvSpPr/>
          <p:nvPr/>
        </p:nvSpPr>
        <p:spPr>
          <a:xfrm>
            <a:off x="8399475" y="4702437"/>
            <a:ext cx="41399" cy="82499"/>
          </a:xfrm>
          <a:prstGeom prst="ellipse">
            <a:avLst/>
          </a:prstGeom>
          <a:solidFill>
            <a:srgbClr val="0000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" name="Shape 391"/>
          <p:cNvSpPr/>
          <p:nvPr/>
        </p:nvSpPr>
        <p:spPr>
          <a:xfrm>
            <a:off x="8426975" y="4964412"/>
            <a:ext cx="137700" cy="13775"/>
          </a:xfrm>
          <a:custGeom>
            <a:avLst/>
            <a:gdLst/>
            <a:ahLst/>
            <a:cxnLst/>
            <a:rect l="0" t="0" r="0" b="0"/>
            <a:pathLst>
              <a:path w="5508" h="551" extrusionOk="0">
                <a:moveTo>
                  <a:pt x="5508" y="551"/>
                </a:moveTo>
                <a:cubicBezTo>
                  <a:pt x="4590" y="459"/>
                  <a:pt x="918" y="91"/>
                  <a:pt x="0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52" name="Shape 392"/>
          <p:cNvSpPr/>
          <p:nvPr/>
        </p:nvSpPr>
        <p:spPr>
          <a:xfrm>
            <a:off x="1418425" y="4103775"/>
            <a:ext cx="357900" cy="4683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3" name="Shape 393"/>
          <p:cNvSpPr/>
          <p:nvPr/>
        </p:nvSpPr>
        <p:spPr>
          <a:xfrm>
            <a:off x="2789600" y="4103775"/>
            <a:ext cx="357900" cy="468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4" name="Shape 394"/>
          <p:cNvSpPr/>
          <p:nvPr/>
        </p:nvSpPr>
        <p:spPr>
          <a:xfrm>
            <a:off x="4208950" y="4103775"/>
            <a:ext cx="357900" cy="4683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5" name="Shape 395"/>
          <p:cNvSpPr/>
          <p:nvPr/>
        </p:nvSpPr>
        <p:spPr>
          <a:xfrm>
            <a:off x="5623225" y="4103775"/>
            <a:ext cx="357900" cy="4683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6" name="Shape 396"/>
          <p:cNvSpPr/>
          <p:nvPr/>
        </p:nvSpPr>
        <p:spPr>
          <a:xfrm>
            <a:off x="6849325" y="4103775"/>
            <a:ext cx="357900" cy="4683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7" name="Shape 397"/>
          <p:cNvSpPr/>
          <p:nvPr/>
        </p:nvSpPr>
        <p:spPr>
          <a:xfrm>
            <a:off x="8199800" y="4103775"/>
            <a:ext cx="357900" cy="4683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8" name="Shape 398"/>
          <p:cNvSpPr/>
          <p:nvPr/>
        </p:nvSpPr>
        <p:spPr>
          <a:xfrm rot="19279395">
            <a:off x="908812" y="3194836"/>
            <a:ext cx="633675" cy="936339"/>
          </a:xfrm>
          <a:prstGeom prst="downArrow">
            <a:avLst>
              <a:gd name="adj1" fmla="val 50000"/>
              <a:gd name="adj2" fmla="val 50000"/>
            </a:avLst>
          </a:prstGeom>
          <a:gradFill flip="none" rotWithShape="1">
            <a:gsLst>
              <a:gs pos="0">
                <a:srgbClr val="FF0000"/>
              </a:gs>
              <a:gs pos="100000">
                <a:srgbClr val="800000"/>
              </a:gs>
            </a:gsLst>
            <a:lin ang="0" scaled="1"/>
            <a:tileRect/>
          </a:gra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9" name="Shape 399"/>
          <p:cNvSpPr txBox="1"/>
          <p:nvPr/>
        </p:nvSpPr>
        <p:spPr>
          <a:xfrm>
            <a:off x="160735" y="2519065"/>
            <a:ext cx="1507800" cy="530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 dirty="0">
                <a:solidFill>
                  <a:srgbClr val="FF0000"/>
                </a:solidFill>
                <a:latin typeface="Century Gothic"/>
                <a:cs typeface="Century Gothic"/>
              </a:rPr>
              <a:t>Interogator starts here</a:t>
            </a:r>
          </a:p>
        </p:txBody>
      </p:sp>
      <p:sp>
        <p:nvSpPr>
          <p:cNvPr id="60" name="Shape 400"/>
          <p:cNvSpPr txBox="1"/>
          <p:nvPr/>
        </p:nvSpPr>
        <p:spPr>
          <a:xfrm>
            <a:off x="1872775" y="214386"/>
            <a:ext cx="6947100" cy="2676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dirty="0">
                <a:latin typeface="Century Gothic"/>
                <a:cs typeface="Century Gothic"/>
              </a:rPr>
              <a:t>There is a group of people standing in line. Each is wearing a </a:t>
            </a:r>
            <a:r>
              <a:rPr lang="en" sz="1800" b="1" dirty="0">
                <a:latin typeface="Century Gothic"/>
                <a:cs typeface="Century Gothic"/>
              </a:rPr>
              <a:t>black or white hat</a:t>
            </a:r>
            <a:r>
              <a:rPr lang="en" sz="1800" dirty="0">
                <a:latin typeface="Century Gothic"/>
                <a:cs typeface="Century Gothic"/>
              </a:rPr>
              <a:t>, but can </a:t>
            </a:r>
            <a:r>
              <a:rPr lang="en" sz="1800" u="sng" dirty="0">
                <a:latin typeface="Century Gothic"/>
                <a:cs typeface="Century Gothic"/>
              </a:rPr>
              <a:t>only </a:t>
            </a:r>
            <a:r>
              <a:rPr lang="en" sz="1800" dirty="0">
                <a:latin typeface="Century Gothic"/>
                <a:cs typeface="Century Gothic"/>
              </a:rPr>
              <a:t>see the color of the hats </a:t>
            </a:r>
            <a:r>
              <a:rPr lang="en-US" sz="1800" dirty="0" smtClean="0">
                <a:latin typeface="Century Gothic"/>
                <a:cs typeface="Century Gothic"/>
              </a:rPr>
              <a:t/>
            </a:r>
            <a:br>
              <a:rPr lang="en-US" sz="1800" dirty="0" smtClean="0">
                <a:latin typeface="Century Gothic"/>
                <a:cs typeface="Century Gothic"/>
              </a:rPr>
            </a:br>
            <a:r>
              <a:rPr lang="en" sz="1800" u="sng" dirty="0" smtClean="0">
                <a:latin typeface="Century Gothic"/>
                <a:cs typeface="Century Gothic"/>
              </a:rPr>
              <a:t>in </a:t>
            </a:r>
            <a:r>
              <a:rPr lang="en" sz="1800" u="sng" dirty="0">
                <a:latin typeface="Century Gothic"/>
                <a:cs typeface="Century Gothic"/>
              </a:rPr>
              <a:t>front</a:t>
            </a:r>
            <a:r>
              <a:rPr lang="en" sz="1800" dirty="0">
                <a:latin typeface="Century Gothic"/>
                <a:cs typeface="Century Gothic"/>
              </a:rPr>
              <a:t> of them.</a:t>
            </a:r>
          </a:p>
          <a:p>
            <a:endParaRPr dirty="0">
              <a:latin typeface="Century Gothic"/>
              <a:cs typeface="Century Gothic"/>
            </a:endParaRPr>
          </a:p>
          <a:p>
            <a:pPr lvl="0" rtl="0">
              <a:buNone/>
            </a:pPr>
            <a:r>
              <a:rPr lang="en" sz="1800" dirty="0">
                <a:latin typeface="Century Gothic"/>
                <a:cs typeface="Century Gothic"/>
              </a:rPr>
              <a:t> An interrogator will </a:t>
            </a:r>
            <a:r>
              <a:rPr lang="en" sz="1800" dirty="0" smtClean="0">
                <a:latin typeface="Century Gothic"/>
                <a:cs typeface="Century Gothic"/>
              </a:rPr>
              <a:t>as</a:t>
            </a:r>
            <a:r>
              <a:rPr lang="en-US" sz="1800" dirty="0" err="1" smtClean="0">
                <a:latin typeface="Century Gothic"/>
                <a:cs typeface="Century Gothic"/>
              </a:rPr>
              <a:t>k</a:t>
            </a:r>
            <a:r>
              <a:rPr lang="en" sz="1800" dirty="0" smtClean="0">
                <a:latin typeface="Century Gothic"/>
                <a:cs typeface="Century Gothic"/>
              </a:rPr>
              <a:t> </a:t>
            </a:r>
            <a:r>
              <a:rPr lang="en" sz="1800" dirty="0">
                <a:latin typeface="Century Gothic"/>
                <a:cs typeface="Century Gothic"/>
              </a:rPr>
              <a:t>them the color of their own hat. If they answer incorrectly they will be </a:t>
            </a:r>
            <a:r>
              <a:rPr lang="en" sz="2400" dirty="0">
                <a:latin typeface="Cracked"/>
                <a:cs typeface="Cracked"/>
              </a:rPr>
              <a:t>eliminated</a:t>
            </a:r>
            <a:r>
              <a:rPr lang="en" sz="1800" dirty="0">
                <a:latin typeface="Century Gothic"/>
                <a:cs typeface="Century Gothic"/>
              </a:rPr>
              <a:t>. Each person hears the previous answers, but nothing else </a:t>
            </a:r>
            <a:r>
              <a:rPr lang="en" sz="1800" dirty="0" smtClean="0">
                <a:latin typeface="Century Gothic"/>
                <a:cs typeface="Century Gothic"/>
              </a:rPr>
              <a:t>(</a:t>
            </a:r>
            <a:r>
              <a:rPr lang="en-US" sz="1800" dirty="0" smtClean="0">
                <a:latin typeface="Century Gothic"/>
                <a:cs typeface="Century Gothic"/>
              </a:rPr>
              <a:t>not even </a:t>
            </a:r>
            <a:r>
              <a:rPr lang="en" sz="1800" dirty="0" smtClean="0">
                <a:latin typeface="Century Gothic"/>
                <a:cs typeface="Century Gothic"/>
              </a:rPr>
              <a:t>the </a:t>
            </a:r>
            <a:r>
              <a:rPr lang="en" sz="1800" dirty="0">
                <a:latin typeface="Century Gothic"/>
                <a:cs typeface="Century Gothic"/>
              </a:rPr>
              <a:t>correctness of the previous answer).</a:t>
            </a:r>
          </a:p>
          <a:p>
            <a:endParaRPr dirty="0">
              <a:latin typeface="Century Gothic"/>
              <a:cs typeface="Century Gothic"/>
            </a:endParaRPr>
          </a:p>
          <a:p>
            <a:pPr lvl="0">
              <a:buNone/>
            </a:pPr>
            <a:r>
              <a:rPr lang="en" sz="1800" dirty="0">
                <a:latin typeface="Century Gothic"/>
                <a:cs typeface="Century Gothic"/>
              </a:rPr>
              <a:t>The people are given time to decide on a strategy which will lead to as few eliminations as possible.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3332" y="0"/>
            <a:ext cx="17606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3366FF"/>
                </a:solidFill>
              </a:rPr>
              <a:t>Black and White Hats</a:t>
            </a:r>
            <a:endParaRPr lang="en-US" sz="3600" dirty="0">
              <a:solidFill>
                <a:srgbClr val="3366FF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-170766" y="6659237"/>
            <a:ext cx="9314766" cy="198763"/>
          </a:xfrm>
          <a:prstGeom prst="rect">
            <a:avLst/>
          </a:prstGeom>
          <a:gradFill>
            <a:gsLst>
              <a:gs pos="0">
                <a:srgbClr val="29A815"/>
              </a:gs>
              <a:gs pos="100000">
                <a:srgbClr val="CCFFCC"/>
              </a:gs>
            </a:gsLst>
          </a:gradFill>
          <a:ln>
            <a:gradFill flip="none" rotWithShape="1">
              <a:gsLst>
                <a:gs pos="0">
                  <a:srgbClr val="CCFFCC"/>
                </a:gs>
                <a:gs pos="100000">
                  <a:srgbClr val="29A81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462"/>
          <p:cNvSpPr/>
          <p:nvPr/>
        </p:nvSpPr>
        <p:spPr>
          <a:xfrm rot="577617">
            <a:off x="2791983" y="104362"/>
            <a:ext cx="5187655" cy="3796909"/>
          </a:xfrm>
          <a:prstGeom prst="cloudCallout">
            <a:avLst>
              <a:gd name="adj1" fmla="val -25690"/>
              <a:gd name="adj2" fmla="val 68757"/>
            </a:avLst>
          </a:prstGeom>
          <a:solidFill>
            <a:srgbClr val="EAD1D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5" y="52619"/>
            <a:ext cx="2233574" cy="734638"/>
          </a:xfrm>
        </p:spPr>
        <p:txBody>
          <a:bodyPr/>
          <a:lstStyle/>
          <a:p>
            <a:r>
              <a:rPr lang="en-US" dirty="0" smtClean="0">
                <a:latin typeface="Rockwell"/>
                <a:cs typeface="Rockwell"/>
              </a:rPr>
              <a:t>Solution</a:t>
            </a:r>
            <a:endParaRPr lang="en-US" dirty="0">
              <a:latin typeface="Rockwell"/>
              <a:cs typeface="Rockwell"/>
            </a:endParaRPr>
          </a:p>
        </p:txBody>
      </p:sp>
      <p:sp>
        <p:nvSpPr>
          <p:cNvPr id="4" name="Shape 405"/>
          <p:cNvSpPr txBox="1"/>
          <p:nvPr/>
        </p:nvSpPr>
        <p:spPr>
          <a:xfrm>
            <a:off x="1771450" y="3680200"/>
            <a:ext cx="7271699" cy="18624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6" name="Shape 407"/>
          <p:cNvSpPr/>
          <p:nvPr/>
        </p:nvSpPr>
        <p:spPr>
          <a:xfrm>
            <a:off x="1771450" y="4633125"/>
            <a:ext cx="523200" cy="5097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7" name="Shape 408"/>
          <p:cNvCxnSpPr>
            <a:stCxn id="6" idx="4"/>
          </p:cNvCxnSpPr>
          <p:nvPr/>
        </p:nvCxnSpPr>
        <p:spPr>
          <a:xfrm>
            <a:off x="2033050" y="5142825"/>
            <a:ext cx="13800" cy="647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" name="Shape 409"/>
          <p:cNvCxnSpPr/>
          <p:nvPr/>
        </p:nvCxnSpPr>
        <p:spPr>
          <a:xfrm>
            <a:off x="2060625" y="5789900"/>
            <a:ext cx="123899" cy="537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" name="Shape 410"/>
          <p:cNvCxnSpPr/>
          <p:nvPr/>
        </p:nvCxnSpPr>
        <p:spPr>
          <a:xfrm flipH="1">
            <a:off x="1895374" y="5789900"/>
            <a:ext cx="151500" cy="578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" name="Shape 411"/>
          <p:cNvCxnSpPr/>
          <p:nvPr/>
        </p:nvCxnSpPr>
        <p:spPr>
          <a:xfrm flipH="1">
            <a:off x="1964099" y="5335450"/>
            <a:ext cx="69000" cy="371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" name="Shape 412"/>
          <p:cNvCxnSpPr/>
          <p:nvPr/>
        </p:nvCxnSpPr>
        <p:spPr>
          <a:xfrm>
            <a:off x="2046875" y="5335450"/>
            <a:ext cx="69000" cy="303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" name="Shape 413"/>
          <p:cNvSpPr/>
          <p:nvPr/>
        </p:nvSpPr>
        <p:spPr>
          <a:xfrm>
            <a:off x="2060675" y="4770525"/>
            <a:ext cx="41399" cy="82499"/>
          </a:xfrm>
          <a:prstGeom prst="ellipse">
            <a:avLst/>
          </a:prstGeom>
          <a:solidFill>
            <a:srgbClr val="0000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" name="Shape 414"/>
          <p:cNvSpPr/>
          <p:nvPr/>
        </p:nvSpPr>
        <p:spPr>
          <a:xfrm>
            <a:off x="2088175" y="5032500"/>
            <a:ext cx="137700" cy="13775"/>
          </a:xfrm>
          <a:custGeom>
            <a:avLst/>
            <a:gdLst/>
            <a:ahLst/>
            <a:cxnLst/>
            <a:rect l="0" t="0" r="0" b="0"/>
            <a:pathLst>
              <a:path w="5508" h="551" extrusionOk="0">
                <a:moveTo>
                  <a:pt x="5508" y="551"/>
                </a:moveTo>
                <a:cubicBezTo>
                  <a:pt x="4590" y="459"/>
                  <a:pt x="918" y="91"/>
                  <a:pt x="0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4" name="Shape 415"/>
          <p:cNvSpPr/>
          <p:nvPr/>
        </p:nvSpPr>
        <p:spPr>
          <a:xfrm>
            <a:off x="3121925" y="4653712"/>
            <a:ext cx="523200" cy="5097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5" name="Shape 416"/>
          <p:cNvCxnSpPr>
            <a:stCxn id="14" idx="4"/>
          </p:cNvCxnSpPr>
          <p:nvPr/>
        </p:nvCxnSpPr>
        <p:spPr>
          <a:xfrm>
            <a:off x="3383525" y="5163412"/>
            <a:ext cx="13800" cy="647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" name="Shape 417"/>
          <p:cNvCxnSpPr/>
          <p:nvPr/>
        </p:nvCxnSpPr>
        <p:spPr>
          <a:xfrm>
            <a:off x="3411100" y="5810487"/>
            <a:ext cx="123899" cy="537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" name="Shape 418"/>
          <p:cNvCxnSpPr/>
          <p:nvPr/>
        </p:nvCxnSpPr>
        <p:spPr>
          <a:xfrm flipH="1">
            <a:off x="3245849" y="5810487"/>
            <a:ext cx="151500" cy="578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" name="Shape 419"/>
          <p:cNvCxnSpPr/>
          <p:nvPr/>
        </p:nvCxnSpPr>
        <p:spPr>
          <a:xfrm flipH="1">
            <a:off x="3314574" y="5356037"/>
            <a:ext cx="69000" cy="371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" name="Shape 420"/>
          <p:cNvCxnSpPr/>
          <p:nvPr/>
        </p:nvCxnSpPr>
        <p:spPr>
          <a:xfrm>
            <a:off x="3397350" y="5356037"/>
            <a:ext cx="69000" cy="303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" name="Shape 421"/>
          <p:cNvSpPr/>
          <p:nvPr/>
        </p:nvSpPr>
        <p:spPr>
          <a:xfrm>
            <a:off x="3411150" y="4791112"/>
            <a:ext cx="41399" cy="82499"/>
          </a:xfrm>
          <a:prstGeom prst="ellipse">
            <a:avLst/>
          </a:prstGeom>
          <a:solidFill>
            <a:srgbClr val="0000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" name="Shape 422"/>
          <p:cNvSpPr/>
          <p:nvPr/>
        </p:nvSpPr>
        <p:spPr>
          <a:xfrm>
            <a:off x="4541275" y="4598100"/>
            <a:ext cx="523200" cy="5097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22" name="Shape 423"/>
          <p:cNvCxnSpPr>
            <a:stCxn id="21" idx="4"/>
          </p:cNvCxnSpPr>
          <p:nvPr/>
        </p:nvCxnSpPr>
        <p:spPr>
          <a:xfrm>
            <a:off x="4802875" y="5107800"/>
            <a:ext cx="13800" cy="647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" name="Shape 424"/>
          <p:cNvCxnSpPr/>
          <p:nvPr/>
        </p:nvCxnSpPr>
        <p:spPr>
          <a:xfrm>
            <a:off x="4830450" y="5754875"/>
            <a:ext cx="123899" cy="537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" name="Shape 425"/>
          <p:cNvCxnSpPr/>
          <p:nvPr/>
        </p:nvCxnSpPr>
        <p:spPr>
          <a:xfrm flipH="1">
            <a:off x="4665199" y="5754875"/>
            <a:ext cx="151500" cy="578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" name="Shape 426"/>
          <p:cNvCxnSpPr/>
          <p:nvPr/>
        </p:nvCxnSpPr>
        <p:spPr>
          <a:xfrm flipH="1">
            <a:off x="4733924" y="5300425"/>
            <a:ext cx="69000" cy="371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" name="Shape 427"/>
          <p:cNvCxnSpPr/>
          <p:nvPr/>
        </p:nvCxnSpPr>
        <p:spPr>
          <a:xfrm>
            <a:off x="4816700" y="5300425"/>
            <a:ext cx="69000" cy="303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" name="Shape 428"/>
          <p:cNvSpPr/>
          <p:nvPr/>
        </p:nvSpPr>
        <p:spPr>
          <a:xfrm>
            <a:off x="4830500" y="4735500"/>
            <a:ext cx="41399" cy="82499"/>
          </a:xfrm>
          <a:prstGeom prst="ellipse">
            <a:avLst/>
          </a:prstGeom>
          <a:solidFill>
            <a:srgbClr val="0000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" name="Shape 429"/>
          <p:cNvSpPr/>
          <p:nvPr/>
        </p:nvSpPr>
        <p:spPr>
          <a:xfrm>
            <a:off x="4858000" y="4997475"/>
            <a:ext cx="137700" cy="13775"/>
          </a:xfrm>
          <a:custGeom>
            <a:avLst/>
            <a:gdLst/>
            <a:ahLst/>
            <a:cxnLst/>
            <a:rect l="0" t="0" r="0" b="0"/>
            <a:pathLst>
              <a:path w="5508" h="551" extrusionOk="0">
                <a:moveTo>
                  <a:pt x="5508" y="551"/>
                </a:moveTo>
                <a:cubicBezTo>
                  <a:pt x="4590" y="459"/>
                  <a:pt x="918" y="91"/>
                  <a:pt x="0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9" name="Shape 430"/>
          <p:cNvSpPr/>
          <p:nvPr/>
        </p:nvSpPr>
        <p:spPr>
          <a:xfrm>
            <a:off x="5962450" y="4633125"/>
            <a:ext cx="523200" cy="5097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30" name="Shape 431"/>
          <p:cNvCxnSpPr>
            <a:stCxn id="29" idx="4"/>
          </p:cNvCxnSpPr>
          <p:nvPr/>
        </p:nvCxnSpPr>
        <p:spPr>
          <a:xfrm>
            <a:off x="6224050" y="5142825"/>
            <a:ext cx="13800" cy="647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" name="Shape 432"/>
          <p:cNvCxnSpPr/>
          <p:nvPr/>
        </p:nvCxnSpPr>
        <p:spPr>
          <a:xfrm>
            <a:off x="6251625" y="5789900"/>
            <a:ext cx="123899" cy="537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2" name="Shape 433"/>
          <p:cNvCxnSpPr/>
          <p:nvPr/>
        </p:nvCxnSpPr>
        <p:spPr>
          <a:xfrm flipH="1">
            <a:off x="6086374" y="5789900"/>
            <a:ext cx="151500" cy="578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3" name="Shape 434"/>
          <p:cNvCxnSpPr/>
          <p:nvPr/>
        </p:nvCxnSpPr>
        <p:spPr>
          <a:xfrm flipH="1">
            <a:off x="6155099" y="5335450"/>
            <a:ext cx="69000" cy="371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4" name="Shape 435"/>
          <p:cNvCxnSpPr/>
          <p:nvPr/>
        </p:nvCxnSpPr>
        <p:spPr>
          <a:xfrm>
            <a:off x="6237875" y="5335450"/>
            <a:ext cx="69000" cy="303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5" name="Shape 436"/>
          <p:cNvSpPr/>
          <p:nvPr/>
        </p:nvSpPr>
        <p:spPr>
          <a:xfrm>
            <a:off x="6251675" y="4770525"/>
            <a:ext cx="41399" cy="82499"/>
          </a:xfrm>
          <a:prstGeom prst="ellipse">
            <a:avLst/>
          </a:prstGeom>
          <a:solidFill>
            <a:srgbClr val="0000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" name="Shape 437"/>
          <p:cNvSpPr/>
          <p:nvPr/>
        </p:nvSpPr>
        <p:spPr>
          <a:xfrm>
            <a:off x="6279175" y="5032500"/>
            <a:ext cx="137700" cy="13775"/>
          </a:xfrm>
          <a:custGeom>
            <a:avLst/>
            <a:gdLst/>
            <a:ahLst/>
            <a:cxnLst/>
            <a:rect l="0" t="0" r="0" b="0"/>
            <a:pathLst>
              <a:path w="5508" h="551" extrusionOk="0">
                <a:moveTo>
                  <a:pt x="5508" y="551"/>
                </a:moveTo>
                <a:cubicBezTo>
                  <a:pt x="4590" y="459"/>
                  <a:pt x="918" y="91"/>
                  <a:pt x="0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37" name="Shape 438"/>
          <p:cNvSpPr/>
          <p:nvPr/>
        </p:nvSpPr>
        <p:spPr>
          <a:xfrm>
            <a:off x="7181650" y="4633125"/>
            <a:ext cx="523200" cy="5097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38" name="Shape 439"/>
          <p:cNvCxnSpPr>
            <a:stCxn id="37" idx="4"/>
          </p:cNvCxnSpPr>
          <p:nvPr/>
        </p:nvCxnSpPr>
        <p:spPr>
          <a:xfrm>
            <a:off x="7443250" y="5142825"/>
            <a:ext cx="13800" cy="647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9" name="Shape 440"/>
          <p:cNvCxnSpPr/>
          <p:nvPr/>
        </p:nvCxnSpPr>
        <p:spPr>
          <a:xfrm>
            <a:off x="7470825" y="5789900"/>
            <a:ext cx="123899" cy="537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0" name="Shape 441"/>
          <p:cNvCxnSpPr/>
          <p:nvPr/>
        </p:nvCxnSpPr>
        <p:spPr>
          <a:xfrm flipH="1">
            <a:off x="7305574" y="5789900"/>
            <a:ext cx="151500" cy="578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" name="Shape 442"/>
          <p:cNvCxnSpPr/>
          <p:nvPr/>
        </p:nvCxnSpPr>
        <p:spPr>
          <a:xfrm flipH="1">
            <a:off x="7374299" y="5335450"/>
            <a:ext cx="69000" cy="371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" name="Shape 443"/>
          <p:cNvCxnSpPr/>
          <p:nvPr/>
        </p:nvCxnSpPr>
        <p:spPr>
          <a:xfrm>
            <a:off x="7457075" y="5335450"/>
            <a:ext cx="69000" cy="303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3" name="Shape 444"/>
          <p:cNvSpPr/>
          <p:nvPr/>
        </p:nvSpPr>
        <p:spPr>
          <a:xfrm>
            <a:off x="7470875" y="4770525"/>
            <a:ext cx="41399" cy="82499"/>
          </a:xfrm>
          <a:prstGeom prst="ellipse">
            <a:avLst/>
          </a:prstGeom>
          <a:solidFill>
            <a:srgbClr val="0000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4" name="Shape 445"/>
          <p:cNvSpPr/>
          <p:nvPr/>
        </p:nvSpPr>
        <p:spPr>
          <a:xfrm>
            <a:off x="7498375" y="5032500"/>
            <a:ext cx="137700" cy="13775"/>
          </a:xfrm>
          <a:custGeom>
            <a:avLst/>
            <a:gdLst/>
            <a:ahLst/>
            <a:cxnLst/>
            <a:rect l="0" t="0" r="0" b="0"/>
            <a:pathLst>
              <a:path w="5508" h="551" extrusionOk="0">
                <a:moveTo>
                  <a:pt x="5508" y="551"/>
                </a:moveTo>
                <a:cubicBezTo>
                  <a:pt x="4590" y="459"/>
                  <a:pt x="918" y="91"/>
                  <a:pt x="0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45" name="Shape 446"/>
          <p:cNvSpPr/>
          <p:nvPr/>
        </p:nvSpPr>
        <p:spPr>
          <a:xfrm>
            <a:off x="8532125" y="4653712"/>
            <a:ext cx="523200" cy="5097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46" name="Shape 447"/>
          <p:cNvCxnSpPr>
            <a:stCxn id="45" idx="4"/>
          </p:cNvCxnSpPr>
          <p:nvPr/>
        </p:nvCxnSpPr>
        <p:spPr>
          <a:xfrm>
            <a:off x="8793725" y="5163412"/>
            <a:ext cx="13800" cy="647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7" name="Shape 448"/>
          <p:cNvCxnSpPr/>
          <p:nvPr/>
        </p:nvCxnSpPr>
        <p:spPr>
          <a:xfrm>
            <a:off x="8821300" y="5810487"/>
            <a:ext cx="123899" cy="537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" name="Shape 449"/>
          <p:cNvCxnSpPr/>
          <p:nvPr/>
        </p:nvCxnSpPr>
        <p:spPr>
          <a:xfrm flipH="1">
            <a:off x="8656049" y="5810487"/>
            <a:ext cx="151500" cy="578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9" name="Shape 450"/>
          <p:cNvCxnSpPr/>
          <p:nvPr/>
        </p:nvCxnSpPr>
        <p:spPr>
          <a:xfrm flipH="1">
            <a:off x="8724774" y="5356037"/>
            <a:ext cx="69000" cy="371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0" name="Shape 451"/>
          <p:cNvCxnSpPr/>
          <p:nvPr/>
        </p:nvCxnSpPr>
        <p:spPr>
          <a:xfrm>
            <a:off x="8807550" y="5356037"/>
            <a:ext cx="69000" cy="303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" name="Shape 452"/>
          <p:cNvSpPr/>
          <p:nvPr/>
        </p:nvSpPr>
        <p:spPr>
          <a:xfrm>
            <a:off x="8821350" y="4791112"/>
            <a:ext cx="41399" cy="82499"/>
          </a:xfrm>
          <a:prstGeom prst="ellipse">
            <a:avLst/>
          </a:prstGeom>
          <a:solidFill>
            <a:srgbClr val="0000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2" name="Shape 453"/>
          <p:cNvSpPr/>
          <p:nvPr/>
        </p:nvSpPr>
        <p:spPr>
          <a:xfrm>
            <a:off x="8848850" y="5053087"/>
            <a:ext cx="137700" cy="13775"/>
          </a:xfrm>
          <a:custGeom>
            <a:avLst/>
            <a:gdLst/>
            <a:ahLst/>
            <a:cxnLst/>
            <a:rect l="0" t="0" r="0" b="0"/>
            <a:pathLst>
              <a:path w="5508" h="551" extrusionOk="0">
                <a:moveTo>
                  <a:pt x="5508" y="551"/>
                </a:moveTo>
                <a:cubicBezTo>
                  <a:pt x="4590" y="459"/>
                  <a:pt x="918" y="91"/>
                  <a:pt x="0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53" name="Shape 454"/>
          <p:cNvSpPr/>
          <p:nvPr/>
        </p:nvSpPr>
        <p:spPr>
          <a:xfrm>
            <a:off x="1840300" y="4192450"/>
            <a:ext cx="357900" cy="4683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4" name="Shape 455"/>
          <p:cNvSpPr/>
          <p:nvPr/>
        </p:nvSpPr>
        <p:spPr>
          <a:xfrm>
            <a:off x="3211475" y="4192450"/>
            <a:ext cx="357900" cy="468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5" name="Shape 456"/>
          <p:cNvSpPr/>
          <p:nvPr/>
        </p:nvSpPr>
        <p:spPr>
          <a:xfrm>
            <a:off x="4630825" y="4192450"/>
            <a:ext cx="357900" cy="4683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6" name="Shape 457"/>
          <p:cNvSpPr/>
          <p:nvPr/>
        </p:nvSpPr>
        <p:spPr>
          <a:xfrm>
            <a:off x="6045100" y="4192450"/>
            <a:ext cx="357900" cy="4683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7" name="Shape 458"/>
          <p:cNvSpPr/>
          <p:nvPr/>
        </p:nvSpPr>
        <p:spPr>
          <a:xfrm>
            <a:off x="7271200" y="4192450"/>
            <a:ext cx="357900" cy="4683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8" name="Shape 459"/>
          <p:cNvSpPr/>
          <p:nvPr/>
        </p:nvSpPr>
        <p:spPr>
          <a:xfrm>
            <a:off x="8621675" y="4192450"/>
            <a:ext cx="357900" cy="4683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9" name="Shape 460"/>
          <p:cNvSpPr txBox="1"/>
          <p:nvPr/>
        </p:nvSpPr>
        <p:spPr>
          <a:xfrm>
            <a:off x="133875" y="905260"/>
            <a:ext cx="2556899" cy="24537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100" b="1" dirty="0">
                <a:latin typeface="Century Gothic"/>
                <a:cs typeface="Century Gothic"/>
              </a:rPr>
              <a:t>The first person is essentially a sacrifice and answers black if the number of black hats he or she sees is odd.</a:t>
            </a:r>
          </a:p>
          <a:p>
            <a:endParaRPr sz="2100" dirty="0">
              <a:latin typeface="Century Gothic"/>
              <a:cs typeface="Century Gothic"/>
            </a:endParaRPr>
          </a:p>
        </p:txBody>
      </p:sp>
      <p:sp>
        <p:nvSpPr>
          <p:cNvPr id="60" name="Shape 463"/>
          <p:cNvSpPr txBox="1"/>
          <p:nvPr/>
        </p:nvSpPr>
        <p:spPr>
          <a:xfrm>
            <a:off x="3483991" y="477769"/>
            <a:ext cx="3983100" cy="2136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700" dirty="0">
                <a:solidFill>
                  <a:srgbClr val="0000FF"/>
                </a:solidFill>
                <a:latin typeface="Century Gothic"/>
                <a:cs typeface="Century Gothic"/>
              </a:rPr>
              <a:t>The first person said black, so he saw an odd number of black hats.</a:t>
            </a:r>
          </a:p>
          <a:p>
            <a:endParaRPr sz="1700" dirty="0">
              <a:latin typeface="Century Gothic"/>
              <a:cs typeface="Century Gothic"/>
            </a:endParaRPr>
          </a:p>
          <a:p>
            <a:pPr lvl="0" rtl="0">
              <a:buNone/>
            </a:pPr>
            <a:r>
              <a:rPr lang="en" sz="1700" dirty="0">
                <a:solidFill>
                  <a:srgbClr val="0000FF"/>
                </a:solidFill>
                <a:latin typeface="Century Gothic"/>
                <a:cs typeface="Century Gothic"/>
              </a:rPr>
              <a:t>I see an odd number of black hats too, so my hat must be white.</a:t>
            </a:r>
          </a:p>
          <a:p>
            <a:endParaRPr sz="1700" dirty="0">
              <a:latin typeface="Century Gothic"/>
              <a:cs typeface="Century Gothic"/>
            </a:endParaRPr>
          </a:p>
          <a:p>
            <a:pPr>
              <a:buNone/>
            </a:pPr>
            <a:r>
              <a:rPr lang="en" sz="1700" dirty="0">
                <a:solidFill>
                  <a:srgbClr val="0000FF"/>
                </a:solidFill>
                <a:latin typeface="Century Gothic"/>
                <a:cs typeface="Century Gothic"/>
              </a:rPr>
              <a:t>If my hat had been black, he would have seen an even number of black hats, since I see an odd number.</a:t>
            </a:r>
          </a:p>
        </p:txBody>
      </p:sp>
      <p:sp>
        <p:nvSpPr>
          <p:cNvPr id="61" name="Shape 464"/>
          <p:cNvSpPr/>
          <p:nvPr/>
        </p:nvSpPr>
        <p:spPr>
          <a:xfrm>
            <a:off x="2198200" y="3369850"/>
            <a:ext cx="975599" cy="10347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2" name="Shape 465"/>
          <p:cNvSpPr txBox="1"/>
          <p:nvPr/>
        </p:nvSpPr>
        <p:spPr>
          <a:xfrm>
            <a:off x="2332104" y="3680200"/>
            <a:ext cx="858025" cy="51225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>
                <a:latin typeface="Century Gothic"/>
                <a:cs typeface="Century Gothic"/>
              </a:rPr>
              <a:t>Black</a:t>
            </a:r>
          </a:p>
        </p:txBody>
      </p:sp>
      <p:sp>
        <p:nvSpPr>
          <p:cNvPr id="63" name="Shape 467"/>
          <p:cNvSpPr/>
          <p:nvPr/>
        </p:nvSpPr>
        <p:spPr>
          <a:xfrm rot="457026">
            <a:off x="3397507" y="4745727"/>
            <a:ext cx="303276" cy="325975"/>
          </a:xfrm>
          <a:prstGeom prst="arc">
            <a:avLst>
              <a:gd name="adj1" fmla="val 3278248"/>
              <a:gd name="adj2" fmla="val 8778149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8" name="Rectangle 67"/>
          <p:cNvSpPr/>
          <p:nvPr/>
        </p:nvSpPr>
        <p:spPr>
          <a:xfrm>
            <a:off x="-170766" y="6659237"/>
            <a:ext cx="9314766" cy="198763"/>
          </a:xfrm>
          <a:prstGeom prst="rect">
            <a:avLst/>
          </a:prstGeom>
          <a:gradFill>
            <a:gsLst>
              <a:gs pos="0">
                <a:srgbClr val="C72193"/>
              </a:gs>
              <a:gs pos="100000">
                <a:srgbClr val="FCB3DF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Quad Arrow 75"/>
          <p:cNvSpPr/>
          <p:nvPr/>
        </p:nvSpPr>
        <p:spPr>
          <a:xfrm>
            <a:off x="-9736" y="938109"/>
            <a:ext cx="9013939" cy="8764475"/>
          </a:xfrm>
          <a:prstGeom prst="quadArrow">
            <a:avLst>
              <a:gd name="adj1" fmla="val 21683"/>
              <a:gd name="adj2" fmla="val 22085"/>
              <a:gd name="adj3" fmla="val 23474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  <a:ln>
            <a:solidFill>
              <a:schemeClr val="accent5">
                <a:lumMod val="75000"/>
              </a:schemeClr>
            </a:solidFill>
          </a:ln>
          <a:scene3d>
            <a:camera prst="isometricOffAxis1Top">
              <a:rot lat="18077999" lon="18390000" rev="3456000"/>
            </a:camera>
            <a:lightRig rig="threePt" dir="t"/>
          </a:scene3d>
          <a:sp3d extrusionH="1270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115" y="245453"/>
            <a:ext cx="7556313" cy="1116106"/>
          </a:xfrm>
        </p:spPr>
        <p:txBody>
          <a:bodyPr/>
          <a:lstStyle/>
          <a:p>
            <a:r>
              <a:rPr lang="en-US" dirty="0" smtClean="0"/>
              <a:t>The Campers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495" y="1100728"/>
            <a:ext cx="7391970" cy="527628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A counselor and a group of eight campers are lost in the woods.</a:t>
            </a:r>
          </a:p>
          <a:p>
            <a:r>
              <a:rPr lang="en-US" dirty="0" smtClean="0">
                <a:latin typeface="Century Gothic"/>
                <a:cs typeface="Century Gothic"/>
              </a:rPr>
              <a:t>They come to an intersection with four roads leading away (not including the one they came down)</a:t>
            </a:r>
          </a:p>
          <a:p>
            <a:r>
              <a:rPr lang="en-US" dirty="0" smtClean="0">
                <a:latin typeface="Century Gothic"/>
                <a:cs typeface="Century Gothic"/>
              </a:rPr>
              <a:t> Their camp is </a:t>
            </a:r>
            <a:r>
              <a:rPr lang="en-US" b="1" dirty="0" smtClean="0">
                <a:latin typeface="Century Gothic"/>
                <a:cs typeface="Century Gothic"/>
              </a:rPr>
              <a:t>20 minutes </a:t>
            </a:r>
            <a:r>
              <a:rPr lang="en-US" dirty="0" smtClean="0">
                <a:latin typeface="Century Gothic"/>
                <a:cs typeface="Century Gothic"/>
              </a:rPr>
              <a:t>down one of the roads, but they do not know which one. </a:t>
            </a:r>
          </a:p>
          <a:p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 flipH="1">
            <a:off x="6085912" y="4238754"/>
            <a:ext cx="311886" cy="903250"/>
            <a:chOff x="2820003" y="5042819"/>
            <a:chExt cx="569604" cy="1671603"/>
          </a:xfrm>
        </p:grpSpPr>
        <p:sp>
          <p:nvSpPr>
            <p:cNvPr id="36" name="Smiley Face 35"/>
            <p:cNvSpPr/>
            <p:nvPr/>
          </p:nvSpPr>
          <p:spPr>
            <a:xfrm>
              <a:off x="2820003" y="5042819"/>
              <a:ext cx="569603" cy="560313"/>
            </a:xfrm>
            <a:prstGeom prst="smileyFac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6" idx="4"/>
            </p:cNvCxnSpPr>
            <p:nvPr/>
          </p:nvCxnSpPr>
          <p:spPr>
            <a:xfrm rot="16200000" flipH="1">
              <a:off x="2794298" y="5913638"/>
              <a:ext cx="625683" cy="46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3006736" y="6331550"/>
              <a:ext cx="485608" cy="2801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2719601" y="6329215"/>
              <a:ext cx="485607" cy="2848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820003" y="5808580"/>
              <a:ext cx="56960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 flipH="1">
            <a:off x="5001792" y="4219656"/>
            <a:ext cx="311886" cy="903250"/>
            <a:chOff x="2820003" y="5042819"/>
            <a:chExt cx="569604" cy="1671603"/>
          </a:xfrm>
        </p:grpSpPr>
        <p:sp>
          <p:nvSpPr>
            <p:cNvPr id="42" name="Smiley Face 41"/>
            <p:cNvSpPr/>
            <p:nvPr/>
          </p:nvSpPr>
          <p:spPr>
            <a:xfrm>
              <a:off x="2820003" y="5042819"/>
              <a:ext cx="569603" cy="560313"/>
            </a:xfrm>
            <a:prstGeom prst="smileyFac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>
              <a:stCxn id="42" idx="4"/>
            </p:cNvCxnSpPr>
            <p:nvPr/>
          </p:nvCxnSpPr>
          <p:spPr>
            <a:xfrm rot="16200000" flipH="1">
              <a:off x="2794298" y="5913638"/>
              <a:ext cx="625683" cy="46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6200000" flipH="1">
              <a:off x="3006736" y="6331550"/>
              <a:ext cx="485608" cy="2801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2719601" y="6329215"/>
              <a:ext cx="485607" cy="2848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820003" y="5808580"/>
              <a:ext cx="56960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 flipH="1">
            <a:off x="5383423" y="4227634"/>
            <a:ext cx="311886" cy="903250"/>
            <a:chOff x="2820003" y="5042819"/>
            <a:chExt cx="569604" cy="1671603"/>
          </a:xfrm>
        </p:grpSpPr>
        <p:sp>
          <p:nvSpPr>
            <p:cNvPr id="48" name="Smiley Face 47"/>
            <p:cNvSpPr/>
            <p:nvPr/>
          </p:nvSpPr>
          <p:spPr>
            <a:xfrm>
              <a:off x="2820003" y="5042819"/>
              <a:ext cx="569603" cy="560313"/>
            </a:xfrm>
            <a:prstGeom prst="smileyFac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>
              <a:stCxn id="48" idx="4"/>
            </p:cNvCxnSpPr>
            <p:nvPr/>
          </p:nvCxnSpPr>
          <p:spPr>
            <a:xfrm rot="16200000" flipH="1">
              <a:off x="2794298" y="5913638"/>
              <a:ext cx="625683" cy="46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006736" y="6331550"/>
              <a:ext cx="485608" cy="2801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2719601" y="6329215"/>
              <a:ext cx="485607" cy="2848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820003" y="5808580"/>
              <a:ext cx="56960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flipH="1">
            <a:off x="5745379" y="4227288"/>
            <a:ext cx="311886" cy="903250"/>
            <a:chOff x="2820003" y="5042819"/>
            <a:chExt cx="569604" cy="1671603"/>
          </a:xfrm>
        </p:grpSpPr>
        <p:sp>
          <p:nvSpPr>
            <p:cNvPr id="54" name="Smiley Face 53"/>
            <p:cNvSpPr/>
            <p:nvPr/>
          </p:nvSpPr>
          <p:spPr>
            <a:xfrm>
              <a:off x="2820003" y="5042819"/>
              <a:ext cx="569603" cy="560313"/>
            </a:xfrm>
            <a:prstGeom prst="smileyFac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>
              <a:stCxn id="54" idx="4"/>
            </p:cNvCxnSpPr>
            <p:nvPr/>
          </p:nvCxnSpPr>
          <p:spPr>
            <a:xfrm rot="16200000" flipH="1">
              <a:off x="2794298" y="5913638"/>
              <a:ext cx="625683" cy="46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6200000" flipH="1">
              <a:off x="3006736" y="6331550"/>
              <a:ext cx="485608" cy="2801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2719601" y="6329215"/>
              <a:ext cx="485607" cy="2848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820003" y="5808580"/>
              <a:ext cx="56960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4396458" y="3578034"/>
            <a:ext cx="671640" cy="1849036"/>
            <a:chOff x="2820003" y="5042819"/>
            <a:chExt cx="569604" cy="1671603"/>
          </a:xfrm>
        </p:grpSpPr>
        <p:sp>
          <p:nvSpPr>
            <p:cNvPr id="60" name="Smiley Face 59"/>
            <p:cNvSpPr/>
            <p:nvPr/>
          </p:nvSpPr>
          <p:spPr>
            <a:xfrm>
              <a:off x="2820003" y="5042819"/>
              <a:ext cx="569603" cy="560313"/>
            </a:xfrm>
            <a:prstGeom prst="smileyFac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60" idx="4"/>
            </p:cNvCxnSpPr>
            <p:nvPr/>
          </p:nvCxnSpPr>
          <p:spPr>
            <a:xfrm rot="16200000" flipH="1">
              <a:off x="2794298" y="5913638"/>
              <a:ext cx="625683" cy="46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06736" y="6331550"/>
              <a:ext cx="485608" cy="2801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2719601" y="6329215"/>
              <a:ext cx="485607" cy="2848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820003" y="5808580"/>
              <a:ext cx="56960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331094" y="3277515"/>
            <a:ext cx="852731" cy="403248"/>
            <a:chOff x="1344639" y="4462139"/>
            <a:chExt cx="852731" cy="403248"/>
          </a:xfrm>
        </p:grpSpPr>
        <p:sp>
          <p:nvSpPr>
            <p:cNvPr id="65" name="Can 64"/>
            <p:cNvSpPr/>
            <p:nvPr/>
          </p:nvSpPr>
          <p:spPr>
            <a:xfrm>
              <a:off x="1344639" y="4753323"/>
              <a:ext cx="852731" cy="112064"/>
            </a:xfrm>
            <a:prstGeom prst="can">
              <a:avLst>
                <a:gd name="adj" fmla="val 50000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Can 65"/>
            <p:cNvSpPr/>
            <p:nvPr/>
          </p:nvSpPr>
          <p:spPr>
            <a:xfrm>
              <a:off x="1512038" y="4473164"/>
              <a:ext cx="494900" cy="326850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Can 66"/>
            <p:cNvSpPr/>
            <p:nvPr/>
          </p:nvSpPr>
          <p:spPr>
            <a:xfrm>
              <a:off x="1512038" y="4462139"/>
              <a:ext cx="494900" cy="151106"/>
            </a:xfrm>
            <a:prstGeom prst="can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 flipH="1">
            <a:off x="3163326" y="4201766"/>
            <a:ext cx="311886" cy="903250"/>
            <a:chOff x="2820003" y="5042819"/>
            <a:chExt cx="569604" cy="1671603"/>
          </a:xfrm>
        </p:grpSpPr>
        <p:sp>
          <p:nvSpPr>
            <p:cNvPr id="80" name="Smiley Face 79"/>
            <p:cNvSpPr/>
            <p:nvPr/>
          </p:nvSpPr>
          <p:spPr>
            <a:xfrm>
              <a:off x="2820003" y="5042819"/>
              <a:ext cx="569603" cy="560313"/>
            </a:xfrm>
            <a:prstGeom prst="smileyFac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80" idx="4"/>
            </p:cNvCxnSpPr>
            <p:nvPr/>
          </p:nvCxnSpPr>
          <p:spPr>
            <a:xfrm rot="16200000" flipH="1">
              <a:off x="2794298" y="5913638"/>
              <a:ext cx="625683" cy="46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6200000" flipH="1">
              <a:off x="3006736" y="6331550"/>
              <a:ext cx="485608" cy="2801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2719601" y="6329215"/>
              <a:ext cx="485607" cy="2848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820003" y="5808580"/>
              <a:ext cx="56960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 flipH="1">
            <a:off x="3548491" y="4200558"/>
            <a:ext cx="311886" cy="903250"/>
            <a:chOff x="2820003" y="5042819"/>
            <a:chExt cx="569604" cy="1671603"/>
          </a:xfrm>
        </p:grpSpPr>
        <p:sp>
          <p:nvSpPr>
            <p:cNvPr id="86" name="Smiley Face 85"/>
            <p:cNvSpPr/>
            <p:nvPr/>
          </p:nvSpPr>
          <p:spPr>
            <a:xfrm>
              <a:off x="2820003" y="5042819"/>
              <a:ext cx="569603" cy="560313"/>
            </a:xfrm>
            <a:prstGeom prst="smileyFac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6" idx="4"/>
            </p:cNvCxnSpPr>
            <p:nvPr/>
          </p:nvCxnSpPr>
          <p:spPr>
            <a:xfrm rot="16200000" flipH="1">
              <a:off x="2794298" y="5913638"/>
              <a:ext cx="625683" cy="46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 flipH="1">
              <a:off x="3006736" y="6331550"/>
              <a:ext cx="485608" cy="2801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2719601" y="6329215"/>
              <a:ext cx="485607" cy="2848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2820003" y="5808580"/>
              <a:ext cx="56960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 flipH="1">
            <a:off x="3930122" y="4208536"/>
            <a:ext cx="311886" cy="903250"/>
            <a:chOff x="2820003" y="5042819"/>
            <a:chExt cx="569604" cy="1671603"/>
          </a:xfrm>
        </p:grpSpPr>
        <p:sp>
          <p:nvSpPr>
            <p:cNvPr id="92" name="Smiley Face 91"/>
            <p:cNvSpPr/>
            <p:nvPr/>
          </p:nvSpPr>
          <p:spPr>
            <a:xfrm>
              <a:off x="2820003" y="5042819"/>
              <a:ext cx="569603" cy="560313"/>
            </a:xfrm>
            <a:prstGeom prst="smileyFac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>
              <a:stCxn id="92" idx="4"/>
            </p:cNvCxnSpPr>
            <p:nvPr/>
          </p:nvCxnSpPr>
          <p:spPr>
            <a:xfrm rot="16200000" flipH="1">
              <a:off x="2794298" y="5913638"/>
              <a:ext cx="625683" cy="46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6200000" flipH="1">
              <a:off x="3006736" y="6331550"/>
              <a:ext cx="485608" cy="2801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2719601" y="6329215"/>
              <a:ext cx="485607" cy="2848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820003" y="5808580"/>
              <a:ext cx="56960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 flipH="1">
            <a:off x="4292078" y="4208190"/>
            <a:ext cx="311886" cy="903250"/>
            <a:chOff x="2820003" y="5042819"/>
            <a:chExt cx="569604" cy="1671603"/>
          </a:xfrm>
        </p:grpSpPr>
        <p:sp>
          <p:nvSpPr>
            <p:cNvPr id="98" name="Smiley Face 97"/>
            <p:cNvSpPr/>
            <p:nvPr/>
          </p:nvSpPr>
          <p:spPr>
            <a:xfrm>
              <a:off x="2820003" y="5042819"/>
              <a:ext cx="569603" cy="560313"/>
            </a:xfrm>
            <a:prstGeom prst="smileyFac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98" idx="4"/>
            </p:cNvCxnSpPr>
            <p:nvPr/>
          </p:nvCxnSpPr>
          <p:spPr>
            <a:xfrm rot="16200000" flipH="1">
              <a:off x="2794298" y="5913638"/>
              <a:ext cx="625683" cy="46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 flipH="1">
              <a:off x="3006736" y="6331550"/>
              <a:ext cx="485608" cy="2801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2719601" y="6329215"/>
              <a:ext cx="485607" cy="2848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2820003" y="5808580"/>
              <a:ext cx="56960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Rectangle 102"/>
          <p:cNvSpPr/>
          <p:nvPr/>
        </p:nvSpPr>
        <p:spPr>
          <a:xfrm>
            <a:off x="-170766" y="6659237"/>
            <a:ext cx="9314766" cy="198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493" y="245452"/>
            <a:ext cx="7556313" cy="1116106"/>
          </a:xfrm>
        </p:spPr>
        <p:txBody>
          <a:bodyPr/>
          <a:lstStyle/>
          <a:p>
            <a:r>
              <a:rPr lang="en-US" dirty="0" smtClean="0"/>
              <a:t>The Campers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713" y="963304"/>
            <a:ext cx="7556313" cy="517558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There is just </a:t>
            </a:r>
            <a:r>
              <a:rPr lang="en-US" b="1" dirty="0" smtClean="0">
                <a:latin typeface="Century Gothic"/>
                <a:cs typeface="Century Gothic"/>
              </a:rPr>
              <a:t>one hour </a:t>
            </a:r>
            <a:r>
              <a:rPr lang="en-US" dirty="0" smtClean="0">
                <a:latin typeface="Century Gothic"/>
                <a:cs typeface="Century Gothic"/>
              </a:rPr>
              <a:t>of daylight left, so there’s just enough time to split up, venture down a path, see if the campsite is there, come back, and then bring everyone back down the right road.</a:t>
            </a:r>
          </a:p>
          <a:p>
            <a:r>
              <a:rPr lang="en-US" dirty="0" smtClean="0">
                <a:latin typeface="Century Gothic"/>
                <a:cs typeface="Century Gothic"/>
              </a:rPr>
              <a:t>The problem is that two of the campers are </a:t>
            </a:r>
            <a:r>
              <a:rPr lang="en-US" b="1" dirty="0" smtClean="0">
                <a:latin typeface="Century Gothic"/>
                <a:cs typeface="Century Gothic"/>
              </a:rPr>
              <a:t>not always truthful</a:t>
            </a:r>
            <a:r>
              <a:rPr lang="en-US" dirty="0" smtClean="0">
                <a:latin typeface="Century Gothic"/>
                <a:cs typeface="Century Gothic"/>
              </a:rPr>
              <a:t>…and you don’t know which two they are!</a:t>
            </a:r>
            <a:br>
              <a:rPr lang="en-US" dirty="0" smtClean="0">
                <a:latin typeface="Century Gothic"/>
                <a:cs typeface="Century Gothic"/>
              </a:rPr>
            </a:br>
            <a:r>
              <a:rPr lang="en-US" dirty="0" smtClean="0">
                <a:latin typeface="Century Gothic"/>
                <a:cs typeface="Century Gothic"/>
              </a:rPr>
              <a:t/>
            </a:r>
            <a:br>
              <a:rPr lang="en-US" dirty="0" smtClean="0">
                <a:latin typeface="Century Gothic"/>
                <a:cs typeface="Century Gothic"/>
              </a:rPr>
            </a:br>
            <a:r>
              <a:rPr lang="en-US" dirty="0" smtClean="0">
                <a:latin typeface="Century Gothic"/>
                <a:cs typeface="Century Gothic"/>
              </a:rPr>
              <a:t> How do you divide the campers into groups so that you can tell for sure what road leads to the camp? </a:t>
            </a:r>
            <a:br>
              <a:rPr lang="en-US" dirty="0" smtClean="0">
                <a:latin typeface="Century Gothic"/>
                <a:cs typeface="Century Gothic"/>
              </a:rPr>
            </a:br>
            <a:r>
              <a:rPr lang="en-US" dirty="0" smtClean="0">
                <a:latin typeface="Century Gothic"/>
                <a:cs typeface="Century Gothic"/>
              </a:rPr>
              <a:t/>
            </a:r>
            <a:br>
              <a:rPr lang="en-US" dirty="0" smtClean="0">
                <a:latin typeface="Century Gothic"/>
                <a:cs typeface="Century Gothic"/>
              </a:rPr>
            </a:br>
            <a:r>
              <a:rPr lang="en-US" u="sng" dirty="0" smtClean="0">
                <a:latin typeface="Century Gothic"/>
                <a:cs typeface="Century Gothic"/>
              </a:rPr>
              <a:t>Remember</a:t>
            </a:r>
            <a:r>
              <a:rPr lang="en-US" dirty="0" smtClean="0">
                <a:latin typeface="Century Gothic"/>
                <a:cs typeface="Century Gothic"/>
              </a:rPr>
              <a:t>: The </a:t>
            </a:r>
            <a:br>
              <a:rPr lang="en-US" dirty="0" smtClean="0">
                <a:latin typeface="Century Gothic"/>
                <a:cs typeface="Century Gothic"/>
              </a:rPr>
            </a:br>
            <a:r>
              <a:rPr lang="en-US" dirty="0" smtClean="0">
                <a:latin typeface="Century Gothic"/>
                <a:cs typeface="Century Gothic"/>
              </a:rPr>
              <a:t>untruthful campers don’t </a:t>
            </a:r>
            <a:br>
              <a:rPr lang="en-US" dirty="0" smtClean="0">
                <a:latin typeface="Century Gothic"/>
                <a:cs typeface="Century Gothic"/>
              </a:rPr>
            </a:br>
            <a:r>
              <a:rPr lang="en-US" b="1" dirty="0" smtClean="0">
                <a:latin typeface="Century Gothic"/>
                <a:cs typeface="Century Gothic"/>
              </a:rPr>
              <a:t>always </a:t>
            </a:r>
            <a:r>
              <a:rPr lang="en-US" dirty="0" smtClean="0">
                <a:latin typeface="Century Gothic"/>
                <a:cs typeface="Century Gothic"/>
              </a:rPr>
              <a:t>lie—sometimes</a:t>
            </a:r>
            <a:br>
              <a:rPr lang="en-US" dirty="0" smtClean="0">
                <a:latin typeface="Century Gothic"/>
                <a:cs typeface="Century Gothic"/>
              </a:rPr>
            </a:br>
            <a:r>
              <a:rPr lang="en-US" dirty="0" smtClean="0">
                <a:latin typeface="Century Gothic"/>
                <a:cs typeface="Century Gothic"/>
              </a:rPr>
              <a:t> they may tell the truth.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3168" y="4214046"/>
            <a:ext cx="1379875" cy="550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80476" y="4057855"/>
            <a:ext cx="1555734" cy="6924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800" dirty="0" smtClean="0">
                <a:latin typeface="Burst My Bubble"/>
                <a:cs typeface="Burst My Bubble"/>
              </a:rPr>
              <a:t>Liars???</a:t>
            </a:r>
            <a:endParaRPr lang="en-US" sz="3800" dirty="0">
              <a:latin typeface="Burst My Bubble"/>
              <a:cs typeface="Burst My Bubble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6236418" y="4677645"/>
            <a:ext cx="411541" cy="513610"/>
          </a:xfrm>
          <a:prstGeom prst="downArrow">
            <a:avLst/>
          </a:prstGeom>
          <a:gradFill>
            <a:gsLst>
              <a:gs pos="0">
                <a:srgbClr val="800000"/>
              </a:gs>
              <a:gs pos="100000">
                <a:srgbClr val="FF0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6647959" y="4677645"/>
            <a:ext cx="411541" cy="513610"/>
          </a:xfrm>
          <a:prstGeom prst="downArrow">
            <a:avLst/>
          </a:prstGeom>
          <a:gradFill>
            <a:gsLst>
              <a:gs pos="0">
                <a:srgbClr val="800000"/>
              </a:gs>
              <a:gs pos="100000">
                <a:srgbClr val="FF0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70766" y="6659237"/>
            <a:ext cx="9314766" cy="198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 flipH="1">
            <a:off x="6627022" y="5235636"/>
            <a:ext cx="311885" cy="302765"/>
          </a:xfrm>
          <a:prstGeom prst="smileyFace">
            <a:avLst>
              <a:gd name="adj" fmla="val -465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4"/>
          </p:cNvCxnSpPr>
          <p:nvPr/>
        </p:nvCxnSpPr>
        <p:spPr>
          <a:xfrm rot="5400000">
            <a:off x="6612642" y="5706167"/>
            <a:ext cx="338088" cy="2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6572515" y="5930993"/>
            <a:ext cx="262398" cy="153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6729736" y="5929714"/>
            <a:ext cx="262398" cy="155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627022" y="5649415"/>
            <a:ext cx="311885" cy="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flipH="1">
            <a:off x="5542901" y="5216538"/>
            <a:ext cx="311886" cy="903250"/>
            <a:chOff x="2820003" y="5042819"/>
            <a:chExt cx="569604" cy="1671603"/>
          </a:xfrm>
        </p:grpSpPr>
        <p:sp>
          <p:nvSpPr>
            <p:cNvPr id="17" name="Smiley Face 16"/>
            <p:cNvSpPr/>
            <p:nvPr/>
          </p:nvSpPr>
          <p:spPr>
            <a:xfrm>
              <a:off x="2820003" y="5042819"/>
              <a:ext cx="569603" cy="560313"/>
            </a:xfrm>
            <a:prstGeom prst="smileyFac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4"/>
            </p:cNvCxnSpPr>
            <p:nvPr/>
          </p:nvCxnSpPr>
          <p:spPr>
            <a:xfrm rot="16200000" flipH="1">
              <a:off x="2794298" y="5913638"/>
              <a:ext cx="625683" cy="46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3006736" y="6331550"/>
              <a:ext cx="485608" cy="2801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2719601" y="6329215"/>
              <a:ext cx="485607" cy="2848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820003" y="5808580"/>
              <a:ext cx="56960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 flipH="1">
            <a:off x="5924532" y="5224516"/>
            <a:ext cx="311886" cy="903250"/>
            <a:chOff x="2820003" y="5042819"/>
            <a:chExt cx="569604" cy="1671603"/>
          </a:xfrm>
        </p:grpSpPr>
        <p:sp>
          <p:nvSpPr>
            <p:cNvPr id="23" name="Smiley Face 22"/>
            <p:cNvSpPr/>
            <p:nvPr/>
          </p:nvSpPr>
          <p:spPr>
            <a:xfrm>
              <a:off x="2820003" y="5042819"/>
              <a:ext cx="569603" cy="560313"/>
            </a:xfrm>
            <a:prstGeom prst="smileyFac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3" idx="4"/>
            </p:cNvCxnSpPr>
            <p:nvPr/>
          </p:nvCxnSpPr>
          <p:spPr>
            <a:xfrm rot="16200000" flipH="1">
              <a:off x="2794298" y="5913638"/>
              <a:ext cx="625683" cy="46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3006736" y="6331550"/>
              <a:ext cx="485608" cy="2801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2719601" y="6329215"/>
              <a:ext cx="485607" cy="2848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820003" y="5808580"/>
              <a:ext cx="56960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Smiley Face 28"/>
          <p:cNvSpPr/>
          <p:nvPr/>
        </p:nvSpPr>
        <p:spPr>
          <a:xfrm flipH="1">
            <a:off x="6286489" y="5224170"/>
            <a:ext cx="311885" cy="302765"/>
          </a:xfrm>
          <a:prstGeom prst="smileyFace">
            <a:avLst>
              <a:gd name="adj" fmla="val -465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9" idx="4"/>
          </p:cNvCxnSpPr>
          <p:nvPr/>
        </p:nvCxnSpPr>
        <p:spPr>
          <a:xfrm rot="5400000">
            <a:off x="6272109" y="5694701"/>
            <a:ext cx="338088" cy="2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6231982" y="5919527"/>
            <a:ext cx="262398" cy="153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6389203" y="5918248"/>
            <a:ext cx="262398" cy="155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286489" y="5637949"/>
            <a:ext cx="311885" cy="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4937567" y="4574916"/>
            <a:ext cx="671640" cy="1849036"/>
            <a:chOff x="2820003" y="5042819"/>
            <a:chExt cx="569604" cy="1671603"/>
          </a:xfrm>
        </p:grpSpPr>
        <p:sp>
          <p:nvSpPr>
            <p:cNvPr id="35" name="Smiley Face 34"/>
            <p:cNvSpPr/>
            <p:nvPr/>
          </p:nvSpPr>
          <p:spPr>
            <a:xfrm>
              <a:off x="2820003" y="5042819"/>
              <a:ext cx="569603" cy="560313"/>
            </a:xfrm>
            <a:prstGeom prst="smileyFac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stCxn id="35" idx="4"/>
            </p:cNvCxnSpPr>
            <p:nvPr/>
          </p:nvCxnSpPr>
          <p:spPr>
            <a:xfrm rot="16200000" flipH="1">
              <a:off x="2794298" y="5913638"/>
              <a:ext cx="625683" cy="46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3006736" y="6331550"/>
              <a:ext cx="485608" cy="2801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2719601" y="6329215"/>
              <a:ext cx="485607" cy="2848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820003" y="5808580"/>
              <a:ext cx="56960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4872203" y="4274397"/>
            <a:ext cx="852731" cy="403248"/>
            <a:chOff x="1344639" y="4462139"/>
            <a:chExt cx="852731" cy="403248"/>
          </a:xfrm>
        </p:grpSpPr>
        <p:sp>
          <p:nvSpPr>
            <p:cNvPr id="41" name="Can 40"/>
            <p:cNvSpPr/>
            <p:nvPr/>
          </p:nvSpPr>
          <p:spPr>
            <a:xfrm>
              <a:off x="1344639" y="4753323"/>
              <a:ext cx="852731" cy="112064"/>
            </a:xfrm>
            <a:prstGeom prst="can">
              <a:avLst>
                <a:gd name="adj" fmla="val 50000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an 41"/>
            <p:cNvSpPr/>
            <p:nvPr/>
          </p:nvSpPr>
          <p:spPr>
            <a:xfrm>
              <a:off x="1512038" y="4473164"/>
              <a:ext cx="494900" cy="326850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an 42"/>
            <p:cNvSpPr/>
            <p:nvPr/>
          </p:nvSpPr>
          <p:spPr>
            <a:xfrm>
              <a:off x="1512038" y="4462139"/>
              <a:ext cx="494900" cy="151106"/>
            </a:xfrm>
            <a:prstGeom prst="can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3704435" y="5198648"/>
            <a:ext cx="311886" cy="903250"/>
            <a:chOff x="2820003" y="5042819"/>
            <a:chExt cx="569604" cy="1671603"/>
          </a:xfrm>
        </p:grpSpPr>
        <p:sp>
          <p:nvSpPr>
            <p:cNvPr id="45" name="Smiley Face 44"/>
            <p:cNvSpPr/>
            <p:nvPr/>
          </p:nvSpPr>
          <p:spPr>
            <a:xfrm>
              <a:off x="2820003" y="5042819"/>
              <a:ext cx="569603" cy="560313"/>
            </a:xfrm>
            <a:prstGeom prst="smileyFac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5" idx="4"/>
            </p:cNvCxnSpPr>
            <p:nvPr/>
          </p:nvCxnSpPr>
          <p:spPr>
            <a:xfrm rot="16200000" flipH="1">
              <a:off x="2794298" y="5913638"/>
              <a:ext cx="625683" cy="46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3006736" y="6331550"/>
              <a:ext cx="485608" cy="2801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2719601" y="6329215"/>
              <a:ext cx="485607" cy="2848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820003" y="5808580"/>
              <a:ext cx="56960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 flipH="1">
            <a:off x="4089600" y="5197440"/>
            <a:ext cx="311886" cy="903250"/>
            <a:chOff x="2820003" y="5042819"/>
            <a:chExt cx="569604" cy="1671603"/>
          </a:xfrm>
        </p:grpSpPr>
        <p:sp>
          <p:nvSpPr>
            <p:cNvPr id="51" name="Smiley Face 50"/>
            <p:cNvSpPr/>
            <p:nvPr/>
          </p:nvSpPr>
          <p:spPr>
            <a:xfrm>
              <a:off x="2820003" y="5042819"/>
              <a:ext cx="569603" cy="560313"/>
            </a:xfrm>
            <a:prstGeom prst="smileyFac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>
              <a:stCxn id="51" idx="4"/>
            </p:cNvCxnSpPr>
            <p:nvPr/>
          </p:nvCxnSpPr>
          <p:spPr>
            <a:xfrm rot="16200000" flipH="1">
              <a:off x="2794298" y="5913638"/>
              <a:ext cx="625683" cy="46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H="1">
              <a:off x="3006736" y="6331550"/>
              <a:ext cx="485608" cy="2801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2719601" y="6329215"/>
              <a:ext cx="485607" cy="2848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820003" y="5808580"/>
              <a:ext cx="56960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 flipH="1">
            <a:off x="4471231" y="5205418"/>
            <a:ext cx="311886" cy="903250"/>
            <a:chOff x="2820003" y="5042819"/>
            <a:chExt cx="569604" cy="1671603"/>
          </a:xfrm>
        </p:grpSpPr>
        <p:sp>
          <p:nvSpPr>
            <p:cNvPr id="57" name="Smiley Face 56"/>
            <p:cNvSpPr/>
            <p:nvPr/>
          </p:nvSpPr>
          <p:spPr>
            <a:xfrm>
              <a:off x="2820003" y="5042819"/>
              <a:ext cx="569603" cy="560313"/>
            </a:xfrm>
            <a:prstGeom prst="smileyFac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>
              <a:stCxn id="57" idx="4"/>
            </p:cNvCxnSpPr>
            <p:nvPr/>
          </p:nvCxnSpPr>
          <p:spPr>
            <a:xfrm rot="16200000" flipH="1">
              <a:off x="2794298" y="5913638"/>
              <a:ext cx="625683" cy="46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 flipH="1">
              <a:off x="3006736" y="6331550"/>
              <a:ext cx="485608" cy="2801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2719601" y="6329215"/>
              <a:ext cx="485607" cy="2848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820003" y="5808580"/>
              <a:ext cx="56960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flipH="1">
            <a:off x="4833187" y="5205072"/>
            <a:ext cx="311886" cy="903250"/>
            <a:chOff x="2820003" y="5042819"/>
            <a:chExt cx="569604" cy="1671603"/>
          </a:xfrm>
        </p:grpSpPr>
        <p:sp>
          <p:nvSpPr>
            <p:cNvPr id="63" name="Smiley Face 62"/>
            <p:cNvSpPr/>
            <p:nvPr/>
          </p:nvSpPr>
          <p:spPr>
            <a:xfrm>
              <a:off x="2820003" y="5042819"/>
              <a:ext cx="569603" cy="560313"/>
            </a:xfrm>
            <a:prstGeom prst="smileyFac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>
              <a:stCxn id="63" idx="4"/>
            </p:cNvCxnSpPr>
            <p:nvPr/>
          </p:nvCxnSpPr>
          <p:spPr>
            <a:xfrm rot="16200000" flipH="1">
              <a:off x="2794298" y="5913638"/>
              <a:ext cx="625683" cy="46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6200000" flipH="1">
              <a:off x="3006736" y="6331550"/>
              <a:ext cx="485608" cy="2801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2719601" y="6329215"/>
              <a:ext cx="485607" cy="2848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820003" y="5808580"/>
              <a:ext cx="56960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/>
        </p:nvSpPr>
        <p:spPr>
          <a:xfrm>
            <a:off x="578000" y="1774800"/>
            <a:ext cx="4045800" cy="43041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dirty="0">
                <a:latin typeface="Century Gothic"/>
                <a:cs typeface="Century Gothic"/>
              </a:rPr>
              <a:t>Sending the counselor down one road eliminates that path</a:t>
            </a:r>
          </a:p>
          <a:p>
            <a:endParaRPr dirty="0">
              <a:latin typeface="Century Gothic"/>
              <a:cs typeface="Century Gothic"/>
            </a:endParaRPr>
          </a:p>
          <a:p>
            <a:pPr lvl="0" rtl="0">
              <a:buNone/>
            </a:pPr>
            <a:r>
              <a:rPr lang="en" sz="2400" dirty="0">
                <a:latin typeface="Century Gothic"/>
                <a:cs typeface="Century Gothic"/>
              </a:rPr>
              <a:t>Group the campers in two groups of three and one group of two</a:t>
            </a:r>
          </a:p>
          <a:p>
            <a:endParaRPr dirty="0">
              <a:latin typeface="Century Gothic"/>
              <a:cs typeface="Century Gothic"/>
            </a:endParaRPr>
          </a:p>
          <a:p>
            <a:pPr>
              <a:buNone/>
            </a:pPr>
            <a:r>
              <a:rPr lang="en" sz="2400" dirty="0">
                <a:latin typeface="Century Gothic"/>
                <a:cs typeface="Century Gothic"/>
              </a:rPr>
              <a:t>The counselor will ask the campers if they found the campsite.</a:t>
            </a:r>
          </a:p>
        </p:txBody>
      </p:sp>
      <p:sp>
        <p:nvSpPr>
          <p:cNvPr id="496" name="Shape 496"/>
          <p:cNvSpPr/>
          <p:nvPr/>
        </p:nvSpPr>
        <p:spPr>
          <a:xfrm>
            <a:off x="5210661" y="2088261"/>
            <a:ext cx="3625500" cy="3381600"/>
          </a:xfrm>
          <a:prstGeom prst="mathPlus">
            <a:avLst>
              <a:gd name="adj1" fmla="val 9276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97" name="Shape 497"/>
          <p:cNvSpPr/>
          <p:nvPr/>
        </p:nvSpPr>
        <p:spPr>
          <a:xfrm>
            <a:off x="6642128" y="4978142"/>
            <a:ext cx="889800" cy="1008599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98" name="Shape 498"/>
          <p:cNvSpPr txBox="1"/>
          <p:nvPr/>
        </p:nvSpPr>
        <p:spPr>
          <a:xfrm>
            <a:off x="6491159" y="5262411"/>
            <a:ext cx="1417453" cy="414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/>
              <a:t>Counselor</a:t>
            </a:r>
          </a:p>
        </p:txBody>
      </p:sp>
      <p:sp>
        <p:nvSpPr>
          <p:cNvPr id="499" name="Shape 499"/>
          <p:cNvSpPr/>
          <p:nvPr/>
        </p:nvSpPr>
        <p:spPr>
          <a:xfrm>
            <a:off x="8171842" y="3274689"/>
            <a:ext cx="889800" cy="1008599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0" name="Shape 500"/>
          <p:cNvSpPr/>
          <p:nvPr/>
        </p:nvSpPr>
        <p:spPr>
          <a:xfrm>
            <a:off x="5049942" y="3274689"/>
            <a:ext cx="889800" cy="1008599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1" name="Shape 501"/>
          <p:cNvSpPr/>
          <p:nvPr/>
        </p:nvSpPr>
        <p:spPr>
          <a:xfrm>
            <a:off x="6578530" y="1694443"/>
            <a:ext cx="889800" cy="1008599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2" name="Shape 502"/>
          <p:cNvSpPr txBox="1"/>
          <p:nvPr/>
        </p:nvSpPr>
        <p:spPr>
          <a:xfrm>
            <a:off x="4986145" y="3575721"/>
            <a:ext cx="942299" cy="5591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800"/>
              <a:t>1, 2, 3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6589930" y="1961593"/>
            <a:ext cx="867000" cy="3218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800"/>
              <a:t>4, 5, 6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8350482" y="3660458"/>
            <a:ext cx="583199" cy="372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800"/>
              <a:t>7, 8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484275" y="453025"/>
            <a:ext cx="3843000" cy="13434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4800"/>
              <a:t>Solution</a:t>
            </a:r>
          </a:p>
        </p:txBody>
      </p:sp>
      <p:sp>
        <p:nvSpPr>
          <p:cNvPr id="17" name="Shape 510"/>
          <p:cNvSpPr txBox="1"/>
          <p:nvPr/>
        </p:nvSpPr>
        <p:spPr>
          <a:xfrm>
            <a:off x="4482615" y="717968"/>
            <a:ext cx="3629963" cy="812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dirty="0">
                <a:latin typeface="Century Gothic"/>
                <a:cs typeface="Century Gothic"/>
              </a:rPr>
              <a:t>Let's number the </a:t>
            </a:r>
          </a:p>
          <a:p>
            <a:pPr lvl="0" rtl="0">
              <a:buNone/>
            </a:pPr>
            <a:r>
              <a:rPr lang="en" sz="2400" dirty="0">
                <a:latin typeface="Century Gothic"/>
                <a:cs typeface="Century Gothic"/>
              </a:rPr>
              <a:t>campers 1 through 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70766" y="6659237"/>
            <a:ext cx="9314766" cy="198763"/>
          </a:xfrm>
          <a:prstGeom prst="rect">
            <a:avLst/>
          </a:prstGeom>
          <a:gradFill>
            <a:gsLst>
              <a:gs pos="0">
                <a:srgbClr val="29A815"/>
              </a:gs>
              <a:gs pos="100000">
                <a:srgbClr val="CCFFCC"/>
              </a:gs>
            </a:gsLst>
          </a:gradFill>
          <a:ln>
            <a:gradFill flip="none" rotWithShape="1">
              <a:gsLst>
                <a:gs pos="0">
                  <a:srgbClr val="CCFFCC"/>
                </a:gs>
                <a:gs pos="100000">
                  <a:srgbClr val="29A81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/>
        </p:nvSpPr>
        <p:spPr>
          <a:xfrm>
            <a:off x="4482615" y="717968"/>
            <a:ext cx="3629963" cy="812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dirty="0">
                <a:latin typeface="Century Gothic"/>
                <a:cs typeface="Century Gothic"/>
              </a:rPr>
              <a:t>Let's number the </a:t>
            </a:r>
          </a:p>
          <a:p>
            <a:pPr lvl="0" rtl="0">
              <a:buNone/>
            </a:pPr>
            <a:r>
              <a:rPr lang="en" sz="2400" dirty="0">
                <a:latin typeface="Century Gothic"/>
                <a:cs typeface="Century Gothic"/>
              </a:rPr>
              <a:t>campers 1 through 8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578000" y="2155800"/>
            <a:ext cx="4045800" cy="364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dirty="0">
                <a:latin typeface="Century Gothic"/>
                <a:cs typeface="Century Gothic"/>
              </a:rPr>
              <a:t>We always know the counselor will tell the truth so we can essentially eliminate one path.</a:t>
            </a:r>
          </a:p>
        </p:txBody>
      </p:sp>
      <p:sp>
        <p:nvSpPr>
          <p:cNvPr id="512" name="Shape 512"/>
          <p:cNvSpPr/>
          <p:nvPr/>
        </p:nvSpPr>
        <p:spPr>
          <a:xfrm>
            <a:off x="5210661" y="2088261"/>
            <a:ext cx="3625500" cy="3381600"/>
          </a:xfrm>
          <a:prstGeom prst="mathPlus">
            <a:avLst>
              <a:gd name="adj1" fmla="val 9276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6642128" y="4978142"/>
            <a:ext cx="889800" cy="1008599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4" name="Shape 514"/>
          <p:cNvSpPr txBox="1"/>
          <p:nvPr/>
        </p:nvSpPr>
        <p:spPr>
          <a:xfrm>
            <a:off x="6523179" y="5274992"/>
            <a:ext cx="1127700" cy="414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Counselor</a:t>
            </a:r>
          </a:p>
        </p:txBody>
      </p:sp>
      <p:sp>
        <p:nvSpPr>
          <p:cNvPr id="515" name="Shape 515"/>
          <p:cNvSpPr/>
          <p:nvPr/>
        </p:nvSpPr>
        <p:spPr>
          <a:xfrm>
            <a:off x="8171842" y="3274689"/>
            <a:ext cx="889800" cy="1008599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6" name="Shape 516"/>
          <p:cNvSpPr/>
          <p:nvPr/>
        </p:nvSpPr>
        <p:spPr>
          <a:xfrm>
            <a:off x="5049942" y="3274689"/>
            <a:ext cx="889800" cy="1008599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6578530" y="1694443"/>
            <a:ext cx="889800" cy="1008599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8" name="Shape 518"/>
          <p:cNvSpPr txBox="1"/>
          <p:nvPr/>
        </p:nvSpPr>
        <p:spPr>
          <a:xfrm>
            <a:off x="4986145" y="3575721"/>
            <a:ext cx="942299" cy="5591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1, 2, 3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6589930" y="1961593"/>
            <a:ext cx="867000" cy="3218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4, 5, 6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8350482" y="3660458"/>
            <a:ext cx="583199" cy="372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7, 8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780800" y="351043"/>
            <a:ext cx="3843000" cy="13434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4800" dirty="0"/>
              <a:t>Solution</a:t>
            </a:r>
          </a:p>
        </p:txBody>
      </p:sp>
      <p:sp>
        <p:nvSpPr>
          <p:cNvPr id="522" name="Shape 522"/>
          <p:cNvSpPr/>
          <p:nvPr/>
        </p:nvSpPr>
        <p:spPr>
          <a:xfrm>
            <a:off x="6191504" y="3950425"/>
            <a:ext cx="1530899" cy="2171400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23" name="Shape 523"/>
          <p:cNvSpPr txBox="1"/>
          <p:nvPr/>
        </p:nvSpPr>
        <p:spPr>
          <a:xfrm>
            <a:off x="5980755" y="3597025"/>
            <a:ext cx="976199" cy="429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Path 1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7242305" y="3597025"/>
            <a:ext cx="976199" cy="429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Path 3</a:t>
            </a:r>
          </a:p>
        </p:txBody>
      </p:sp>
      <p:sp>
        <p:nvSpPr>
          <p:cNvPr id="525" name="Shape 525"/>
          <p:cNvSpPr txBox="1"/>
          <p:nvPr/>
        </p:nvSpPr>
        <p:spPr>
          <a:xfrm rot="-5360912">
            <a:off x="6577810" y="2859093"/>
            <a:ext cx="976263" cy="429626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Path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70766" y="6659237"/>
            <a:ext cx="9314766" cy="198763"/>
          </a:xfrm>
          <a:prstGeom prst="rect">
            <a:avLst/>
          </a:prstGeom>
          <a:gradFill>
            <a:gsLst>
              <a:gs pos="0">
                <a:srgbClr val="29A815"/>
              </a:gs>
              <a:gs pos="100000">
                <a:srgbClr val="CCFFCC"/>
              </a:gs>
            </a:gsLst>
          </a:gradFill>
          <a:ln>
            <a:gradFill flip="none" rotWithShape="1">
              <a:gsLst>
                <a:gs pos="0">
                  <a:srgbClr val="CCFFCC"/>
                </a:gs>
                <a:gs pos="100000">
                  <a:srgbClr val="29A81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/>
        </p:nvSpPr>
        <p:spPr>
          <a:xfrm>
            <a:off x="382875" y="1421575"/>
            <a:ext cx="4045800" cy="364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dirty="0"/>
              <a:t>In the case that the liars are telling the truth, the solution is straightforward.</a:t>
            </a:r>
          </a:p>
          <a:p>
            <a:endParaRPr dirty="0"/>
          </a:p>
          <a:p>
            <a:endParaRPr dirty="0"/>
          </a:p>
        </p:txBody>
      </p:sp>
      <p:sp>
        <p:nvSpPr>
          <p:cNvPr id="531" name="Shape 531"/>
          <p:cNvSpPr/>
          <p:nvPr/>
        </p:nvSpPr>
        <p:spPr>
          <a:xfrm>
            <a:off x="5163811" y="470017"/>
            <a:ext cx="3625500" cy="3381600"/>
          </a:xfrm>
          <a:prstGeom prst="mathPlus">
            <a:avLst>
              <a:gd name="adj1" fmla="val 9276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8124992" y="1656446"/>
            <a:ext cx="889800" cy="1008599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5003092" y="1656446"/>
            <a:ext cx="889800" cy="1008599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34" name="Shape 534"/>
          <p:cNvSpPr/>
          <p:nvPr/>
        </p:nvSpPr>
        <p:spPr>
          <a:xfrm>
            <a:off x="6531680" y="76200"/>
            <a:ext cx="889800" cy="1008599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35" name="Shape 535"/>
          <p:cNvSpPr txBox="1"/>
          <p:nvPr/>
        </p:nvSpPr>
        <p:spPr>
          <a:xfrm>
            <a:off x="4939295" y="1957478"/>
            <a:ext cx="942299" cy="5591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1, 2, 3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6543080" y="343350"/>
            <a:ext cx="867000" cy="3218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4, 5, 6</a:t>
            </a:r>
          </a:p>
        </p:txBody>
      </p:sp>
      <p:sp>
        <p:nvSpPr>
          <p:cNvPr id="537" name="Shape 537"/>
          <p:cNvSpPr txBox="1"/>
          <p:nvPr/>
        </p:nvSpPr>
        <p:spPr>
          <a:xfrm>
            <a:off x="8303632" y="2042215"/>
            <a:ext cx="583199" cy="372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7, 8</a:t>
            </a:r>
          </a:p>
        </p:txBody>
      </p:sp>
      <p:sp>
        <p:nvSpPr>
          <p:cNvPr id="539" name="Shape 539"/>
          <p:cNvSpPr/>
          <p:nvPr/>
        </p:nvSpPr>
        <p:spPr>
          <a:xfrm>
            <a:off x="6211111" y="2323825"/>
            <a:ext cx="1530899" cy="2171400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41" name="Shape 541"/>
          <p:cNvSpPr txBox="1"/>
          <p:nvPr/>
        </p:nvSpPr>
        <p:spPr>
          <a:xfrm>
            <a:off x="5983200" y="1998895"/>
            <a:ext cx="976199" cy="429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Path 1</a:t>
            </a:r>
          </a:p>
        </p:txBody>
      </p:sp>
      <p:sp>
        <p:nvSpPr>
          <p:cNvPr id="542" name="Shape 542"/>
          <p:cNvSpPr txBox="1"/>
          <p:nvPr/>
        </p:nvSpPr>
        <p:spPr>
          <a:xfrm>
            <a:off x="7244750" y="1998895"/>
            <a:ext cx="976199" cy="429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Path 3</a:t>
            </a:r>
          </a:p>
        </p:txBody>
      </p:sp>
      <p:sp>
        <p:nvSpPr>
          <p:cNvPr id="543" name="Shape 543"/>
          <p:cNvSpPr txBox="1"/>
          <p:nvPr/>
        </p:nvSpPr>
        <p:spPr>
          <a:xfrm rot="-5360912">
            <a:off x="6504054" y="1260964"/>
            <a:ext cx="976263" cy="429626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Path 2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148750" y="3244244"/>
          <a:ext cx="6770536" cy="2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634"/>
                <a:gridCol w="1692634"/>
                <a:gridCol w="1692634"/>
                <a:gridCol w="1692634"/>
              </a:tblGrid>
              <a:tr h="983682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dirty="0"/>
                        <a:t>Camp Location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dirty="0"/>
                        <a:t>Answers: 1, 2, 3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Answers: 4,5, 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dirty="0"/>
                        <a:t>Answers: 7, 8</a:t>
                      </a:r>
                    </a:p>
                  </a:txBody>
                  <a:tcPr marL="91425" marR="91425" marT="91425" marB="91425"/>
                </a:tc>
              </a:tr>
              <a:tr h="614786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dirty="0"/>
                        <a:t>Path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dirty="0"/>
                        <a:t>Yes, Yes, Yes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dirty="0"/>
                        <a:t>No, No, No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No, No</a:t>
                      </a:r>
                    </a:p>
                  </a:txBody>
                  <a:tcPr marL="91425" marR="91425" marT="91425" marB="91425"/>
                </a:tc>
              </a:tr>
              <a:tr h="614786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Path 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dirty="0"/>
                        <a:t>No, No, No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dirty="0"/>
                        <a:t>Yes, Yes, Yes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dirty="0"/>
                        <a:t>No, No</a:t>
                      </a:r>
                    </a:p>
                  </a:txBody>
                  <a:tcPr marL="91425" marR="91425" marT="91425" marB="91425"/>
                </a:tc>
              </a:tr>
              <a:tr h="614786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Path 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dirty="0"/>
                        <a:t>No, No, No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dirty="0"/>
                        <a:t>No, No, No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dirty="0"/>
                        <a:t>Yes, Yes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-170766" y="6659237"/>
            <a:ext cx="9314766" cy="198763"/>
          </a:xfrm>
          <a:prstGeom prst="rect">
            <a:avLst/>
          </a:prstGeom>
          <a:gradFill>
            <a:gsLst>
              <a:gs pos="0">
                <a:srgbClr val="29A815"/>
              </a:gs>
              <a:gs pos="100000">
                <a:srgbClr val="CCFFCC"/>
              </a:gs>
            </a:gsLst>
          </a:gradFill>
          <a:ln>
            <a:gradFill flip="none" rotWithShape="1">
              <a:gsLst>
                <a:gs pos="0">
                  <a:srgbClr val="CCFFCC"/>
                </a:gs>
                <a:gs pos="100000">
                  <a:srgbClr val="29A81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 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875668" cy="4144963"/>
          </a:xfrm>
        </p:spPr>
        <p:txBody>
          <a:bodyPr/>
          <a:lstStyle/>
          <a:p>
            <a:r>
              <a:rPr lang="en-US" dirty="0" smtClean="0">
                <a:latin typeface="Century Gothic"/>
                <a:cs typeface="Century Gothic"/>
              </a:rPr>
              <a:t>You meet two brothers. One of the brothers is named John</a:t>
            </a:r>
          </a:p>
          <a:p>
            <a:r>
              <a:rPr lang="en-US" dirty="0" smtClean="0">
                <a:latin typeface="Century Gothic"/>
                <a:cs typeface="Century Gothic"/>
              </a:rPr>
              <a:t>One brother </a:t>
            </a:r>
            <a:r>
              <a:rPr lang="en-US" u="sng" dirty="0" smtClean="0">
                <a:latin typeface="Century Gothic"/>
                <a:cs typeface="Century Gothic"/>
              </a:rPr>
              <a:t>always tells the truth</a:t>
            </a:r>
            <a:r>
              <a:rPr lang="en-US" dirty="0" smtClean="0">
                <a:latin typeface="Century Gothic"/>
                <a:cs typeface="Century Gothic"/>
              </a:rPr>
              <a:t>, and one brother </a:t>
            </a:r>
            <a:r>
              <a:rPr lang="en-US" u="sng" dirty="0" smtClean="0">
                <a:latin typeface="Century Gothic"/>
                <a:cs typeface="Century Gothic"/>
              </a:rPr>
              <a:t>always lies</a:t>
            </a:r>
            <a:r>
              <a:rPr lang="en-US" dirty="0" smtClean="0">
                <a:latin typeface="Century Gothic"/>
                <a:cs typeface="Century Gothic"/>
              </a:rPr>
              <a:t>.</a:t>
            </a:r>
          </a:p>
          <a:p>
            <a:r>
              <a:rPr lang="en-US" dirty="0" smtClean="0">
                <a:latin typeface="Century Gothic"/>
                <a:cs typeface="Century Gothic"/>
              </a:rPr>
              <a:t>You have only one chance to ask a </a:t>
            </a:r>
            <a:r>
              <a:rPr lang="en-US" b="1" dirty="0" smtClean="0">
                <a:latin typeface="Century Gothic"/>
                <a:cs typeface="Century Gothic"/>
              </a:rPr>
              <a:t>single, 3-word </a:t>
            </a:r>
            <a:r>
              <a:rPr lang="en-US" dirty="0" smtClean="0">
                <a:latin typeface="Century Gothic"/>
                <a:cs typeface="Century Gothic"/>
              </a:rPr>
              <a:t>question to </a:t>
            </a:r>
            <a:r>
              <a:rPr lang="en-US" b="1" dirty="0" smtClean="0">
                <a:latin typeface="Century Gothic"/>
                <a:cs typeface="Century Gothic"/>
              </a:rPr>
              <a:t>one </a:t>
            </a:r>
            <a:r>
              <a:rPr lang="en-US" dirty="0" smtClean="0">
                <a:latin typeface="Century Gothic"/>
                <a:cs typeface="Century Gothic"/>
              </a:rPr>
              <a:t>of the brothers. </a:t>
            </a:r>
          </a:p>
          <a:p>
            <a:endParaRPr lang="en-US" dirty="0" smtClean="0">
              <a:latin typeface="Century Gothic"/>
              <a:cs typeface="Century Gothic"/>
            </a:endParaRPr>
          </a:p>
          <a:p>
            <a:r>
              <a:rPr lang="en-US" sz="2800" dirty="0" smtClean="0">
                <a:latin typeface="Century Gothic"/>
                <a:cs typeface="Century Gothic"/>
              </a:rPr>
              <a:t>Can you figure out whether John is a liar?</a:t>
            </a:r>
          </a:p>
        </p:txBody>
      </p:sp>
      <p:sp>
        <p:nvSpPr>
          <p:cNvPr id="6" name="Rectangle 5"/>
          <p:cNvSpPr/>
          <p:nvPr/>
        </p:nvSpPr>
        <p:spPr>
          <a:xfrm>
            <a:off x="-170766" y="6659237"/>
            <a:ext cx="9314766" cy="198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/>
        </p:nvSpPr>
        <p:spPr>
          <a:xfrm>
            <a:off x="562400" y="1530368"/>
            <a:ext cx="4037999" cy="16247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Lets consider the case where one liar lies and the other tells the truth:</a:t>
            </a:r>
          </a:p>
          <a:p>
            <a:endParaRPr/>
          </a:p>
          <a:p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5179436" y="522895"/>
            <a:ext cx="3625500" cy="3381600"/>
          </a:xfrm>
          <a:prstGeom prst="mathPlus">
            <a:avLst>
              <a:gd name="adj1" fmla="val 9276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8140617" y="1709324"/>
            <a:ext cx="889800" cy="1008599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51" name="Shape 551"/>
          <p:cNvSpPr/>
          <p:nvPr/>
        </p:nvSpPr>
        <p:spPr>
          <a:xfrm>
            <a:off x="5018717" y="1709324"/>
            <a:ext cx="889800" cy="1008599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52" name="Shape 552"/>
          <p:cNvSpPr/>
          <p:nvPr/>
        </p:nvSpPr>
        <p:spPr>
          <a:xfrm>
            <a:off x="6547305" y="129078"/>
            <a:ext cx="889800" cy="1008599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53" name="Shape 553"/>
          <p:cNvSpPr txBox="1"/>
          <p:nvPr/>
        </p:nvSpPr>
        <p:spPr>
          <a:xfrm>
            <a:off x="4954920" y="2010356"/>
            <a:ext cx="942299" cy="5591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1, 2, 3</a:t>
            </a:r>
          </a:p>
        </p:txBody>
      </p:sp>
      <p:sp>
        <p:nvSpPr>
          <p:cNvPr id="554" name="Shape 554"/>
          <p:cNvSpPr txBox="1"/>
          <p:nvPr/>
        </p:nvSpPr>
        <p:spPr>
          <a:xfrm>
            <a:off x="6558705" y="396228"/>
            <a:ext cx="867000" cy="3218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4, 5, 6</a:t>
            </a:r>
          </a:p>
        </p:txBody>
      </p:sp>
      <p:sp>
        <p:nvSpPr>
          <p:cNvPr id="555" name="Shape 555"/>
          <p:cNvSpPr txBox="1"/>
          <p:nvPr/>
        </p:nvSpPr>
        <p:spPr>
          <a:xfrm>
            <a:off x="8319257" y="2095093"/>
            <a:ext cx="583199" cy="372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7, 8</a:t>
            </a:r>
          </a:p>
        </p:txBody>
      </p:sp>
      <p:sp>
        <p:nvSpPr>
          <p:cNvPr id="556" name="Shape 556"/>
          <p:cNvSpPr txBox="1"/>
          <p:nvPr/>
        </p:nvSpPr>
        <p:spPr>
          <a:xfrm>
            <a:off x="484275" y="453025"/>
            <a:ext cx="3843000" cy="13434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4800"/>
              <a:t>Solution</a:t>
            </a:r>
          </a:p>
        </p:txBody>
      </p:sp>
      <p:sp>
        <p:nvSpPr>
          <p:cNvPr id="557" name="Shape 557"/>
          <p:cNvSpPr/>
          <p:nvPr/>
        </p:nvSpPr>
        <p:spPr>
          <a:xfrm>
            <a:off x="6088754" y="2385059"/>
            <a:ext cx="1530899" cy="2171400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58" name="Shape 558"/>
          <p:cNvSpPr txBox="1"/>
          <p:nvPr/>
        </p:nvSpPr>
        <p:spPr>
          <a:xfrm>
            <a:off x="5983200" y="1998895"/>
            <a:ext cx="976199" cy="429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800"/>
              <a:t>Path 1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7244750" y="1998895"/>
            <a:ext cx="976199" cy="429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Path 3</a:t>
            </a:r>
          </a:p>
        </p:txBody>
      </p:sp>
      <p:sp>
        <p:nvSpPr>
          <p:cNvPr id="560" name="Shape 560"/>
          <p:cNvSpPr txBox="1"/>
          <p:nvPr/>
        </p:nvSpPr>
        <p:spPr>
          <a:xfrm rot="-5360912">
            <a:off x="6504054" y="1260964"/>
            <a:ext cx="976263" cy="429626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Path 2</a:t>
            </a:r>
          </a:p>
        </p:txBody>
      </p:sp>
      <p:sp>
        <p:nvSpPr>
          <p:cNvPr id="561" name="Shape 561"/>
          <p:cNvSpPr txBox="1"/>
          <p:nvPr/>
        </p:nvSpPr>
        <p:spPr>
          <a:xfrm>
            <a:off x="4995017" y="1241478"/>
            <a:ext cx="937200" cy="4686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800" b="1">
                <a:solidFill>
                  <a:srgbClr val="6AA84F"/>
                </a:solidFill>
              </a:rPr>
              <a:t>CAMP!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169727" y="3065885"/>
          <a:ext cx="6861344" cy="298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336"/>
                <a:gridCol w="1715336"/>
                <a:gridCol w="1715336"/>
                <a:gridCol w="1715336"/>
              </a:tblGrid>
              <a:tr h="10369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dirty="0"/>
                        <a:t>Camp Location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dirty="0"/>
                        <a:t>Answers: 1, 2, 3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Answers: 4,5, 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Answers: 7, 8</a:t>
                      </a:r>
                    </a:p>
                  </a:txBody>
                  <a:tcPr marL="91425" marR="91425" marT="91425" marB="91425"/>
                </a:tc>
              </a:tr>
              <a:tr h="6480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Path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dirty="0"/>
                        <a:t>Yes, Yes, Yes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dirty="0"/>
                        <a:t>No, No, No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No, Yes</a:t>
                      </a:r>
                    </a:p>
                  </a:txBody>
                  <a:tcPr marL="91425" marR="91425" marT="91425" marB="91425"/>
                </a:tc>
              </a:tr>
              <a:tr h="6480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Path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Yes, Yes, Yes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dirty="0"/>
                        <a:t>No, No, Yes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No, No</a:t>
                      </a:r>
                    </a:p>
                  </a:txBody>
                  <a:tcPr marL="91425" marR="91425" marT="91425" marB="91425"/>
                </a:tc>
              </a:tr>
              <a:tr h="6480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Path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Yes, Yes, No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dirty="0"/>
                        <a:t>No, No, No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dirty="0"/>
                        <a:t>No, No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-170766" y="6659237"/>
            <a:ext cx="9314766" cy="198763"/>
          </a:xfrm>
          <a:prstGeom prst="rect">
            <a:avLst/>
          </a:prstGeom>
          <a:gradFill>
            <a:gsLst>
              <a:gs pos="0">
                <a:srgbClr val="29A815"/>
              </a:gs>
              <a:gs pos="100000">
                <a:srgbClr val="CCFFCC"/>
              </a:gs>
            </a:gsLst>
          </a:gradFill>
          <a:ln>
            <a:gradFill flip="none" rotWithShape="1">
              <a:gsLst>
                <a:gs pos="0">
                  <a:srgbClr val="CCFFCC"/>
                </a:gs>
                <a:gs pos="100000">
                  <a:srgbClr val="29A81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/>
        </p:nvSpPr>
        <p:spPr>
          <a:xfrm>
            <a:off x="562400" y="1530368"/>
            <a:ext cx="4037999" cy="16247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Now let's look at when both liars lie:</a:t>
            </a:r>
          </a:p>
          <a:p>
            <a:endParaRPr/>
          </a:p>
          <a:p>
            <a:endParaRPr/>
          </a:p>
        </p:txBody>
      </p:sp>
      <p:sp>
        <p:nvSpPr>
          <p:cNvPr id="568" name="Shape 568"/>
          <p:cNvSpPr/>
          <p:nvPr/>
        </p:nvSpPr>
        <p:spPr>
          <a:xfrm>
            <a:off x="5179436" y="522895"/>
            <a:ext cx="3625500" cy="3381600"/>
          </a:xfrm>
          <a:prstGeom prst="mathPlus">
            <a:avLst>
              <a:gd name="adj1" fmla="val 9276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69" name="Shape 569"/>
          <p:cNvSpPr/>
          <p:nvPr/>
        </p:nvSpPr>
        <p:spPr>
          <a:xfrm>
            <a:off x="8140617" y="1709324"/>
            <a:ext cx="889800" cy="1008599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5018717" y="1709324"/>
            <a:ext cx="889800" cy="1008599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71" name="Shape 571"/>
          <p:cNvSpPr/>
          <p:nvPr/>
        </p:nvSpPr>
        <p:spPr>
          <a:xfrm>
            <a:off x="6547305" y="129078"/>
            <a:ext cx="889800" cy="1008599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72" name="Shape 572"/>
          <p:cNvSpPr txBox="1"/>
          <p:nvPr/>
        </p:nvSpPr>
        <p:spPr>
          <a:xfrm>
            <a:off x="4954920" y="2010356"/>
            <a:ext cx="942299" cy="5591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1, 2, 3</a:t>
            </a:r>
          </a:p>
        </p:txBody>
      </p:sp>
      <p:sp>
        <p:nvSpPr>
          <p:cNvPr id="573" name="Shape 573"/>
          <p:cNvSpPr txBox="1"/>
          <p:nvPr/>
        </p:nvSpPr>
        <p:spPr>
          <a:xfrm>
            <a:off x="6558705" y="396228"/>
            <a:ext cx="867000" cy="3218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4, 5, 6</a:t>
            </a:r>
          </a:p>
        </p:txBody>
      </p:sp>
      <p:sp>
        <p:nvSpPr>
          <p:cNvPr id="574" name="Shape 574"/>
          <p:cNvSpPr txBox="1"/>
          <p:nvPr/>
        </p:nvSpPr>
        <p:spPr>
          <a:xfrm>
            <a:off x="8319257" y="2095093"/>
            <a:ext cx="583199" cy="372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7, 8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484275" y="453025"/>
            <a:ext cx="3843000" cy="13434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4800"/>
              <a:t>Solution</a:t>
            </a:r>
          </a:p>
        </p:txBody>
      </p:sp>
      <p:sp>
        <p:nvSpPr>
          <p:cNvPr id="576" name="Shape 576"/>
          <p:cNvSpPr/>
          <p:nvPr/>
        </p:nvSpPr>
        <p:spPr>
          <a:xfrm>
            <a:off x="6088754" y="2385059"/>
            <a:ext cx="1530899" cy="2171400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77" name="Shape 577"/>
          <p:cNvSpPr txBox="1"/>
          <p:nvPr/>
        </p:nvSpPr>
        <p:spPr>
          <a:xfrm>
            <a:off x="5983200" y="1998895"/>
            <a:ext cx="976199" cy="429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Path 1</a:t>
            </a:r>
          </a:p>
        </p:txBody>
      </p:sp>
      <p:sp>
        <p:nvSpPr>
          <p:cNvPr id="578" name="Shape 578"/>
          <p:cNvSpPr txBox="1"/>
          <p:nvPr/>
        </p:nvSpPr>
        <p:spPr>
          <a:xfrm>
            <a:off x="7244750" y="1998895"/>
            <a:ext cx="976199" cy="429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Path 3</a:t>
            </a:r>
          </a:p>
        </p:txBody>
      </p:sp>
      <p:sp>
        <p:nvSpPr>
          <p:cNvPr id="579" name="Shape 579"/>
          <p:cNvSpPr txBox="1"/>
          <p:nvPr/>
        </p:nvSpPr>
        <p:spPr>
          <a:xfrm rot="-5360912">
            <a:off x="6504054" y="1260964"/>
            <a:ext cx="976263" cy="429626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Path 2</a:t>
            </a:r>
          </a:p>
        </p:txBody>
      </p:sp>
      <p:sp>
        <p:nvSpPr>
          <p:cNvPr id="580" name="Shape 580"/>
          <p:cNvSpPr txBox="1"/>
          <p:nvPr/>
        </p:nvSpPr>
        <p:spPr>
          <a:xfrm>
            <a:off x="4995017" y="1241478"/>
            <a:ext cx="937200" cy="4686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>
                <a:solidFill>
                  <a:srgbClr val="6AA84F"/>
                </a:solidFill>
              </a:rPr>
              <a:t>CAMP!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863399" y="2966776"/>
          <a:ext cx="6938484" cy="3169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621"/>
                <a:gridCol w="1734621"/>
                <a:gridCol w="1734621"/>
                <a:gridCol w="1734621"/>
              </a:tblGrid>
              <a:tr h="905599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Camp Location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dirty="0"/>
                        <a:t>Answers: 1, 2, 3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Answers: 4,5, 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Answers: 7, 8</a:t>
                      </a:r>
                    </a:p>
                  </a:txBody>
                  <a:tcPr marL="91425" marR="91425" marT="91425" marB="91425"/>
                </a:tc>
              </a:tr>
              <a:tr h="565985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Path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Yes, Yes, Yes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No, No, No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Yes, Yes</a:t>
                      </a:r>
                    </a:p>
                  </a:txBody>
                  <a:tcPr marL="91425" marR="91425" marT="91425" marB="91425"/>
                </a:tc>
              </a:tr>
              <a:tr h="565985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Path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Yes, Yes, Yes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No, No, Yes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No, Yes</a:t>
                      </a:r>
                    </a:p>
                  </a:txBody>
                  <a:tcPr marL="91425" marR="91425" marT="91425" marB="91425"/>
                </a:tc>
              </a:tr>
              <a:tr h="565985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Path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Yes, Yes, Yes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No, Yes, Yes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No, No</a:t>
                      </a:r>
                    </a:p>
                  </a:txBody>
                  <a:tcPr marL="91425" marR="91425" marT="91425" marB="91425"/>
                </a:tc>
              </a:tr>
              <a:tr h="565985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Path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Yes, Yes, No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/>
                        <a:t>No, No, Yes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dirty="0"/>
                        <a:t>No, No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-170766" y="6659237"/>
            <a:ext cx="9314766" cy="198763"/>
          </a:xfrm>
          <a:prstGeom prst="rect">
            <a:avLst/>
          </a:prstGeom>
          <a:gradFill>
            <a:gsLst>
              <a:gs pos="0">
                <a:srgbClr val="29A815"/>
              </a:gs>
              <a:gs pos="100000">
                <a:srgbClr val="CCFFCC"/>
              </a:gs>
            </a:gsLst>
          </a:gradFill>
          <a:ln>
            <a:gradFill flip="none" rotWithShape="1">
              <a:gsLst>
                <a:gs pos="0">
                  <a:srgbClr val="CCFFCC"/>
                </a:gs>
                <a:gs pos="100000">
                  <a:srgbClr val="29A81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Prisoners &amp; Light bulbs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7495" y="1197505"/>
            <a:ext cx="821060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	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There are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100 prisoners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who also happen to be Martians are in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solitary confinement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in Yale Maximum Security Prison. </a:t>
            </a: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/>
              <a:cs typeface="Century Gothic"/>
            </a:endParaRP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The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guard,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at random intervals,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randomly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selects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one of them and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takes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him out of his cell to a room with a single lightbulb, that starts OFF.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The prisoner can then choose to toggle the state of the lightbulb (or he can do nothing). </a:t>
            </a: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/>
              <a:cs typeface="Century Gothic"/>
            </a:endParaRP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If a person tells the guard when everyone has been to the cell everyone is freed.</a:t>
            </a: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70766" y="6659237"/>
            <a:ext cx="9314766" cy="198763"/>
          </a:xfrm>
          <a:prstGeom prst="rect">
            <a:avLst/>
          </a:prstGeom>
          <a:gradFill>
            <a:gsLst>
              <a:gs pos="0">
                <a:srgbClr val="C72193"/>
              </a:gs>
              <a:gs pos="100000">
                <a:srgbClr val="FCB3DF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hape 260"/>
          <p:cNvSpPr/>
          <p:nvPr/>
        </p:nvSpPr>
        <p:spPr>
          <a:xfrm>
            <a:off x="2652362" y="4506542"/>
            <a:ext cx="1272300" cy="158939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" name="Shape 261"/>
          <p:cNvSpPr/>
          <p:nvPr/>
        </p:nvSpPr>
        <p:spPr>
          <a:xfrm>
            <a:off x="3127986" y="5030680"/>
            <a:ext cx="218699" cy="311700"/>
          </a:xfrm>
          <a:prstGeom prst="ellipse">
            <a:avLst/>
          </a:prstGeom>
          <a:solidFill>
            <a:srgbClr val="6AA84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8" name="Shape 262"/>
          <p:cNvCxnSpPr>
            <a:stCxn id="7" idx="4"/>
          </p:cNvCxnSpPr>
          <p:nvPr/>
        </p:nvCxnSpPr>
        <p:spPr>
          <a:xfrm>
            <a:off x="3237336" y="5342380"/>
            <a:ext cx="6000" cy="311700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" name="Shape 263"/>
          <p:cNvCxnSpPr/>
          <p:nvPr/>
        </p:nvCxnSpPr>
        <p:spPr>
          <a:xfrm flipH="1">
            <a:off x="3156919" y="5653030"/>
            <a:ext cx="77099" cy="278399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" name="Shape 264"/>
          <p:cNvCxnSpPr/>
          <p:nvPr/>
        </p:nvCxnSpPr>
        <p:spPr>
          <a:xfrm>
            <a:off x="3246870" y="5669403"/>
            <a:ext cx="77099" cy="294600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" name="Shape 265"/>
          <p:cNvCxnSpPr/>
          <p:nvPr/>
        </p:nvCxnSpPr>
        <p:spPr>
          <a:xfrm rot="10800000">
            <a:off x="3252660" y="5466157"/>
            <a:ext cx="81000" cy="186900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" name="Shape 266"/>
          <p:cNvCxnSpPr/>
          <p:nvPr/>
        </p:nvCxnSpPr>
        <p:spPr>
          <a:xfrm flipH="1">
            <a:off x="3141273" y="5442052"/>
            <a:ext cx="96299" cy="243600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" name="Shape 267"/>
          <p:cNvCxnSpPr/>
          <p:nvPr/>
        </p:nvCxnSpPr>
        <p:spPr>
          <a:xfrm>
            <a:off x="3730463" y="4522915"/>
            <a:ext cx="1500" cy="1589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" name="Shape 268"/>
          <p:cNvCxnSpPr/>
          <p:nvPr/>
        </p:nvCxnSpPr>
        <p:spPr>
          <a:xfrm flipH="1">
            <a:off x="3546439" y="4522915"/>
            <a:ext cx="12900" cy="1571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" name="Shape 269"/>
          <p:cNvCxnSpPr/>
          <p:nvPr/>
        </p:nvCxnSpPr>
        <p:spPr>
          <a:xfrm flipH="1">
            <a:off x="3347614" y="4522915"/>
            <a:ext cx="12900" cy="1571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" name="Shape 270"/>
          <p:cNvCxnSpPr/>
          <p:nvPr/>
        </p:nvCxnSpPr>
        <p:spPr>
          <a:xfrm flipH="1">
            <a:off x="3182664" y="4522915"/>
            <a:ext cx="12900" cy="1571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" name="Shape 271"/>
          <p:cNvCxnSpPr/>
          <p:nvPr/>
        </p:nvCxnSpPr>
        <p:spPr>
          <a:xfrm flipH="1">
            <a:off x="3016239" y="4531060"/>
            <a:ext cx="12900" cy="1571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" name="Shape 272"/>
          <p:cNvCxnSpPr/>
          <p:nvPr/>
        </p:nvCxnSpPr>
        <p:spPr>
          <a:xfrm flipH="1">
            <a:off x="2840951" y="4522915"/>
            <a:ext cx="3299" cy="1580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" name="Shape 273"/>
          <p:cNvSpPr/>
          <p:nvPr/>
        </p:nvSpPr>
        <p:spPr>
          <a:xfrm>
            <a:off x="3127986" y="4948758"/>
            <a:ext cx="51421" cy="131044"/>
          </a:xfrm>
          <a:custGeom>
            <a:avLst/>
            <a:gdLst/>
            <a:ahLst/>
            <a:cxnLst/>
            <a:rect l="0" t="0" r="0" b="0"/>
            <a:pathLst>
              <a:path w="2365" h="4730" extrusionOk="0">
                <a:moveTo>
                  <a:pt x="2365" y="4730"/>
                </a:moveTo>
                <a:cubicBezTo>
                  <a:pt x="1710" y="3093"/>
                  <a:pt x="1245" y="1247"/>
                  <a:pt x="0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0" name="Shape 274"/>
          <p:cNvSpPr/>
          <p:nvPr/>
        </p:nvSpPr>
        <p:spPr>
          <a:xfrm>
            <a:off x="3127986" y="4916012"/>
            <a:ext cx="12849" cy="21831"/>
          </a:xfrm>
          <a:custGeom>
            <a:avLst/>
            <a:gdLst/>
            <a:ahLst/>
            <a:cxnLst/>
            <a:rect l="0" t="0" r="0" b="0"/>
            <a:pathLst>
              <a:path w="591" h="788" extrusionOk="0">
                <a:moveTo>
                  <a:pt x="591" y="0"/>
                </a:moveTo>
                <a:cubicBezTo>
                  <a:pt x="359" y="154"/>
                  <a:pt x="197" y="788"/>
                  <a:pt x="0" y="591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1" name="Shape 275"/>
          <p:cNvSpPr/>
          <p:nvPr/>
        </p:nvSpPr>
        <p:spPr>
          <a:xfrm>
            <a:off x="3102285" y="4899639"/>
            <a:ext cx="51300" cy="65400"/>
          </a:xfrm>
          <a:prstGeom prst="ellipse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" name="Shape 276"/>
          <p:cNvSpPr/>
          <p:nvPr/>
        </p:nvSpPr>
        <p:spPr>
          <a:xfrm>
            <a:off x="3295109" y="4932385"/>
            <a:ext cx="38549" cy="114670"/>
          </a:xfrm>
          <a:custGeom>
            <a:avLst/>
            <a:gdLst/>
            <a:ahLst/>
            <a:cxnLst/>
            <a:rect l="0" t="0" r="0" b="0"/>
            <a:pathLst>
              <a:path w="1773" h="4139" extrusionOk="0">
                <a:moveTo>
                  <a:pt x="0" y="4139"/>
                </a:moveTo>
                <a:cubicBezTo>
                  <a:pt x="0" y="2638"/>
                  <a:pt x="711" y="1061"/>
                  <a:pt x="1773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3" name="Shape 277"/>
          <p:cNvSpPr/>
          <p:nvPr/>
        </p:nvSpPr>
        <p:spPr>
          <a:xfrm>
            <a:off x="3295109" y="4899639"/>
            <a:ext cx="51300" cy="49200"/>
          </a:xfrm>
          <a:prstGeom prst="ellipse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260"/>
          <p:cNvSpPr/>
          <p:nvPr/>
        </p:nvSpPr>
        <p:spPr>
          <a:xfrm>
            <a:off x="5079535" y="4531060"/>
            <a:ext cx="1272300" cy="158939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 extrusionH="381000"/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" name="Shape 261"/>
          <p:cNvSpPr/>
          <p:nvPr/>
        </p:nvSpPr>
        <p:spPr>
          <a:xfrm>
            <a:off x="5202950" y="5055198"/>
            <a:ext cx="218699" cy="311700"/>
          </a:xfrm>
          <a:prstGeom prst="ellipse">
            <a:avLst/>
          </a:prstGeom>
          <a:solidFill>
            <a:srgbClr val="6AA84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26" name="Shape 262"/>
          <p:cNvCxnSpPr>
            <a:stCxn id="25" idx="4"/>
          </p:cNvCxnSpPr>
          <p:nvPr/>
        </p:nvCxnSpPr>
        <p:spPr>
          <a:xfrm>
            <a:off x="5312300" y="5366898"/>
            <a:ext cx="6000" cy="311700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" name="Shape 263"/>
          <p:cNvCxnSpPr/>
          <p:nvPr/>
        </p:nvCxnSpPr>
        <p:spPr>
          <a:xfrm flipH="1">
            <a:off x="5231883" y="5677548"/>
            <a:ext cx="77099" cy="278399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" name="Shape 264"/>
          <p:cNvCxnSpPr/>
          <p:nvPr/>
        </p:nvCxnSpPr>
        <p:spPr>
          <a:xfrm>
            <a:off x="5321834" y="5693921"/>
            <a:ext cx="77099" cy="294600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" name="Shape 265"/>
          <p:cNvCxnSpPr/>
          <p:nvPr/>
        </p:nvCxnSpPr>
        <p:spPr>
          <a:xfrm rot="10800000">
            <a:off x="5327624" y="5490675"/>
            <a:ext cx="81000" cy="186900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0" name="Shape 266"/>
          <p:cNvCxnSpPr/>
          <p:nvPr/>
        </p:nvCxnSpPr>
        <p:spPr>
          <a:xfrm flipH="1">
            <a:off x="5216237" y="5466570"/>
            <a:ext cx="96299" cy="243600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" name="Shape 273"/>
          <p:cNvSpPr/>
          <p:nvPr/>
        </p:nvSpPr>
        <p:spPr>
          <a:xfrm>
            <a:off x="5202950" y="4973276"/>
            <a:ext cx="51421" cy="131044"/>
          </a:xfrm>
          <a:custGeom>
            <a:avLst/>
            <a:gdLst/>
            <a:ahLst/>
            <a:cxnLst/>
            <a:rect l="0" t="0" r="0" b="0"/>
            <a:pathLst>
              <a:path w="2365" h="4730" extrusionOk="0">
                <a:moveTo>
                  <a:pt x="2365" y="4730"/>
                </a:moveTo>
                <a:cubicBezTo>
                  <a:pt x="1710" y="3093"/>
                  <a:pt x="1245" y="1247"/>
                  <a:pt x="0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38" name="Shape 274"/>
          <p:cNvSpPr/>
          <p:nvPr/>
        </p:nvSpPr>
        <p:spPr>
          <a:xfrm>
            <a:off x="5202950" y="4940530"/>
            <a:ext cx="12849" cy="21831"/>
          </a:xfrm>
          <a:custGeom>
            <a:avLst/>
            <a:gdLst/>
            <a:ahLst/>
            <a:cxnLst/>
            <a:rect l="0" t="0" r="0" b="0"/>
            <a:pathLst>
              <a:path w="591" h="788" extrusionOk="0">
                <a:moveTo>
                  <a:pt x="591" y="0"/>
                </a:moveTo>
                <a:cubicBezTo>
                  <a:pt x="359" y="154"/>
                  <a:pt x="197" y="788"/>
                  <a:pt x="0" y="591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39" name="Shape 275"/>
          <p:cNvSpPr/>
          <p:nvPr/>
        </p:nvSpPr>
        <p:spPr>
          <a:xfrm>
            <a:off x="5177249" y="4924157"/>
            <a:ext cx="51300" cy="65400"/>
          </a:xfrm>
          <a:prstGeom prst="ellipse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" name="Shape 276"/>
          <p:cNvSpPr/>
          <p:nvPr/>
        </p:nvSpPr>
        <p:spPr>
          <a:xfrm>
            <a:off x="5370073" y="4956903"/>
            <a:ext cx="38549" cy="114670"/>
          </a:xfrm>
          <a:custGeom>
            <a:avLst/>
            <a:gdLst/>
            <a:ahLst/>
            <a:cxnLst/>
            <a:rect l="0" t="0" r="0" b="0"/>
            <a:pathLst>
              <a:path w="1773" h="4139" extrusionOk="0">
                <a:moveTo>
                  <a:pt x="0" y="4139"/>
                </a:moveTo>
                <a:cubicBezTo>
                  <a:pt x="0" y="2638"/>
                  <a:pt x="711" y="1061"/>
                  <a:pt x="1773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41" name="Shape 277"/>
          <p:cNvSpPr/>
          <p:nvPr/>
        </p:nvSpPr>
        <p:spPr>
          <a:xfrm>
            <a:off x="5370073" y="4924157"/>
            <a:ext cx="51300" cy="49200"/>
          </a:xfrm>
          <a:prstGeom prst="ellipse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" name="32-Point Star 41"/>
          <p:cNvSpPr/>
          <p:nvPr/>
        </p:nvSpPr>
        <p:spPr>
          <a:xfrm>
            <a:off x="5731343" y="4678268"/>
            <a:ext cx="458934" cy="442741"/>
          </a:xfrm>
          <a:prstGeom prst="star32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B7B602"/>
            </a:solidFill>
          </a:ln>
          <a:effectLst>
            <a:glow rad="101600">
              <a:schemeClr val="accent6">
                <a:lumMod val="20000"/>
                <a:lumOff val="80000"/>
                <a:alpha val="75000"/>
              </a:schemeClr>
            </a:glow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endCxn id="42" idx="0"/>
          </p:cNvCxnSpPr>
          <p:nvPr/>
        </p:nvCxnSpPr>
        <p:spPr>
          <a:xfrm rot="5400000">
            <a:off x="5882952" y="4584399"/>
            <a:ext cx="171727" cy="16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32-Point Star 45"/>
          <p:cNvSpPr/>
          <p:nvPr/>
        </p:nvSpPr>
        <p:spPr>
          <a:xfrm>
            <a:off x="5747354" y="4678268"/>
            <a:ext cx="458934" cy="442741"/>
          </a:xfrm>
          <a:prstGeom prst="star32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glow rad="101600">
              <a:schemeClr val="tx1">
                <a:alpha val="75000"/>
              </a:schemeClr>
            </a:glow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066372" y="5121009"/>
            <a:ext cx="76844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Prisoners &amp; Light bulbs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7495" y="1197505"/>
            <a:ext cx="821060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	</a:t>
            </a: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/>
              <a:cs typeface="Century Gothic"/>
            </a:endParaRP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They are allowed one evening together to decide on a strategy.  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/>
              <a:cs typeface="Century Gothic"/>
            </a:endParaRPr>
          </a:p>
          <a:p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What strategy should they follow to ensure that they all get released?</a:t>
            </a: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70766" y="6659237"/>
            <a:ext cx="9314766" cy="198763"/>
          </a:xfrm>
          <a:prstGeom prst="rect">
            <a:avLst/>
          </a:prstGeom>
          <a:gradFill>
            <a:gsLst>
              <a:gs pos="0">
                <a:srgbClr val="C72193"/>
              </a:gs>
              <a:gs pos="100000">
                <a:srgbClr val="FCB3DF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hape 260"/>
          <p:cNvSpPr/>
          <p:nvPr/>
        </p:nvSpPr>
        <p:spPr>
          <a:xfrm>
            <a:off x="2652362" y="4506542"/>
            <a:ext cx="1272300" cy="158939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" name="Shape 261"/>
          <p:cNvSpPr/>
          <p:nvPr/>
        </p:nvSpPr>
        <p:spPr>
          <a:xfrm>
            <a:off x="3127986" y="5030680"/>
            <a:ext cx="218699" cy="311700"/>
          </a:xfrm>
          <a:prstGeom prst="ellipse">
            <a:avLst/>
          </a:prstGeom>
          <a:solidFill>
            <a:srgbClr val="6AA84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8" name="Shape 262"/>
          <p:cNvCxnSpPr>
            <a:stCxn id="7" idx="4"/>
          </p:cNvCxnSpPr>
          <p:nvPr/>
        </p:nvCxnSpPr>
        <p:spPr>
          <a:xfrm>
            <a:off x="3237336" y="5342380"/>
            <a:ext cx="6000" cy="311700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" name="Shape 263"/>
          <p:cNvCxnSpPr/>
          <p:nvPr/>
        </p:nvCxnSpPr>
        <p:spPr>
          <a:xfrm flipH="1">
            <a:off x="3156919" y="5653030"/>
            <a:ext cx="77099" cy="278399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" name="Shape 264"/>
          <p:cNvCxnSpPr/>
          <p:nvPr/>
        </p:nvCxnSpPr>
        <p:spPr>
          <a:xfrm>
            <a:off x="3246870" y="5669403"/>
            <a:ext cx="77099" cy="294600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" name="Shape 265"/>
          <p:cNvCxnSpPr/>
          <p:nvPr/>
        </p:nvCxnSpPr>
        <p:spPr>
          <a:xfrm rot="10800000">
            <a:off x="3252660" y="5466157"/>
            <a:ext cx="81000" cy="186900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" name="Shape 266"/>
          <p:cNvCxnSpPr/>
          <p:nvPr/>
        </p:nvCxnSpPr>
        <p:spPr>
          <a:xfrm flipH="1">
            <a:off x="3141273" y="5442052"/>
            <a:ext cx="96299" cy="243600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" name="Shape 267"/>
          <p:cNvCxnSpPr/>
          <p:nvPr/>
        </p:nvCxnSpPr>
        <p:spPr>
          <a:xfrm>
            <a:off x="3730463" y="4522915"/>
            <a:ext cx="1500" cy="1589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" name="Shape 268"/>
          <p:cNvCxnSpPr/>
          <p:nvPr/>
        </p:nvCxnSpPr>
        <p:spPr>
          <a:xfrm flipH="1">
            <a:off x="3546439" y="4522915"/>
            <a:ext cx="12900" cy="1571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" name="Shape 269"/>
          <p:cNvCxnSpPr/>
          <p:nvPr/>
        </p:nvCxnSpPr>
        <p:spPr>
          <a:xfrm flipH="1">
            <a:off x="3347614" y="4522915"/>
            <a:ext cx="12900" cy="1571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" name="Shape 270"/>
          <p:cNvCxnSpPr/>
          <p:nvPr/>
        </p:nvCxnSpPr>
        <p:spPr>
          <a:xfrm flipH="1">
            <a:off x="3182664" y="4522915"/>
            <a:ext cx="12900" cy="1571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" name="Shape 271"/>
          <p:cNvCxnSpPr/>
          <p:nvPr/>
        </p:nvCxnSpPr>
        <p:spPr>
          <a:xfrm flipH="1">
            <a:off x="3016239" y="4531060"/>
            <a:ext cx="12900" cy="1571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" name="Shape 272"/>
          <p:cNvCxnSpPr/>
          <p:nvPr/>
        </p:nvCxnSpPr>
        <p:spPr>
          <a:xfrm flipH="1">
            <a:off x="2840951" y="4522915"/>
            <a:ext cx="3299" cy="1580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" name="Shape 273"/>
          <p:cNvSpPr/>
          <p:nvPr/>
        </p:nvSpPr>
        <p:spPr>
          <a:xfrm>
            <a:off x="3127986" y="4948758"/>
            <a:ext cx="51421" cy="131044"/>
          </a:xfrm>
          <a:custGeom>
            <a:avLst/>
            <a:gdLst/>
            <a:ahLst/>
            <a:cxnLst/>
            <a:rect l="0" t="0" r="0" b="0"/>
            <a:pathLst>
              <a:path w="2365" h="4730" extrusionOk="0">
                <a:moveTo>
                  <a:pt x="2365" y="4730"/>
                </a:moveTo>
                <a:cubicBezTo>
                  <a:pt x="1710" y="3093"/>
                  <a:pt x="1245" y="1247"/>
                  <a:pt x="0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0" name="Shape 274"/>
          <p:cNvSpPr/>
          <p:nvPr/>
        </p:nvSpPr>
        <p:spPr>
          <a:xfrm>
            <a:off x="3127986" y="4916012"/>
            <a:ext cx="12849" cy="21831"/>
          </a:xfrm>
          <a:custGeom>
            <a:avLst/>
            <a:gdLst/>
            <a:ahLst/>
            <a:cxnLst/>
            <a:rect l="0" t="0" r="0" b="0"/>
            <a:pathLst>
              <a:path w="591" h="788" extrusionOk="0">
                <a:moveTo>
                  <a:pt x="591" y="0"/>
                </a:moveTo>
                <a:cubicBezTo>
                  <a:pt x="359" y="154"/>
                  <a:pt x="197" y="788"/>
                  <a:pt x="0" y="591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1" name="Shape 275"/>
          <p:cNvSpPr/>
          <p:nvPr/>
        </p:nvSpPr>
        <p:spPr>
          <a:xfrm>
            <a:off x="3102285" y="4899639"/>
            <a:ext cx="51300" cy="65400"/>
          </a:xfrm>
          <a:prstGeom prst="ellipse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" name="Shape 276"/>
          <p:cNvSpPr/>
          <p:nvPr/>
        </p:nvSpPr>
        <p:spPr>
          <a:xfrm>
            <a:off x="3295109" y="4932385"/>
            <a:ext cx="38549" cy="114670"/>
          </a:xfrm>
          <a:custGeom>
            <a:avLst/>
            <a:gdLst/>
            <a:ahLst/>
            <a:cxnLst/>
            <a:rect l="0" t="0" r="0" b="0"/>
            <a:pathLst>
              <a:path w="1773" h="4139" extrusionOk="0">
                <a:moveTo>
                  <a:pt x="0" y="4139"/>
                </a:moveTo>
                <a:cubicBezTo>
                  <a:pt x="0" y="2638"/>
                  <a:pt x="711" y="1061"/>
                  <a:pt x="1773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3" name="Shape 277"/>
          <p:cNvSpPr/>
          <p:nvPr/>
        </p:nvSpPr>
        <p:spPr>
          <a:xfrm>
            <a:off x="3295109" y="4899639"/>
            <a:ext cx="51300" cy="49200"/>
          </a:xfrm>
          <a:prstGeom prst="ellipse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260"/>
          <p:cNvSpPr/>
          <p:nvPr/>
        </p:nvSpPr>
        <p:spPr>
          <a:xfrm>
            <a:off x="5079535" y="4531060"/>
            <a:ext cx="1272300" cy="158939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 extrusionH="381000"/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" name="Shape 261"/>
          <p:cNvSpPr/>
          <p:nvPr/>
        </p:nvSpPr>
        <p:spPr>
          <a:xfrm>
            <a:off x="5202950" y="5055198"/>
            <a:ext cx="218699" cy="311700"/>
          </a:xfrm>
          <a:prstGeom prst="ellipse">
            <a:avLst/>
          </a:prstGeom>
          <a:solidFill>
            <a:srgbClr val="6AA84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26" name="Shape 262"/>
          <p:cNvCxnSpPr>
            <a:stCxn id="25" idx="4"/>
          </p:cNvCxnSpPr>
          <p:nvPr/>
        </p:nvCxnSpPr>
        <p:spPr>
          <a:xfrm>
            <a:off x="5312300" y="5366898"/>
            <a:ext cx="6000" cy="311700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" name="Shape 263"/>
          <p:cNvCxnSpPr/>
          <p:nvPr/>
        </p:nvCxnSpPr>
        <p:spPr>
          <a:xfrm flipH="1">
            <a:off x="5231883" y="5677548"/>
            <a:ext cx="77099" cy="278399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" name="Shape 264"/>
          <p:cNvCxnSpPr/>
          <p:nvPr/>
        </p:nvCxnSpPr>
        <p:spPr>
          <a:xfrm>
            <a:off x="5321834" y="5693921"/>
            <a:ext cx="77099" cy="294600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" name="Shape 265"/>
          <p:cNvCxnSpPr/>
          <p:nvPr/>
        </p:nvCxnSpPr>
        <p:spPr>
          <a:xfrm rot="10800000">
            <a:off x="5327624" y="5490675"/>
            <a:ext cx="81000" cy="186900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0" name="Shape 266"/>
          <p:cNvCxnSpPr/>
          <p:nvPr/>
        </p:nvCxnSpPr>
        <p:spPr>
          <a:xfrm flipH="1">
            <a:off x="5216237" y="5466570"/>
            <a:ext cx="96299" cy="243600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" name="Shape 273"/>
          <p:cNvSpPr/>
          <p:nvPr/>
        </p:nvSpPr>
        <p:spPr>
          <a:xfrm>
            <a:off x="5202950" y="4973276"/>
            <a:ext cx="51421" cy="131044"/>
          </a:xfrm>
          <a:custGeom>
            <a:avLst/>
            <a:gdLst/>
            <a:ahLst/>
            <a:cxnLst/>
            <a:rect l="0" t="0" r="0" b="0"/>
            <a:pathLst>
              <a:path w="2365" h="4730" extrusionOk="0">
                <a:moveTo>
                  <a:pt x="2365" y="4730"/>
                </a:moveTo>
                <a:cubicBezTo>
                  <a:pt x="1710" y="3093"/>
                  <a:pt x="1245" y="1247"/>
                  <a:pt x="0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32" name="Shape 274"/>
          <p:cNvSpPr/>
          <p:nvPr/>
        </p:nvSpPr>
        <p:spPr>
          <a:xfrm>
            <a:off x="5202950" y="4940530"/>
            <a:ext cx="12849" cy="21831"/>
          </a:xfrm>
          <a:custGeom>
            <a:avLst/>
            <a:gdLst/>
            <a:ahLst/>
            <a:cxnLst/>
            <a:rect l="0" t="0" r="0" b="0"/>
            <a:pathLst>
              <a:path w="591" h="788" extrusionOk="0">
                <a:moveTo>
                  <a:pt x="591" y="0"/>
                </a:moveTo>
                <a:cubicBezTo>
                  <a:pt x="359" y="154"/>
                  <a:pt x="197" y="788"/>
                  <a:pt x="0" y="591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33" name="Shape 275"/>
          <p:cNvSpPr/>
          <p:nvPr/>
        </p:nvSpPr>
        <p:spPr>
          <a:xfrm>
            <a:off x="5177249" y="4924157"/>
            <a:ext cx="51300" cy="65400"/>
          </a:xfrm>
          <a:prstGeom prst="ellipse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" name="Shape 276"/>
          <p:cNvSpPr/>
          <p:nvPr/>
        </p:nvSpPr>
        <p:spPr>
          <a:xfrm>
            <a:off x="5370073" y="4956903"/>
            <a:ext cx="38549" cy="114670"/>
          </a:xfrm>
          <a:custGeom>
            <a:avLst/>
            <a:gdLst/>
            <a:ahLst/>
            <a:cxnLst/>
            <a:rect l="0" t="0" r="0" b="0"/>
            <a:pathLst>
              <a:path w="1773" h="4139" extrusionOk="0">
                <a:moveTo>
                  <a:pt x="0" y="4139"/>
                </a:moveTo>
                <a:cubicBezTo>
                  <a:pt x="0" y="2638"/>
                  <a:pt x="711" y="1061"/>
                  <a:pt x="1773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35" name="Shape 277"/>
          <p:cNvSpPr/>
          <p:nvPr/>
        </p:nvSpPr>
        <p:spPr>
          <a:xfrm>
            <a:off x="5370073" y="4924157"/>
            <a:ext cx="51300" cy="49200"/>
          </a:xfrm>
          <a:prstGeom prst="ellipse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" name="32-Point Star 35"/>
          <p:cNvSpPr/>
          <p:nvPr/>
        </p:nvSpPr>
        <p:spPr>
          <a:xfrm>
            <a:off x="5731343" y="4678268"/>
            <a:ext cx="458934" cy="442741"/>
          </a:xfrm>
          <a:prstGeom prst="star32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B7B602"/>
            </a:solidFill>
          </a:ln>
          <a:effectLst>
            <a:glow rad="101600">
              <a:schemeClr val="accent6">
                <a:lumMod val="40000"/>
                <a:lumOff val="60000"/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endCxn id="36" idx="0"/>
          </p:cNvCxnSpPr>
          <p:nvPr/>
        </p:nvCxnSpPr>
        <p:spPr>
          <a:xfrm rot="5400000">
            <a:off x="5882952" y="4584399"/>
            <a:ext cx="171727" cy="16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066372" y="5121009"/>
            <a:ext cx="76844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76669"/>
            <a:ext cx="7556313" cy="474949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Assign one person as the </a:t>
            </a:r>
            <a:r>
              <a:rPr lang="en-US" b="1" dirty="0" smtClean="0">
                <a:latin typeface="Century Gothic"/>
                <a:cs typeface="Century Gothic"/>
              </a:rPr>
              <a:t>counter</a:t>
            </a:r>
            <a:r>
              <a:rPr lang="en-US" dirty="0" smtClean="0">
                <a:latin typeface="Century Gothic"/>
                <a:cs typeface="Century Gothic"/>
              </a:rPr>
              <a:t>.</a:t>
            </a:r>
          </a:p>
          <a:p>
            <a:r>
              <a:rPr lang="en-US" dirty="0" smtClean="0">
                <a:latin typeface="Century Gothic"/>
                <a:cs typeface="Century Gothic"/>
              </a:rPr>
              <a:t>Each other person will go into the room and if he finds the light off, he will turn it on. Each person will only ever turn the light on </a:t>
            </a:r>
            <a:r>
              <a:rPr lang="en-US" u="sng" dirty="0" smtClean="0">
                <a:latin typeface="Century Gothic"/>
                <a:cs typeface="Century Gothic"/>
              </a:rPr>
              <a:t>once</a:t>
            </a:r>
            <a:r>
              <a:rPr lang="en-US" dirty="0" smtClean="0">
                <a:latin typeface="Century Gothic"/>
                <a:cs typeface="Century Gothic"/>
              </a:rPr>
              <a:t>. Otherwise, he leaves it off. </a:t>
            </a:r>
          </a:p>
          <a:p>
            <a:r>
              <a:rPr lang="en-US" dirty="0" smtClean="0">
                <a:latin typeface="Century Gothic"/>
                <a:cs typeface="Century Gothic"/>
              </a:rPr>
              <a:t>Then each time the </a:t>
            </a:r>
            <a:r>
              <a:rPr lang="en-US" b="1" dirty="0" smtClean="0">
                <a:latin typeface="Century Gothic"/>
                <a:cs typeface="Century Gothic"/>
              </a:rPr>
              <a:t>counter </a:t>
            </a:r>
            <a:r>
              <a:rPr lang="en-US" dirty="0" smtClean="0">
                <a:latin typeface="Century Gothic"/>
                <a:cs typeface="Century Gothic"/>
              </a:rPr>
              <a:t>comes in, if he finds the light on, he will add one to his count and turn the light back off. </a:t>
            </a:r>
          </a:p>
          <a:p>
            <a:r>
              <a:rPr lang="en-US" dirty="0" smtClean="0">
                <a:latin typeface="Century Gothic"/>
                <a:cs typeface="Century Gothic"/>
              </a:rPr>
              <a:t>When he reaches 99, he can declare all 100 prisoners have been to the room.</a:t>
            </a:r>
          </a:p>
          <a:p>
            <a:endParaRPr lang="en-US" dirty="0" smtClean="0">
              <a:latin typeface="Century Gothic"/>
              <a:cs typeface="Century Gothic"/>
            </a:endParaRPr>
          </a:p>
          <a:p>
            <a:r>
              <a:rPr lang="en-US" dirty="0" smtClean="0">
                <a:latin typeface="Century Gothic"/>
                <a:cs typeface="Century Gothic"/>
              </a:rPr>
              <a:t>Something extra to think about: on average, how long will this take? (There’s some cool math/statistics behind this!)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70766" y="6659237"/>
            <a:ext cx="9314766" cy="198763"/>
          </a:xfrm>
          <a:prstGeom prst="rect">
            <a:avLst/>
          </a:prstGeom>
          <a:gradFill>
            <a:gsLst>
              <a:gs pos="0">
                <a:srgbClr val="C72193"/>
              </a:gs>
              <a:gs pos="100000">
                <a:srgbClr val="FCB3DF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Thanks for coming!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hape 35"/>
          <p:cNvSpPr/>
          <p:nvPr/>
        </p:nvSpPr>
        <p:spPr>
          <a:xfrm>
            <a:off x="423763" y="1152560"/>
            <a:ext cx="7556313" cy="564459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300" dirty="0" smtClean="0">
                <a:latin typeface="Century Gothic"/>
                <a:cs typeface="Century Gothic"/>
              </a:rPr>
              <a:t>1. Make a list of key information </a:t>
            </a:r>
          </a:p>
          <a:p>
            <a:pPr>
              <a:buNone/>
            </a:pPr>
            <a:r>
              <a:rPr lang="en-US" sz="2300" dirty="0" smtClean="0">
                <a:latin typeface="Century Gothic"/>
                <a:cs typeface="Century Gothic"/>
              </a:rPr>
              <a:t>2. Start out with an assumption</a:t>
            </a:r>
          </a:p>
          <a:p>
            <a:pPr>
              <a:buNone/>
            </a:pPr>
            <a:r>
              <a:rPr lang="en-US" sz="2300" dirty="0" smtClean="0">
                <a:latin typeface="Century Gothic"/>
                <a:cs typeface="Century Gothic"/>
              </a:rPr>
              <a:t>3. Go through all the possible outcomes (make a chart!)</a:t>
            </a:r>
            <a:endParaRPr lang="en-US" sz="2300" dirty="0">
              <a:latin typeface="Century Gothic"/>
              <a:cs typeface="Century Gothic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70766" y="6659237"/>
            <a:ext cx="9314766" cy="198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“Are you John?”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3919640"/>
            <a:ext cx="7556313" cy="26605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So, John is a liar if the answer to the question is </a:t>
            </a:r>
            <a:r>
              <a:rPr lang="en-US" b="1" dirty="0" smtClean="0">
                <a:latin typeface="Century Gothic"/>
                <a:cs typeface="Century Gothic"/>
              </a:rPr>
              <a:t>No</a:t>
            </a:r>
          </a:p>
          <a:p>
            <a:r>
              <a:rPr lang="en-US" dirty="0" smtClean="0">
                <a:latin typeface="Century Gothic"/>
                <a:cs typeface="Century Gothic"/>
              </a:rPr>
              <a:t>If John is the one who tells the truth, the answer is </a:t>
            </a:r>
            <a:r>
              <a:rPr lang="en-US" b="1" dirty="0" smtClean="0">
                <a:latin typeface="Century Gothic"/>
                <a:cs typeface="Century Gothic"/>
              </a:rPr>
              <a:t>Yes</a:t>
            </a:r>
          </a:p>
          <a:p>
            <a:endParaRPr lang="en-US" dirty="0" smtClean="0">
              <a:latin typeface="Century Gothic"/>
              <a:cs typeface="Century Gothic"/>
            </a:endParaRPr>
          </a:p>
          <a:p>
            <a:endParaRPr lang="en-US" dirty="0" smtClean="0">
              <a:latin typeface="Century Gothic"/>
              <a:cs typeface="Century Gothic"/>
            </a:endParaRPr>
          </a:p>
          <a:p>
            <a:r>
              <a:rPr lang="en-US" dirty="0" smtClean="0">
                <a:latin typeface="Century Gothic"/>
                <a:cs typeface="Century Gothic"/>
              </a:rPr>
              <a:t>Bonus question: Also using just one, 3-word question, can you figure out which of the two brothers is John?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66967" y="1248153"/>
          <a:ext cx="3849114" cy="245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038"/>
                <a:gridCol w="1283038"/>
                <a:gridCol w="1283038"/>
              </a:tblGrid>
              <a:tr h="8167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Not-John</a:t>
                      </a:r>
                      <a:endParaRPr lang="en-US" dirty="0"/>
                    </a:p>
                  </a:txBody>
                  <a:tcPr/>
                </a:tc>
              </a:tr>
              <a:tr h="816788">
                <a:tc>
                  <a:txBody>
                    <a:bodyPr/>
                    <a:lstStyle/>
                    <a:p>
                      <a:r>
                        <a:rPr lang="en-US" dirty="0" smtClean="0"/>
                        <a:t>Liar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No</a:t>
                      </a:r>
                      <a:endParaRPr lang="en-US" sz="29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816788">
                <a:tc>
                  <a:txBody>
                    <a:bodyPr/>
                    <a:lstStyle/>
                    <a:p>
                      <a:r>
                        <a:rPr lang="en-US" dirty="0" smtClean="0"/>
                        <a:t>Truth teller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dirty="0" smtClean="0">
                          <a:solidFill>
                            <a:srgbClr val="C96D07"/>
                          </a:solidFill>
                        </a:rPr>
                        <a:t>No</a:t>
                      </a:r>
                      <a:endParaRPr lang="en-US" sz="2900" dirty="0">
                        <a:solidFill>
                          <a:srgbClr val="C96D07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70766" y="6659237"/>
            <a:ext cx="9314766" cy="198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100 Prisoners</a:t>
            </a:r>
            <a:endParaRPr lang="en-US" dirty="0"/>
          </a:p>
        </p:txBody>
      </p:sp>
      <p:sp>
        <p:nvSpPr>
          <p:cNvPr id="101" name="Shape 101"/>
          <p:cNvSpPr txBox="1"/>
          <p:nvPr/>
        </p:nvSpPr>
        <p:spPr>
          <a:xfrm>
            <a:off x="365275" y="1327515"/>
            <a:ext cx="8391300" cy="5202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buNone/>
            </a:pPr>
            <a:r>
              <a:rPr lang="en" sz="1800" dirty="0">
                <a:latin typeface="Century Gothic"/>
                <a:cs typeface="Century Gothic"/>
              </a:rPr>
              <a:t>There are </a:t>
            </a:r>
            <a:r>
              <a:rPr lang="en" sz="1800" b="1" dirty="0">
                <a:latin typeface="Century Gothic"/>
                <a:cs typeface="Century Gothic"/>
              </a:rPr>
              <a:t>100 </a:t>
            </a:r>
            <a:r>
              <a:rPr lang="en" sz="1800" b="1" dirty="0" smtClean="0">
                <a:latin typeface="Century Gothic"/>
                <a:cs typeface="Century Gothic"/>
              </a:rPr>
              <a:t>Mar</a:t>
            </a:r>
            <a:r>
              <a:rPr lang="en-US" sz="1800" b="1" dirty="0" err="1" smtClean="0">
                <a:latin typeface="Century Gothic"/>
                <a:cs typeface="Century Gothic"/>
              </a:rPr>
              <a:t>t</a:t>
            </a:r>
            <a:r>
              <a:rPr lang="en" sz="1800" b="1" dirty="0" smtClean="0">
                <a:latin typeface="Century Gothic"/>
                <a:cs typeface="Century Gothic"/>
              </a:rPr>
              <a:t>ian </a:t>
            </a:r>
            <a:r>
              <a:rPr lang="en" sz="1800" b="1" dirty="0">
                <a:latin typeface="Century Gothic"/>
                <a:cs typeface="Century Gothic"/>
              </a:rPr>
              <a:t>prisoners </a:t>
            </a:r>
            <a:r>
              <a:rPr lang="en" sz="1800" dirty="0">
                <a:latin typeface="Century Gothic"/>
                <a:cs typeface="Century Gothic"/>
              </a:rPr>
              <a:t>in 100 separate locked cells. </a:t>
            </a:r>
            <a:r>
              <a:rPr lang="en-US" sz="1800" dirty="0" smtClean="0">
                <a:latin typeface="Century Gothic"/>
                <a:cs typeface="Century Gothic"/>
              </a:rPr>
              <a:t/>
            </a:r>
            <a:br>
              <a:rPr lang="en-US" sz="1800" dirty="0" smtClean="0">
                <a:latin typeface="Century Gothic"/>
                <a:cs typeface="Century Gothic"/>
              </a:rPr>
            </a:br>
            <a:r>
              <a:rPr lang="en" sz="1800" dirty="0" smtClean="0">
                <a:latin typeface="Century Gothic"/>
                <a:cs typeface="Century Gothic"/>
              </a:rPr>
              <a:t>During </a:t>
            </a:r>
            <a:r>
              <a:rPr lang="en" sz="1800" dirty="0">
                <a:latin typeface="Century Gothic"/>
                <a:cs typeface="Century Gothic"/>
              </a:rPr>
              <a:t>the night, </a:t>
            </a:r>
            <a:r>
              <a:rPr lang="en" sz="1800" b="1" dirty="0">
                <a:latin typeface="Century Gothic"/>
                <a:cs typeface="Century Gothic"/>
              </a:rPr>
              <a:t>100 prison officers </a:t>
            </a:r>
            <a:r>
              <a:rPr lang="en" sz="1800" dirty="0">
                <a:latin typeface="Century Gothic"/>
                <a:cs typeface="Century Gothic"/>
              </a:rPr>
              <a:t>visit the cells. </a:t>
            </a:r>
          </a:p>
          <a:p>
            <a:endParaRPr dirty="0">
              <a:latin typeface="Century Gothic"/>
              <a:cs typeface="Century Gothic"/>
            </a:endParaRPr>
          </a:p>
          <a:p>
            <a:pPr lvl="0" rtl="0">
              <a:lnSpc>
                <a:spcPct val="115000"/>
              </a:lnSpc>
              <a:buNone/>
            </a:pPr>
            <a:r>
              <a:rPr lang="en" sz="1800" dirty="0">
                <a:latin typeface="Century Gothic"/>
                <a:cs typeface="Century Gothic"/>
              </a:rPr>
              <a:t>The first officer visits every cell.</a:t>
            </a:r>
          </a:p>
          <a:p>
            <a:pPr lvl="0" rtl="0">
              <a:lnSpc>
                <a:spcPct val="115000"/>
              </a:lnSpc>
              <a:buNone/>
            </a:pPr>
            <a:r>
              <a:rPr lang="en" sz="1800" dirty="0">
                <a:latin typeface="Century Gothic"/>
                <a:cs typeface="Century Gothic"/>
              </a:rPr>
              <a:t>The second officer visits cells 2,4,6,... etc (every 2nd cell)</a:t>
            </a:r>
          </a:p>
          <a:p>
            <a:pPr lvl="0" rtl="0">
              <a:lnSpc>
                <a:spcPct val="115000"/>
              </a:lnSpc>
              <a:buNone/>
            </a:pPr>
            <a:r>
              <a:rPr lang="en" sz="1800" dirty="0">
                <a:latin typeface="Century Gothic"/>
                <a:cs typeface="Century Gothic"/>
              </a:rPr>
              <a:t>The third officer visits cells 3,6,9,..etc (every third cell)</a:t>
            </a:r>
          </a:p>
          <a:p>
            <a:pPr lvl="0" rtl="0">
              <a:lnSpc>
                <a:spcPct val="115000"/>
              </a:lnSpc>
              <a:buNone/>
            </a:pPr>
            <a:r>
              <a:rPr lang="en-US" sz="1800" smtClean="0">
                <a:latin typeface="Century Gothic"/>
                <a:cs typeface="Century Gothic"/>
              </a:rPr>
              <a:t>T</a:t>
            </a:r>
            <a:r>
              <a:rPr lang="en" sz="1800" smtClean="0">
                <a:latin typeface="Century Gothic"/>
                <a:cs typeface="Century Gothic"/>
              </a:rPr>
              <a:t>he </a:t>
            </a:r>
            <a:r>
              <a:rPr lang="en" sz="1800" dirty="0">
                <a:latin typeface="Century Gothic"/>
                <a:cs typeface="Century Gothic"/>
              </a:rPr>
              <a:t>fourth officer visits every fourth cell,</a:t>
            </a:r>
          </a:p>
          <a:p>
            <a:pPr lvl="0" rtl="0">
              <a:lnSpc>
                <a:spcPct val="115000"/>
              </a:lnSpc>
              <a:buNone/>
            </a:pPr>
            <a:r>
              <a:rPr lang="en" sz="1800" dirty="0">
                <a:latin typeface="Century Gothic"/>
                <a:cs typeface="Century Gothic"/>
              </a:rPr>
              <a:t>and so on until the 100th officer visits the 100th cell.</a:t>
            </a:r>
          </a:p>
          <a:p>
            <a:pPr lvl="0" rtl="0">
              <a:lnSpc>
                <a:spcPct val="115000"/>
              </a:lnSpc>
              <a:buNone/>
            </a:pPr>
            <a:r>
              <a:rPr lang="en" sz="1800" dirty="0">
                <a:latin typeface="Century Gothic"/>
                <a:cs typeface="Century Gothic"/>
              </a:rPr>
              <a:t>On a visit each </a:t>
            </a:r>
            <a:r>
              <a:rPr lang="en" sz="1800" b="1" dirty="0">
                <a:latin typeface="Century Gothic"/>
                <a:cs typeface="Century Gothic"/>
              </a:rPr>
              <a:t>officer unlocks the door if it is locked </a:t>
            </a:r>
            <a:r>
              <a:rPr lang="en" sz="1800" u="sng" dirty="0">
                <a:latin typeface="Century Gothic"/>
                <a:cs typeface="Century Gothic"/>
              </a:rPr>
              <a:t>or</a:t>
            </a:r>
            <a:r>
              <a:rPr lang="en" sz="1800" dirty="0">
                <a:latin typeface="Century Gothic"/>
                <a:cs typeface="Century Gothic"/>
              </a:rPr>
              <a:t> </a:t>
            </a:r>
            <a:r>
              <a:rPr lang="en" sz="1800" b="1" dirty="0">
                <a:latin typeface="Century Gothic"/>
                <a:cs typeface="Century Gothic"/>
              </a:rPr>
              <a:t>locks the door if it is unlocked</a:t>
            </a:r>
            <a:r>
              <a:rPr lang="en" sz="1800" dirty="0">
                <a:latin typeface="Century Gothic"/>
                <a:cs typeface="Century Gothic"/>
              </a:rPr>
              <a:t>.</a:t>
            </a:r>
          </a:p>
          <a:p>
            <a:endParaRPr dirty="0">
              <a:latin typeface="Century Gothic"/>
              <a:cs typeface="Century Gothic"/>
            </a:endParaRPr>
          </a:p>
          <a:p>
            <a:pPr lvl="0" rtl="0">
              <a:lnSpc>
                <a:spcPct val="115000"/>
              </a:lnSpc>
              <a:buNone/>
            </a:pPr>
            <a:r>
              <a:rPr lang="en" sz="1800" dirty="0">
                <a:latin typeface="Century Gothic"/>
                <a:cs typeface="Century Gothic"/>
              </a:rPr>
              <a:t>If the cell remains unlocked after all officers have completed their rounds, the prisoner can escape. </a:t>
            </a:r>
            <a:r>
              <a:rPr lang="en" sz="2600" dirty="0">
                <a:latin typeface="Century Gothic"/>
                <a:cs typeface="Century Gothic"/>
              </a:rPr>
              <a:t>In the morning, how many prisoners have escaped and why?</a:t>
            </a:r>
          </a:p>
          <a:p>
            <a:endParaRPr dirty="0">
              <a:latin typeface="Century Gothic"/>
              <a:cs typeface="Century Gothic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70766" y="6659237"/>
            <a:ext cx="9314766" cy="198763"/>
          </a:xfrm>
          <a:prstGeom prst="rect">
            <a:avLst/>
          </a:prstGeom>
          <a:gradFill>
            <a:gsLst>
              <a:gs pos="0">
                <a:srgbClr val="29A815"/>
              </a:gs>
              <a:gs pos="100000">
                <a:srgbClr val="CCFFCC"/>
              </a:gs>
            </a:gsLst>
          </a:gradFill>
          <a:ln>
            <a:gradFill flip="none" rotWithShape="1">
              <a:gsLst>
                <a:gs pos="0">
                  <a:srgbClr val="CCFFCC"/>
                </a:gs>
                <a:gs pos="100000">
                  <a:srgbClr val="29A81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-18256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latin typeface="Rockwell"/>
                <a:cs typeface="Rockwell"/>
              </a:rPr>
              <a:t>Lets look at the first 6 cells...</a:t>
            </a:r>
          </a:p>
        </p:txBody>
      </p:sp>
      <p:sp>
        <p:nvSpPr>
          <p:cNvPr id="108" name="Shape 108"/>
          <p:cNvSpPr/>
          <p:nvPr/>
        </p:nvSpPr>
        <p:spPr>
          <a:xfrm>
            <a:off x="230020" y="1816969"/>
            <a:ext cx="1272300" cy="158939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705644" y="2341107"/>
            <a:ext cx="218699" cy="311700"/>
          </a:xfrm>
          <a:prstGeom prst="ellipse">
            <a:avLst/>
          </a:prstGeom>
          <a:solidFill>
            <a:srgbClr val="6AA84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10" name="Shape 110"/>
          <p:cNvCxnSpPr>
            <a:stCxn id="109" idx="4"/>
          </p:cNvCxnSpPr>
          <p:nvPr/>
        </p:nvCxnSpPr>
        <p:spPr>
          <a:xfrm>
            <a:off x="814994" y="2652807"/>
            <a:ext cx="6000" cy="311700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1" name="Shape 111"/>
          <p:cNvCxnSpPr/>
          <p:nvPr/>
        </p:nvCxnSpPr>
        <p:spPr>
          <a:xfrm flipH="1">
            <a:off x="734578" y="2963457"/>
            <a:ext cx="77099" cy="278399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2" name="Shape 112"/>
          <p:cNvCxnSpPr/>
          <p:nvPr/>
        </p:nvCxnSpPr>
        <p:spPr>
          <a:xfrm>
            <a:off x="824528" y="2979830"/>
            <a:ext cx="77099" cy="294600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3" name="Shape 113"/>
          <p:cNvCxnSpPr/>
          <p:nvPr/>
        </p:nvCxnSpPr>
        <p:spPr>
          <a:xfrm rot="10800000">
            <a:off x="830319" y="2776584"/>
            <a:ext cx="81000" cy="186900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4" name="Shape 114"/>
          <p:cNvCxnSpPr/>
          <p:nvPr/>
        </p:nvCxnSpPr>
        <p:spPr>
          <a:xfrm flipH="1">
            <a:off x="718931" y="2752479"/>
            <a:ext cx="96299" cy="243600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5" name="Shape 115"/>
          <p:cNvCxnSpPr/>
          <p:nvPr/>
        </p:nvCxnSpPr>
        <p:spPr>
          <a:xfrm>
            <a:off x="1308121" y="1833342"/>
            <a:ext cx="1500" cy="1589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6" name="Shape 116"/>
          <p:cNvCxnSpPr/>
          <p:nvPr/>
        </p:nvCxnSpPr>
        <p:spPr>
          <a:xfrm flipH="1">
            <a:off x="1124098" y="1833342"/>
            <a:ext cx="12900" cy="1571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7" name="Shape 117"/>
          <p:cNvCxnSpPr/>
          <p:nvPr/>
        </p:nvCxnSpPr>
        <p:spPr>
          <a:xfrm flipH="1">
            <a:off x="925272" y="1833342"/>
            <a:ext cx="12900" cy="1571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8" name="Shape 118"/>
          <p:cNvCxnSpPr/>
          <p:nvPr/>
        </p:nvCxnSpPr>
        <p:spPr>
          <a:xfrm flipH="1">
            <a:off x="760322" y="1833342"/>
            <a:ext cx="12900" cy="1571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9" name="Shape 119"/>
          <p:cNvCxnSpPr/>
          <p:nvPr/>
        </p:nvCxnSpPr>
        <p:spPr>
          <a:xfrm flipH="1">
            <a:off x="593897" y="1841487"/>
            <a:ext cx="12900" cy="1571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0" name="Shape 120"/>
          <p:cNvCxnSpPr/>
          <p:nvPr/>
        </p:nvCxnSpPr>
        <p:spPr>
          <a:xfrm>
            <a:off x="421909" y="1833342"/>
            <a:ext cx="599" cy="1605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1" name="Shape 121"/>
          <p:cNvSpPr/>
          <p:nvPr/>
        </p:nvSpPr>
        <p:spPr>
          <a:xfrm>
            <a:off x="705644" y="2259185"/>
            <a:ext cx="51421" cy="131044"/>
          </a:xfrm>
          <a:custGeom>
            <a:avLst/>
            <a:gdLst/>
            <a:ahLst/>
            <a:cxnLst/>
            <a:rect l="0" t="0" r="0" b="0"/>
            <a:pathLst>
              <a:path w="2365" h="4730" extrusionOk="0">
                <a:moveTo>
                  <a:pt x="2365" y="4730"/>
                </a:moveTo>
                <a:cubicBezTo>
                  <a:pt x="1710" y="3093"/>
                  <a:pt x="1245" y="1247"/>
                  <a:pt x="0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22" name="Shape 122"/>
          <p:cNvSpPr/>
          <p:nvPr/>
        </p:nvSpPr>
        <p:spPr>
          <a:xfrm>
            <a:off x="705644" y="2226439"/>
            <a:ext cx="12849" cy="21831"/>
          </a:xfrm>
          <a:custGeom>
            <a:avLst/>
            <a:gdLst/>
            <a:ahLst/>
            <a:cxnLst/>
            <a:rect l="0" t="0" r="0" b="0"/>
            <a:pathLst>
              <a:path w="591" h="788" extrusionOk="0">
                <a:moveTo>
                  <a:pt x="591" y="0"/>
                </a:moveTo>
                <a:cubicBezTo>
                  <a:pt x="359" y="154"/>
                  <a:pt x="197" y="788"/>
                  <a:pt x="0" y="591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23" name="Shape 123"/>
          <p:cNvSpPr/>
          <p:nvPr/>
        </p:nvSpPr>
        <p:spPr>
          <a:xfrm>
            <a:off x="679943" y="2210066"/>
            <a:ext cx="51300" cy="65400"/>
          </a:xfrm>
          <a:prstGeom prst="ellipse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872767" y="2242812"/>
            <a:ext cx="38549" cy="114670"/>
          </a:xfrm>
          <a:custGeom>
            <a:avLst/>
            <a:gdLst/>
            <a:ahLst/>
            <a:cxnLst/>
            <a:rect l="0" t="0" r="0" b="0"/>
            <a:pathLst>
              <a:path w="1773" h="4139" extrusionOk="0">
                <a:moveTo>
                  <a:pt x="0" y="4139"/>
                </a:moveTo>
                <a:cubicBezTo>
                  <a:pt x="0" y="2638"/>
                  <a:pt x="711" y="1061"/>
                  <a:pt x="1773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25" name="Shape 125"/>
          <p:cNvSpPr/>
          <p:nvPr/>
        </p:nvSpPr>
        <p:spPr>
          <a:xfrm>
            <a:off x="872767" y="2210066"/>
            <a:ext cx="51300" cy="49200"/>
          </a:xfrm>
          <a:prstGeom prst="ellipse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1725320" y="1784181"/>
            <a:ext cx="1272300" cy="158939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2200944" y="2308319"/>
            <a:ext cx="218699" cy="311700"/>
          </a:xfrm>
          <a:prstGeom prst="ellipse">
            <a:avLst/>
          </a:prstGeom>
          <a:solidFill>
            <a:srgbClr val="6AA84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28" name="Shape 128"/>
          <p:cNvCxnSpPr>
            <a:stCxn id="127" idx="4"/>
          </p:cNvCxnSpPr>
          <p:nvPr/>
        </p:nvCxnSpPr>
        <p:spPr>
          <a:xfrm>
            <a:off x="2310294" y="2620019"/>
            <a:ext cx="6000" cy="311700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9" name="Shape 129"/>
          <p:cNvCxnSpPr/>
          <p:nvPr/>
        </p:nvCxnSpPr>
        <p:spPr>
          <a:xfrm flipH="1">
            <a:off x="2229877" y="2930669"/>
            <a:ext cx="77099" cy="278399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0" name="Shape 130"/>
          <p:cNvCxnSpPr/>
          <p:nvPr/>
        </p:nvCxnSpPr>
        <p:spPr>
          <a:xfrm>
            <a:off x="2319828" y="2947042"/>
            <a:ext cx="77099" cy="294600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1" name="Shape 131"/>
          <p:cNvCxnSpPr/>
          <p:nvPr/>
        </p:nvCxnSpPr>
        <p:spPr>
          <a:xfrm rot="10800000">
            <a:off x="2325618" y="2743796"/>
            <a:ext cx="81000" cy="186900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2" name="Shape 132"/>
          <p:cNvCxnSpPr/>
          <p:nvPr/>
        </p:nvCxnSpPr>
        <p:spPr>
          <a:xfrm flipH="1">
            <a:off x="2214231" y="2719691"/>
            <a:ext cx="96299" cy="243600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3" name="Shape 133"/>
          <p:cNvCxnSpPr/>
          <p:nvPr/>
        </p:nvCxnSpPr>
        <p:spPr>
          <a:xfrm>
            <a:off x="2803421" y="1800554"/>
            <a:ext cx="1500" cy="1589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 flipH="1">
            <a:off x="2619397" y="1800554"/>
            <a:ext cx="12900" cy="1571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5" name="Shape 135"/>
          <p:cNvCxnSpPr/>
          <p:nvPr/>
        </p:nvCxnSpPr>
        <p:spPr>
          <a:xfrm flipH="1">
            <a:off x="2420572" y="1800554"/>
            <a:ext cx="12900" cy="1571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6" name="Shape 136"/>
          <p:cNvCxnSpPr/>
          <p:nvPr/>
        </p:nvCxnSpPr>
        <p:spPr>
          <a:xfrm flipH="1">
            <a:off x="2255622" y="1800554"/>
            <a:ext cx="12900" cy="1571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7" name="Shape 137"/>
          <p:cNvCxnSpPr/>
          <p:nvPr/>
        </p:nvCxnSpPr>
        <p:spPr>
          <a:xfrm flipH="1">
            <a:off x="2089196" y="1808699"/>
            <a:ext cx="12900" cy="1571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8" name="Shape 138"/>
          <p:cNvCxnSpPr/>
          <p:nvPr/>
        </p:nvCxnSpPr>
        <p:spPr>
          <a:xfrm flipH="1">
            <a:off x="1913909" y="1800554"/>
            <a:ext cx="3299" cy="1605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9" name="Shape 139"/>
          <p:cNvSpPr/>
          <p:nvPr/>
        </p:nvSpPr>
        <p:spPr>
          <a:xfrm>
            <a:off x="2200944" y="2226397"/>
            <a:ext cx="51421" cy="131044"/>
          </a:xfrm>
          <a:custGeom>
            <a:avLst/>
            <a:gdLst/>
            <a:ahLst/>
            <a:cxnLst/>
            <a:rect l="0" t="0" r="0" b="0"/>
            <a:pathLst>
              <a:path w="2365" h="4730" extrusionOk="0">
                <a:moveTo>
                  <a:pt x="2365" y="4730"/>
                </a:moveTo>
                <a:cubicBezTo>
                  <a:pt x="1710" y="3093"/>
                  <a:pt x="1245" y="1247"/>
                  <a:pt x="0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40" name="Shape 140"/>
          <p:cNvSpPr/>
          <p:nvPr/>
        </p:nvSpPr>
        <p:spPr>
          <a:xfrm>
            <a:off x="2200944" y="2193651"/>
            <a:ext cx="12849" cy="21831"/>
          </a:xfrm>
          <a:custGeom>
            <a:avLst/>
            <a:gdLst/>
            <a:ahLst/>
            <a:cxnLst/>
            <a:rect l="0" t="0" r="0" b="0"/>
            <a:pathLst>
              <a:path w="591" h="788" extrusionOk="0">
                <a:moveTo>
                  <a:pt x="591" y="0"/>
                </a:moveTo>
                <a:cubicBezTo>
                  <a:pt x="359" y="154"/>
                  <a:pt x="197" y="788"/>
                  <a:pt x="0" y="591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41" name="Shape 141"/>
          <p:cNvSpPr/>
          <p:nvPr/>
        </p:nvSpPr>
        <p:spPr>
          <a:xfrm>
            <a:off x="2175242" y="2177277"/>
            <a:ext cx="51300" cy="65400"/>
          </a:xfrm>
          <a:prstGeom prst="ellipse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2368066" y="2210024"/>
            <a:ext cx="38549" cy="114670"/>
          </a:xfrm>
          <a:custGeom>
            <a:avLst/>
            <a:gdLst/>
            <a:ahLst/>
            <a:cxnLst/>
            <a:rect l="0" t="0" r="0" b="0"/>
            <a:pathLst>
              <a:path w="1773" h="4139" extrusionOk="0">
                <a:moveTo>
                  <a:pt x="0" y="4139"/>
                </a:moveTo>
                <a:cubicBezTo>
                  <a:pt x="0" y="2638"/>
                  <a:pt x="711" y="1061"/>
                  <a:pt x="1773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43" name="Shape 143"/>
          <p:cNvSpPr/>
          <p:nvPr/>
        </p:nvSpPr>
        <p:spPr>
          <a:xfrm>
            <a:off x="2368066" y="2177277"/>
            <a:ext cx="51300" cy="49200"/>
          </a:xfrm>
          <a:prstGeom prst="ellipse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3216510" y="1792409"/>
            <a:ext cx="1272300" cy="158939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3692134" y="2316547"/>
            <a:ext cx="218699" cy="311700"/>
          </a:xfrm>
          <a:prstGeom prst="ellipse">
            <a:avLst/>
          </a:prstGeom>
          <a:solidFill>
            <a:srgbClr val="6AA84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46" name="Shape 146"/>
          <p:cNvCxnSpPr>
            <a:stCxn id="145" idx="4"/>
          </p:cNvCxnSpPr>
          <p:nvPr/>
        </p:nvCxnSpPr>
        <p:spPr>
          <a:xfrm>
            <a:off x="3801484" y="2628247"/>
            <a:ext cx="6000" cy="311700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7" name="Shape 147"/>
          <p:cNvCxnSpPr/>
          <p:nvPr/>
        </p:nvCxnSpPr>
        <p:spPr>
          <a:xfrm flipH="1">
            <a:off x="3721067" y="2938897"/>
            <a:ext cx="77099" cy="278399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8" name="Shape 148"/>
          <p:cNvCxnSpPr/>
          <p:nvPr/>
        </p:nvCxnSpPr>
        <p:spPr>
          <a:xfrm>
            <a:off x="3811018" y="2955270"/>
            <a:ext cx="77099" cy="294600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9" name="Shape 149"/>
          <p:cNvCxnSpPr/>
          <p:nvPr/>
        </p:nvCxnSpPr>
        <p:spPr>
          <a:xfrm rot="10800000">
            <a:off x="3816808" y="2752024"/>
            <a:ext cx="81000" cy="186900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0" name="Shape 150"/>
          <p:cNvCxnSpPr/>
          <p:nvPr/>
        </p:nvCxnSpPr>
        <p:spPr>
          <a:xfrm flipH="1">
            <a:off x="3705421" y="2727919"/>
            <a:ext cx="96299" cy="243600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1" name="Shape 151"/>
          <p:cNvCxnSpPr/>
          <p:nvPr/>
        </p:nvCxnSpPr>
        <p:spPr>
          <a:xfrm>
            <a:off x="4294611" y="1808782"/>
            <a:ext cx="1500" cy="1589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2" name="Shape 152"/>
          <p:cNvCxnSpPr/>
          <p:nvPr/>
        </p:nvCxnSpPr>
        <p:spPr>
          <a:xfrm flipH="1">
            <a:off x="4110587" y="1808782"/>
            <a:ext cx="12900" cy="1571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3" name="Shape 153"/>
          <p:cNvCxnSpPr/>
          <p:nvPr/>
        </p:nvCxnSpPr>
        <p:spPr>
          <a:xfrm flipH="1">
            <a:off x="3911762" y="1808782"/>
            <a:ext cx="12900" cy="1571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4" name="Shape 154"/>
          <p:cNvCxnSpPr/>
          <p:nvPr/>
        </p:nvCxnSpPr>
        <p:spPr>
          <a:xfrm flipH="1">
            <a:off x="3746812" y="1808782"/>
            <a:ext cx="12900" cy="1571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5" name="Shape 155"/>
          <p:cNvCxnSpPr/>
          <p:nvPr/>
        </p:nvCxnSpPr>
        <p:spPr>
          <a:xfrm flipH="1">
            <a:off x="3580387" y="1816927"/>
            <a:ext cx="12900" cy="1571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6" name="Shape 156"/>
          <p:cNvCxnSpPr/>
          <p:nvPr/>
        </p:nvCxnSpPr>
        <p:spPr>
          <a:xfrm flipH="1">
            <a:off x="3405099" y="1808782"/>
            <a:ext cx="3299" cy="1580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7" name="Shape 157"/>
          <p:cNvSpPr/>
          <p:nvPr/>
        </p:nvSpPr>
        <p:spPr>
          <a:xfrm>
            <a:off x="3692134" y="2234625"/>
            <a:ext cx="51421" cy="131044"/>
          </a:xfrm>
          <a:custGeom>
            <a:avLst/>
            <a:gdLst/>
            <a:ahLst/>
            <a:cxnLst/>
            <a:rect l="0" t="0" r="0" b="0"/>
            <a:pathLst>
              <a:path w="2365" h="4730" extrusionOk="0">
                <a:moveTo>
                  <a:pt x="2365" y="4730"/>
                </a:moveTo>
                <a:cubicBezTo>
                  <a:pt x="1710" y="3093"/>
                  <a:pt x="1245" y="1247"/>
                  <a:pt x="0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58" name="Shape 158"/>
          <p:cNvSpPr/>
          <p:nvPr/>
        </p:nvSpPr>
        <p:spPr>
          <a:xfrm>
            <a:off x="3692134" y="2201879"/>
            <a:ext cx="12849" cy="21831"/>
          </a:xfrm>
          <a:custGeom>
            <a:avLst/>
            <a:gdLst/>
            <a:ahLst/>
            <a:cxnLst/>
            <a:rect l="0" t="0" r="0" b="0"/>
            <a:pathLst>
              <a:path w="591" h="788" extrusionOk="0">
                <a:moveTo>
                  <a:pt x="591" y="0"/>
                </a:moveTo>
                <a:cubicBezTo>
                  <a:pt x="359" y="154"/>
                  <a:pt x="197" y="788"/>
                  <a:pt x="0" y="591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59" name="Shape 159"/>
          <p:cNvSpPr/>
          <p:nvPr/>
        </p:nvSpPr>
        <p:spPr>
          <a:xfrm>
            <a:off x="3666433" y="2185506"/>
            <a:ext cx="51300" cy="65400"/>
          </a:xfrm>
          <a:prstGeom prst="ellipse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3859257" y="2218252"/>
            <a:ext cx="38549" cy="114670"/>
          </a:xfrm>
          <a:custGeom>
            <a:avLst/>
            <a:gdLst/>
            <a:ahLst/>
            <a:cxnLst/>
            <a:rect l="0" t="0" r="0" b="0"/>
            <a:pathLst>
              <a:path w="1773" h="4139" extrusionOk="0">
                <a:moveTo>
                  <a:pt x="0" y="4139"/>
                </a:moveTo>
                <a:cubicBezTo>
                  <a:pt x="0" y="2638"/>
                  <a:pt x="711" y="1061"/>
                  <a:pt x="1773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61" name="Shape 161"/>
          <p:cNvSpPr/>
          <p:nvPr/>
        </p:nvSpPr>
        <p:spPr>
          <a:xfrm>
            <a:off x="3859257" y="2185506"/>
            <a:ext cx="51300" cy="49200"/>
          </a:xfrm>
          <a:prstGeom prst="ellipse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4694255" y="1795673"/>
            <a:ext cx="1337099" cy="156510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5194082" y="2311872"/>
            <a:ext cx="229800" cy="306900"/>
          </a:xfrm>
          <a:prstGeom prst="ellipse">
            <a:avLst/>
          </a:prstGeom>
          <a:solidFill>
            <a:srgbClr val="6AA84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64" name="Shape 164"/>
          <p:cNvCxnSpPr>
            <a:stCxn id="163" idx="4"/>
          </p:cNvCxnSpPr>
          <p:nvPr/>
        </p:nvCxnSpPr>
        <p:spPr>
          <a:xfrm>
            <a:off x="5308982" y="2618772"/>
            <a:ext cx="6900" cy="306900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5" name="Shape 165"/>
          <p:cNvCxnSpPr/>
          <p:nvPr/>
        </p:nvCxnSpPr>
        <p:spPr>
          <a:xfrm flipH="1">
            <a:off x="5224512" y="2924796"/>
            <a:ext cx="81000" cy="274499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6" name="Shape 166"/>
          <p:cNvCxnSpPr/>
          <p:nvPr/>
        </p:nvCxnSpPr>
        <p:spPr>
          <a:xfrm>
            <a:off x="5319016" y="2940921"/>
            <a:ext cx="81000" cy="290399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7" name="Shape 167"/>
          <p:cNvCxnSpPr/>
          <p:nvPr/>
        </p:nvCxnSpPr>
        <p:spPr>
          <a:xfrm rot="10800000">
            <a:off x="5325023" y="2741523"/>
            <a:ext cx="85200" cy="183299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8" name="Shape 168"/>
          <p:cNvCxnSpPr/>
          <p:nvPr/>
        </p:nvCxnSpPr>
        <p:spPr>
          <a:xfrm flipH="1">
            <a:off x="5207246" y="2717013"/>
            <a:ext cx="102000" cy="240600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9" name="Shape 169"/>
          <p:cNvCxnSpPr/>
          <p:nvPr/>
        </p:nvCxnSpPr>
        <p:spPr>
          <a:xfrm>
            <a:off x="5827218" y="1811798"/>
            <a:ext cx="1500" cy="1565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0" name="Shape 170"/>
          <p:cNvCxnSpPr/>
          <p:nvPr/>
        </p:nvCxnSpPr>
        <p:spPr>
          <a:xfrm flipH="1">
            <a:off x="5633586" y="1811798"/>
            <a:ext cx="13800" cy="1548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1" name="Shape 171"/>
          <p:cNvCxnSpPr/>
          <p:nvPr/>
        </p:nvCxnSpPr>
        <p:spPr>
          <a:xfrm flipH="1">
            <a:off x="5424643" y="1811798"/>
            <a:ext cx="13800" cy="1548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2" name="Shape 172"/>
          <p:cNvCxnSpPr/>
          <p:nvPr/>
        </p:nvCxnSpPr>
        <p:spPr>
          <a:xfrm flipH="1">
            <a:off x="5251299" y="1811798"/>
            <a:ext cx="13800" cy="1548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3" name="Shape 173"/>
          <p:cNvCxnSpPr/>
          <p:nvPr/>
        </p:nvCxnSpPr>
        <p:spPr>
          <a:xfrm flipH="1">
            <a:off x="5076405" y="1819820"/>
            <a:ext cx="13800" cy="1548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4" name="Shape 174"/>
          <p:cNvCxnSpPr/>
          <p:nvPr/>
        </p:nvCxnSpPr>
        <p:spPr>
          <a:xfrm>
            <a:off x="4895909" y="1811798"/>
            <a:ext cx="1199" cy="1580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5" name="Shape 175"/>
          <p:cNvSpPr/>
          <p:nvPr/>
        </p:nvSpPr>
        <p:spPr>
          <a:xfrm>
            <a:off x="5194082" y="2231191"/>
            <a:ext cx="54040" cy="129058"/>
          </a:xfrm>
          <a:custGeom>
            <a:avLst/>
            <a:gdLst/>
            <a:ahLst/>
            <a:cxnLst/>
            <a:rect l="0" t="0" r="0" b="0"/>
            <a:pathLst>
              <a:path w="2365" h="4730" extrusionOk="0">
                <a:moveTo>
                  <a:pt x="2365" y="4730"/>
                </a:moveTo>
                <a:cubicBezTo>
                  <a:pt x="1710" y="3093"/>
                  <a:pt x="1245" y="1247"/>
                  <a:pt x="0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76" name="Shape 176"/>
          <p:cNvSpPr/>
          <p:nvPr/>
        </p:nvSpPr>
        <p:spPr>
          <a:xfrm>
            <a:off x="5194082" y="2198941"/>
            <a:ext cx="13504" cy="21500"/>
          </a:xfrm>
          <a:custGeom>
            <a:avLst/>
            <a:gdLst/>
            <a:ahLst/>
            <a:cxnLst/>
            <a:rect l="0" t="0" r="0" b="0"/>
            <a:pathLst>
              <a:path w="591" h="788" extrusionOk="0">
                <a:moveTo>
                  <a:pt x="591" y="0"/>
                </a:moveTo>
                <a:cubicBezTo>
                  <a:pt x="359" y="154"/>
                  <a:pt x="197" y="788"/>
                  <a:pt x="0" y="591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77" name="Shape 177"/>
          <p:cNvSpPr/>
          <p:nvPr/>
        </p:nvSpPr>
        <p:spPr>
          <a:xfrm>
            <a:off x="5167073" y="2182816"/>
            <a:ext cx="53399" cy="63899"/>
          </a:xfrm>
          <a:prstGeom prst="ellipse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5369710" y="2215066"/>
            <a:ext cx="40513" cy="112932"/>
          </a:xfrm>
          <a:custGeom>
            <a:avLst/>
            <a:gdLst/>
            <a:ahLst/>
            <a:cxnLst/>
            <a:rect l="0" t="0" r="0" b="0"/>
            <a:pathLst>
              <a:path w="1773" h="4139" extrusionOk="0">
                <a:moveTo>
                  <a:pt x="0" y="4139"/>
                </a:moveTo>
                <a:cubicBezTo>
                  <a:pt x="0" y="2638"/>
                  <a:pt x="711" y="1061"/>
                  <a:pt x="1773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79" name="Shape 179"/>
          <p:cNvSpPr/>
          <p:nvPr/>
        </p:nvSpPr>
        <p:spPr>
          <a:xfrm>
            <a:off x="5369710" y="2182816"/>
            <a:ext cx="53399" cy="48300"/>
          </a:xfrm>
          <a:prstGeom prst="ellipse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6219757" y="1773346"/>
            <a:ext cx="1322400" cy="157890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6714062" y="2294150"/>
            <a:ext cx="227099" cy="309600"/>
          </a:xfrm>
          <a:prstGeom prst="ellipse">
            <a:avLst/>
          </a:prstGeom>
          <a:solidFill>
            <a:srgbClr val="6AA84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82" name="Shape 182"/>
          <p:cNvCxnSpPr>
            <a:stCxn id="181" idx="4"/>
          </p:cNvCxnSpPr>
          <p:nvPr/>
        </p:nvCxnSpPr>
        <p:spPr>
          <a:xfrm>
            <a:off x="6827612" y="2603750"/>
            <a:ext cx="6900" cy="309600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3" name="Shape 183"/>
          <p:cNvCxnSpPr/>
          <p:nvPr/>
        </p:nvCxnSpPr>
        <p:spPr>
          <a:xfrm flipH="1">
            <a:off x="6744160" y="2912540"/>
            <a:ext cx="80099" cy="276899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4" name="Shape 184"/>
          <p:cNvCxnSpPr/>
          <p:nvPr/>
        </p:nvCxnSpPr>
        <p:spPr>
          <a:xfrm>
            <a:off x="6837616" y="2928809"/>
            <a:ext cx="80099" cy="292799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5" name="Shape 185"/>
          <p:cNvCxnSpPr/>
          <p:nvPr/>
        </p:nvCxnSpPr>
        <p:spPr>
          <a:xfrm rot="10800000">
            <a:off x="6843515" y="2727768"/>
            <a:ext cx="84300" cy="184799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6" name="Shape 186"/>
          <p:cNvCxnSpPr/>
          <p:nvPr/>
        </p:nvCxnSpPr>
        <p:spPr>
          <a:xfrm flipH="1">
            <a:off x="6727153" y="2702904"/>
            <a:ext cx="100799" cy="242699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7" name="Shape 187"/>
          <p:cNvCxnSpPr/>
          <p:nvPr/>
        </p:nvCxnSpPr>
        <p:spPr>
          <a:xfrm>
            <a:off x="7340203" y="1789615"/>
            <a:ext cx="1500" cy="1578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8" name="Shape 188"/>
          <p:cNvCxnSpPr/>
          <p:nvPr/>
        </p:nvCxnSpPr>
        <p:spPr>
          <a:xfrm flipH="1">
            <a:off x="7148858" y="1789615"/>
            <a:ext cx="13499" cy="1562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9" name="Shape 189"/>
          <p:cNvCxnSpPr/>
          <p:nvPr/>
        </p:nvCxnSpPr>
        <p:spPr>
          <a:xfrm flipH="1">
            <a:off x="6942224" y="1789615"/>
            <a:ext cx="13499" cy="1562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0" name="Shape 190"/>
          <p:cNvCxnSpPr/>
          <p:nvPr/>
        </p:nvCxnSpPr>
        <p:spPr>
          <a:xfrm flipH="1">
            <a:off x="6770794" y="1789615"/>
            <a:ext cx="13499" cy="1562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1" name="Shape 191"/>
          <p:cNvCxnSpPr/>
          <p:nvPr/>
        </p:nvCxnSpPr>
        <p:spPr>
          <a:xfrm flipH="1">
            <a:off x="6597832" y="1797709"/>
            <a:ext cx="13499" cy="1562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2" name="Shape 192"/>
          <p:cNvCxnSpPr/>
          <p:nvPr/>
        </p:nvCxnSpPr>
        <p:spPr>
          <a:xfrm flipH="1">
            <a:off x="6416183" y="1789615"/>
            <a:ext cx="3000" cy="1594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3" name="Shape 193"/>
          <p:cNvSpPr/>
          <p:nvPr/>
        </p:nvSpPr>
        <p:spPr>
          <a:xfrm>
            <a:off x="6714062" y="2212749"/>
            <a:ext cx="53443" cy="130216"/>
          </a:xfrm>
          <a:custGeom>
            <a:avLst/>
            <a:gdLst/>
            <a:ahLst/>
            <a:cxnLst/>
            <a:rect l="0" t="0" r="0" b="0"/>
            <a:pathLst>
              <a:path w="2365" h="4730" extrusionOk="0">
                <a:moveTo>
                  <a:pt x="2365" y="4730"/>
                </a:moveTo>
                <a:cubicBezTo>
                  <a:pt x="1710" y="3093"/>
                  <a:pt x="1245" y="1247"/>
                  <a:pt x="0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94" name="Shape 194"/>
          <p:cNvSpPr/>
          <p:nvPr/>
        </p:nvSpPr>
        <p:spPr>
          <a:xfrm>
            <a:off x="6714062" y="2180211"/>
            <a:ext cx="13355" cy="21693"/>
          </a:xfrm>
          <a:custGeom>
            <a:avLst/>
            <a:gdLst/>
            <a:ahLst/>
            <a:cxnLst/>
            <a:rect l="0" t="0" r="0" b="0"/>
            <a:pathLst>
              <a:path w="591" h="788" extrusionOk="0">
                <a:moveTo>
                  <a:pt x="591" y="0"/>
                </a:moveTo>
                <a:cubicBezTo>
                  <a:pt x="359" y="154"/>
                  <a:pt x="197" y="788"/>
                  <a:pt x="0" y="591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95" name="Shape 195"/>
          <p:cNvSpPr/>
          <p:nvPr/>
        </p:nvSpPr>
        <p:spPr>
          <a:xfrm>
            <a:off x="6687351" y="2163942"/>
            <a:ext cx="52799" cy="64500"/>
          </a:xfrm>
          <a:prstGeom prst="ellipse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6887750" y="2196480"/>
            <a:ext cx="40065" cy="113946"/>
          </a:xfrm>
          <a:custGeom>
            <a:avLst/>
            <a:gdLst/>
            <a:ahLst/>
            <a:cxnLst/>
            <a:rect l="0" t="0" r="0" b="0"/>
            <a:pathLst>
              <a:path w="1773" h="4139" extrusionOk="0">
                <a:moveTo>
                  <a:pt x="0" y="4139"/>
                </a:moveTo>
                <a:cubicBezTo>
                  <a:pt x="0" y="2638"/>
                  <a:pt x="711" y="1061"/>
                  <a:pt x="1773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97" name="Shape 197"/>
          <p:cNvSpPr/>
          <p:nvPr/>
        </p:nvSpPr>
        <p:spPr>
          <a:xfrm>
            <a:off x="6887750" y="2163942"/>
            <a:ext cx="52799" cy="48900"/>
          </a:xfrm>
          <a:prstGeom prst="ellipse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7711326" y="1757787"/>
            <a:ext cx="1292999" cy="159359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194588" y="2283394"/>
            <a:ext cx="222000" cy="312299"/>
          </a:xfrm>
          <a:prstGeom prst="ellipse">
            <a:avLst/>
          </a:prstGeom>
          <a:solidFill>
            <a:srgbClr val="6AA84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200" name="Shape 200"/>
          <p:cNvCxnSpPr>
            <a:stCxn id="199" idx="4"/>
          </p:cNvCxnSpPr>
          <p:nvPr/>
        </p:nvCxnSpPr>
        <p:spPr>
          <a:xfrm>
            <a:off x="8305588" y="2595694"/>
            <a:ext cx="6599" cy="312299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1" name="Shape 201"/>
          <p:cNvCxnSpPr/>
          <p:nvPr/>
        </p:nvCxnSpPr>
        <p:spPr>
          <a:xfrm flipH="1">
            <a:off x="8224024" y="2907488"/>
            <a:ext cx="78300" cy="279599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2" name="Shape 202"/>
          <p:cNvCxnSpPr/>
          <p:nvPr/>
        </p:nvCxnSpPr>
        <p:spPr>
          <a:xfrm>
            <a:off x="8315382" y="2923907"/>
            <a:ext cx="78300" cy="295800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3" name="Shape 203"/>
          <p:cNvCxnSpPr/>
          <p:nvPr/>
        </p:nvCxnSpPr>
        <p:spPr>
          <a:xfrm rot="10800000">
            <a:off x="8321066" y="2720916"/>
            <a:ext cx="82499" cy="186599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4" name="Shape 204"/>
          <p:cNvCxnSpPr/>
          <p:nvPr/>
        </p:nvCxnSpPr>
        <p:spPr>
          <a:xfrm flipH="1">
            <a:off x="8207235" y="2695918"/>
            <a:ext cx="98700" cy="244800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5" name="Shape 205"/>
          <p:cNvCxnSpPr/>
          <p:nvPr/>
        </p:nvCxnSpPr>
        <p:spPr>
          <a:xfrm>
            <a:off x="8806741" y="1774206"/>
            <a:ext cx="1500" cy="1593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6" name="Shape 206"/>
          <p:cNvCxnSpPr/>
          <p:nvPr/>
        </p:nvCxnSpPr>
        <p:spPr>
          <a:xfrm flipH="1">
            <a:off x="8619669" y="1774206"/>
            <a:ext cx="13199" cy="1576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7" name="Shape 207"/>
          <p:cNvCxnSpPr/>
          <p:nvPr/>
        </p:nvCxnSpPr>
        <p:spPr>
          <a:xfrm flipH="1">
            <a:off x="8417650" y="1774206"/>
            <a:ext cx="13199" cy="1576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8" name="Shape 208"/>
          <p:cNvCxnSpPr/>
          <p:nvPr/>
        </p:nvCxnSpPr>
        <p:spPr>
          <a:xfrm flipH="1">
            <a:off x="8250051" y="1774206"/>
            <a:ext cx="13199" cy="1576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9" name="Shape 209"/>
          <p:cNvCxnSpPr/>
          <p:nvPr/>
        </p:nvCxnSpPr>
        <p:spPr>
          <a:xfrm flipH="1">
            <a:off x="8080953" y="1782374"/>
            <a:ext cx="13199" cy="1576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0" name="Shape 210"/>
          <p:cNvCxnSpPr/>
          <p:nvPr/>
        </p:nvCxnSpPr>
        <p:spPr>
          <a:xfrm flipH="1">
            <a:off x="7903296" y="1774206"/>
            <a:ext cx="3000" cy="1584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1" name="Shape 211"/>
          <p:cNvSpPr/>
          <p:nvPr/>
        </p:nvSpPr>
        <p:spPr>
          <a:xfrm>
            <a:off x="8194588" y="2201242"/>
            <a:ext cx="52254" cy="131411"/>
          </a:xfrm>
          <a:custGeom>
            <a:avLst/>
            <a:gdLst/>
            <a:ahLst/>
            <a:cxnLst/>
            <a:rect l="0" t="0" r="0" b="0"/>
            <a:pathLst>
              <a:path w="2365" h="4730" extrusionOk="0">
                <a:moveTo>
                  <a:pt x="2365" y="4730"/>
                </a:moveTo>
                <a:cubicBezTo>
                  <a:pt x="1710" y="3093"/>
                  <a:pt x="1245" y="1247"/>
                  <a:pt x="0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12" name="Shape 212"/>
          <p:cNvSpPr/>
          <p:nvPr/>
        </p:nvSpPr>
        <p:spPr>
          <a:xfrm>
            <a:off x="8194588" y="2168404"/>
            <a:ext cx="13058" cy="21892"/>
          </a:xfrm>
          <a:custGeom>
            <a:avLst/>
            <a:gdLst/>
            <a:ahLst/>
            <a:cxnLst/>
            <a:rect l="0" t="0" r="0" b="0"/>
            <a:pathLst>
              <a:path w="591" h="788" extrusionOk="0">
                <a:moveTo>
                  <a:pt x="591" y="0"/>
                </a:moveTo>
                <a:cubicBezTo>
                  <a:pt x="359" y="154"/>
                  <a:pt x="197" y="788"/>
                  <a:pt x="0" y="591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13" name="Shape 213"/>
          <p:cNvSpPr/>
          <p:nvPr/>
        </p:nvSpPr>
        <p:spPr>
          <a:xfrm>
            <a:off x="8168474" y="2151985"/>
            <a:ext cx="51600" cy="65100"/>
          </a:xfrm>
          <a:prstGeom prst="ellipse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8364395" y="2184823"/>
            <a:ext cx="39174" cy="114991"/>
          </a:xfrm>
          <a:custGeom>
            <a:avLst/>
            <a:gdLst/>
            <a:ahLst/>
            <a:cxnLst/>
            <a:rect l="0" t="0" r="0" b="0"/>
            <a:pathLst>
              <a:path w="1773" h="4139" extrusionOk="0">
                <a:moveTo>
                  <a:pt x="0" y="4139"/>
                </a:moveTo>
                <a:cubicBezTo>
                  <a:pt x="0" y="2638"/>
                  <a:pt x="711" y="1061"/>
                  <a:pt x="1773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15" name="Shape 215"/>
          <p:cNvSpPr/>
          <p:nvPr/>
        </p:nvSpPr>
        <p:spPr>
          <a:xfrm>
            <a:off x="8364395" y="2151985"/>
            <a:ext cx="51600" cy="49200"/>
          </a:xfrm>
          <a:prstGeom prst="ellipse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6" name="Shape 216"/>
          <p:cNvSpPr txBox="1"/>
          <p:nvPr/>
        </p:nvSpPr>
        <p:spPr>
          <a:xfrm>
            <a:off x="650922" y="1265237"/>
            <a:ext cx="613200" cy="4802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3000"/>
              <a:t>1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2174922" y="1265237"/>
            <a:ext cx="561599" cy="295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3000"/>
              <a:t>2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3622722" y="1265237"/>
            <a:ext cx="561599" cy="295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3000"/>
              <a:t>3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5146722" y="1265237"/>
            <a:ext cx="561599" cy="295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3000"/>
              <a:t>4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6668174" y="1265237"/>
            <a:ext cx="561599" cy="295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3000"/>
              <a:t>5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8134775" y="1265237"/>
            <a:ext cx="561599" cy="295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3000"/>
              <a:t>6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156742" y="950912"/>
            <a:ext cx="2601300" cy="472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000" b="1" dirty="0">
                <a:latin typeface="Century Gothic"/>
                <a:cs typeface="Century Gothic"/>
              </a:rPr>
              <a:t>Cell Number: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156742" y="3587975"/>
            <a:ext cx="1470600" cy="495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400" b="1">
                <a:solidFill>
                  <a:srgbClr val="00FF00"/>
                </a:solidFill>
              </a:rPr>
              <a:t>Guard 1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1680742" y="3587975"/>
            <a:ext cx="1470600" cy="495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b="1">
                <a:solidFill>
                  <a:srgbClr val="00FF00"/>
                </a:solidFill>
              </a:rPr>
              <a:t>Guard 1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204742" y="3587975"/>
            <a:ext cx="1470600" cy="495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b="1">
                <a:solidFill>
                  <a:srgbClr val="00FF00"/>
                </a:solidFill>
              </a:rPr>
              <a:t>Guard 1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4728742" y="3587975"/>
            <a:ext cx="1470600" cy="495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b="1">
                <a:solidFill>
                  <a:srgbClr val="00FF00"/>
                </a:solidFill>
              </a:rPr>
              <a:t>Guard 1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6176542" y="3587975"/>
            <a:ext cx="1470600" cy="495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b="1">
                <a:solidFill>
                  <a:srgbClr val="00FF00"/>
                </a:solidFill>
              </a:rPr>
              <a:t>Guard 1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624342" y="3587975"/>
            <a:ext cx="1470600" cy="495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b="1">
                <a:solidFill>
                  <a:srgbClr val="00FF00"/>
                </a:solidFill>
              </a:rPr>
              <a:t>Guard 1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699278" y="4154225"/>
            <a:ext cx="1470600" cy="495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b="1">
                <a:solidFill>
                  <a:srgbClr val="FF0000"/>
                </a:solidFill>
              </a:rPr>
              <a:t>Guard 2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4747278" y="4078025"/>
            <a:ext cx="1470600" cy="495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b="1">
                <a:solidFill>
                  <a:srgbClr val="FF0000"/>
                </a:solidFill>
              </a:rPr>
              <a:t>Guard 2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7642878" y="4078025"/>
            <a:ext cx="1470600" cy="495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b="1">
                <a:solidFill>
                  <a:srgbClr val="FF0000"/>
                </a:solidFill>
              </a:rPr>
              <a:t>Guard 2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147078" y="4154225"/>
            <a:ext cx="1470600" cy="495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b="1">
                <a:solidFill>
                  <a:srgbClr val="FF0000"/>
                </a:solidFill>
              </a:rPr>
              <a:t>Guard 3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7654895" y="4581875"/>
            <a:ext cx="1470600" cy="495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b="1">
                <a:solidFill>
                  <a:srgbClr val="00FF00"/>
                </a:solidFill>
              </a:rPr>
              <a:t>Guard 3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4747278" y="4581875"/>
            <a:ext cx="1470600" cy="495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b="1">
                <a:solidFill>
                  <a:srgbClr val="00FF00"/>
                </a:solidFill>
              </a:rPr>
              <a:t>Guard 4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6125110" y="4078025"/>
            <a:ext cx="1470600" cy="495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b="1">
                <a:solidFill>
                  <a:srgbClr val="FF0000"/>
                </a:solidFill>
              </a:rPr>
              <a:t>Guard 5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7654895" y="5000675"/>
            <a:ext cx="1470600" cy="495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b="1">
                <a:solidFill>
                  <a:srgbClr val="FF0000"/>
                </a:solidFill>
              </a:rPr>
              <a:t>Guard 6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-170766" y="6659237"/>
            <a:ext cx="9314766" cy="198763"/>
          </a:xfrm>
          <a:prstGeom prst="rect">
            <a:avLst/>
          </a:prstGeom>
          <a:gradFill>
            <a:gsLst>
              <a:gs pos="0">
                <a:srgbClr val="29A815"/>
              </a:gs>
              <a:gs pos="100000">
                <a:srgbClr val="CCFFCC"/>
              </a:gs>
            </a:gsLst>
          </a:gradFill>
          <a:ln>
            <a:gradFill flip="none" rotWithShape="1">
              <a:gsLst>
                <a:gs pos="0">
                  <a:srgbClr val="CCFFCC"/>
                </a:gs>
                <a:gs pos="100000">
                  <a:srgbClr val="29A81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457200" y="-18256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Lets look at the first 6 cells...</a:t>
            </a:r>
          </a:p>
        </p:txBody>
      </p:sp>
      <p:sp>
        <p:nvSpPr>
          <p:cNvPr id="242" name="Shape 242"/>
          <p:cNvSpPr/>
          <p:nvPr/>
        </p:nvSpPr>
        <p:spPr>
          <a:xfrm>
            <a:off x="1725320" y="1784181"/>
            <a:ext cx="1272300" cy="158939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2200944" y="2308319"/>
            <a:ext cx="218699" cy="311700"/>
          </a:xfrm>
          <a:prstGeom prst="ellipse">
            <a:avLst/>
          </a:prstGeom>
          <a:solidFill>
            <a:srgbClr val="6AA84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244" name="Shape 244"/>
          <p:cNvCxnSpPr>
            <a:stCxn id="243" idx="4"/>
          </p:cNvCxnSpPr>
          <p:nvPr/>
        </p:nvCxnSpPr>
        <p:spPr>
          <a:xfrm>
            <a:off x="2310294" y="2620019"/>
            <a:ext cx="6000" cy="311700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5" name="Shape 245"/>
          <p:cNvCxnSpPr/>
          <p:nvPr/>
        </p:nvCxnSpPr>
        <p:spPr>
          <a:xfrm flipH="1">
            <a:off x="2229877" y="2930669"/>
            <a:ext cx="77099" cy="278399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6" name="Shape 246"/>
          <p:cNvCxnSpPr/>
          <p:nvPr/>
        </p:nvCxnSpPr>
        <p:spPr>
          <a:xfrm>
            <a:off x="2319828" y="2947042"/>
            <a:ext cx="77099" cy="294600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7" name="Shape 247"/>
          <p:cNvCxnSpPr/>
          <p:nvPr/>
        </p:nvCxnSpPr>
        <p:spPr>
          <a:xfrm rot="10800000">
            <a:off x="2325618" y="2743796"/>
            <a:ext cx="81000" cy="186900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8" name="Shape 248"/>
          <p:cNvCxnSpPr/>
          <p:nvPr/>
        </p:nvCxnSpPr>
        <p:spPr>
          <a:xfrm flipH="1">
            <a:off x="2214231" y="2719691"/>
            <a:ext cx="96299" cy="243600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9" name="Shape 249"/>
          <p:cNvCxnSpPr/>
          <p:nvPr/>
        </p:nvCxnSpPr>
        <p:spPr>
          <a:xfrm>
            <a:off x="2803421" y="1800554"/>
            <a:ext cx="1500" cy="1589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0" name="Shape 250"/>
          <p:cNvCxnSpPr/>
          <p:nvPr/>
        </p:nvCxnSpPr>
        <p:spPr>
          <a:xfrm flipH="1">
            <a:off x="2619397" y="1800554"/>
            <a:ext cx="12900" cy="1571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1" name="Shape 251"/>
          <p:cNvCxnSpPr/>
          <p:nvPr/>
        </p:nvCxnSpPr>
        <p:spPr>
          <a:xfrm flipH="1">
            <a:off x="2420572" y="1800554"/>
            <a:ext cx="12900" cy="1571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2" name="Shape 252"/>
          <p:cNvCxnSpPr/>
          <p:nvPr/>
        </p:nvCxnSpPr>
        <p:spPr>
          <a:xfrm flipH="1">
            <a:off x="2255622" y="1800554"/>
            <a:ext cx="12900" cy="1571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3" name="Shape 253"/>
          <p:cNvCxnSpPr/>
          <p:nvPr/>
        </p:nvCxnSpPr>
        <p:spPr>
          <a:xfrm flipH="1">
            <a:off x="2089196" y="1808699"/>
            <a:ext cx="12900" cy="1571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4" name="Shape 254"/>
          <p:cNvCxnSpPr/>
          <p:nvPr/>
        </p:nvCxnSpPr>
        <p:spPr>
          <a:xfrm flipH="1">
            <a:off x="1913909" y="1800554"/>
            <a:ext cx="3299" cy="1605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5" name="Shape 255"/>
          <p:cNvSpPr/>
          <p:nvPr/>
        </p:nvSpPr>
        <p:spPr>
          <a:xfrm>
            <a:off x="2200944" y="2226397"/>
            <a:ext cx="51421" cy="131044"/>
          </a:xfrm>
          <a:custGeom>
            <a:avLst/>
            <a:gdLst/>
            <a:ahLst/>
            <a:cxnLst/>
            <a:rect l="0" t="0" r="0" b="0"/>
            <a:pathLst>
              <a:path w="2365" h="4730" extrusionOk="0">
                <a:moveTo>
                  <a:pt x="2365" y="4730"/>
                </a:moveTo>
                <a:cubicBezTo>
                  <a:pt x="1710" y="3093"/>
                  <a:pt x="1245" y="1247"/>
                  <a:pt x="0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56" name="Shape 256"/>
          <p:cNvSpPr/>
          <p:nvPr/>
        </p:nvSpPr>
        <p:spPr>
          <a:xfrm>
            <a:off x="2200944" y="2193651"/>
            <a:ext cx="12849" cy="21831"/>
          </a:xfrm>
          <a:custGeom>
            <a:avLst/>
            <a:gdLst/>
            <a:ahLst/>
            <a:cxnLst/>
            <a:rect l="0" t="0" r="0" b="0"/>
            <a:pathLst>
              <a:path w="591" h="788" extrusionOk="0">
                <a:moveTo>
                  <a:pt x="591" y="0"/>
                </a:moveTo>
                <a:cubicBezTo>
                  <a:pt x="359" y="154"/>
                  <a:pt x="197" y="788"/>
                  <a:pt x="0" y="591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57" name="Shape 257"/>
          <p:cNvSpPr/>
          <p:nvPr/>
        </p:nvSpPr>
        <p:spPr>
          <a:xfrm>
            <a:off x="2175242" y="2177277"/>
            <a:ext cx="51300" cy="65400"/>
          </a:xfrm>
          <a:prstGeom prst="ellipse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2368066" y="2210024"/>
            <a:ext cx="38549" cy="114670"/>
          </a:xfrm>
          <a:custGeom>
            <a:avLst/>
            <a:gdLst/>
            <a:ahLst/>
            <a:cxnLst/>
            <a:rect l="0" t="0" r="0" b="0"/>
            <a:pathLst>
              <a:path w="1773" h="4139" extrusionOk="0">
                <a:moveTo>
                  <a:pt x="0" y="4139"/>
                </a:moveTo>
                <a:cubicBezTo>
                  <a:pt x="0" y="2638"/>
                  <a:pt x="711" y="1061"/>
                  <a:pt x="1773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59" name="Shape 259"/>
          <p:cNvSpPr/>
          <p:nvPr/>
        </p:nvSpPr>
        <p:spPr>
          <a:xfrm>
            <a:off x="2368066" y="2177277"/>
            <a:ext cx="51300" cy="49200"/>
          </a:xfrm>
          <a:prstGeom prst="ellipse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3216510" y="1792409"/>
            <a:ext cx="1272300" cy="158939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3692134" y="2316547"/>
            <a:ext cx="218699" cy="311700"/>
          </a:xfrm>
          <a:prstGeom prst="ellipse">
            <a:avLst/>
          </a:prstGeom>
          <a:solidFill>
            <a:srgbClr val="6AA84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262" name="Shape 262"/>
          <p:cNvCxnSpPr>
            <a:stCxn id="261" idx="4"/>
          </p:cNvCxnSpPr>
          <p:nvPr/>
        </p:nvCxnSpPr>
        <p:spPr>
          <a:xfrm>
            <a:off x="3801484" y="2628247"/>
            <a:ext cx="6000" cy="311700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3" name="Shape 263"/>
          <p:cNvCxnSpPr/>
          <p:nvPr/>
        </p:nvCxnSpPr>
        <p:spPr>
          <a:xfrm flipH="1">
            <a:off x="3721067" y="2938897"/>
            <a:ext cx="77099" cy="278399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4" name="Shape 264"/>
          <p:cNvCxnSpPr/>
          <p:nvPr/>
        </p:nvCxnSpPr>
        <p:spPr>
          <a:xfrm>
            <a:off x="3811018" y="2955270"/>
            <a:ext cx="77099" cy="294600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5" name="Shape 265"/>
          <p:cNvCxnSpPr/>
          <p:nvPr/>
        </p:nvCxnSpPr>
        <p:spPr>
          <a:xfrm rot="10800000">
            <a:off x="3816808" y="2752024"/>
            <a:ext cx="81000" cy="186900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6" name="Shape 266"/>
          <p:cNvCxnSpPr/>
          <p:nvPr/>
        </p:nvCxnSpPr>
        <p:spPr>
          <a:xfrm flipH="1">
            <a:off x="3705421" y="2727919"/>
            <a:ext cx="96299" cy="243600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7" name="Shape 267"/>
          <p:cNvCxnSpPr/>
          <p:nvPr/>
        </p:nvCxnSpPr>
        <p:spPr>
          <a:xfrm>
            <a:off x="4294611" y="1808782"/>
            <a:ext cx="1500" cy="1589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8" name="Shape 268"/>
          <p:cNvCxnSpPr/>
          <p:nvPr/>
        </p:nvCxnSpPr>
        <p:spPr>
          <a:xfrm flipH="1">
            <a:off x="4110587" y="1808782"/>
            <a:ext cx="12900" cy="1571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9" name="Shape 269"/>
          <p:cNvCxnSpPr/>
          <p:nvPr/>
        </p:nvCxnSpPr>
        <p:spPr>
          <a:xfrm flipH="1">
            <a:off x="3911762" y="1808782"/>
            <a:ext cx="12900" cy="1571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0" name="Shape 270"/>
          <p:cNvCxnSpPr/>
          <p:nvPr/>
        </p:nvCxnSpPr>
        <p:spPr>
          <a:xfrm flipH="1">
            <a:off x="3746812" y="1808782"/>
            <a:ext cx="12900" cy="1571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1" name="Shape 271"/>
          <p:cNvCxnSpPr/>
          <p:nvPr/>
        </p:nvCxnSpPr>
        <p:spPr>
          <a:xfrm flipH="1">
            <a:off x="3580387" y="1816927"/>
            <a:ext cx="12900" cy="1571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2" name="Shape 272"/>
          <p:cNvCxnSpPr/>
          <p:nvPr/>
        </p:nvCxnSpPr>
        <p:spPr>
          <a:xfrm flipH="1">
            <a:off x="3405099" y="1808782"/>
            <a:ext cx="3299" cy="1580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3" name="Shape 273"/>
          <p:cNvSpPr/>
          <p:nvPr/>
        </p:nvSpPr>
        <p:spPr>
          <a:xfrm>
            <a:off x="3692134" y="2234625"/>
            <a:ext cx="51421" cy="131044"/>
          </a:xfrm>
          <a:custGeom>
            <a:avLst/>
            <a:gdLst/>
            <a:ahLst/>
            <a:cxnLst/>
            <a:rect l="0" t="0" r="0" b="0"/>
            <a:pathLst>
              <a:path w="2365" h="4730" extrusionOk="0">
                <a:moveTo>
                  <a:pt x="2365" y="4730"/>
                </a:moveTo>
                <a:cubicBezTo>
                  <a:pt x="1710" y="3093"/>
                  <a:pt x="1245" y="1247"/>
                  <a:pt x="0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74" name="Shape 274"/>
          <p:cNvSpPr/>
          <p:nvPr/>
        </p:nvSpPr>
        <p:spPr>
          <a:xfrm>
            <a:off x="3692134" y="2201879"/>
            <a:ext cx="12849" cy="21831"/>
          </a:xfrm>
          <a:custGeom>
            <a:avLst/>
            <a:gdLst/>
            <a:ahLst/>
            <a:cxnLst/>
            <a:rect l="0" t="0" r="0" b="0"/>
            <a:pathLst>
              <a:path w="591" h="788" extrusionOk="0">
                <a:moveTo>
                  <a:pt x="591" y="0"/>
                </a:moveTo>
                <a:cubicBezTo>
                  <a:pt x="359" y="154"/>
                  <a:pt x="197" y="788"/>
                  <a:pt x="0" y="591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75" name="Shape 275"/>
          <p:cNvSpPr/>
          <p:nvPr/>
        </p:nvSpPr>
        <p:spPr>
          <a:xfrm>
            <a:off x="3666433" y="2185506"/>
            <a:ext cx="51300" cy="65400"/>
          </a:xfrm>
          <a:prstGeom prst="ellipse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3859257" y="2218252"/>
            <a:ext cx="38549" cy="114670"/>
          </a:xfrm>
          <a:custGeom>
            <a:avLst/>
            <a:gdLst/>
            <a:ahLst/>
            <a:cxnLst/>
            <a:rect l="0" t="0" r="0" b="0"/>
            <a:pathLst>
              <a:path w="1773" h="4139" extrusionOk="0">
                <a:moveTo>
                  <a:pt x="0" y="4139"/>
                </a:moveTo>
                <a:cubicBezTo>
                  <a:pt x="0" y="2638"/>
                  <a:pt x="711" y="1061"/>
                  <a:pt x="1773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77" name="Shape 277"/>
          <p:cNvSpPr/>
          <p:nvPr/>
        </p:nvSpPr>
        <p:spPr>
          <a:xfrm>
            <a:off x="3859257" y="2185506"/>
            <a:ext cx="51300" cy="49200"/>
          </a:xfrm>
          <a:prstGeom prst="ellipse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6219757" y="1773346"/>
            <a:ext cx="1322400" cy="157890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714062" y="2294150"/>
            <a:ext cx="227099" cy="309600"/>
          </a:xfrm>
          <a:prstGeom prst="ellipse">
            <a:avLst/>
          </a:prstGeom>
          <a:solidFill>
            <a:srgbClr val="6AA84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280" name="Shape 280"/>
          <p:cNvCxnSpPr>
            <a:stCxn id="279" idx="4"/>
          </p:cNvCxnSpPr>
          <p:nvPr/>
        </p:nvCxnSpPr>
        <p:spPr>
          <a:xfrm>
            <a:off x="6827612" y="2603750"/>
            <a:ext cx="6900" cy="309600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1" name="Shape 281"/>
          <p:cNvCxnSpPr/>
          <p:nvPr/>
        </p:nvCxnSpPr>
        <p:spPr>
          <a:xfrm flipH="1">
            <a:off x="6744160" y="2912540"/>
            <a:ext cx="80099" cy="276899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2" name="Shape 282"/>
          <p:cNvCxnSpPr/>
          <p:nvPr/>
        </p:nvCxnSpPr>
        <p:spPr>
          <a:xfrm>
            <a:off x="6837616" y="2928809"/>
            <a:ext cx="80099" cy="292799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3" name="Shape 283"/>
          <p:cNvCxnSpPr/>
          <p:nvPr/>
        </p:nvCxnSpPr>
        <p:spPr>
          <a:xfrm rot="10800000">
            <a:off x="6843515" y="2727768"/>
            <a:ext cx="84300" cy="184799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4" name="Shape 284"/>
          <p:cNvCxnSpPr/>
          <p:nvPr/>
        </p:nvCxnSpPr>
        <p:spPr>
          <a:xfrm flipH="1">
            <a:off x="6727153" y="2702904"/>
            <a:ext cx="100799" cy="242699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5" name="Shape 285"/>
          <p:cNvCxnSpPr/>
          <p:nvPr/>
        </p:nvCxnSpPr>
        <p:spPr>
          <a:xfrm>
            <a:off x="7340203" y="1789615"/>
            <a:ext cx="1500" cy="1578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6" name="Shape 286"/>
          <p:cNvCxnSpPr/>
          <p:nvPr/>
        </p:nvCxnSpPr>
        <p:spPr>
          <a:xfrm flipH="1">
            <a:off x="7148858" y="1789615"/>
            <a:ext cx="13499" cy="1562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7" name="Shape 287"/>
          <p:cNvCxnSpPr/>
          <p:nvPr/>
        </p:nvCxnSpPr>
        <p:spPr>
          <a:xfrm flipH="1">
            <a:off x="6942224" y="1789615"/>
            <a:ext cx="13499" cy="1562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8" name="Shape 288"/>
          <p:cNvCxnSpPr/>
          <p:nvPr/>
        </p:nvCxnSpPr>
        <p:spPr>
          <a:xfrm flipH="1">
            <a:off x="6770794" y="1789615"/>
            <a:ext cx="13499" cy="1562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9" name="Shape 289"/>
          <p:cNvCxnSpPr/>
          <p:nvPr/>
        </p:nvCxnSpPr>
        <p:spPr>
          <a:xfrm flipH="1">
            <a:off x="6597832" y="1797709"/>
            <a:ext cx="13499" cy="1562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0" name="Shape 290"/>
          <p:cNvCxnSpPr/>
          <p:nvPr/>
        </p:nvCxnSpPr>
        <p:spPr>
          <a:xfrm flipH="1">
            <a:off x="6416183" y="1789615"/>
            <a:ext cx="3000" cy="1594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91" name="Shape 291"/>
          <p:cNvSpPr/>
          <p:nvPr/>
        </p:nvSpPr>
        <p:spPr>
          <a:xfrm>
            <a:off x="6714062" y="2212749"/>
            <a:ext cx="53443" cy="130216"/>
          </a:xfrm>
          <a:custGeom>
            <a:avLst/>
            <a:gdLst/>
            <a:ahLst/>
            <a:cxnLst/>
            <a:rect l="0" t="0" r="0" b="0"/>
            <a:pathLst>
              <a:path w="2365" h="4730" extrusionOk="0">
                <a:moveTo>
                  <a:pt x="2365" y="4730"/>
                </a:moveTo>
                <a:cubicBezTo>
                  <a:pt x="1710" y="3093"/>
                  <a:pt x="1245" y="1247"/>
                  <a:pt x="0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92" name="Shape 292"/>
          <p:cNvSpPr/>
          <p:nvPr/>
        </p:nvSpPr>
        <p:spPr>
          <a:xfrm>
            <a:off x="6714062" y="2180211"/>
            <a:ext cx="13355" cy="21693"/>
          </a:xfrm>
          <a:custGeom>
            <a:avLst/>
            <a:gdLst/>
            <a:ahLst/>
            <a:cxnLst/>
            <a:rect l="0" t="0" r="0" b="0"/>
            <a:pathLst>
              <a:path w="591" h="788" extrusionOk="0">
                <a:moveTo>
                  <a:pt x="591" y="0"/>
                </a:moveTo>
                <a:cubicBezTo>
                  <a:pt x="359" y="154"/>
                  <a:pt x="197" y="788"/>
                  <a:pt x="0" y="591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93" name="Shape 293"/>
          <p:cNvSpPr/>
          <p:nvPr/>
        </p:nvSpPr>
        <p:spPr>
          <a:xfrm>
            <a:off x="6687351" y="2163942"/>
            <a:ext cx="52799" cy="64500"/>
          </a:xfrm>
          <a:prstGeom prst="ellipse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6887750" y="2196480"/>
            <a:ext cx="40065" cy="113946"/>
          </a:xfrm>
          <a:custGeom>
            <a:avLst/>
            <a:gdLst/>
            <a:ahLst/>
            <a:cxnLst/>
            <a:rect l="0" t="0" r="0" b="0"/>
            <a:pathLst>
              <a:path w="1773" h="4139" extrusionOk="0">
                <a:moveTo>
                  <a:pt x="0" y="4139"/>
                </a:moveTo>
                <a:cubicBezTo>
                  <a:pt x="0" y="2638"/>
                  <a:pt x="711" y="1061"/>
                  <a:pt x="1773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95" name="Shape 295"/>
          <p:cNvSpPr/>
          <p:nvPr/>
        </p:nvSpPr>
        <p:spPr>
          <a:xfrm>
            <a:off x="6887750" y="2163942"/>
            <a:ext cx="52799" cy="48900"/>
          </a:xfrm>
          <a:prstGeom prst="ellipse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7711326" y="1757787"/>
            <a:ext cx="1292999" cy="159359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8194588" y="2283394"/>
            <a:ext cx="222000" cy="312299"/>
          </a:xfrm>
          <a:prstGeom prst="ellipse">
            <a:avLst/>
          </a:prstGeom>
          <a:solidFill>
            <a:srgbClr val="6AA84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298" name="Shape 298"/>
          <p:cNvCxnSpPr>
            <a:stCxn id="297" idx="4"/>
          </p:cNvCxnSpPr>
          <p:nvPr/>
        </p:nvCxnSpPr>
        <p:spPr>
          <a:xfrm>
            <a:off x="8305588" y="2595694"/>
            <a:ext cx="6599" cy="312299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9" name="Shape 299"/>
          <p:cNvCxnSpPr/>
          <p:nvPr/>
        </p:nvCxnSpPr>
        <p:spPr>
          <a:xfrm flipH="1">
            <a:off x="8224024" y="2907488"/>
            <a:ext cx="78300" cy="279599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00" name="Shape 300"/>
          <p:cNvCxnSpPr/>
          <p:nvPr/>
        </p:nvCxnSpPr>
        <p:spPr>
          <a:xfrm>
            <a:off x="8315382" y="2923907"/>
            <a:ext cx="78300" cy="295800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01" name="Shape 301"/>
          <p:cNvCxnSpPr/>
          <p:nvPr/>
        </p:nvCxnSpPr>
        <p:spPr>
          <a:xfrm rot="10800000">
            <a:off x="8321066" y="2720916"/>
            <a:ext cx="82499" cy="186599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02" name="Shape 302"/>
          <p:cNvCxnSpPr/>
          <p:nvPr/>
        </p:nvCxnSpPr>
        <p:spPr>
          <a:xfrm flipH="1">
            <a:off x="8207235" y="2695918"/>
            <a:ext cx="98700" cy="244800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03" name="Shape 303"/>
          <p:cNvCxnSpPr/>
          <p:nvPr/>
        </p:nvCxnSpPr>
        <p:spPr>
          <a:xfrm>
            <a:off x="8806741" y="1774206"/>
            <a:ext cx="1500" cy="1593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04" name="Shape 304"/>
          <p:cNvCxnSpPr/>
          <p:nvPr/>
        </p:nvCxnSpPr>
        <p:spPr>
          <a:xfrm flipH="1">
            <a:off x="8619669" y="1774206"/>
            <a:ext cx="13199" cy="1576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05" name="Shape 305"/>
          <p:cNvCxnSpPr/>
          <p:nvPr/>
        </p:nvCxnSpPr>
        <p:spPr>
          <a:xfrm flipH="1">
            <a:off x="8417650" y="1774206"/>
            <a:ext cx="13199" cy="1576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06" name="Shape 306"/>
          <p:cNvCxnSpPr/>
          <p:nvPr/>
        </p:nvCxnSpPr>
        <p:spPr>
          <a:xfrm flipH="1">
            <a:off x="8250051" y="1774206"/>
            <a:ext cx="13199" cy="1576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07" name="Shape 307"/>
          <p:cNvCxnSpPr/>
          <p:nvPr/>
        </p:nvCxnSpPr>
        <p:spPr>
          <a:xfrm flipH="1">
            <a:off x="8080953" y="1782374"/>
            <a:ext cx="13199" cy="1576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08" name="Shape 308"/>
          <p:cNvCxnSpPr/>
          <p:nvPr/>
        </p:nvCxnSpPr>
        <p:spPr>
          <a:xfrm flipH="1">
            <a:off x="7903296" y="1774206"/>
            <a:ext cx="3000" cy="1584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09" name="Shape 309"/>
          <p:cNvSpPr/>
          <p:nvPr/>
        </p:nvSpPr>
        <p:spPr>
          <a:xfrm>
            <a:off x="8194588" y="2201242"/>
            <a:ext cx="52254" cy="131411"/>
          </a:xfrm>
          <a:custGeom>
            <a:avLst/>
            <a:gdLst/>
            <a:ahLst/>
            <a:cxnLst/>
            <a:rect l="0" t="0" r="0" b="0"/>
            <a:pathLst>
              <a:path w="2365" h="4730" extrusionOk="0">
                <a:moveTo>
                  <a:pt x="2365" y="4730"/>
                </a:moveTo>
                <a:cubicBezTo>
                  <a:pt x="1710" y="3093"/>
                  <a:pt x="1245" y="1247"/>
                  <a:pt x="0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310" name="Shape 310"/>
          <p:cNvSpPr/>
          <p:nvPr/>
        </p:nvSpPr>
        <p:spPr>
          <a:xfrm>
            <a:off x="8194588" y="2168404"/>
            <a:ext cx="13058" cy="21892"/>
          </a:xfrm>
          <a:custGeom>
            <a:avLst/>
            <a:gdLst/>
            <a:ahLst/>
            <a:cxnLst/>
            <a:rect l="0" t="0" r="0" b="0"/>
            <a:pathLst>
              <a:path w="591" h="788" extrusionOk="0">
                <a:moveTo>
                  <a:pt x="591" y="0"/>
                </a:moveTo>
                <a:cubicBezTo>
                  <a:pt x="359" y="154"/>
                  <a:pt x="197" y="788"/>
                  <a:pt x="0" y="591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311" name="Shape 311"/>
          <p:cNvSpPr/>
          <p:nvPr/>
        </p:nvSpPr>
        <p:spPr>
          <a:xfrm>
            <a:off x="8168474" y="2151985"/>
            <a:ext cx="51600" cy="65100"/>
          </a:xfrm>
          <a:prstGeom prst="ellipse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8364395" y="2184823"/>
            <a:ext cx="39174" cy="114991"/>
          </a:xfrm>
          <a:custGeom>
            <a:avLst/>
            <a:gdLst/>
            <a:ahLst/>
            <a:cxnLst/>
            <a:rect l="0" t="0" r="0" b="0"/>
            <a:pathLst>
              <a:path w="1773" h="4139" extrusionOk="0">
                <a:moveTo>
                  <a:pt x="0" y="4139"/>
                </a:moveTo>
                <a:cubicBezTo>
                  <a:pt x="0" y="2638"/>
                  <a:pt x="711" y="1061"/>
                  <a:pt x="1773" y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313" name="Shape 313"/>
          <p:cNvSpPr/>
          <p:nvPr/>
        </p:nvSpPr>
        <p:spPr>
          <a:xfrm>
            <a:off x="8364395" y="2151985"/>
            <a:ext cx="51600" cy="49200"/>
          </a:xfrm>
          <a:prstGeom prst="ellipse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x="2174922" y="1265237"/>
            <a:ext cx="561599" cy="295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3000" dirty="0"/>
              <a:t>2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3622722" y="1265237"/>
            <a:ext cx="561599" cy="295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3000"/>
              <a:t>3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5146722" y="1265237"/>
            <a:ext cx="561599" cy="295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3000"/>
              <a:t>4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6668174" y="1265237"/>
            <a:ext cx="561599" cy="295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3000"/>
              <a:t>5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8134775" y="1265237"/>
            <a:ext cx="561599" cy="295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3000"/>
              <a:t>6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156742" y="950912"/>
            <a:ext cx="2601300" cy="472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000" b="1"/>
              <a:t>Cell Number: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156742" y="3587975"/>
            <a:ext cx="1470600" cy="495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b="1">
                <a:solidFill>
                  <a:srgbClr val="00FF00"/>
                </a:solidFill>
              </a:rPr>
              <a:t>Guard 1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680742" y="3587975"/>
            <a:ext cx="1470600" cy="495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b="1">
                <a:solidFill>
                  <a:srgbClr val="00FF00"/>
                </a:solidFill>
              </a:rPr>
              <a:t>Guard 1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3204742" y="3587975"/>
            <a:ext cx="1470600" cy="495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b="1">
                <a:solidFill>
                  <a:srgbClr val="00FF00"/>
                </a:solidFill>
              </a:rPr>
              <a:t>Guard 1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4728742" y="3587975"/>
            <a:ext cx="1470600" cy="495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b="1">
                <a:solidFill>
                  <a:srgbClr val="00FF00"/>
                </a:solidFill>
              </a:rPr>
              <a:t>Guard 1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6176542" y="3587975"/>
            <a:ext cx="1470600" cy="495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b="1">
                <a:solidFill>
                  <a:srgbClr val="00FF00"/>
                </a:solidFill>
              </a:rPr>
              <a:t>Guard 1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7624342" y="3587975"/>
            <a:ext cx="1470600" cy="495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b="1">
                <a:solidFill>
                  <a:srgbClr val="00FF00"/>
                </a:solidFill>
              </a:rPr>
              <a:t>Guard 1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1699278" y="4154225"/>
            <a:ext cx="1470600" cy="495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b="1">
                <a:solidFill>
                  <a:srgbClr val="FF0000"/>
                </a:solidFill>
              </a:rPr>
              <a:t>Guard 2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4747278" y="4078025"/>
            <a:ext cx="1470600" cy="495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b="1">
                <a:solidFill>
                  <a:srgbClr val="FF0000"/>
                </a:solidFill>
              </a:rPr>
              <a:t>Guard 2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7642878" y="4078025"/>
            <a:ext cx="1470600" cy="495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b="1">
                <a:solidFill>
                  <a:srgbClr val="FF0000"/>
                </a:solidFill>
              </a:rPr>
              <a:t>Guard 2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3147078" y="4154225"/>
            <a:ext cx="1470600" cy="495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b="1">
                <a:solidFill>
                  <a:srgbClr val="FF0000"/>
                </a:solidFill>
              </a:rPr>
              <a:t>Guard 3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7654895" y="4581875"/>
            <a:ext cx="1470600" cy="495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b="1">
                <a:solidFill>
                  <a:srgbClr val="00FF00"/>
                </a:solidFill>
              </a:rPr>
              <a:t>Guard 3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747278" y="4581875"/>
            <a:ext cx="1470600" cy="495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b="1">
                <a:solidFill>
                  <a:srgbClr val="00FF00"/>
                </a:solidFill>
              </a:rPr>
              <a:t>Guard 4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6125110" y="4078025"/>
            <a:ext cx="1470600" cy="495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b="1">
                <a:solidFill>
                  <a:srgbClr val="FF0000"/>
                </a:solidFill>
              </a:rPr>
              <a:t>Guard 5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7654895" y="5000675"/>
            <a:ext cx="1470600" cy="495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b="1">
                <a:solidFill>
                  <a:srgbClr val="FF0000"/>
                </a:solidFill>
              </a:rPr>
              <a:t>Guard 6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246374" y="5000675"/>
            <a:ext cx="7922100" cy="14039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000" dirty="0"/>
              <a:t>...So the Martians in cells </a:t>
            </a:r>
            <a:r>
              <a:rPr lang="en" sz="2000" b="1" dirty="0">
                <a:solidFill>
                  <a:srgbClr val="351C75"/>
                </a:solidFill>
              </a:rPr>
              <a:t>1 and 4 escape</a:t>
            </a:r>
            <a:r>
              <a:rPr lang="en" sz="2000" dirty="0">
                <a:solidFill>
                  <a:srgbClr val="351C75"/>
                </a:solidFill>
              </a:rPr>
              <a:t>.</a:t>
            </a:r>
          </a:p>
          <a:p>
            <a:endParaRPr dirty="0"/>
          </a:p>
          <a:p>
            <a:pPr lvl="0" rtl="0">
              <a:buNone/>
            </a:pPr>
            <a:r>
              <a:rPr lang="en" sz="3000" b="1" dirty="0">
                <a:solidFill>
                  <a:srgbClr val="351C75"/>
                </a:solidFill>
              </a:rPr>
              <a:t>What do those two cells have in common?</a:t>
            </a:r>
          </a:p>
        </p:txBody>
      </p:sp>
      <p:sp>
        <p:nvSpPr>
          <p:cNvPr id="336" name="Shape 336"/>
          <p:cNvSpPr/>
          <p:nvPr/>
        </p:nvSpPr>
        <p:spPr>
          <a:xfrm>
            <a:off x="255892" y="1784365"/>
            <a:ext cx="1272300" cy="158939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4675342" y="1804432"/>
            <a:ext cx="1272300" cy="158939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327025" y="6207600"/>
            <a:ext cx="3657600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100" name="Shape 314"/>
          <p:cNvSpPr txBox="1"/>
          <p:nvPr/>
        </p:nvSpPr>
        <p:spPr>
          <a:xfrm>
            <a:off x="715085" y="1243946"/>
            <a:ext cx="561599" cy="295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3000" dirty="0" smtClean="0"/>
              <a:t>1</a:t>
            </a:r>
            <a:endParaRPr lang="en" sz="3000" dirty="0"/>
          </a:p>
        </p:txBody>
      </p:sp>
      <p:sp>
        <p:nvSpPr>
          <p:cNvPr id="101" name="Rectangle 100"/>
          <p:cNvSpPr/>
          <p:nvPr/>
        </p:nvSpPr>
        <p:spPr>
          <a:xfrm>
            <a:off x="-170766" y="6659237"/>
            <a:ext cx="9314766" cy="198763"/>
          </a:xfrm>
          <a:prstGeom prst="rect">
            <a:avLst/>
          </a:prstGeom>
          <a:gradFill>
            <a:gsLst>
              <a:gs pos="0">
                <a:srgbClr val="29A815"/>
              </a:gs>
              <a:gs pos="100000">
                <a:srgbClr val="CCFFCC"/>
              </a:gs>
            </a:gsLst>
          </a:gradFill>
          <a:ln>
            <a:gradFill flip="none" rotWithShape="1">
              <a:gsLst>
                <a:gs pos="0">
                  <a:srgbClr val="CCFFCC"/>
                </a:gs>
                <a:gs pos="100000">
                  <a:srgbClr val="29A81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"/>
                <a:cs typeface="Rockwell"/>
              </a:rPr>
              <a:t>Solution</a:t>
            </a:r>
            <a:endParaRPr lang="en-US" dirty="0">
              <a:latin typeface="Rockwell"/>
              <a:cs typeface="Rockwel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650826"/>
          </a:xfrm>
        </p:spPr>
        <p:txBody>
          <a:bodyPr/>
          <a:lstStyle/>
          <a:p>
            <a:r>
              <a:rPr lang="en-US" dirty="0" smtClean="0"/>
              <a:t>So we know that the Martians who escape have an odd number of jailers visit and that the number of the visiting jailer is a factor of the cell number</a:t>
            </a:r>
          </a:p>
          <a:p>
            <a:r>
              <a:rPr lang="en-US" dirty="0" smtClean="0"/>
              <a:t>The only Martians who escape have an odd number of visits, so they have an odd number of factors</a:t>
            </a:r>
          </a:p>
          <a:p>
            <a:r>
              <a:rPr lang="en-US" dirty="0" smtClean="0"/>
              <a:t>Which numbers have an odd number of factors???</a:t>
            </a:r>
          </a:p>
        </p:txBody>
      </p:sp>
      <p:sp>
        <p:nvSpPr>
          <p:cNvPr id="4" name="Rectangle 3"/>
          <p:cNvSpPr/>
          <p:nvPr/>
        </p:nvSpPr>
        <p:spPr>
          <a:xfrm>
            <a:off x="3070389" y="5307207"/>
            <a:ext cx="166663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200" dirty="0" smtClean="0">
                <a:solidFill>
                  <a:srgbClr val="0090D7"/>
                </a:solidFill>
              </a:rPr>
              <a:t>10</a:t>
            </a:r>
            <a:endParaRPr lang="en-US" sz="9200" dirty="0">
              <a:solidFill>
                <a:srgbClr val="0090D7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3147" y="4251026"/>
            <a:ext cx="4216794" cy="569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100" dirty="0" smtClean="0">
                <a:solidFill>
                  <a:schemeClr val="accent2">
                    <a:lumMod val="50000"/>
                    <a:lumOff val="50000"/>
                  </a:schemeClr>
                </a:solidFill>
              </a:rPr>
              <a:t>PERFECT SQUARES!!!!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8827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How many perfect squares less than or equal to 100?</a:t>
            </a:r>
          </a:p>
        </p:txBody>
      </p:sp>
      <p:sp>
        <p:nvSpPr>
          <p:cNvPr id="7" name="Rectangle 6"/>
          <p:cNvSpPr/>
          <p:nvPr/>
        </p:nvSpPr>
        <p:spPr>
          <a:xfrm>
            <a:off x="-170766" y="6659237"/>
            <a:ext cx="9314766" cy="198763"/>
          </a:xfrm>
          <a:prstGeom prst="rect">
            <a:avLst/>
          </a:prstGeom>
          <a:gradFill>
            <a:gsLst>
              <a:gs pos="0">
                <a:srgbClr val="29A815"/>
              </a:gs>
              <a:gs pos="100000">
                <a:srgbClr val="CCFFCC"/>
              </a:gs>
            </a:gsLst>
          </a:gradFill>
          <a:ln>
            <a:gradFill flip="none" rotWithShape="1">
              <a:gsLst>
                <a:gs pos="0">
                  <a:srgbClr val="CCFFCC"/>
                </a:gs>
                <a:gs pos="100000">
                  <a:srgbClr val="29A81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Full Jail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3" y="1600200"/>
            <a:ext cx="7556313" cy="4899433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 smtClean="0">
                <a:latin typeface="Century Gothic"/>
                <a:cs typeface="Century Gothic"/>
              </a:rPr>
              <a:t>There are four prisoners in the Yale Maximum Security Prison.</a:t>
            </a:r>
          </a:p>
          <a:p>
            <a:r>
              <a:rPr lang="en-US" sz="2800" dirty="0" smtClean="0">
                <a:latin typeface="Century Gothic"/>
                <a:cs typeface="Century Gothic"/>
              </a:rPr>
              <a:t>Three prisoners are placed in a line so that they can only see the</a:t>
            </a:r>
            <a:r>
              <a:rPr lang="en-US" sz="2800" dirty="0" smtClean="0">
                <a:latin typeface="Century Gothic"/>
                <a:cs typeface="Century Gothic"/>
              </a:rPr>
              <a:t> people in </a:t>
            </a:r>
            <a:r>
              <a:rPr lang="en-US" sz="2800" dirty="0" smtClean="0">
                <a:latin typeface="Century Gothic"/>
                <a:cs typeface="Century Gothic"/>
              </a:rPr>
              <a:t>front of them. </a:t>
            </a:r>
          </a:p>
          <a:p>
            <a:r>
              <a:rPr lang="en-US" sz="2800" dirty="0" smtClean="0">
                <a:latin typeface="Century Gothic"/>
                <a:cs typeface="Century Gothic"/>
              </a:rPr>
              <a:t>The fourth prisoner is put behind a screen and can see no one.</a:t>
            </a:r>
          </a:p>
          <a:p>
            <a:r>
              <a:rPr lang="en-US" sz="2800" dirty="0" smtClean="0">
                <a:latin typeface="Century Gothic"/>
                <a:cs typeface="Century Gothic"/>
              </a:rPr>
              <a:t>Two prisoners are given red hats, </a:t>
            </a:r>
            <a:br>
              <a:rPr lang="en-US" sz="2800" dirty="0" smtClean="0">
                <a:latin typeface="Century Gothic"/>
                <a:cs typeface="Century Gothic"/>
              </a:rPr>
            </a:br>
            <a:r>
              <a:rPr lang="en-US" sz="2800" dirty="0" smtClean="0">
                <a:latin typeface="Century Gothic"/>
                <a:cs typeface="Century Gothic"/>
              </a:rPr>
              <a:t>and two are given blue hats.</a:t>
            </a:r>
          </a:p>
          <a:p>
            <a:pPr>
              <a:buNone/>
            </a:pPr>
            <a:endParaRPr lang="en-US" sz="2800" dirty="0" smtClean="0">
              <a:latin typeface="Century Gothic"/>
              <a:cs typeface="Century Gothic"/>
            </a:endParaRPr>
          </a:p>
          <a:p>
            <a:r>
              <a:rPr lang="en-US" sz="2800" b="1" dirty="0" smtClean="0">
                <a:latin typeface="Century Gothic"/>
                <a:cs typeface="Century Gothic"/>
              </a:rPr>
              <a:t>If one can correctly guess the color </a:t>
            </a:r>
            <a:br>
              <a:rPr lang="en-US" sz="2800" b="1" dirty="0" smtClean="0">
                <a:latin typeface="Century Gothic"/>
                <a:cs typeface="Century Gothic"/>
              </a:rPr>
            </a:br>
            <a:r>
              <a:rPr lang="en-US" sz="2800" b="1" dirty="0" smtClean="0">
                <a:latin typeface="Century Gothic"/>
                <a:cs typeface="Century Gothic"/>
              </a:rPr>
              <a:t>of his own hat, they all go free. </a:t>
            </a:r>
          </a:p>
          <a:p>
            <a:r>
              <a:rPr lang="en-US" sz="2800" b="1" dirty="0" smtClean="0">
                <a:latin typeface="Century Gothic"/>
                <a:cs typeface="Century Gothic"/>
              </a:rPr>
              <a:t>But, if a single person guesses </a:t>
            </a:r>
            <a:br>
              <a:rPr lang="en-US" sz="2800" b="1" dirty="0" smtClean="0">
                <a:latin typeface="Century Gothic"/>
                <a:cs typeface="Century Gothic"/>
              </a:rPr>
            </a:br>
            <a:r>
              <a:rPr lang="en-US" sz="2800" b="1" dirty="0" smtClean="0">
                <a:latin typeface="Century Gothic"/>
                <a:cs typeface="Century Gothic"/>
              </a:rPr>
              <a:t>incorrectly, they are all </a:t>
            </a:r>
            <a:r>
              <a:rPr lang="en-US" sz="4000" b="1" dirty="0" smtClean="0">
                <a:latin typeface="Cracked"/>
                <a:cs typeface="Cracked"/>
              </a:rPr>
              <a:t>executed</a:t>
            </a:r>
          </a:p>
          <a:p>
            <a:endParaRPr lang="en-US" sz="2800" dirty="0" smtClean="0">
              <a:latin typeface="Century Gothic"/>
              <a:cs typeface="Century Gothic"/>
            </a:endParaRPr>
          </a:p>
        </p:txBody>
      </p:sp>
      <p:sp>
        <p:nvSpPr>
          <p:cNvPr id="16" name="Shape 73"/>
          <p:cNvSpPr/>
          <p:nvPr/>
        </p:nvSpPr>
        <p:spPr>
          <a:xfrm>
            <a:off x="5919209" y="3763801"/>
            <a:ext cx="2735832" cy="273583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17" name="Rectangle 16"/>
          <p:cNvSpPr/>
          <p:nvPr/>
        </p:nvSpPr>
        <p:spPr>
          <a:xfrm>
            <a:off x="-170766" y="6659237"/>
            <a:ext cx="9314766" cy="198763"/>
          </a:xfrm>
          <a:prstGeom prst="rect">
            <a:avLst/>
          </a:prstGeom>
          <a:gradFill>
            <a:gsLst>
              <a:gs pos="0">
                <a:srgbClr val="C72193"/>
              </a:gs>
              <a:gs pos="100000">
                <a:srgbClr val="FCB3DF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5392</TotalTime>
  <Words>2831</Words>
  <Application>Microsoft Macintosh PowerPoint</Application>
  <PresentationFormat>On-screen Show (4:3)</PresentationFormat>
  <Paragraphs>337</Paragraphs>
  <Slides>25</Slides>
  <Notes>9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Advantage</vt:lpstr>
      <vt:lpstr>LOGIC PUZZLES!</vt:lpstr>
      <vt:lpstr>Warm-up Puzzle</vt:lpstr>
      <vt:lpstr>Strategy</vt:lpstr>
      <vt:lpstr>Solution: “Are you John?”</vt:lpstr>
      <vt:lpstr>100 Prisoners</vt:lpstr>
      <vt:lpstr>Lets look at the first 6 cells...</vt:lpstr>
      <vt:lpstr>Lets look at the first 6 cells...</vt:lpstr>
      <vt:lpstr>Solution</vt:lpstr>
      <vt:lpstr>A Full Jail</vt:lpstr>
      <vt:lpstr>Strategy: Look at Two Cases</vt:lpstr>
      <vt:lpstr>Case 1</vt:lpstr>
      <vt:lpstr>Case 2</vt:lpstr>
      <vt:lpstr>Slide 13</vt:lpstr>
      <vt:lpstr>Solution</vt:lpstr>
      <vt:lpstr>The Campers Problem</vt:lpstr>
      <vt:lpstr>The Campers Problem</vt:lpstr>
      <vt:lpstr>Slide 17</vt:lpstr>
      <vt:lpstr>Slide 18</vt:lpstr>
      <vt:lpstr>Solution</vt:lpstr>
      <vt:lpstr>Slide 20</vt:lpstr>
      <vt:lpstr>Slide 21</vt:lpstr>
      <vt:lpstr>Prisoners &amp; Light bulbs</vt:lpstr>
      <vt:lpstr>Prisoners &amp; Light bulbs</vt:lpstr>
      <vt:lpstr>Solution!</vt:lpstr>
      <vt:lpstr>Thanks for coming!</vt:lpstr>
    </vt:vector>
  </TitlesOfParts>
  <Company>Self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PUZZLES!</dc:title>
  <dc:creator>Rachel Lawrence</dc:creator>
  <cp:lastModifiedBy>Rachel Lawrence</cp:lastModifiedBy>
  <cp:revision>22</cp:revision>
  <dcterms:created xsi:type="dcterms:W3CDTF">2013-04-06T05:34:59Z</dcterms:created>
  <dcterms:modified xsi:type="dcterms:W3CDTF">2013-04-06T15:29:43Z</dcterms:modified>
</cp:coreProperties>
</file>