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7DFFFF"/>
    <a:srgbClr val="00FF00"/>
    <a:srgbClr val="AE28F8"/>
    <a:srgbClr val="B061FF"/>
    <a:srgbClr val="CC00FF"/>
    <a:srgbClr val="FF0066"/>
    <a:srgbClr val="0099FF"/>
    <a:srgbClr val="99FFCC"/>
    <a:srgbClr val="F5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" d="100"/>
          <a:sy n="16" d="100"/>
        </p:scale>
        <p:origin x="28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1106510" y="-38426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709" y="1457414"/>
            <a:ext cx="5767215" cy="7602237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92026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smtClean="0">
                <a:solidFill>
                  <a:srgbClr val="0099FF"/>
                </a:solidFill>
                <a:latin typeface="Eras Demi ITC" panose="020B0805030504020804" pitchFamily="34" charset="0"/>
              </a:rPr>
              <a:t>Larry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68764" y="7190135"/>
            <a:ext cx="184854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Disabled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Professor of Electrical and Computer Engineering at Carnegie Mellon University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Received Ph.D. in Electrical and Computer Engineering from Carnegie Mellon University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Known for research </a:t>
            </a:r>
          </a:p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in  circuits and integrated systems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Received IBM faculty partnership award </a:t>
            </a:r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 and </a:t>
            </a:r>
            <a:r>
              <a:rPr lang="en-US" sz="8000" b="1" cap="small" spc="-500" dirty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ACM/IEEE Impact </a:t>
            </a:r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Award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396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42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How will you go above and beyond to become a first-rate cyber airman?</a:t>
            </a:r>
            <a:endParaRPr lang="en-US" sz="142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389" y="5578270"/>
            <a:ext cx="13376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err="1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Pileggi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Being a mentor to your fellow airmen and helping them to succeed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CCAF degree in Electronic Systems Technology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interested you in becoming a cyber airmen?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Airman of the Quarter award, BTZ Promotion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20932" y="5837023"/>
            <a:ext cx="6948629" cy="3224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0000" flipH="1">
            <a:off x="-27194981" y="4278042"/>
            <a:ext cx="7998645" cy="42127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rot="1800000">
            <a:off x="-20240319" y="3308885"/>
            <a:ext cx="9158954" cy="7247208"/>
            <a:chOff x="-30652479" y="2230829"/>
            <a:chExt cx="9158954" cy="724720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53"/>
            <a:stretch/>
          </p:blipFill>
          <p:spPr>
            <a:xfrm>
              <a:off x="-28458138" y="2230829"/>
              <a:ext cx="6964613" cy="4211052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 rot="19800000" flipH="1">
              <a:off x="-30652479" y="2315804"/>
              <a:ext cx="4089414" cy="7162233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-28458138" y="2230829"/>
              <a:ext cx="3189171" cy="2258416"/>
            </a:xfrm>
            <a:prstGeom prst="rect">
              <a:avLst/>
            </a:prstGeom>
            <a:solidFill>
              <a:srgbClr val="3C3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-27103101" y="2289566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-Point Star 52"/>
            <p:cNvSpPr/>
            <p:nvPr/>
          </p:nvSpPr>
          <p:spPr>
            <a:xfrm>
              <a:off x="-26937287" y="2304473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-Point Star 53"/>
            <p:cNvSpPr/>
            <p:nvPr/>
          </p:nvSpPr>
          <p:spPr>
            <a:xfrm>
              <a:off x="-26984038" y="2471346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-Point Star 54"/>
            <p:cNvSpPr/>
            <p:nvPr/>
          </p:nvSpPr>
          <p:spPr>
            <a:xfrm>
              <a:off x="-27141488" y="2450228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-Point Star 55"/>
            <p:cNvSpPr/>
            <p:nvPr/>
          </p:nvSpPr>
          <p:spPr>
            <a:xfrm>
              <a:off x="-27141488" y="2610890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-27133579" y="2771552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-Point Star 57"/>
            <p:cNvSpPr/>
            <p:nvPr/>
          </p:nvSpPr>
          <p:spPr>
            <a:xfrm>
              <a:off x="-27133579" y="2930090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-Point Star 58"/>
            <p:cNvSpPr/>
            <p:nvPr/>
          </p:nvSpPr>
          <p:spPr>
            <a:xfrm>
              <a:off x="-27120245" y="3083865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-Point Star 59"/>
            <p:cNvSpPr/>
            <p:nvPr/>
          </p:nvSpPr>
          <p:spPr>
            <a:xfrm>
              <a:off x="-26960410" y="3145457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5-Point Star 60"/>
            <p:cNvSpPr/>
            <p:nvPr/>
          </p:nvSpPr>
          <p:spPr>
            <a:xfrm>
              <a:off x="-26786903" y="3140694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5-Point Star 61"/>
            <p:cNvSpPr/>
            <p:nvPr/>
          </p:nvSpPr>
          <p:spPr>
            <a:xfrm>
              <a:off x="-26707273" y="3022372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5-Point Star 62"/>
            <p:cNvSpPr/>
            <p:nvPr/>
          </p:nvSpPr>
          <p:spPr>
            <a:xfrm>
              <a:off x="-26627643" y="2887594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5-Point Star 63"/>
            <p:cNvSpPr/>
            <p:nvPr/>
          </p:nvSpPr>
          <p:spPr>
            <a:xfrm>
              <a:off x="-27337322" y="3140694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5-Point Star 64"/>
            <p:cNvSpPr/>
            <p:nvPr/>
          </p:nvSpPr>
          <p:spPr>
            <a:xfrm>
              <a:off x="-27469352" y="3246023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-27562131" y="3389298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-27643860" y="3532573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5-Point Star 67"/>
            <p:cNvSpPr/>
            <p:nvPr/>
          </p:nvSpPr>
          <p:spPr>
            <a:xfrm>
              <a:off x="-27643860" y="3700637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5-Point Star 68"/>
            <p:cNvSpPr/>
            <p:nvPr/>
          </p:nvSpPr>
          <p:spPr>
            <a:xfrm>
              <a:off x="-27610699" y="3868701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5-Point Star 69"/>
            <p:cNvSpPr/>
            <p:nvPr/>
          </p:nvSpPr>
          <p:spPr>
            <a:xfrm>
              <a:off x="-27537932" y="4028322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-27395434" y="4130064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5-Point Star 71"/>
            <p:cNvSpPr/>
            <p:nvPr/>
          </p:nvSpPr>
          <p:spPr>
            <a:xfrm>
              <a:off x="-27239894" y="4231017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5-Point Star 72"/>
            <p:cNvSpPr/>
            <p:nvPr/>
          </p:nvSpPr>
          <p:spPr>
            <a:xfrm>
              <a:off x="-27072333" y="4253473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-26915458" y="4238038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-26751517" y="4162475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5-Point Star 75"/>
            <p:cNvSpPr/>
            <p:nvPr/>
          </p:nvSpPr>
          <p:spPr>
            <a:xfrm>
              <a:off x="-26609227" y="4061484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-26381950" y="4061522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5-Point Star 77"/>
            <p:cNvSpPr/>
            <p:nvPr/>
          </p:nvSpPr>
          <p:spPr>
            <a:xfrm>
              <a:off x="-26223253" y="4039692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-26411110" y="3921406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-26461671" y="3769217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-26514733" y="3617028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5-Point Star 81"/>
            <p:cNvSpPr/>
            <p:nvPr/>
          </p:nvSpPr>
          <p:spPr>
            <a:xfrm>
              <a:off x="-26546364" y="3462828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5-Point Star 84"/>
            <p:cNvSpPr/>
            <p:nvPr/>
          </p:nvSpPr>
          <p:spPr>
            <a:xfrm>
              <a:off x="-26728829" y="3433884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-26901600" y="3423849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5-Point Star 89"/>
            <p:cNvSpPr/>
            <p:nvPr/>
          </p:nvSpPr>
          <p:spPr>
            <a:xfrm>
              <a:off x="-27085007" y="3382101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5-Point Star 92"/>
            <p:cNvSpPr/>
            <p:nvPr/>
          </p:nvSpPr>
          <p:spPr>
            <a:xfrm>
              <a:off x="-27108907" y="3228326"/>
              <a:ext cx="137160" cy="13716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Connector 93"/>
          <p:cNvCxnSpPr/>
          <p:nvPr/>
        </p:nvCxnSpPr>
        <p:spPr>
          <a:xfrm>
            <a:off x="-20875652" y="2196983"/>
            <a:ext cx="4183043" cy="7288822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057" y="3761926"/>
            <a:ext cx="809048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24A977-8AF2-4EDA-959A-510963E3593C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156F18-8C9E-4931-89FA-4C4F345F00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25DC34-B5AB-423A-9BD0-AC97C114B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4814</TotalTime>
  <Words>306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REYNOLDS, RACHEL L Maj USAF AETC 336 TRS/DO</cp:lastModifiedBy>
  <cp:revision>106</cp:revision>
  <cp:lastPrinted>2017-04-25T16:21:20Z</cp:lastPrinted>
  <dcterms:created xsi:type="dcterms:W3CDTF">2017-03-17T13:28:24Z</dcterms:created>
  <dcterms:modified xsi:type="dcterms:W3CDTF">2017-05-27T01:08:56Z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