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43891200"/>
  <p:notesSz cx="7010400" cy="9296400"/>
  <p:defaultTextStyle>
    <a:defPPr>
      <a:defRPr lang="en-US"/>
    </a:defPPr>
    <a:lvl1pPr marL="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1pPr>
    <a:lvl2pPr marL="171175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2pPr>
    <a:lvl3pPr marL="342351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3pPr>
    <a:lvl4pPr marL="5135270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4pPr>
    <a:lvl5pPr marL="6847027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5pPr>
    <a:lvl6pPr marL="855878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6pPr>
    <a:lvl7pPr marL="10270541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7pPr>
    <a:lvl8pPr marL="11982298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8pPr>
    <a:lvl9pPr marL="13694054" algn="l" defTabSz="3423514" rtl="0" eaLnBrk="1" latinLnBrk="0" hangingPunct="1">
      <a:defRPr sz="67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7DFFFF"/>
    <a:srgbClr val="00FF00"/>
    <a:srgbClr val="AE28F8"/>
    <a:srgbClr val="B061FF"/>
    <a:srgbClr val="CC00FF"/>
    <a:srgbClr val="FF0066"/>
    <a:srgbClr val="0099FF"/>
    <a:srgbClr val="99FFCC"/>
    <a:srgbClr val="F5F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10" d="100"/>
          <a:sy n="10" d="100"/>
        </p:scale>
        <p:origin x="322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123"/>
            <a:ext cx="23317200" cy="1528064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23053043"/>
            <a:ext cx="20574000" cy="10596877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4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5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2336800"/>
            <a:ext cx="5915025" cy="37195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2336800"/>
            <a:ext cx="17402175" cy="37195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10942333"/>
            <a:ext cx="23660100" cy="1825751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29372573"/>
            <a:ext cx="23660100" cy="96011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1684000"/>
            <a:ext cx="11658600" cy="27848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336810"/>
            <a:ext cx="23660100" cy="84836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10759443"/>
            <a:ext cx="11605020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6032480"/>
            <a:ext cx="11605020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10759443"/>
            <a:ext cx="11662173" cy="527303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6032480"/>
            <a:ext cx="11662173" cy="2358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5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6319530"/>
            <a:ext cx="13887450" cy="311912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2926080"/>
            <a:ext cx="8847534" cy="1024128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6319530"/>
            <a:ext cx="13887450" cy="311912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13167360"/>
            <a:ext cx="8847534" cy="24394163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6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2336810"/>
            <a:ext cx="2366010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1684000"/>
            <a:ext cx="2366010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2AC6-A4D1-44C7-8CBA-928D2EE56CEC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40680650"/>
            <a:ext cx="92583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40680650"/>
            <a:ext cx="617220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BDE68-9C12-42C9-BE23-D730620A7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7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496199" y="-1"/>
            <a:ext cx="29546585" cy="25008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flags: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Wikipedia and search for desired country’s flag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and “save as” to pictures folder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Go to PowerPoint and single-left-click the grouped flag pictures/shapes above. Single-left-click again on the foreign flag.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Now single-right-click the foreign flag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You may wish to single-left-click the grouped flag pictures/shapes and single-left-click the new foreign flag again to adjust its size--especially important if the flag is not the same aspect ratio as the US flag (e.g. Nepal, </a:t>
            </a:r>
            <a:r>
              <a:rPr lang="en-US" dirty="0" err="1" smtClean="0">
                <a:solidFill>
                  <a:schemeClr val="bg1"/>
                </a:solidFill>
              </a:rPr>
              <a:t>Phillipines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 the grouped flag pictures/shapes—copy it.  Next, in a blank area, right-click and click the down arrow on the paste button from the Home ribbon menu above.  Choose the paste icon with a mountain picture on it (“paste as picture”)—then re-size this image as necessary to place it on the poster.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6" name="Group 85"/>
          <p:cNvGrpSpPr/>
          <p:nvPr/>
        </p:nvGrpSpPr>
        <p:grpSpPr>
          <a:xfrm rot="10800000">
            <a:off x="0" y="0"/>
            <a:ext cx="27432000" cy="43891200"/>
            <a:chOff x="0" y="0"/>
            <a:chExt cx="27432000" cy="43891200"/>
          </a:xfrm>
        </p:grpSpPr>
        <p:sp>
          <p:nvSpPr>
            <p:cNvPr id="84" name="Rectangle 83"/>
            <p:cNvSpPr/>
            <p:nvPr/>
          </p:nvSpPr>
          <p:spPr>
            <a:xfrm>
              <a:off x="0" y="39136320"/>
              <a:ext cx="27432000" cy="47548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38100" dir="13500000" algn="ctr" rotWithShape="0">
                    <a:schemeClr val="bg1"/>
                  </a:outerShdw>
                </a:effectLst>
              </a:endParaRP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 flipH="1">
              <a:off x="-6780508" y="6780508"/>
              <a:ext cx="40993016" cy="27432000"/>
            </a:xfrm>
            <a:prstGeom prst="rect">
              <a:avLst/>
            </a:prstGeom>
          </p:spPr>
        </p:pic>
      </p:grpSp>
      <p:sp>
        <p:nvSpPr>
          <p:cNvPr id="87" name="TextBox 86"/>
          <p:cNvSpPr txBox="1"/>
          <p:nvPr/>
        </p:nvSpPr>
        <p:spPr>
          <a:xfrm>
            <a:off x="854067" y="-5751581"/>
            <a:ext cx="1756602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0" cap="small" dirty="0" smtClean="0">
                <a:solidFill>
                  <a:srgbClr val="00FF00"/>
                </a:solidFill>
                <a:latin typeface="Rage Italic" panose="03070502040507070304" pitchFamily="66" charset="0"/>
              </a:rPr>
              <a:t>Diverse</a:t>
            </a:r>
            <a:endParaRPr lang="en-US" sz="40000" cap="small" dirty="0">
              <a:solidFill>
                <a:srgbClr val="00FF00"/>
              </a:solidFill>
              <a:latin typeface="Rage Italic" panose="03070502040507070304" pitchFamily="66" charset="0"/>
            </a:endParaRP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5760" y="691653"/>
            <a:ext cx="5828435" cy="8426947"/>
          </a:xfrm>
          <a:prstGeom prst="roundRect">
            <a:avLst>
              <a:gd name="adj" fmla="val 8594"/>
            </a:avLst>
          </a:prstGeom>
          <a:noFill/>
          <a:ln w="127000">
            <a:solidFill>
              <a:srgbClr val="0099FF"/>
            </a:solidFill>
          </a:ln>
          <a:effectLst/>
        </p:spPr>
      </p:pic>
      <p:sp>
        <p:nvSpPr>
          <p:cNvPr id="92" name="TextBox 91"/>
          <p:cNvSpPr txBox="1"/>
          <p:nvPr/>
        </p:nvSpPr>
        <p:spPr>
          <a:xfrm>
            <a:off x="7920265" y="4088795"/>
            <a:ext cx="114329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3000" b="1" cap="small">
                <a:ln>
                  <a:solidFill>
                    <a:schemeClr val="tx1"/>
                  </a:solidFill>
                </a:ln>
                <a:solidFill>
                  <a:srgbClr val="00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dirty="0" err="1" smtClean="0">
                <a:solidFill>
                  <a:srgbClr val="0099FF"/>
                </a:solidFill>
                <a:latin typeface="Eras Demi ITC" panose="020B0805030504020804" pitchFamily="34" charset="0"/>
              </a:rPr>
              <a:t>Disodado</a:t>
            </a:r>
            <a:endParaRPr lang="en-US" dirty="0">
              <a:solidFill>
                <a:srgbClr val="0099FF"/>
              </a:solidFill>
              <a:latin typeface="Eras Demi ITC" panose="020B08050305040208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636114" y="7190135"/>
            <a:ext cx="17818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Filipino American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157699" y="12120179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Son of a rice farmer and housekeeper in the Philippines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175722" y="19604572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Walked to elementary school barefoot—later earned a Master’s in Comp </a:t>
            </a:r>
            <a:r>
              <a:rPr lang="en-US" sz="7500" b="1" cap="small" spc="-500" dirty="0" err="1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Sci</a:t>
            </a: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 from Stanford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174235" y="34403188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Recognized by Philippine President &amp; founded technical scholarships for Filipino students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143540" y="26923664"/>
            <a:ext cx="11493962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Entrepreneur—Developed the first 10-Megabit Ethernet chip</a:t>
            </a:r>
            <a:endParaRPr lang="en-US" sz="80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97761" y="39780686"/>
            <a:ext cx="234233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5000" b="1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“Be fearless and not afraid of taking risks!” –Dado </a:t>
            </a:r>
            <a:r>
              <a:rPr lang="en-US" sz="15000" b="1" dirty="0" err="1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38100" dir="13500000" algn="ctr" rotWithShape="0">
                    <a:schemeClr val="bg1"/>
                  </a:outerShdw>
                </a:effectLst>
                <a:latin typeface="Rage Italic" panose="03070502040507070304" pitchFamily="66" charset="0"/>
              </a:rPr>
              <a:t>Banatao</a:t>
            </a:r>
            <a:endParaRPr lang="en-US" sz="15000" b="1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38100" dir="13500000" algn="ctr" rotWithShape="0">
                  <a:schemeClr val="bg1"/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139" name="Chevron 138"/>
          <p:cNvSpPr/>
          <p:nvPr/>
        </p:nvSpPr>
        <p:spPr>
          <a:xfrm>
            <a:off x="11973897" y="12969406"/>
            <a:ext cx="2090510" cy="2984633"/>
          </a:xfrm>
          <a:prstGeom prst="chevron">
            <a:avLst/>
          </a:prstGeom>
          <a:noFill/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0" name="Chevron 139"/>
          <p:cNvSpPr/>
          <p:nvPr/>
        </p:nvSpPr>
        <p:spPr>
          <a:xfrm>
            <a:off x="12050412" y="20423565"/>
            <a:ext cx="2090510" cy="2984633"/>
          </a:xfrm>
          <a:prstGeom prst="chevron">
            <a:avLst/>
          </a:prstGeom>
          <a:noFill/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F00"/>
              </a:solidFill>
            </a:endParaRPr>
          </a:p>
        </p:txBody>
      </p:sp>
      <p:sp>
        <p:nvSpPr>
          <p:cNvPr id="141" name="Chevron 140"/>
          <p:cNvSpPr/>
          <p:nvPr/>
        </p:nvSpPr>
        <p:spPr>
          <a:xfrm>
            <a:off x="11980627" y="35127373"/>
            <a:ext cx="2090510" cy="2984633"/>
          </a:xfrm>
          <a:prstGeom prst="chevron">
            <a:avLst/>
          </a:prstGeom>
          <a:noFill/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DFFFF"/>
              </a:solidFill>
            </a:endParaRPr>
          </a:p>
        </p:txBody>
      </p:sp>
      <p:sp>
        <p:nvSpPr>
          <p:cNvPr id="142" name="Chevron 141"/>
          <p:cNvSpPr/>
          <p:nvPr/>
        </p:nvSpPr>
        <p:spPr>
          <a:xfrm>
            <a:off x="12026180" y="27711828"/>
            <a:ext cx="2090510" cy="2984633"/>
          </a:xfrm>
          <a:prstGeom prst="chevron">
            <a:avLst/>
          </a:prstGeom>
          <a:noFill/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00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389" y="5578270"/>
            <a:ext cx="1337636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0" b="1" cap="small" dirty="0" err="1" smtClean="0">
                <a:ln>
                  <a:solidFill>
                    <a:schemeClr val="tx1"/>
                  </a:solidFill>
                </a:ln>
                <a:solidFill>
                  <a:srgbClr val="0099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Banatao</a:t>
            </a:r>
            <a:endParaRPr lang="en-US" sz="13000" b="1" cap="small" dirty="0">
              <a:ln>
                <a:solidFill>
                  <a:schemeClr val="tx1"/>
                </a:solidFill>
              </a:ln>
              <a:solidFill>
                <a:srgbClr val="0099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4403994" y="12120179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7D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Is your Air Force training journey a </a:t>
            </a:r>
            <a:b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</a:br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rags-to-riches story?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4422017" y="19604572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400" b="1" cap="small" spc="-500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Tuition Assistance &amp; the GI Bill lead to CCAF, Bachelor’s, &amp; Master’s degrees</a:t>
            </a:r>
            <a:endParaRPr lang="en-US" sz="7400" b="1" cap="small" spc="-500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4420530" y="34403188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When you receive awards, how will you give back to the mission?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4389835" y="26923664"/>
            <a:ext cx="8595360" cy="4572000"/>
          </a:xfrm>
          <a:prstGeom prst="roundRect">
            <a:avLst/>
          </a:prstGeom>
          <a:solidFill>
            <a:srgbClr val="000000">
              <a:alpha val="50196"/>
            </a:srgbClr>
          </a:solidFill>
          <a:ln w="12700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0" b="1" cap="small" spc="-500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What problems will you solve in your first job with your new skills?</a:t>
            </a:r>
            <a:endParaRPr lang="en-US" sz="7500" b="1" cap="small" spc="-500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sp>
        <p:nvSpPr>
          <p:cNvPr id="88" name="TextBox 87"/>
          <p:cNvSpPr txBox="1"/>
          <p:nvPr/>
        </p:nvSpPr>
        <p:spPr>
          <a:xfrm rot="5400000">
            <a:off x="8285634" y="24803368"/>
            <a:ext cx="34236129" cy="39395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25000" b="1" cap="small" spc="100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Lucida Sans Typewriter" panose="020B0509030504030204" pitchFamily="49" charset="0"/>
                <a:cs typeface="LilyUPC" panose="020B0604020202020204" pitchFamily="34" charset="-34"/>
              </a:defRPr>
            </a:lvl1pPr>
          </a:lstStyle>
          <a:p>
            <a:r>
              <a:rPr lang="en-US" i="1" dirty="0">
                <a:effectLst>
                  <a:outerShdw blurRad="50800" dist="50800" dir="81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</a:rPr>
              <a:t>Cyber Role Models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7106" y="10196812"/>
            <a:ext cx="496482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They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81923" y="17680935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68764" y="25045903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21698" y="32419046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4153463" y="10179225"/>
            <a:ext cx="4153701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7DFF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You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7DFF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02140" y="17663348"/>
            <a:ext cx="4015843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00FF00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Can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00FF00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567061" y="25028316"/>
            <a:ext cx="2872902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CC00FF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Do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CC00FF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4602875" y="32401459"/>
            <a:ext cx="2010487" cy="29392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500" b="1" cap="small" dirty="0" smtClean="0">
                <a:ln>
                  <a:solidFill>
                    <a:schemeClr val="tx1"/>
                  </a:solidFill>
                </a:ln>
                <a:solidFill>
                  <a:srgbClr val="FF0066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Rage Italic" panose="03070502040507070304" pitchFamily="66" charset="0"/>
              </a:rPr>
              <a:t>It</a:t>
            </a:r>
            <a:endParaRPr lang="en-US" sz="18500" b="1" cap="small" dirty="0">
              <a:ln>
                <a:solidFill>
                  <a:schemeClr val="tx1"/>
                </a:solidFill>
              </a:ln>
              <a:solidFill>
                <a:srgbClr val="FF0066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Rage Italic" panose="03070502040507070304" pitchFamily="66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0341576" y="0"/>
            <a:ext cx="14939207" cy="9447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bg1"/>
                </a:solidFill>
              </a:rPr>
              <a:t>To change picture: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Save the picture of the person you wish to use.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Right-click the picture on the poster and select “Change Picture” from the menu.</a:t>
            </a:r>
          </a:p>
          <a:p>
            <a:pPr marL="1143000" indent="-114300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Choose the picture file you saved.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0121" y="-207004"/>
            <a:ext cx="18089397" cy="43242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7500" b="1" i="1" cap="small" spc="5000" dirty="0" smtClean="0">
                <a:ln>
                  <a:solidFill>
                    <a:schemeClr val="tx1"/>
                  </a:solidFill>
                </a:ln>
                <a:solidFill>
                  <a:srgbClr val="F5FA2E"/>
                </a:solidFill>
                <a:effectLst>
                  <a:outerShdw blurRad="50800" dist="50800" dir="13500000" algn="ctr" rotWithShape="0">
                    <a:schemeClr val="bg1">
                      <a:alpha val="70000"/>
                    </a:schemeClr>
                  </a:outerShdw>
                </a:effectLst>
                <a:latin typeface="Eras Demi ITC" panose="020B0805030504020804" pitchFamily="34" charset="0"/>
                <a:cs typeface="LilyUPC" panose="020B0604020202020204" pitchFamily="34" charset="-34"/>
              </a:rPr>
              <a:t>Diverse</a:t>
            </a:r>
            <a:endParaRPr lang="en-US" sz="27500" b="1" i="1" cap="small" spc="5000" dirty="0">
              <a:ln>
                <a:solidFill>
                  <a:schemeClr val="tx1"/>
                </a:solidFill>
              </a:ln>
              <a:solidFill>
                <a:srgbClr val="F5FA2E"/>
              </a:solidFill>
              <a:effectLst>
                <a:outerShdw blurRad="50800" dist="50800" dir="13500000" algn="ctr" rotWithShape="0">
                  <a:schemeClr val="bg1">
                    <a:alpha val="70000"/>
                  </a:schemeClr>
                </a:outerShdw>
              </a:effectLst>
              <a:latin typeface="Eras Demi ITC" panose="020B0805030504020804" pitchFamily="34" charset="0"/>
              <a:cs typeface="LilyUPC" panose="020B0604020202020204" pitchFamily="34" charset="-34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-26626677" y="862482"/>
            <a:ext cx="18130803" cy="7733325"/>
            <a:chOff x="-26626677" y="862482"/>
            <a:chExt cx="18130803" cy="7733325"/>
          </a:xfrm>
        </p:grpSpPr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006738" flipH="1">
              <a:off x="-26626677" y="3072798"/>
              <a:ext cx="8001000" cy="4211052"/>
            </a:xfrm>
            <a:prstGeom prst="rect">
              <a:avLst/>
            </a:prstGeom>
          </p:spPr>
        </p:pic>
        <p:cxnSp>
          <p:nvCxnSpPr>
            <p:cNvPr id="99" name="Straight Connector 98"/>
            <p:cNvCxnSpPr/>
            <p:nvPr/>
          </p:nvCxnSpPr>
          <p:spPr>
            <a:xfrm>
              <a:off x="-20074088" y="100505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-18889298" y="862482"/>
              <a:ext cx="3738509" cy="7590755"/>
            </a:xfrm>
            <a:prstGeom prst="line">
              <a:avLst/>
            </a:prstGeom>
            <a:ln w="317500">
              <a:solidFill>
                <a:schemeClr val="bg1">
                  <a:lumMod val="9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68830">
              <a:off x="-16496874" y="2897063"/>
              <a:ext cx="8001000" cy="4000500"/>
            </a:xfrm>
            <a:prstGeom prst="rect">
              <a:avLst/>
            </a:prstGeom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500" y="4244875"/>
            <a:ext cx="6705265" cy="29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54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1DB59C87A2064FAF8C485C8436B83E" ma:contentTypeVersion="0" ma:contentTypeDescription="Create a new document." ma:contentTypeScope="" ma:versionID="b047677bb64a43ddaa47a4ecece6a77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25DC34-B5AB-423A-9BD0-AC97C114B15A}"/>
</file>

<file path=customXml/itemProps2.xml><?xml version="1.0" encoding="utf-8"?>
<ds:datastoreItem xmlns:ds="http://schemas.openxmlformats.org/officeDocument/2006/customXml" ds:itemID="{1A156F18-8C9E-4931-89FA-4C4F345F00A3}"/>
</file>

<file path=customXml/itemProps3.xml><?xml version="1.0" encoding="utf-8"?>
<ds:datastoreItem xmlns:ds="http://schemas.openxmlformats.org/officeDocument/2006/customXml" ds:itemID="{6024A977-8AF2-4EDA-959A-510963E3593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3872</TotalTime>
  <Words>322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Eras Demi ITC</vt:lpstr>
      <vt:lpstr>LilyUPC</vt:lpstr>
      <vt:lpstr>Rage Italic</vt:lpstr>
      <vt:lpstr>Office Theme</vt:lpstr>
      <vt:lpstr>PowerPoint Presentation</vt:lpstr>
    </vt:vector>
  </TitlesOfParts>
  <Company>U.S Air Force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REYNOLDS, RACHEL L Capt USAF AETC 336 TRS/DO</dc:creator>
  <cp:lastModifiedBy>REYNOLDS, RACHEL L Maj USAF AETC 336 TRS/DO</cp:lastModifiedBy>
  <cp:revision>75</cp:revision>
  <cp:lastPrinted>2017-04-25T16:21:20Z</cp:lastPrinted>
  <dcterms:created xsi:type="dcterms:W3CDTF">2017-03-17T13:28:24Z</dcterms:created>
  <dcterms:modified xsi:type="dcterms:W3CDTF">2017-04-27T16:18:23Z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0x010100C91DB59C87A2064FAF8C485C8436B83E</vt:lpwstr>
  </property>
</Properties>
</file>