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D413-E6C6-4370-A6FD-8D439BFE5D9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7C541-2C5A-4965-8602-AA8B5FF0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7C541-2C5A-4965-8602-AA8B5FF0D4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7C541-2C5A-4965-8602-AA8B5FF0D4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Ppm = parts per million</a:t>
            </a:r>
          </a:p>
          <a:p>
            <a:r>
              <a:rPr lang="en-US" dirty="0"/>
              <a:t>Ugpm3 = ug/m3 or micrograms per cubic 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7C541-2C5A-4965-8602-AA8B5FF0D4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5B4D1-D0B1-3364-F282-8FC837D3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979D5-06E3-5A9F-E3C0-D413A685C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10B43-F690-5918-F4D1-AB09DE4AD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Ppm = parts per million</a:t>
            </a:r>
          </a:p>
          <a:p>
            <a:r>
              <a:rPr lang="en-US" dirty="0"/>
              <a:t>Ugpm3 = ug/m3 or micrograms per cubic 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ECE5-76B0-1B0E-EAC6-1C64704C6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7C541-2C5A-4965-8602-AA8B5FF0D4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F3422-B60B-25D3-9BFC-59871503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4838B4-BF3A-6B37-E7AC-875B6100F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E3FDD-3043-84FB-F2A1-290F0785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Ppm = parts per million</a:t>
            </a:r>
          </a:p>
          <a:p>
            <a:r>
              <a:rPr lang="en-US" dirty="0"/>
              <a:t>Ugpm3 = ug/m3 or micrograms per cubic 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8CA9B-F0D3-F7B6-094E-FF5E5842C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7C541-2C5A-4965-8602-AA8B5FF0D4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7C541-2C5A-4965-8602-AA8B5FF0D4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2F86-34FD-97A0-A68C-B457B0C3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48CD8-230D-3C68-7EDF-E2EED638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5AD1-28FA-6446-BEED-5F74D9CE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5347-4F86-5339-4C31-C4936D79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C1CA-5A59-AA5B-AA5B-B72ABB0E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E349-C376-8972-F8A6-64D7629D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63217-5418-CE51-E614-AC19F0B2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51B1-B232-AED6-C13F-9AF91DF8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40AF-5DA6-E1BA-A98D-03B048F2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4D0B-415A-065B-E08B-67380E03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09C3D-42A0-FAB5-7FBB-66D8F7FB6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041D-8380-CA3D-C227-CE6F1BFD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FB9F-FDCC-F058-8164-3299168A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262D-0CC1-F500-3111-23E35A34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43ED-22B0-117B-D276-ACBBC10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052B-D2D2-6E73-772F-DEFD98C7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D4C1-3B96-817B-8781-A1BADCEC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8647-FC97-64C9-0C5D-5219E0B6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3FAB2-EB34-B705-3B22-6F9B71C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F939-F138-951A-5F01-9B118FB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DD8F-720E-E164-36C1-D500DB9B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32FC7-A889-8423-1231-3C5AD67A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70CD-E77D-E6ED-21A6-3565CCE8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823F-8CC4-78D6-68D7-303CDAEA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2B5E-58C9-E36D-C020-31CB92A5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5F18-7FA6-B466-01FA-1E3BA1EC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E221-92A4-FA84-5930-166E5BAC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E2AF-EAA5-16AD-4C6C-7C407643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40B50-05F4-5BDD-9830-8E473271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71A7-696F-B207-1D03-163062F5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3EC59-F1B2-9BEC-787C-E2173EE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B54E-D998-C2EC-E81C-8B18B213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0DA82-63B0-9652-CDED-0FB5A59C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03EE0-1592-DB0B-8EC4-1769894B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4F7C6-1DF8-6430-AD82-EBDB31028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8CA2-7C34-3325-1183-AC43736B7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671C6-7038-9C18-B471-97F7D736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5B2F2-EF9F-6E54-6CE4-9363702E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288EB-ECFD-8DE8-1717-75520FFA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82BA-5181-5BE7-7EF0-C40B1730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183C7-0E03-B88A-C47D-A7D96EF3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A0C48-98EC-3AC9-7561-7B61BA3F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D75CC-E9D4-9EF9-9806-E2A7DD50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22032-F6A0-3921-360B-7F10DB96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2FF36-93F8-FDDB-9994-43E67E22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11567-DA86-DC3B-BADC-CC6700B9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AA4-387E-1423-A37E-85E42C6B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B82E-EC87-C6A5-467A-CC6C3320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47ED7-83D0-B966-96F2-7FDB54BCB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C5D66-E332-35FD-498E-6C1C9112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992FA-E84A-B174-6EDD-D162DE6F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40B7-55F9-26D6-A30B-55BDBAE2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8C19-3B21-E64E-3A32-C1CC709E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F3F97-C436-9BFE-0D3C-8A9C48222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B292F-451D-E98F-856B-A1DEC0A7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EECC3-DA98-3F97-B193-FFC883E3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5181-EE65-1275-3679-85CF1D7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8DF2-3457-E353-4959-D1D2E849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4787B-8FA6-7E2C-DFC0-7AF11E84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1C9A-CA83-9109-81E5-05CB109C1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8776-7294-7AAD-FBA1-B25DB6B17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8A51A-114E-4768-A492-1C5663A0A0B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7B9A-E0D9-5A38-953D-260576135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780D-E533-FE01-AE51-0135D5CDC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72E1D-A0EE-402B-9B44-5CED3BF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rachelmercald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C175-03E6-0AEA-6B0F-ABDC02C47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2650" y="868362"/>
            <a:ext cx="535305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Weather Source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83EB-9E31-6938-824F-4503280F7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0994" y="4040188"/>
            <a:ext cx="3916361" cy="1655762"/>
          </a:xfrm>
        </p:spPr>
        <p:txBody>
          <a:bodyPr/>
          <a:lstStyle/>
          <a:p>
            <a:r>
              <a:rPr lang="en-US" dirty="0"/>
              <a:t>NTM Modeling Workshop</a:t>
            </a:r>
          </a:p>
          <a:p>
            <a:r>
              <a:rPr lang="en-US" dirty="0"/>
              <a:t>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C4462-A980-0B1E-01C9-9FC627C8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4167432"/>
            <a:ext cx="4933950" cy="269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47212-CBF9-4DB5-DCBC-2CDA1FA8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0"/>
            <a:ext cx="4933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3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C555-2219-A1F5-C0D3-87616F554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ACD6-7785-9FCC-AB34-81D76CF8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005516-0FA6-2842-328E-56EAE9DE4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024782"/>
              </p:ext>
            </p:extLst>
          </p:nvPr>
        </p:nvGraphicFramePr>
        <p:xfrm>
          <a:off x="838200" y="2003614"/>
          <a:ext cx="10659035" cy="3285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2862342260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301205419"/>
                    </a:ext>
                  </a:extLst>
                </a:gridCol>
                <a:gridCol w="2675965">
                  <a:extLst>
                    <a:ext uri="{9D8B030D-6E8A-4147-A177-3AD203B41FA5}">
                      <a16:colId xmlns:a16="http://schemas.microsoft.com/office/drawing/2014/main" val="3713055498"/>
                    </a:ext>
                  </a:extLst>
                </a:gridCol>
                <a:gridCol w="4908175">
                  <a:extLst>
                    <a:ext uri="{9D8B030D-6E8A-4147-A177-3AD203B41FA5}">
                      <a16:colId xmlns:a16="http://schemas.microsoft.com/office/drawing/2014/main" val="3564093998"/>
                    </a:ext>
                  </a:extLst>
                </a:gridCol>
              </a:tblGrid>
              <a:tr h="658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date_valid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ozone_ppm_x1000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particulate_matter_2p5_ugpm3_x10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010454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31039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1/1/2010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02036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53069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704463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634996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1758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625419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374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57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3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F6F84-5C37-8DD7-52D2-120C1C81D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52E0-B993-16A7-252A-765F5D93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82"/>
            <a:ext cx="10515600" cy="1325563"/>
          </a:xfrm>
        </p:spPr>
        <p:txBody>
          <a:bodyPr/>
          <a:lstStyle/>
          <a:p>
            <a:r>
              <a:rPr lang="en-US" dirty="0"/>
              <a:t>Projections – Meteorology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92DAF-132D-8E29-4217-ACEFE0518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96017"/>
              </p:ext>
            </p:extLst>
          </p:nvPr>
        </p:nvGraphicFramePr>
        <p:xfrm>
          <a:off x="1567543" y="3147031"/>
          <a:ext cx="8414657" cy="3285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2862342260"/>
                    </a:ext>
                  </a:extLst>
                </a:gridCol>
                <a:gridCol w="1682387">
                  <a:extLst>
                    <a:ext uri="{9D8B030D-6E8A-4147-A177-3AD203B41FA5}">
                      <a16:colId xmlns:a16="http://schemas.microsoft.com/office/drawing/2014/main" val="3301205419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3713055498"/>
                    </a:ext>
                  </a:extLst>
                </a:gridCol>
                <a:gridCol w="2982686">
                  <a:extLst>
                    <a:ext uri="{9D8B030D-6E8A-4147-A177-3AD203B41FA5}">
                      <a16:colId xmlns:a16="http://schemas.microsoft.com/office/drawing/2014/main" val="3564093998"/>
                    </a:ext>
                  </a:extLst>
                </a:gridCol>
              </a:tblGrid>
              <a:tr h="658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date_valid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avg_temp_f_126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hw5_days_585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010454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31039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1/1/2027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02036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53069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1/1/2027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704463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1/1/2027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634996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1/1/2027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1758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1/1/2027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625419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1/1/2027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374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1/1/2027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573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E27F8A-8764-A72D-5FAD-C601EA16CAB5}"/>
              </a:ext>
            </a:extLst>
          </p:cNvPr>
          <p:cNvSpPr txBox="1"/>
          <p:nvPr/>
        </p:nvSpPr>
        <p:spPr>
          <a:xfrm>
            <a:off x="926023" y="1515815"/>
            <a:ext cx="1065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Projections are based on simulated climate scenarios.</a:t>
            </a:r>
          </a:p>
          <a:p>
            <a:endParaRPr lang="en-US" sz="2000" dirty="0"/>
          </a:p>
          <a:p>
            <a:r>
              <a:rPr lang="en-US" sz="2000" dirty="0"/>
              <a:t>Simulations are run for 4 different climate change scenarios, ranging from 126 (less severe effect on climate) to 585 (more severe effect on climate)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0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278C-2C66-B5F1-079C-E7A21C64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E048-FD61-2C03-0D42-392D4F4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75"/>
            <a:ext cx="10515600" cy="1325563"/>
          </a:xfrm>
        </p:spPr>
        <p:txBody>
          <a:bodyPr/>
          <a:lstStyle/>
          <a:p>
            <a:r>
              <a:rPr lang="en-US" dirty="0"/>
              <a:t>Projections – Severe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4734F9-2E05-98E0-1ED2-F8DB94091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633242"/>
              </p:ext>
            </p:extLst>
          </p:nvPr>
        </p:nvGraphicFramePr>
        <p:xfrm>
          <a:off x="1872342" y="2957195"/>
          <a:ext cx="8196943" cy="36718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3439">
                  <a:extLst>
                    <a:ext uri="{9D8B030D-6E8A-4147-A177-3AD203B41FA5}">
                      <a16:colId xmlns:a16="http://schemas.microsoft.com/office/drawing/2014/main" val="2862342260"/>
                    </a:ext>
                  </a:extLst>
                </a:gridCol>
                <a:gridCol w="1941381">
                  <a:extLst>
                    <a:ext uri="{9D8B030D-6E8A-4147-A177-3AD203B41FA5}">
                      <a16:colId xmlns:a16="http://schemas.microsoft.com/office/drawing/2014/main" val="3301205419"/>
                    </a:ext>
                  </a:extLst>
                </a:gridCol>
                <a:gridCol w="2311168">
                  <a:extLst>
                    <a:ext uri="{9D8B030D-6E8A-4147-A177-3AD203B41FA5}">
                      <a16:colId xmlns:a16="http://schemas.microsoft.com/office/drawing/2014/main" val="3713055498"/>
                    </a:ext>
                  </a:extLst>
                </a:gridCol>
                <a:gridCol w="2680955">
                  <a:extLst>
                    <a:ext uri="{9D8B030D-6E8A-4147-A177-3AD203B41FA5}">
                      <a16:colId xmlns:a16="http://schemas.microsoft.com/office/drawing/2014/main" val="3564093998"/>
                    </a:ext>
                  </a:extLst>
                </a:gridCol>
              </a:tblGrid>
              <a:tr h="57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fips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p_cyclone_1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p_cyclone_1_5y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p_cyclone_1_10y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642010454"/>
                  </a:ext>
                </a:extLst>
              </a:tr>
              <a:tr h="387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31039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</a:rPr>
                        <a:t>0.040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0.706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0.914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981020365"/>
                  </a:ext>
                </a:extLst>
              </a:tr>
              <a:tr h="387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53069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</a:rPr>
                        <a:t>0.185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0.784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0.953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219704463"/>
                  </a:ext>
                </a:extLst>
              </a:tr>
              <a:tr h="387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35011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</a:rPr>
                        <a:t>0.133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0.675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0.894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452634996"/>
                  </a:ext>
                </a:extLst>
              </a:tr>
              <a:tr h="387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31109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</a:rPr>
                        <a:t>0.146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0.735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0.930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539175845"/>
                  </a:ext>
                </a:extLst>
              </a:tr>
              <a:tr h="387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31129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</a:rPr>
                        <a:t>0.168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0.760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0.943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043625419"/>
                  </a:ext>
                </a:extLst>
              </a:tr>
              <a:tr h="387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72085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</a:rPr>
                        <a:t>0.040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0.675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0.914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742037445"/>
                  </a:ext>
                </a:extLst>
              </a:tr>
              <a:tr h="387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46099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0.115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0.706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0.914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144573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E036B6-EF5B-D1ED-E957-1BB7F291D870}"/>
              </a:ext>
            </a:extLst>
          </p:cNvPr>
          <p:cNvSpPr txBox="1"/>
          <p:nvPr/>
        </p:nvSpPr>
        <p:spPr>
          <a:xfrm>
            <a:off x="838200" y="1071020"/>
            <a:ext cx="10942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Predicting a 0/1 variable is much more complicated.</a:t>
            </a:r>
          </a:p>
          <a:p>
            <a:r>
              <a:rPr lang="en-US" sz="2000" dirty="0"/>
              <a:t>The following shows predictions for a category 1 cyclone (p_cyclone_1) for different time periods</a:t>
            </a:r>
          </a:p>
          <a:p>
            <a:endParaRPr lang="en-US" sz="2000" dirty="0"/>
          </a:p>
          <a:p>
            <a:r>
              <a:rPr lang="en-US" sz="2000" dirty="0"/>
              <a:t> The values are probabilities of a cyclone in the same year, within 5 years, and within 10 years</a:t>
            </a:r>
          </a:p>
        </p:txBody>
      </p:sp>
    </p:spTree>
    <p:extLst>
      <p:ext uri="{BB962C8B-B14F-4D97-AF65-F5344CB8AC3E}">
        <p14:creationId xmlns:p14="http://schemas.microsoft.com/office/powerpoint/2010/main" val="17106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FE31-BB37-8B7C-A770-25B9777B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B53F-629A-FEB2-1D83-13E3F4F2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Everyone is welcome to use the United States analysis as a baseline for their own. I will provide the code used to merge and analyze the data. However…</a:t>
            </a:r>
          </a:p>
          <a:p>
            <a:endParaRPr lang="en-US" sz="1200" dirty="0"/>
          </a:p>
          <a:p>
            <a:r>
              <a:rPr lang="en-US" dirty="0"/>
              <a:t>Variable availability</a:t>
            </a:r>
          </a:p>
          <a:p>
            <a:pPr lvl="1"/>
            <a:r>
              <a:rPr lang="en-US" dirty="0"/>
              <a:t>Some variables will not be available in every country</a:t>
            </a:r>
          </a:p>
          <a:p>
            <a:pPr lvl="1"/>
            <a:r>
              <a:rPr lang="en-US" dirty="0"/>
              <a:t>Example: snowfall in Cambodia – does it snow in Cambodia?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naming</a:t>
            </a:r>
          </a:p>
          <a:p>
            <a:pPr lvl="1"/>
            <a:r>
              <a:rPr lang="en-US" dirty="0"/>
              <a:t>The files sent to different countries may have different variable names or coding conventions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8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E8F4-2AD2-7570-BB28-71B81038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A2AC-C8F1-FB87-05AE-B901783B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run through all the code in this workshop, so you know what each line is doing</a:t>
            </a:r>
          </a:p>
          <a:p>
            <a:endParaRPr lang="en-US" dirty="0"/>
          </a:p>
          <a:p>
            <a:r>
              <a:rPr lang="en-US" dirty="0"/>
              <a:t>When you apply the code to your own data, I will be available to answer any questions</a:t>
            </a:r>
          </a:p>
          <a:p>
            <a:endParaRPr lang="en-US" dirty="0"/>
          </a:p>
          <a:p>
            <a:r>
              <a:rPr lang="en-US" dirty="0"/>
              <a:t>After January 28</a:t>
            </a:r>
            <a:r>
              <a:rPr lang="en-US" baseline="30000" dirty="0"/>
              <a:t>th</a:t>
            </a:r>
            <a:r>
              <a:rPr lang="en-US" dirty="0"/>
              <a:t>, 2026, please contact me at </a:t>
            </a:r>
            <a:r>
              <a:rPr lang="en-US" dirty="0">
                <a:hlinkClick r:id="rId2"/>
              </a:rPr>
              <a:t>rachelmercaldo@gmail.com</a:t>
            </a:r>
            <a:r>
              <a:rPr lang="en-US" dirty="0"/>
              <a:t> rather than at my NIH e-mail (it will not reach </a:t>
            </a:r>
            <a:r>
              <a:rPr lang="en-US"/>
              <a:t>me there)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F869-07DA-FEBD-2503-0D7BD203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10" y="158091"/>
            <a:ext cx="10515600" cy="1325563"/>
          </a:xfrm>
        </p:spPr>
        <p:txBody>
          <a:bodyPr/>
          <a:lstStyle/>
          <a:p>
            <a:r>
              <a:rPr lang="en-US" dirty="0"/>
              <a:t>Why Weather 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0D7F-F433-4A73-1F78-ADF2D33E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rmAutofit/>
          </a:bodyPr>
          <a:lstStyle/>
          <a:p>
            <a:r>
              <a:rPr lang="en-US" dirty="0"/>
              <a:t>Most weather/climate data sources are based on airport weather station records</a:t>
            </a:r>
          </a:p>
          <a:p>
            <a:endParaRPr lang="en-US" dirty="0"/>
          </a:p>
          <a:p>
            <a:r>
              <a:rPr lang="en-US" dirty="0"/>
              <a:t>Weather Source’s OnPoint Platform combines data from multiple sources</a:t>
            </a:r>
          </a:p>
          <a:p>
            <a:pPr lvl="1"/>
            <a:r>
              <a:rPr lang="en-US" dirty="0"/>
              <a:t>Airport observation stations</a:t>
            </a:r>
          </a:p>
          <a:p>
            <a:pPr lvl="1"/>
            <a:r>
              <a:rPr lang="en-US" dirty="0"/>
              <a:t>Satellite </a:t>
            </a:r>
          </a:p>
          <a:p>
            <a:pPr lvl="2"/>
            <a:r>
              <a:rPr lang="en-US" dirty="0"/>
              <a:t>GOES 16 &amp; 17, POES, TRMM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Local sensor data</a:t>
            </a:r>
          </a:p>
        </p:txBody>
      </p:sp>
    </p:spTree>
    <p:extLst>
      <p:ext uri="{BB962C8B-B14F-4D97-AF65-F5344CB8AC3E}">
        <p14:creationId xmlns:p14="http://schemas.microsoft.com/office/powerpoint/2010/main" val="167011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F56D-4F55-D29B-6D2B-0E04EA3D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114B-2F9F-AD7C-1426-6B668B5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10" y="158091"/>
            <a:ext cx="10515600" cy="1325563"/>
          </a:xfrm>
        </p:spPr>
        <p:txBody>
          <a:bodyPr/>
          <a:lstStyle/>
          <a:p>
            <a:r>
              <a:rPr lang="en-US" dirty="0"/>
              <a:t>Why Weather 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D06-4C52-9E2D-61C9-153DDB38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weather/climate data sources are based on airport weather station records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Weather Source’s OnPoint Platform combines data from multiple sources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Airport observation stations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Satellite 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GOES 16 &amp; 17, POES, TRMM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Radar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Local sensor data</a:t>
            </a:r>
          </a:p>
          <a:p>
            <a:r>
              <a:rPr lang="en-US" dirty="0"/>
              <a:t>The OnPoint Platform unifies data from all sources, and stages the data on Weather Source’s OnPoint Grid</a:t>
            </a:r>
          </a:p>
          <a:p>
            <a:r>
              <a:rPr lang="en-US" dirty="0"/>
              <a:t>The OnPoint Grid is a globally consistent grid that covers every land mass in the world and up to 200 miles offshore</a:t>
            </a:r>
          </a:p>
        </p:txBody>
      </p:sp>
    </p:spTree>
    <p:extLst>
      <p:ext uri="{BB962C8B-B14F-4D97-AF65-F5344CB8AC3E}">
        <p14:creationId xmlns:p14="http://schemas.microsoft.com/office/powerpoint/2010/main" val="104787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37B3-94C3-6809-9B57-42C29E4C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71D-5FE1-C814-32A7-AAC7CBD6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10" y="158091"/>
            <a:ext cx="10515600" cy="1325563"/>
          </a:xfrm>
        </p:spPr>
        <p:txBody>
          <a:bodyPr/>
          <a:lstStyle/>
          <a:p>
            <a:r>
              <a:rPr lang="en-US" dirty="0"/>
              <a:t>Why Weather 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12AF-5D84-1787-3E3B-D4F86F14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Source products are globally consistent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All the countries in the e-ASIA JRP study can use weather/climate predictors generated through the same process, eliminating one source of variation between our analyses</a:t>
            </a:r>
          </a:p>
        </p:txBody>
      </p:sp>
    </p:spTree>
    <p:extLst>
      <p:ext uri="{BB962C8B-B14F-4D97-AF65-F5344CB8AC3E}">
        <p14:creationId xmlns:p14="http://schemas.microsoft.com/office/powerpoint/2010/main" val="24296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9882-8254-BBFE-73B7-91577A9A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BF64-1759-F692-345D-083ABB37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20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Historical meteorological “actuals”</a:t>
            </a:r>
          </a:p>
          <a:p>
            <a:r>
              <a:rPr lang="en-US" dirty="0"/>
              <a:t>Historical climatology</a:t>
            </a:r>
          </a:p>
          <a:p>
            <a:pPr lvl="1"/>
            <a:r>
              <a:rPr lang="en-US" dirty="0"/>
              <a:t>“Baseline” data </a:t>
            </a:r>
          </a:p>
          <a:p>
            <a:r>
              <a:rPr lang="en-US" dirty="0"/>
              <a:t>Historical severe weather</a:t>
            </a:r>
          </a:p>
          <a:p>
            <a:pPr lvl="1"/>
            <a:r>
              <a:rPr lang="en-US" dirty="0"/>
              <a:t>0/1 variable if severe event occurred</a:t>
            </a:r>
          </a:p>
          <a:p>
            <a:r>
              <a:rPr lang="en-US" dirty="0"/>
              <a:t>Land use</a:t>
            </a:r>
          </a:p>
          <a:p>
            <a:r>
              <a:rPr lang="en-US" dirty="0"/>
              <a:t>Air quality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Climate projections</a:t>
            </a:r>
          </a:p>
          <a:p>
            <a:r>
              <a:rPr lang="en-US" dirty="0"/>
              <a:t>Severe event projections (probabilities)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43057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4DA0-04CD-0614-6061-699DEC69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meteorology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8C650-46B0-4D9F-484C-4CD4E11FD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448313"/>
              </p:ext>
            </p:extLst>
          </p:nvPr>
        </p:nvGraphicFramePr>
        <p:xfrm>
          <a:off x="1573305" y="2084296"/>
          <a:ext cx="9112083" cy="3285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50577">
                  <a:extLst>
                    <a:ext uri="{9D8B030D-6E8A-4147-A177-3AD203B41FA5}">
                      <a16:colId xmlns:a16="http://schemas.microsoft.com/office/drawing/2014/main" val="2862342260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3301205419"/>
                    </a:ext>
                  </a:extLst>
                </a:gridCol>
                <a:gridCol w="2393576">
                  <a:extLst>
                    <a:ext uri="{9D8B030D-6E8A-4147-A177-3AD203B41FA5}">
                      <a16:colId xmlns:a16="http://schemas.microsoft.com/office/drawing/2014/main" val="3713055498"/>
                    </a:ext>
                  </a:extLst>
                </a:gridCol>
                <a:gridCol w="3800494">
                  <a:extLst>
                    <a:ext uri="{9D8B030D-6E8A-4147-A177-3AD203B41FA5}">
                      <a16:colId xmlns:a16="http://schemas.microsoft.com/office/drawing/2014/main" val="3564093998"/>
                    </a:ext>
                  </a:extLst>
                </a:gridCol>
              </a:tblGrid>
              <a:tr h="658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date_valid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avg_temp_air_f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avg_pressure_2m_mb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010454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31039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1/1/2010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981.7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02036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53069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999.9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704463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871.9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634996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989.6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1758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969.7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625419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374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57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2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540A-C421-259D-83B8-6E222D1A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Climatology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EF7B4-6A7A-B281-0114-7485C9C67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26058"/>
              </p:ext>
            </p:extLst>
          </p:nvPr>
        </p:nvGraphicFramePr>
        <p:xfrm>
          <a:off x="1573305" y="2084296"/>
          <a:ext cx="9412942" cy="3285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50577">
                  <a:extLst>
                    <a:ext uri="{9D8B030D-6E8A-4147-A177-3AD203B41FA5}">
                      <a16:colId xmlns:a16="http://schemas.microsoft.com/office/drawing/2014/main" val="2862342260"/>
                    </a:ext>
                  </a:extLst>
                </a:gridCol>
                <a:gridCol w="1564509">
                  <a:extLst>
                    <a:ext uri="{9D8B030D-6E8A-4147-A177-3AD203B41FA5}">
                      <a16:colId xmlns:a16="http://schemas.microsoft.com/office/drawing/2014/main" val="3301205419"/>
                    </a:ext>
                  </a:extLst>
                </a:gridCol>
                <a:gridCol w="3122985">
                  <a:extLst>
                    <a:ext uri="{9D8B030D-6E8A-4147-A177-3AD203B41FA5}">
                      <a16:colId xmlns:a16="http://schemas.microsoft.com/office/drawing/2014/main" val="3713055498"/>
                    </a:ext>
                  </a:extLst>
                </a:gridCol>
                <a:gridCol w="3474871">
                  <a:extLst>
                    <a:ext uri="{9D8B030D-6E8A-4147-A177-3AD203B41FA5}">
                      <a16:colId xmlns:a16="http://schemas.microsoft.com/office/drawing/2014/main" val="3564093998"/>
                    </a:ext>
                  </a:extLst>
                </a:gridCol>
              </a:tblGrid>
              <a:tr h="658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doy_std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avg_daily_avg_temp_f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std_daily_avg_temp_f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010454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31039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02036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53069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34.4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704463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24.8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634996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1758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14.8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625419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374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57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3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540A-C421-259D-83B8-6E222D1A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Severe Weather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EF7B4-6A7A-B281-0114-7485C9C67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18545"/>
              </p:ext>
            </p:extLst>
          </p:nvPr>
        </p:nvGraphicFramePr>
        <p:xfrm>
          <a:off x="2720788" y="2070849"/>
          <a:ext cx="6212541" cy="3285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38518">
                  <a:extLst>
                    <a:ext uri="{9D8B030D-6E8A-4147-A177-3AD203B41FA5}">
                      <a16:colId xmlns:a16="http://schemas.microsoft.com/office/drawing/2014/main" val="2862342260"/>
                    </a:ext>
                  </a:extLst>
                </a:gridCol>
                <a:gridCol w="2048436">
                  <a:extLst>
                    <a:ext uri="{9D8B030D-6E8A-4147-A177-3AD203B41FA5}">
                      <a16:colId xmlns:a16="http://schemas.microsoft.com/office/drawing/2014/main" val="33012054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3055498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564093998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4096436559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val="1998274799"/>
                    </a:ext>
                  </a:extLst>
                </a:gridCol>
              </a:tblGrid>
              <a:tr h="658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date_valid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010454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31039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1/1/2010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02036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53069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704463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634996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1758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625419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374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57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0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A557E-4D30-1FF5-8176-9BFDED160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68B2-68DE-FDD4-0AA0-C738AF2B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</a:t>
            </a:r>
            <a:br>
              <a:rPr lang="en-US" dirty="0"/>
            </a:br>
            <a:r>
              <a:rPr lang="en-US" sz="3200" dirty="0"/>
              <a:t>Often reported for one time point only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EBDC3D-ECAE-E3C0-6E46-DE2747796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255387"/>
              </p:ext>
            </p:extLst>
          </p:nvPr>
        </p:nvGraphicFramePr>
        <p:xfrm>
          <a:off x="1980626" y="2081481"/>
          <a:ext cx="8230747" cy="3285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6421">
                  <a:extLst>
                    <a:ext uri="{9D8B030D-6E8A-4147-A177-3AD203B41FA5}">
                      <a16:colId xmlns:a16="http://schemas.microsoft.com/office/drawing/2014/main" val="286234226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3301205419"/>
                    </a:ext>
                  </a:extLst>
                </a:gridCol>
                <a:gridCol w="999461">
                  <a:extLst>
                    <a:ext uri="{9D8B030D-6E8A-4147-A177-3AD203B41FA5}">
                      <a16:colId xmlns:a16="http://schemas.microsoft.com/office/drawing/2014/main" val="3713055498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564093998"/>
                    </a:ext>
                  </a:extLst>
                </a:gridCol>
                <a:gridCol w="1446027">
                  <a:extLst>
                    <a:ext uri="{9D8B030D-6E8A-4147-A177-3AD203B41FA5}">
                      <a16:colId xmlns:a16="http://schemas.microsoft.com/office/drawing/2014/main" val="4096436559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1998274799"/>
                    </a:ext>
                  </a:extLst>
                </a:gridCol>
              </a:tblGrid>
              <a:tr h="658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date_valid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grassland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hb_tr_mx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010454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31039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1/1/2010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02036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53069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704463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634996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1758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31129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625419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37445"/>
                  </a:ext>
                </a:extLst>
              </a:tr>
              <a:tr h="335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1/1/2010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57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0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849</Words>
  <Application>Microsoft Office PowerPoint</Application>
  <PresentationFormat>Widescreen</PresentationFormat>
  <Paragraphs>337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Office Theme</vt:lpstr>
      <vt:lpstr>Introduction to  Weather Source Data</vt:lpstr>
      <vt:lpstr>Why Weather Source?</vt:lpstr>
      <vt:lpstr>Why Weather Source?</vt:lpstr>
      <vt:lpstr>Why Weather Source?</vt:lpstr>
      <vt:lpstr>What is included?</vt:lpstr>
      <vt:lpstr>Historical meteorology</vt:lpstr>
      <vt:lpstr>Historical Climatology</vt:lpstr>
      <vt:lpstr>Historical Severe Weather</vt:lpstr>
      <vt:lpstr>Land Use Often reported for one time point only</vt:lpstr>
      <vt:lpstr>Air quality</vt:lpstr>
      <vt:lpstr>Projections – Meteorology</vt:lpstr>
      <vt:lpstr>Projections – Severe events</vt:lpstr>
      <vt:lpstr>Potential Problems 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Mercaldo, Rachel (NIH/NIAID) [E]</dc:creator>
  <cp:lastModifiedBy>Mercaldo, Rachel (NIH/NIAID) [E]</cp:lastModifiedBy>
  <cp:revision>2</cp:revision>
  <dcterms:created xsi:type="dcterms:W3CDTF">2025-07-17T18:01:19Z</dcterms:created>
  <dcterms:modified xsi:type="dcterms:W3CDTF">2025-07-17T23:05:37Z</dcterms:modified>
</cp:coreProperties>
</file>