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8" r:id="rId5"/>
    <p:sldId id="272" r:id="rId6"/>
    <p:sldId id="269" r:id="rId7"/>
    <p:sldId id="270" r:id="rId8"/>
    <p:sldId id="271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p&#10;&#10;AI-generated content may be incorrect.">
            <a:extLst>
              <a:ext uri="{FF2B5EF4-FFF2-40B4-BE49-F238E27FC236}">
                <a16:creationId xmlns:a16="http://schemas.microsoft.com/office/drawing/2014/main" id="{BE09CAB2-B90A-450D-AE3F-B5DB61253F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8139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>
                <a:solidFill>
                  <a:schemeClr val="bg1"/>
                </a:solidFill>
              </a:rPr>
              <a:t>Spatiotemporal Epidemiology Methods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00FBA-9E4D-5666-39E9-1E1715BF3B7A}"/>
              </a:ext>
            </a:extLst>
          </p:cNvPr>
          <p:cNvSpPr txBox="1"/>
          <p:nvPr/>
        </p:nvSpPr>
        <p:spPr>
          <a:xfrm>
            <a:off x="3625787" y="5715000"/>
            <a:ext cx="493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pictures stolen from Google search. Tell no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C74AF-C79E-42AD-D017-35ECAF6FE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C3AE-1EDA-14BA-0C06-36F09E80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D032-1BCE-9395-0C28-71602A2E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445071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Monday:</a:t>
            </a:r>
          </a:p>
          <a:p>
            <a:r>
              <a:rPr lang="en-US" dirty="0"/>
              <a:t>Review of today’s material</a:t>
            </a:r>
          </a:p>
          <a:p>
            <a:pPr lvl="1"/>
            <a:r>
              <a:rPr lang="en-US" dirty="0"/>
              <a:t>Review exercise: it will be nicer than today</a:t>
            </a:r>
          </a:p>
          <a:p>
            <a:r>
              <a:rPr lang="en-US" dirty="0"/>
              <a:t>Spatiotemporal variable selection </a:t>
            </a:r>
          </a:p>
          <a:p>
            <a:pPr lvl="1"/>
            <a:r>
              <a:rPr lang="en-US" dirty="0"/>
              <a:t>Three methods</a:t>
            </a:r>
          </a:p>
          <a:p>
            <a:r>
              <a:rPr lang="en-US" dirty="0"/>
              <a:t>Options for final models (such as GAM, GLM, or deterministic)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Tuesday:</a:t>
            </a:r>
          </a:p>
          <a:p>
            <a:r>
              <a:rPr lang="en-US" dirty="0"/>
              <a:t>Review and Q &amp; A</a:t>
            </a:r>
          </a:p>
        </p:txBody>
      </p:sp>
    </p:spTree>
    <p:extLst>
      <p:ext uri="{BB962C8B-B14F-4D97-AF65-F5344CB8AC3E}">
        <p14:creationId xmlns:p14="http://schemas.microsoft.com/office/powerpoint/2010/main" val="417991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Spatiotemporal Epidemiology?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9657"/>
            <a:ext cx="10972800" cy="4525963"/>
          </a:xfrm>
        </p:spPr>
        <p:txBody>
          <a:bodyPr/>
          <a:lstStyle/>
          <a:p>
            <a:r>
              <a:rPr dirty="0"/>
              <a:t>Studies how disease patterns vary across space and time</a:t>
            </a:r>
          </a:p>
          <a:p>
            <a:r>
              <a:rPr dirty="0"/>
              <a:t>Useful for identifying clusters, trends, and risk factors</a:t>
            </a:r>
          </a:p>
          <a:p>
            <a:r>
              <a:rPr dirty="0"/>
              <a:t>Involves tools like mapping, statistics, and time-series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Spatiotemporal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Cluster Detection (SaTScan)</a:t>
            </a:r>
          </a:p>
          <a:p>
            <a:r>
              <a:t>2. GIS Mapping &amp; Interpolation</a:t>
            </a:r>
          </a:p>
          <a:p>
            <a:r>
              <a:t>3. Regression Modeling</a:t>
            </a:r>
          </a:p>
          <a:p>
            <a:r>
              <a:t>4. Time-Series and Lag Models</a:t>
            </a:r>
          </a:p>
          <a:p>
            <a:r>
              <a:t>5. Multi-Method Comparisons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AI-generated content may be incorrect.">
            <a:extLst>
              <a:ext uri="{FF2B5EF4-FFF2-40B4-BE49-F238E27FC236}">
                <a16:creationId xmlns:a16="http://schemas.microsoft.com/office/drawing/2014/main" id="{C7FC69F3-0C7B-0B26-4707-F83CCC1A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77"/>
          <a:stretch>
            <a:fillRect/>
          </a:stretch>
        </p:blipFill>
        <p:spPr>
          <a:xfrm>
            <a:off x="-1318660" y="876587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3700"/>
              <a:t>Cluster Detection with Spatial Scan Statistics (SaTScan)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Finds clusters of high disease rates using moving windows</a:t>
            </a:r>
          </a:p>
          <a:p>
            <a:r>
              <a:rPr lang="en-US" sz="2000" dirty="0"/>
              <a:t>Tests each zone for unusually high case counts</a:t>
            </a:r>
          </a:p>
          <a:p>
            <a:r>
              <a:rPr lang="en-US" sz="2000" dirty="0"/>
              <a:t>Uses Poisson or Bernoulli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Multi-Method Comparison &amp; Flexible Cluster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Uses multiple scan methods for better cluster detection</a:t>
            </a:r>
          </a:p>
          <a:p>
            <a:r>
              <a:rPr dirty="0" err="1"/>
              <a:t>PreCoG</a:t>
            </a:r>
            <a:r>
              <a:rPr dirty="0"/>
              <a:t> combines circular, elliptical, and flexible shapes</a:t>
            </a:r>
          </a:p>
          <a:p>
            <a:r>
              <a:rPr dirty="0"/>
              <a:t>Flexible methods find realistic, irregular clusters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GIS Mapping &amp; Spatial Interpolation (Kriging)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p&#10;&#10;AI-generated content may be incorrect.">
            <a:extLst>
              <a:ext uri="{FF2B5EF4-FFF2-40B4-BE49-F238E27FC236}">
                <a16:creationId xmlns:a16="http://schemas.microsoft.com/office/drawing/2014/main" id="{0BC6CB12-CAEA-1A27-5289-6E88C872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50" r="6131" b="1"/>
          <a:stretch>
            <a:fillRect/>
          </a:stretch>
        </p:blipFill>
        <p:spPr>
          <a:xfrm>
            <a:off x="279143" y="299508"/>
            <a:ext cx="5221625" cy="3010397"/>
          </a:xfrm>
          <a:prstGeom prst="rect">
            <a:avLst/>
          </a:prstGeom>
        </p:spPr>
      </p:pic>
      <p:pic>
        <p:nvPicPr>
          <p:cNvPr id="7" name="Picture 6" descr="Graphical user interface, application&#10;&#10;AI-generated content may be incorrect.">
            <a:extLst>
              <a:ext uri="{FF2B5EF4-FFF2-40B4-BE49-F238E27FC236}">
                <a16:creationId xmlns:a16="http://schemas.microsoft.com/office/drawing/2014/main" id="{F09EE94E-43FD-41E6-30CE-66A777CE7C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32" r="2" b="9024"/>
          <a:stretch>
            <a:fillRect/>
          </a:stretch>
        </p:blipFill>
        <p:spPr>
          <a:xfrm>
            <a:off x="279143" y="3548095"/>
            <a:ext cx="5221625" cy="30103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Maps environmental variables across space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Estimates exposure at unsampled locations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Assumes nearby values are more alike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3893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5654" y="991443"/>
            <a:ext cx="4603001" cy="1087819"/>
          </a:xfrm>
        </p:spPr>
        <p:txBody>
          <a:bodyPr anchor="b">
            <a:normAutofit/>
          </a:bodyPr>
          <a:lstStyle/>
          <a:p>
            <a:r>
              <a:rPr lang="en-US" sz="3100"/>
              <a:t>Regression Modeling (Logistic, Poisson, GLMM)</a:t>
            </a:r>
          </a:p>
        </p:txBody>
      </p:sp>
      <p:pic>
        <p:nvPicPr>
          <p:cNvPr id="5" name="Picture 4" descr="Diagram&#10;&#10;AI-generated content may be incorrect.">
            <a:extLst>
              <a:ext uri="{FF2B5EF4-FFF2-40B4-BE49-F238E27FC236}">
                <a16:creationId xmlns:a16="http://schemas.microsoft.com/office/drawing/2014/main" id="{B24E7201-3972-7DB5-78E3-412EA06C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" b="1"/>
          <a:stretch>
            <a:fillRect/>
          </a:stretch>
        </p:blipFill>
        <p:spPr>
          <a:xfrm>
            <a:off x="443345" y="1294364"/>
            <a:ext cx="6250063" cy="421391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654" y="2684095"/>
            <a:ext cx="4603001" cy="3492868"/>
          </a:xfrm>
        </p:spPr>
        <p:txBody>
          <a:bodyPr>
            <a:normAutofit/>
          </a:bodyPr>
          <a:lstStyle/>
          <a:p>
            <a:r>
              <a:rPr lang="en-US" sz="1800" dirty="0"/>
              <a:t>Explores associations between environment and disease</a:t>
            </a:r>
          </a:p>
          <a:p>
            <a:r>
              <a:rPr lang="en-US" sz="1800" dirty="0"/>
              <a:t>Logistic: yes/no outcomes; Poisson: counts</a:t>
            </a:r>
          </a:p>
          <a:p>
            <a:r>
              <a:rPr lang="en-US" sz="1800" dirty="0"/>
              <a:t>GLMM: includes random effects for clustering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Time-Series &amp; Lagged Climate Models</a:t>
            </a:r>
          </a:p>
        </p:txBody>
      </p:sp>
      <p:pic>
        <p:nvPicPr>
          <p:cNvPr id="7" name="Picture 6" descr="Chart, scatter chart&#10;&#10;AI-generated content may be incorrect.">
            <a:extLst>
              <a:ext uri="{FF2B5EF4-FFF2-40B4-BE49-F238E27FC236}">
                <a16:creationId xmlns:a16="http://schemas.microsoft.com/office/drawing/2014/main" id="{D31C684B-1A9A-C481-0F10-0A07E539C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16" b="16176"/>
          <a:stretch>
            <a:fillRect/>
          </a:stretch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826" y="4495466"/>
            <a:ext cx="6061022" cy="153619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Studies delayed effects of climate on infections</a:t>
            </a:r>
          </a:p>
          <a:p>
            <a:r>
              <a:rPr lang="en-US" sz="1800" dirty="0"/>
              <a:t>Includes lagged predictors like rainfall months before</a:t>
            </a:r>
          </a:p>
          <a:p>
            <a:r>
              <a:rPr lang="en-US" sz="1800" dirty="0"/>
              <a:t>Uses GAMs and distributed lag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A5E6C-408B-8BEF-305D-7D2C07AFA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63FF-555B-DE21-BDFA-A3F8400E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for NTM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968C-CFCB-A607-0A7F-5C3758F6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both environmental and host effects</a:t>
            </a:r>
          </a:p>
          <a:p>
            <a:endParaRPr lang="en-US" dirty="0"/>
          </a:p>
          <a:p>
            <a:r>
              <a:rPr lang="en-US" dirty="0"/>
              <a:t>Time lag between environmental exposure and disease unknown.</a:t>
            </a:r>
          </a:p>
          <a:p>
            <a:endParaRPr lang="en-US" dirty="0"/>
          </a:p>
          <a:p>
            <a:r>
              <a:rPr lang="en-US" dirty="0"/>
              <a:t>Variable selection: we have so many climate variables…which are important?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87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296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Spatiotemporal Epidemiology Methods</vt:lpstr>
      <vt:lpstr>What is Spatiotemporal Epidemiology?</vt:lpstr>
      <vt:lpstr>Core Spatiotemporal Methods</vt:lpstr>
      <vt:lpstr>Cluster Detection with Spatial Scan Statistics (SaTScan)</vt:lpstr>
      <vt:lpstr>Multi-Method Comparison &amp; Flexible Cluster Tools</vt:lpstr>
      <vt:lpstr>GIS Mapping &amp; Spatial Interpolation (Kriging)</vt:lpstr>
      <vt:lpstr>Regression Modeling (Logistic, Poisson, GLMM)</vt:lpstr>
      <vt:lpstr>Time-Series &amp; Lagged Climate Models</vt:lpstr>
      <vt:lpstr>Considerations for NTM</vt:lpstr>
      <vt:lpstr>Next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Mercaldo, Rachel (NIH/NIAID) [E]</dc:creator>
  <cp:keywords/>
  <dc:description>generated using python-pptx</dc:description>
  <cp:lastModifiedBy>Mercaldo, Rachel (NIH/NIAID) [E]</cp:lastModifiedBy>
  <cp:revision>2</cp:revision>
  <dcterms:created xsi:type="dcterms:W3CDTF">2013-01-27T09:14:16Z</dcterms:created>
  <dcterms:modified xsi:type="dcterms:W3CDTF">2025-07-19T03:43:20Z</dcterms:modified>
  <cp:category/>
</cp:coreProperties>
</file>