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2"/>
  </p:notesMasterIdLst>
  <p:sldIdLst>
    <p:sldId id="256" r:id="rId2"/>
    <p:sldId id="259" r:id="rId3"/>
    <p:sldId id="260" r:id="rId4"/>
    <p:sldId id="257" r:id="rId5"/>
    <p:sldId id="258" r:id="rId6"/>
    <p:sldId id="282" r:id="rId7"/>
    <p:sldId id="264" r:id="rId8"/>
    <p:sldId id="265" r:id="rId9"/>
    <p:sldId id="266" r:id="rId10"/>
    <p:sldId id="267" r:id="rId11"/>
    <p:sldId id="269" r:id="rId12"/>
    <p:sldId id="271" r:id="rId13"/>
    <p:sldId id="272" r:id="rId14"/>
    <p:sldId id="273" r:id="rId15"/>
    <p:sldId id="274" r:id="rId16"/>
    <p:sldId id="275" r:id="rId17"/>
    <p:sldId id="276" r:id="rId18"/>
    <p:sldId id="277" r:id="rId19"/>
    <p:sldId id="278"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3" d="100"/>
          <a:sy n="63" d="100"/>
        </p:scale>
        <p:origin x="996" y="10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149DD-E1ED-4C96-B563-323CFBD91C60}" type="datetimeFigureOut">
              <a:rPr lang="en-US" smtClean="0"/>
              <a:t>7/21/2025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2B6E9-C2A7-47BF-941D-34C32AD4138F}" type="slidenum">
              <a:rPr lang="en-US" smtClean="0"/>
              <a:t>‹#›</a:t>
            </a:fld>
            <a:endParaRPr lang="en-US"/>
          </a:p>
        </p:txBody>
      </p:sp>
    </p:spTree>
    <p:extLst>
      <p:ext uri="{BB962C8B-B14F-4D97-AF65-F5344CB8AC3E}">
        <p14:creationId xmlns:p14="http://schemas.microsoft.com/office/powerpoint/2010/main" val="3982384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A2B6E9-C2A7-47BF-941D-34C32AD4138F}" type="slidenum">
              <a:rPr lang="en-US" smtClean="0"/>
              <a:t>6</a:t>
            </a:fld>
            <a:endParaRPr lang="en-US"/>
          </a:p>
        </p:txBody>
      </p:sp>
    </p:spTree>
    <p:extLst>
      <p:ext uri="{BB962C8B-B14F-4D97-AF65-F5344CB8AC3E}">
        <p14:creationId xmlns:p14="http://schemas.microsoft.com/office/powerpoint/2010/main" val="1979296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079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822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855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4434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8224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005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021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7/21/2025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965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18826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673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7/21/2025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77609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Understanding Regression</a:t>
            </a:r>
          </a:p>
        </p:txBody>
      </p:sp>
      <p:sp>
        <p:nvSpPr>
          <p:cNvPr id="3" name="Subtitle 2"/>
          <p:cNvSpPr>
            <a:spLocks noGrp="1"/>
          </p:cNvSpPr>
          <p:nvPr>
            <p:ph type="subTitle" idx="1"/>
          </p:nvPr>
        </p:nvSpPr>
        <p:spPr/>
        <p:txBody>
          <a:bodyPr/>
          <a:lstStyle/>
          <a:p>
            <a:r>
              <a:rPr dirty="0"/>
              <a:t>An Introduction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AIC and BIC: Penalizing Complexity</a:t>
            </a:r>
          </a:p>
        </p:txBody>
      </p:sp>
      <p:sp>
        <p:nvSpPr>
          <p:cNvPr id="3" name="Content Placeholder 2"/>
          <p:cNvSpPr>
            <a:spLocks noGrp="1"/>
          </p:cNvSpPr>
          <p:nvPr>
            <p:ph idx="1"/>
          </p:nvPr>
        </p:nvSpPr>
        <p:spPr>
          <a:xfrm>
            <a:off x="1478280" y="2209800"/>
            <a:ext cx="9677400" cy="3659294"/>
          </a:xfrm>
        </p:spPr>
        <p:txBody>
          <a:bodyPr>
            <a:normAutofit/>
          </a:bodyPr>
          <a:lstStyle/>
          <a:p>
            <a:r>
              <a:rPr dirty="0"/>
              <a:t>AIC = 2k - 2ln(L)</a:t>
            </a:r>
          </a:p>
          <a:p>
            <a:r>
              <a:rPr dirty="0"/>
              <a:t>BIC = ln(n)k - 2ln(L)</a:t>
            </a:r>
          </a:p>
          <a:p>
            <a:endParaRPr dirty="0"/>
          </a:p>
          <a:p>
            <a:r>
              <a:rPr dirty="0"/>
              <a:t>Where:</a:t>
            </a:r>
          </a:p>
          <a:p>
            <a:r>
              <a:rPr dirty="0"/>
              <a:t>- k = number of parameters</a:t>
            </a:r>
          </a:p>
          <a:p>
            <a:r>
              <a:rPr dirty="0"/>
              <a:t>- L = likelihood</a:t>
            </a:r>
          </a:p>
          <a:p>
            <a:r>
              <a:rPr dirty="0"/>
              <a:t>- n = sample size</a:t>
            </a:r>
          </a:p>
          <a:p>
            <a:endParaRPr dirty="0"/>
          </a:p>
        </p:txBody>
      </p:sp>
      <p:sp>
        <p:nvSpPr>
          <p:cNvPr id="4" name="TextBox 3">
            <a:extLst>
              <a:ext uri="{FF2B5EF4-FFF2-40B4-BE49-F238E27FC236}">
                <a16:creationId xmlns:a16="http://schemas.microsoft.com/office/drawing/2014/main" id="{7DD7DF20-BC4C-A1FA-5686-9758C7521A78}"/>
              </a:ext>
            </a:extLst>
          </p:cNvPr>
          <p:cNvSpPr txBox="1"/>
          <p:nvPr/>
        </p:nvSpPr>
        <p:spPr>
          <a:xfrm>
            <a:off x="4998720" y="2108726"/>
            <a:ext cx="7071360" cy="3785652"/>
          </a:xfrm>
          <a:prstGeom prst="rect">
            <a:avLst/>
          </a:prstGeom>
          <a:noFill/>
        </p:spPr>
        <p:txBody>
          <a:bodyPr wrap="square" rtlCol="0">
            <a:spAutoFit/>
          </a:bodyPr>
          <a:lstStyle/>
          <a:p>
            <a:r>
              <a:rPr lang="en-US" sz="2000" b="1" dirty="0"/>
              <a:t>Key takeaway:</a:t>
            </a:r>
          </a:p>
          <a:p>
            <a:endParaRPr lang="en-US" sz="2000" b="1" dirty="0"/>
          </a:p>
          <a:p>
            <a:r>
              <a:rPr lang="en-US" sz="2000" dirty="0"/>
              <a:t>AIC and BIC help us select the most parsimonious model.</a:t>
            </a:r>
          </a:p>
          <a:p>
            <a:endParaRPr lang="en-US" sz="2000" dirty="0"/>
          </a:p>
          <a:p>
            <a:r>
              <a:rPr lang="en-US" sz="2000" dirty="0"/>
              <a:t>Parsimonious means the model does well to describe our data with the least complex model (fewer variables). </a:t>
            </a:r>
          </a:p>
          <a:p>
            <a:endParaRPr lang="en-US" sz="2000" dirty="0"/>
          </a:p>
          <a:p>
            <a:r>
              <a:rPr lang="en-US" sz="2000" dirty="0"/>
              <a:t>AIC and BIC are only valuable relative to other AIC and BIC values. Meaning, if you run several linear models with the same outcome, you can compare the AICs or BICs of those models.</a:t>
            </a:r>
          </a:p>
          <a:p>
            <a:endParaRPr lang="en-US" sz="2000" dirty="0"/>
          </a:p>
          <a:p>
            <a:r>
              <a:rPr lang="en-US" sz="2000" dirty="0"/>
              <a:t>Lower AIC or BIC values indicate a more parsimonious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Are Interaction Terms?</a:t>
            </a:r>
          </a:p>
        </p:txBody>
      </p:sp>
      <p:sp>
        <p:nvSpPr>
          <p:cNvPr id="3" name="Content Placeholder 2"/>
          <p:cNvSpPr>
            <a:spLocks noGrp="1"/>
          </p:cNvSpPr>
          <p:nvPr>
            <p:ph idx="1"/>
          </p:nvPr>
        </p:nvSpPr>
        <p:spPr>
          <a:xfrm>
            <a:off x="1234440" y="2287694"/>
            <a:ext cx="10058400" cy="4023360"/>
          </a:xfrm>
        </p:spPr>
        <p:txBody>
          <a:bodyPr>
            <a:normAutofit/>
          </a:bodyPr>
          <a:lstStyle/>
          <a:p>
            <a:r>
              <a:rPr sz="2800" dirty="0"/>
              <a:t>Interaction terms test whether the effect of one predictor depends on another.</a:t>
            </a:r>
          </a:p>
          <a:p>
            <a:endParaRPr sz="2800" dirty="0"/>
          </a:p>
          <a:p>
            <a:r>
              <a:rPr sz="2800" dirty="0"/>
              <a:t>In R: X1 * X2 = X1 + X2 + X1:X2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Linear Models Handle Interactions</a:t>
            </a:r>
          </a:p>
        </p:txBody>
      </p:sp>
      <p:sp>
        <p:nvSpPr>
          <p:cNvPr id="3" name="Content Placeholder 2"/>
          <p:cNvSpPr>
            <a:spLocks noGrp="1"/>
          </p:cNvSpPr>
          <p:nvPr>
            <p:ph idx="1"/>
          </p:nvPr>
        </p:nvSpPr>
        <p:spPr>
          <a:xfrm>
            <a:off x="1097280" y="2348654"/>
            <a:ext cx="10058400" cy="4023360"/>
          </a:xfrm>
        </p:spPr>
        <p:txBody>
          <a:bodyPr>
            <a:normAutofit/>
          </a:bodyPr>
          <a:lstStyle/>
          <a:p>
            <a:r>
              <a:rPr sz="2800" dirty="0"/>
              <a:t>The model adds an extra term for the product of the interacting variables:</a:t>
            </a:r>
          </a:p>
          <a:p>
            <a:endParaRPr sz="2800" dirty="0"/>
          </a:p>
          <a:p>
            <a:r>
              <a:rPr sz="2800" dirty="0"/>
              <a:t>Y = β₀ + β₁X₁ + β₂X₂ + β₃X₁X₂ + 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Log-Linear Models</a:t>
            </a:r>
          </a:p>
        </p:txBody>
      </p:sp>
      <p:sp>
        <p:nvSpPr>
          <p:cNvPr id="3" name="Content Placeholder 2"/>
          <p:cNvSpPr>
            <a:spLocks noGrp="1"/>
          </p:cNvSpPr>
          <p:nvPr>
            <p:ph idx="1"/>
          </p:nvPr>
        </p:nvSpPr>
        <p:spPr>
          <a:xfrm>
            <a:off x="1203960" y="2016331"/>
            <a:ext cx="10058400" cy="4023360"/>
          </a:xfrm>
        </p:spPr>
        <p:txBody>
          <a:bodyPr>
            <a:normAutofit fontScale="92500"/>
          </a:bodyPr>
          <a:lstStyle/>
          <a:p>
            <a:pPr marL="0" indent="0">
              <a:buNone/>
            </a:pPr>
            <a:r>
              <a:rPr lang="en-US" sz="2400" dirty="0"/>
              <a:t>We talked a lot about linear models. We won’t always be able to use them. In fact, we should only use linear models if we have a continuous outcome (rates work for this).</a:t>
            </a:r>
          </a:p>
          <a:p>
            <a:pPr marL="0" indent="0">
              <a:buNone/>
            </a:pPr>
            <a:endParaRPr lang="en-US" sz="1400" dirty="0"/>
          </a:p>
          <a:p>
            <a:r>
              <a:rPr lang="en-US" sz="2400" dirty="0"/>
              <a:t>If we have count data </a:t>
            </a:r>
            <a:r>
              <a:rPr sz="2400" dirty="0"/>
              <a:t>(e.g., number of cases)</a:t>
            </a:r>
            <a:r>
              <a:rPr lang="en-US" sz="2400" dirty="0"/>
              <a:t> we can use a log-linear model.</a:t>
            </a:r>
            <a:endParaRPr sz="2400" dirty="0"/>
          </a:p>
          <a:p>
            <a:endParaRPr sz="1400" dirty="0"/>
          </a:p>
          <a:p>
            <a:r>
              <a:rPr sz="2400" dirty="0"/>
              <a:t>They model the </a:t>
            </a:r>
            <a:r>
              <a:rPr sz="2400" b="1" dirty="0"/>
              <a:t>log of the expected count</a:t>
            </a:r>
            <a:r>
              <a:rPr sz="2400" dirty="0"/>
              <a:t>:</a:t>
            </a:r>
          </a:p>
          <a:p>
            <a:r>
              <a:rPr sz="2400" dirty="0"/>
              <a:t>log(Y) = β₀ + β₁X₁ + ...</a:t>
            </a:r>
            <a:endParaRPr lang="en-US" sz="2400" dirty="0"/>
          </a:p>
          <a:p>
            <a:endParaRPr lang="en-US" sz="2400" dirty="0"/>
          </a:p>
          <a:p>
            <a:r>
              <a:rPr lang="en-US" sz="2400" dirty="0"/>
              <a:t>A Poisson model is a log-linear model.</a:t>
            </a:r>
            <a:endParaRPr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Logistic Regression</a:t>
            </a:r>
          </a:p>
        </p:txBody>
      </p:sp>
      <p:sp>
        <p:nvSpPr>
          <p:cNvPr id="3" name="Content Placeholder 2"/>
          <p:cNvSpPr>
            <a:spLocks noGrp="1"/>
          </p:cNvSpPr>
          <p:nvPr>
            <p:ph idx="1"/>
          </p:nvPr>
        </p:nvSpPr>
        <p:spPr>
          <a:xfrm>
            <a:off x="1097280" y="2440094"/>
            <a:ext cx="10058400" cy="4023360"/>
          </a:xfrm>
        </p:spPr>
        <p:txBody>
          <a:bodyPr>
            <a:normAutofit/>
          </a:bodyPr>
          <a:lstStyle/>
          <a:p>
            <a:r>
              <a:rPr lang="en-US" sz="2400" dirty="0"/>
              <a:t>Similarly, we can’t use a linear model if we have a binary outcome (e.g., disease: yes/no).</a:t>
            </a:r>
          </a:p>
          <a:p>
            <a:pPr marL="0" indent="0">
              <a:buNone/>
            </a:pPr>
            <a:endParaRPr lang="en-US" sz="2400" dirty="0"/>
          </a:p>
          <a:p>
            <a:r>
              <a:rPr lang="en-US" sz="2400" dirty="0"/>
              <a:t>Logistic regression is used </a:t>
            </a:r>
            <a:r>
              <a:rPr sz="2400" dirty="0"/>
              <a:t>when the outcome is binary</a:t>
            </a:r>
            <a:r>
              <a:rPr lang="en-US" sz="2400" dirty="0"/>
              <a:t>.</a:t>
            </a:r>
            <a:endParaRPr sz="2400" dirty="0"/>
          </a:p>
          <a:p>
            <a:endParaRPr sz="2400" dirty="0"/>
          </a:p>
          <a:p>
            <a:r>
              <a:rPr sz="2400" dirty="0"/>
              <a:t>They model the </a:t>
            </a:r>
            <a:r>
              <a:rPr sz="2400" b="1" dirty="0"/>
              <a:t>log-odds</a:t>
            </a:r>
            <a:r>
              <a:rPr sz="2400" dirty="0"/>
              <a:t>:</a:t>
            </a:r>
          </a:p>
          <a:p>
            <a:r>
              <a:rPr sz="2400" dirty="0"/>
              <a:t>log(p/(1-p)) = β₀ + β₁X₁ +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Comparing Model Types</a:t>
            </a:r>
          </a:p>
        </p:txBody>
      </p:sp>
      <p:sp>
        <p:nvSpPr>
          <p:cNvPr id="3" name="Content Placeholder 2"/>
          <p:cNvSpPr>
            <a:spLocks noGrp="1"/>
          </p:cNvSpPr>
          <p:nvPr>
            <p:ph idx="1"/>
          </p:nvPr>
        </p:nvSpPr>
        <p:spPr>
          <a:xfrm>
            <a:off x="1097280" y="2150534"/>
            <a:ext cx="10058400" cy="4023360"/>
          </a:xfrm>
        </p:spPr>
        <p:txBody>
          <a:bodyPr>
            <a:normAutofit/>
          </a:bodyPr>
          <a:lstStyle/>
          <a:p>
            <a:r>
              <a:rPr sz="2400" dirty="0"/>
              <a:t>- Linear: continuous outcomes</a:t>
            </a:r>
          </a:p>
          <a:p>
            <a:r>
              <a:rPr sz="2400" dirty="0"/>
              <a:t>- Log-linear: count outcomes</a:t>
            </a:r>
          </a:p>
          <a:p>
            <a:r>
              <a:rPr sz="2400" dirty="0"/>
              <a:t>- Logistic: binary outcomes</a:t>
            </a:r>
          </a:p>
          <a:p>
            <a:endParaRPr sz="2400" dirty="0"/>
          </a:p>
          <a:p>
            <a:r>
              <a:rPr sz="2400" dirty="0"/>
              <a:t>Choose the model that matches the outcome type.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R Code: Linear Model</a:t>
            </a:r>
          </a:p>
        </p:txBody>
      </p:sp>
      <p:sp>
        <p:nvSpPr>
          <p:cNvPr id="3" name="Content Placeholder 2"/>
          <p:cNvSpPr>
            <a:spLocks noGrp="1"/>
          </p:cNvSpPr>
          <p:nvPr>
            <p:ph idx="1"/>
          </p:nvPr>
        </p:nvSpPr>
        <p:spPr>
          <a:xfrm>
            <a:off x="731520" y="2440094"/>
            <a:ext cx="12192000" cy="4023360"/>
          </a:xfrm>
        </p:spPr>
        <p:txBody>
          <a:bodyPr>
            <a:normAutofit/>
          </a:bodyPr>
          <a:lstStyle/>
          <a:p>
            <a:r>
              <a:rPr sz="2800" dirty="0"/>
              <a:t>model1 &lt;- </a:t>
            </a:r>
            <a:r>
              <a:rPr sz="2800" dirty="0" err="1"/>
              <a:t>lm</a:t>
            </a:r>
            <a:r>
              <a:rPr sz="2800" dirty="0"/>
              <a:t>(case_rate</a:t>
            </a:r>
            <a:r>
              <a:rPr lang="en-US" sz="2800" dirty="0"/>
              <a:t>_100k</a:t>
            </a:r>
            <a:r>
              <a:rPr sz="2800" dirty="0"/>
              <a:t> ~ temperature + precipitation, data = d</a:t>
            </a:r>
            <a:r>
              <a:rPr lang="en-US" sz="2800" dirty="0"/>
              <a:t>ata</a:t>
            </a:r>
            <a:r>
              <a:rPr sz="2800" dirty="0"/>
              <a:t>)</a:t>
            </a:r>
          </a:p>
        </p:txBody>
      </p:sp>
      <p:sp>
        <p:nvSpPr>
          <p:cNvPr id="4" name="TextBox 3">
            <a:extLst>
              <a:ext uri="{FF2B5EF4-FFF2-40B4-BE49-F238E27FC236}">
                <a16:creationId xmlns:a16="http://schemas.microsoft.com/office/drawing/2014/main" id="{09F29C2B-210E-9B37-7B81-329035251DCD}"/>
              </a:ext>
            </a:extLst>
          </p:cNvPr>
          <p:cNvSpPr txBox="1"/>
          <p:nvPr/>
        </p:nvSpPr>
        <p:spPr>
          <a:xfrm>
            <a:off x="1097280" y="3666944"/>
            <a:ext cx="10058400" cy="1569660"/>
          </a:xfrm>
          <a:prstGeom prst="rect">
            <a:avLst/>
          </a:prstGeom>
          <a:noFill/>
        </p:spPr>
        <p:txBody>
          <a:bodyPr wrap="square" rtlCol="0">
            <a:spAutoFit/>
          </a:bodyPr>
          <a:lstStyle/>
          <a:p>
            <a:r>
              <a:rPr lang="en-US" sz="2400" dirty="0"/>
              <a:t>Interpreting a linear model is simple: We can use the coefficient values directly. If the coefficient for precipitation is 1.7, that means the </a:t>
            </a:r>
            <a:r>
              <a:rPr lang="en-US" sz="2400" dirty="0" err="1"/>
              <a:t>case_rate</a:t>
            </a:r>
            <a:r>
              <a:rPr lang="en-US" sz="2400" dirty="0"/>
              <a:t> increases by 1.7 for each additional inch of precipitation.</a:t>
            </a:r>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R Code: With Interaction</a:t>
            </a:r>
          </a:p>
        </p:txBody>
      </p:sp>
      <p:sp>
        <p:nvSpPr>
          <p:cNvPr id="3" name="Content Placeholder 2"/>
          <p:cNvSpPr>
            <a:spLocks noGrp="1"/>
          </p:cNvSpPr>
          <p:nvPr>
            <p:ph idx="1"/>
          </p:nvPr>
        </p:nvSpPr>
        <p:spPr>
          <a:xfrm>
            <a:off x="137160" y="2396068"/>
            <a:ext cx="12192000" cy="4023360"/>
          </a:xfrm>
        </p:spPr>
        <p:txBody>
          <a:bodyPr>
            <a:normAutofit/>
          </a:bodyPr>
          <a:lstStyle/>
          <a:p>
            <a:r>
              <a:rPr sz="2200" dirty="0"/>
              <a:t>model2 &lt;- </a:t>
            </a:r>
            <a:r>
              <a:rPr sz="2200" dirty="0" err="1"/>
              <a:t>lm</a:t>
            </a:r>
            <a:r>
              <a:rPr sz="2200" dirty="0"/>
              <a:t>(case_rate</a:t>
            </a:r>
            <a:r>
              <a:rPr lang="en-US" sz="2200" dirty="0"/>
              <a:t>_100k</a:t>
            </a:r>
            <a:r>
              <a:rPr sz="2200" dirty="0"/>
              <a:t> ~ </a:t>
            </a:r>
            <a:r>
              <a:rPr lang="en-US" sz="2200" dirty="0"/>
              <a:t>temperature + precipitation + (</a:t>
            </a:r>
            <a:r>
              <a:rPr sz="2200" dirty="0"/>
              <a:t>temperature * precipitation</a:t>
            </a:r>
            <a:r>
              <a:rPr lang="en-US" sz="2200" dirty="0"/>
              <a:t>)</a:t>
            </a:r>
            <a:r>
              <a:rPr sz="2200" dirty="0"/>
              <a:t>, data = d</a:t>
            </a:r>
            <a:r>
              <a:rPr lang="en-US" sz="2200" dirty="0"/>
              <a:t>ata</a:t>
            </a:r>
            <a:r>
              <a:rPr sz="2200" dirty="0"/>
              <a:t>)</a:t>
            </a:r>
            <a:endParaRPr lang="en-US" sz="2200" dirty="0"/>
          </a:p>
          <a:p>
            <a:endParaRPr lang="en-US" sz="2200" dirty="0"/>
          </a:p>
          <a:p>
            <a:endParaRPr lang="en-US" sz="2200" dirty="0"/>
          </a:p>
        </p:txBody>
      </p:sp>
      <p:sp>
        <p:nvSpPr>
          <p:cNvPr id="4" name="TextBox 3">
            <a:extLst>
              <a:ext uri="{FF2B5EF4-FFF2-40B4-BE49-F238E27FC236}">
                <a16:creationId xmlns:a16="http://schemas.microsoft.com/office/drawing/2014/main" id="{DA5B62FB-F477-853E-1DCA-C0565747365E}"/>
              </a:ext>
            </a:extLst>
          </p:cNvPr>
          <p:cNvSpPr txBox="1"/>
          <p:nvPr/>
        </p:nvSpPr>
        <p:spPr>
          <a:xfrm>
            <a:off x="1097280" y="3429000"/>
            <a:ext cx="10058400" cy="1938992"/>
          </a:xfrm>
          <a:prstGeom prst="rect">
            <a:avLst/>
          </a:prstGeom>
          <a:noFill/>
        </p:spPr>
        <p:txBody>
          <a:bodyPr wrap="square" rtlCol="0">
            <a:spAutoFit/>
          </a:bodyPr>
          <a:lstStyle/>
          <a:p>
            <a:r>
              <a:rPr lang="en-US" sz="2400" dirty="0"/>
              <a:t>Interpreting an interaction is complex. A significant interaction term (p-value &lt; 0.05) means the relationship between the predictors and the outcome is not uniform across all levels of the predictors. The effect of one predictor variable on the outcome is different depending on the level of the other predictor variable</a:t>
            </a:r>
            <a:r>
              <a:rPr lang="en-US" sz="2400"/>
              <a:t>.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R Code: Log-Linear Model</a:t>
            </a:r>
          </a:p>
        </p:txBody>
      </p:sp>
      <p:sp>
        <p:nvSpPr>
          <p:cNvPr id="3" name="Content Placeholder 2"/>
          <p:cNvSpPr>
            <a:spLocks noGrp="1"/>
          </p:cNvSpPr>
          <p:nvPr>
            <p:ph idx="1"/>
          </p:nvPr>
        </p:nvSpPr>
        <p:spPr>
          <a:xfrm>
            <a:off x="365760" y="2548037"/>
            <a:ext cx="12192000" cy="4023360"/>
          </a:xfrm>
        </p:spPr>
        <p:txBody>
          <a:bodyPr>
            <a:normAutofit/>
          </a:bodyPr>
          <a:lstStyle/>
          <a:p>
            <a:r>
              <a:rPr sz="2400" dirty="0"/>
              <a:t>model3 &lt;- </a:t>
            </a:r>
            <a:r>
              <a:rPr sz="2400" dirty="0" err="1">
                <a:highlight>
                  <a:srgbClr val="C0C0C0"/>
                </a:highlight>
              </a:rPr>
              <a:t>glm</a:t>
            </a:r>
            <a:r>
              <a:rPr sz="2400" dirty="0"/>
              <a:t>(case_rate</a:t>
            </a:r>
            <a:r>
              <a:rPr lang="en-US" sz="2400" dirty="0"/>
              <a:t>_100k</a:t>
            </a:r>
            <a:r>
              <a:rPr sz="2400" dirty="0"/>
              <a:t> ~ temperature + precipitation, </a:t>
            </a:r>
            <a:r>
              <a:rPr sz="2400" dirty="0">
                <a:highlight>
                  <a:srgbClr val="C0C0C0"/>
                </a:highlight>
              </a:rPr>
              <a:t>family = </a:t>
            </a:r>
            <a:r>
              <a:rPr sz="2400" dirty="0" err="1">
                <a:highlight>
                  <a:srgbClr val="C0C0C0"/>
                </a:highlight>
              </a:rPr>
              <a:t>poisson</a:t>
            </a:r>
            <a:r>
              <a:rPr sz="2400" dirty="0"/>
              <a:t>, data = d</a:t>
            </a:r>
            <a:r>
              <a:rPr lang="en-US" sz="2400" dirty="0"/>
              <a:t>ata</a:t>
            </a:r>
            <a:r>
              <a:rPr sz="2400" dirty="0"/>
              <a:t>)</a:t>
            </a:r>
          </a:p>
        </p:txBody>
      </p:sp>
      <p:sp>
        <p:nvSpPr>
          <p:cNvPr id="4" name="TextBox 3">
            <a:extLst>
              <a:ext uri="{FF2B5EF4-FFF2-40B4-BE49-F238E27FC236}">
                <a16:creationId xmlns:a16="http://schemas.microsoft.com/office/drawing/2014/main" id="{260DD636-0363-93E8-088B-B1A33A3670EE}"/>
              </a:ext>
            </a:extLst>
          </p:cNvPr>
          <p:cNvSpPr txBox="1"/>
          <p:nvPr/>
        </p:nvSpPr>
        <p:spPr>
          <a:xfrm>
            <a:off x="944880" y="3726118"/>
            <a:ext cx="10363200" cy="1938992"/>
          </a:xfrm>
          <a:prstGeom prst="rect">
            <a:avLst/>
          </a:prstGeom>
          <a:noFill/>
        </p:spPr>
        <p:txBody>
          <a:bodyPr wrap="square" rtlCol="0">
            <a:spAutoFit/>
          </a:bodyPr>
          <a:lstStyle/>
          <a:p>
            <a:r>
              <a:rPr lang="en-US" sz="2400" dirty="0"/>
              <a:t>Interpreting coefficients:  Because log-linear regression models the </a:t>
            </a:r>
            <a:r>
              <a:rPr lang="en-US" sz="2400" b="1" dirty="0"/>
              <a:t>log of the case count</a:t>
            </a:r>
            <a:r>
              <a:rPr lang="en-US" sz="2400" dirty="0"/>
              <a:t>, we need to exponentiate the model coefficients. </a:t>
            </a:r>
          </a:p>
          <a:p>
            <a:endParaRPr lang="en-US" sz="2400" dirty="0"/>
          </a:p>
          <a:p>
            <a:r>
              <a:rPr lang="en-US" sz="2400" dirty="0"/>
              <a:t>For example, if the coefficient for precipitation is 0.025, we use exp(0.025), or 1.0253, to describe the effect of precipitation on case counts.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R Code: Logistic Regression</a:t>
            </a:r>
          </a:p>
        </p:txBody>
      </p:sp>
      <p:sp>
        <p:nvSpPr>
          <p:cNvPr id="3" name="Content Placeholder 2"/>
          <p:cNvSpPr>
            <a:spLocks noGrp="1"/>
          </p:cNvSpPr>
          <p:nvPr>
            <p:ph idx="1"/>
          </p:nvPr>
        </p:nvSpPr>
        <p:spPr>
          <a:xfrm>
            <a:off x="350520" y="2683934"/>
            <a:ext cx="12192000" cy="4023360"/>
          </a:xfrm>
        </p:spPr>
        <p:txBody>
          <a:bodyPr>
            <a:normAutofit/>
          </a:bodyPr>
          <a:lstStyle/>
          <a:p>
            <a:r>
              <a:rPr sz="2400" dirty="0"/>
              <a:t>model4 &lt;- </a:t>
            </a:r>
            <a:r>
              <a:rPr sz="2400" dirty="0" err="1">
                <a:highlight>
                  <a:srgbClr val="C0C0C0"/>
                </a:highlight>
              </a:rPr>
              <a:t>glm</a:t>
            </a:r>
            <a:r>
              <a:rPr sz="2400" dirty="0"/>
              <a:t>(case_rate</a:t>
            </a:r>
            <a:r>
              <a:rPr lang="en-US" sz="2400" dirty="0"/>
              <a:t>_100k</a:t>
            </a:r>
            <a:r>
              <a:rPr sz="2400" dirty="0"/>
              <a:t> ~ temperature + precipitation, </a:t>
            </a:r>
            <a:r>
              <a:rPr sz="2400" dirty="0">
                <a:highlight>
                  <a:srgbClr val="C0C0C0"/>
                </a:highlight>
              </a:rPr>
              <a:t>family = binomial</a:t>
            </a:r>
            <a:r>
              <a:rPr sz="2400" dirty="0"/>
              <a:t>, data = d</a:t>
            </a:r>
            <a:r>
              <a:rPr lang="en-US" sz="2400" dirty="0"/>
              <a:t>ata</a:t>
            </a:r>
            <a:r>
              <a:rPr sz="2400" dirty="0"/>
              <a:t>)</a:t>
            </a:r>
          </a:p>
        </p:txBody>
      </p:sp>
      <p:sp>
        <p:nvSpPr>
          <p:cNvPr id="4" name="TextBox 3">
            <a:extLst>
              <a:ext uri="{FF2B5EF4-FFF2-40B4-BE49-F238E27FC236}">
                <a16:creationId xmlns:a16="http://schemas.microsoft.com/office/drawing/2014/main" id="{C742FC2A-2459-00A7-993C-0EF078ED8767}"/>
              </a:ext>
            </a:extLst>
          </p:cNvPr>
          <p:cNvSpPr txBox="1"/>
          <p:nvPr/>
        </p:nvSpPr>
        <p:spPr>
          <a:xfrm>
            <a:off x="944880" y="3726118"/>
            <a:ext cx="10363200" cy="1938992"/>
          </a:xfrm>
          <a:prstGeom prst="rect">
            <a:avLst/>
          </a:prstGeom>
          <a:noFill/>
        </p:spPr>
        <p:txBody>
          <a:bodyPr wrap="square" rtlCol="0">
            <a:spAutoFit/>
          </a:bodyPr>
          <a:lstStyle/>
          <a:p>
            <a:r>
              <a:rPr lang="en-US" sz="2400" dirty="0"/>
              <a:t>Interpreting coefficients:  Because logistic regression models the </a:t>
            </a:r>
            <a:r>
              <a:rPr lang="en-US" sz="2400" b="1" dirty="0"/>
              <a:t>log-odds</a:t>
            </a:r>
            <a:r>
              <a:rPr lang="en-US" sz="2400" dirty="0"/>
              <a:t>, we need to exponentiate the coefficients for our variables. This gives us an odds ratio.</a:t>
            </a:r>
          </a:p>
          <a:p>
            <a:endParaRPr lang="en-US" sz="2400" dirty="0"/>
          </a:p>
          <a:p>
            <a:r>
              <a:rPr lang="en-US" sz="2400" dirty="0"/>
              <a:t>For example, if the coefficient for temperature is 0.003, the odds ratio for temperature is exp(0.003), or 1.003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Regression?</a:t>
            </a:r>
          </a:p>
        </p:txBody>
      </p:sp>
      <p:sp>
        <p:nvSpPr>
          <p:cNvPr id="3" name="Content Placeholder 2"/>
          <p:cNvSpPr>
            <a:spLocks noGrp="1"/>
          </p:cNvSpPr>
          <p:nvPr>
            <p:ph idx="1"/>
          </p:nvPr>
        </p:nvSpPr>
        <p:spPr>
          <a:xfrm>
            <a:off x="1097280" y="2310430"/>
            <a:ext cx="10058400" cy="1583266"/>
          </a:xfrm>
        </p:spPr>
        <p:txBody>
          <a:bodyPr>
            <a:normAutofit/>
          </a:bodyPr>
          <a:lstStyle/>
          <a:p>
            <a:r>
              <a:rPr sz="3200" dirty="0"/>
              <a:t>Regression is the process of estimating the relationship between variables. In linear regression, we model the response as a linear combination of predictors.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Selection Strategy</a:t>
            </a:r>
          </a:p>
        </p:txBody>
      </p:sp>
      <p:sp>
        <p:nvSpPr>
          <p:cNvPr id="3" name="Content Placeholder 2"/>
          <p:cNvSpPr>
            <a:spLocks noGrp="1"/>
          </p:cNvSpPr>
          <p:nvPr>
            <p:ph idx="1"/>
          </p:nvPr>
        </p:nvSpPr>
        <p:spPr>
          <a:xfrm>
            <a:off x="1097280" y="2059094"/>
            <a:ext cx="10058400" cy="4023360"/>
          </a:xfrm>
        </p:spPr>
        <p:txBody>
          <a:bodyPr>
            <a:normAutofit fontScale="92500"/>
          </a:bodyPr>
          <a:lstStyle/>
          <a:p>
            <a:r>
              <a:rPr sz="2800" dirty="0"/>
              <a:t>- Start simple</a:t>
            </a:r>
          </a:p>
          <a:p>
            <a:r>
              <a:rPr sz="2800" dirty="0"/>
              <a:t>- Add complexity (interactions, nonlinear terms)</a:t>
            </a:r>
          </a:p>
          <a:p>
            <a:r>
              <a:rPr sz="2800" dirty="0"/>
              <a:t>- Compare using AIC/BIC</a:t>
            </a:r>
          </a:p>
          <a:p>
            <a:r>
              <a:rPr sz="2800" dirty="0"/>
              <a:t>- </a:t>
            </a:r>
            <a:r>
              <a:rPr lang="en-US" sz="2800" dirty="0"/>
              <a:t>Try building models on a subset of the data, and validating the model on 	the remaining</a:t>
            </a:r>
            <a:r>
              <a:rPr sz="2800" dirty="0"/>
              <a:t> data</a:t>
            </a:r>
            <a:r>
              <a:rPr lang="en-US" sz="2800" dirty="0"/>
              <a:t> (this is called a train/test data split)</a:t>
            </a:r>
          </a:p>
          <a:p>
            <a:endParaRPr lang="en-US" sz="2800" dirty="0"/>
          </a:p>
          <a:p>
            <a:r>
              <a:rPr lang="en-US" sz="2800" dirty="0"/>
              <a:t>Do not try to compare models with different underlying assumptions. </a:t>
            </a:r>
          </a:p>
          <a:p>
            <a:pPr marL="201168" lvl="1" indent="0">
              <a:buNone/>
            </a:pPr>
            <a:r>
              <a:rPr lang="en-US" sz="2600" dirty="0"/>
              <a:t>Example: do not use AIC to compare a linear model to a Poisson model</a:t>
            </a:r>
            <a:endParaRPr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Use Regression?</a:t>
            </a:r>
          </a:p>
        </p:txBody>
      </p:sp>
      <p:sp>
        <p:nvSpPr>
          <p:cNvPr id="3" name="Content Placeholder 2"/>
          <p:cNvSpPr>
            <a:spLocks noGrp="1"/>
          </p:cNvSpPr>
          <p:nvPr>
            <p:ph idx="1"/>
          </p:nvPr>
        </p:nvSpPr>
        <p:spPr>
          <a:xfrm>
            <a:off x="1097280" y="2145537"/>
            <a:ext cx="10058400" cy="4023360"/>
          </a:xfrm>
        </p:spPr>
        <p:txBody>
          <a:bodyPr>
            <a:normAutofit/>
          </a:bodyPr>
          <a:lstStyle/>
          <a:p>
            <a:r>
              <a:rPr sz="3200" dirty="0"/>
              <a:t>Regression helps us:</a:t>
            </a:r>
          </a:p>
          <a:p>
            <a:r>
              <a:rPr sz="3200" dirty="0"/>
              <a:t>- Predict future values</a:t>
            </a:r>
          </a:p>
          <a:p>
            <a:r>
              <a:rPr sz="3200" dirty="0"/>
              <a:t>- Understand relationships</a:t>
            </a:r>
          </a:p>
          <a:p>
            <a:r>
              <a:rPr sz="3200" dirty="0"/>
              <a:t>- Identify important predictors</a:t>
            </a:r>
          </a:p>
          <a:p>
            <a:r>
              <a:rPr sz="3200" dirty="0"/>
              <a:t>- Control for confounders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What is a Linear Model?</a:t>
            </a:r>
          </a:p>
        </p:txBody>
      </p:sp>
      <p:sp>
        <p:nvSpPr>
          <p:cNvPr id="3" name="Content Placeholder 2"/>
          <p:cNvSpPr>
            <a:spLocks noGrp="1"/>
          </p:cNvSpPr>
          <p:nvPr>
            <p:ph idx="1"/>
          </p:nvPr>
        </p:nvSpPr>
        <p:spPr>
          <a:xfrm>
            <a:off x="374755" y="2085577"/>
            <a:ext cx="11647356" cy="4023360"/>
          </a:xfrm>
        </p:spPr>
        <p:txBody>
          <a:bodyPr>
            <a:normAutofit fontScale="92500" lnSpcReduction="20000"/>
          </a:bodyPr>
          <a:lstStyle/>
          <a:p>
            <a:r>
              <a:rPr sz="3000" dirty="0"/>
              <a:t>A linear model is a mathematical equation that describes the relationship between a response variable (Y) and one or more predictor variables (X). The form is:</a:t>
            </a:r>
          </a:p>
          <a:p>
            <a:endParaRPr sz="1300" dirty="0"/>
          </a:p>
          <a:p>
            <a:r>
              <a:rPr sz="2600" dirty="0"/>
              <a:t>Y = β₀ + β₁X₁ + β₂X₂ + ... + ε</a:t>
            </a:r>
          </a:p>
          <a:p>
            <a:endParaRPr sz="1500" dirty="0"/>
          </a:p>
          <a:p>
            <a:r>
              <a:rPr sz="2600" dirty="0"/>
              <a:t>Where:</a:t>
            </a:r>
          </a:p>
          <a:p>
            <a:r>
              <a:rPr sz="2600" dirty="0"/>
              <a:t>- β₀ is the intercept</a:t>
            </a:r>
          </a:p>
          <a:p>
            <a:r>
              <a:rPr sz="2600" dirty="0"/>
              <a:t>- β₁, β₂,... are the slopes (effects of each X)</a:t>
            </a:r>
          </a:p>
          <a:p>
            <a:r>
              <a:rPr sz="2600" dirty="0"/>
              <a:t>- ε is the error term</a:t>
            </a:r>
          </a:p>
        </p:txBody>
      </p:sp>
      <p:sp>
        <p:nvSpPr>
          <p:cNvPr id="4" name="TextBox 3">
            <a:extLst>
              <a:ext uri="{FF2B5EF4-FFF2-40B4-BE49-F238E27FC236}">
                <a16:creationId xmlns:a16="http://schemas.microsoft.com/office/drawing/2014/main" id="{EB773327-D8EF-CCD1-B535-4289328E1781}"/>
              </a:ext>
            </a:extLst>
          </p:cNvPr>
          <p:cNvSpPr txBox="1"/>
          <p:nvPr/>
        </p:nvSpPr>
        <p:spPr>
          <a:xfrm>
            <a:off x="7322697" y="3833812"/>
            <a:ext cx="3185410" cy="954107"/>
          </a:xfrm>
          <a:prstGeom prst="rect">
            <a:avLst/>
          </a:prstGeom>
          <a:noFill/>
          <a:ln>
            <a:solidFill>
              <a:srgbClr val="C00000"/>
            </a:solidFill>
          </a:ln>
        </p:spPr>
        <p:txBody>
          <a:bodyPr wrap="square" rtlCol="0">
            <a:spAutoFit/>
          </a:bodyPr>
          <a:lstStyle/>
          <a:p>
            <a:r>
              <a:rPr lang="en-US" sz="2800" dirty="0"/>
              <a:t>A really fancy way of saying y = mx + b</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Visual Example of a Linear Model</a:t>
            </a:r>
          </a:p>
        </p:txBody>
      </p:sp>
      <p:sp>
        <p:nvSpPr>
          <p:cNvPr id="3" name="Content Placeholder 2"/>
          <p:cNvSpPr>
            <a:spLocks noGrp="1"/>
          </p:cNvSpPr>
          <p:nvPr>
            <p:ph idx="1"/>
          </p:nvPr>
        </p:nvSpPr>
        <p:spPr/>
        <p:txBody>
          <a:bodyPr/>
          <a:lstStyle/>
          <a:p>
            <a:r>
              <a:t>Imagine plotting house prices (Y) against square footage (X). A linear model draws a best-fit line through these points.</a:t>
            </a:r>
          </a:p>
        </p:txBody>
      </p:sp>
      <p:pic>
        <p:nvPicPr>
          <p:cNvPr id="5" name="Picture 4" descr="A graph of a line&#10;&#10;AI-generated content may be incorrect.">
            <a:extLst>
              <a:ext uri="{FF2B5EF4-FFF2-40B4-BE49-F238E27FC236}">
                <a16:creationId xmlns:a16="http://schemas.microsoft.com/office/drawing/2014/main" id="{141B2BD2-FC2D-7683-02E1-A7C62FA04656}"/>
              </a:ext>
            </a:extLst>
          </p:cNvPr>
          <p:cNvPicPr>
            <a:picLocks noChangeAspect="1"/>
          </p:cNvPicPr>
          <p:nvPr/>
        </p:nvPicPr>
        <p:blipFill>
          <a:blip r:embed="rId2"/>
          <a:stretch>
            <a:fillRect/>
          </a:stretch>
        </p:blipFill>
        <p:spPr>
          <a:xfrm>
            <a:off x="0" y="-731709"/>
            <a:ext cx="12192000" cy="6500813"/>
          </a:xfrm>
          <a:prstGeom prst="rect">
            <a:avLst/>
          </a:prstGeom>
        </p:spPr>
      </p:pic>
      <p:sp>
        <p:nvSpPr>
          <p:cNvPr id="6" name="TextBox 5">
            <a:extLst>
              <a:ext uri="{FF2B5EF4-FFF2-40B4-BE49-F238E27FC236}">
                <a16:creationId xmlns:a16="http://schemas.microsoft.com/office/drawing/2014/main" id="{7E2571D6-0ABA-8FE0-7F9C-468752E5E775}"/>
              </a:ext>
            </a:extLst>
          </p:cNvPr>
          <p:cNvSpPr txBox="1"/>
          <p:nvPr/>
        </p:nvSpPr>
        <p:spPr>
          <a:xfrm>
            <a:off x="374754" y="5032356"/>
            <a:ext cx="11527436" cy="954107"/>
          </a:xfrm>
          <a:prstGeom prst="rect">
            <a:avLst/>
          </a:prstGeom>
          <a:solidFill>
            <a:schemeClr val="bg1"/>
          </a:solidFill>
        </p:spPr>
        <p:txBody>
          <a:bodyPr wrap="square" rtlCol="0">
            <a:spAutoFit/>
          </a:bodyPr>
          <a:lstStyle/>
          <a:p>
            <a:r>
              <a:rPr lang="en-US" sz="2800" dirty="0"/>
              <a:t>Imagine plotting our NTM case rate against temperature, then drawing a line through the points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B6983C-133E-329E-9F0B-64BC5BB8A4D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9D2CC521-122A-CF73-DF4A-B6492829C7A5}"/>
              </a:ext>
            </a:extLst>
          </p:cNvPr>
          <p:cNvSpPr txBox="1"/>
          <p:nvPr/>
        </p:nvSpPr>
        <p:spPr>
          <a:xfrm>
            <a:off x="4396165" y="605896"/>
            <a:ext cx="7254189" cy="5646208"/>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rPr>
              <a:t>Here, the </a:t>
            </a:r>
            <a:r>
              <a:rPr lang="en-US" sz="2400" dirty="0">
                <a:solidFill>
                  <a:schemeClr val="tx1">
                    <a:lumMod val="75000"/>
                    <a:lumOff val="25000"/>
                  </a:schemeClr>
                </a:solidFill>
                <a:highlight>
                  <a:srgbClr val="C0C0C0"/>
                </a:highlight>
              </a:rPr>
              <a:t>dot</a:t>
            </a:r>
            <a:r>
              <a:rPr lang="en-US" sz="2400" dirty="0">
                <a:solidFill>
                  <a:schemeClr val="tx1">
                    <a:lumMod val="75000"/>
                    <a:lumOff val="25000"/>
                  </a:schemeClr>
                </a:solidFill>
              </a:rPr>
              <a:t> marks the actual data. </a:t>
            </a:r>
            <a:r>
              <a:rPr lang="en-US" sz="2400" i="1" dirty="0">
                <a:solidFill>
                  <a:schemeClr val="tx1">
                    <a:lumMod val="75000"/>
                    <a:lumOff val="25000"/>
                  </a:schemeClr>
                </a:solidFill>
              </a:rPr>
              <a:t>At x = 1, y = 5. </a:t>
            </a:r>
            <a:r>
              <a:rPr lang="en-US" sz="2400" dirty="0">
                <a:solidFill>
                  <a:schemeClr val="tx1">
                    <a:lumMod val="75000"/>
                    <a:lumOff val="25000"/>
                  </a:schemeClr>
                </a:solidFill>
              </a:rPr>
              <a:t>But the </a:t>
            </a:r>
            <a:r>
              <a:rPr lang="en-US" sz="2400" dirty="0">
                <a:solidFill>
                  <a:schemeClr val="tx1">
                    <a:lumMod val="75000"/>
                    <a:lumOff val="25000"/>
                  </a:schemeClr>
                </a:solidFill>
                <a:highlight>
                  <a:srgbClr val="C0C0C0"/>
                </a:highlight>
              </a:rPr>
              <a:t>line</a:t>
            </a:r>
            <a:r>
              <a:rPr lang="en-US" sz="2400" dirty="0">
                <a:solidFill>
                  <a:schemeClr val="tx1">
                    <a:lumMod val="75000"/>
                    <a:lumOff val="25000"/>
                  </a:schemeClr>
                </a:solidFill>
              </a:rPr>
              <a:t> is closer to 15.</a:t>
            </a:r>
          </a:p>
          <a:p>
            <a:pPr defTabSz="914400">
              <a:lnSpc>
                <a:spcPct val="90000"/>
              </a:lnSpc>
              <a:spcAft>
                <a:spcPts val="600"/>
              </a:spcAft>
              <a:buClr>
                <a:schemeClr val="accent1"/>
              </a:buClr>
              <a:buFont typeface="Calibri" panose="020F0502020204030204" pitchFamily="34" charset="0"/>
            </a:pPr>
            <a:endParaRPr lang="en-US" sz="24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rPr>
              <a:t>The difference between 5 ( the real value) and 15 (the line value) is -10. Therefore, -10 is the error for this point. This is also called a residual value.</a:t>
            </a:r>
          </a:p>
          <a:p>
            <a:pPr defTabSz="914400">
              <a:lnSpc>
                <a:spcPct val="90000"/>
              </a:lnSpc>
              <a:spcAft>
                <a:spcPts val="600"/>
              </a:spcAft>
              <a:buClr>
                <a:schemeClr val="accent1"/>
              </a:buClr>
              <a:buFont typeface="Calibri" panose="020F0502020204030204" pitchFamily="34" charset="0"/>
            </a:pPr>
            <a:endParaRPr lang="en-US" sz="24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rPr>
              <a:t>Errors can be positive or negative, depending on which direction you subtract in. We calculate error</a:t>
            </a:r>
            <a:r>
              <a:rPr lang="en-US" sz="2400" baseline="30000" dirty="0">
                <a:solidFill>
                  <a:schemeClr val="tx1">
                    <a:lumMod val="75000"/>
                    <a:lumOff val="25000"/>
                  </a:schemeClr>
                </a:solidFill>
              </a:rPr>
              <a:t>2</a:t>
            </a:r>
            <a:r>
              <a:rPr lang="en-US" sz="2400" dirty="0">
                <a:solidFill>
                  <a:schemeClr val="tx1">
                    <a:lumMod val="75000"/>
                    <a:lumOff val="25000"/>
                  </a:schemeClr>
                </a:solidFill>
              </a:rPr>
              <a:t> , which is always positive. This is the </a:t>
            </a:r>
            <a:r>
              <a:rPr lang="en-US" sz="2400" b="1" dirty="0">
                <a:solidFill>
                  <a:schemeClr val="tx1">
                    <a:lumMod val="75000"/>
                    <a:lumOff val="25000"/>
                  </a:schemeClr>
                </a:solidFill>
              </a:rPr>
              <a:t>squared error</a:t>
            </a:r>
            <a:r>
              <a:rPr lang="en-US" sz="2400" dirty="0">
                <a:solidFill>
                  <a:schemeClr val="tx1">
                    <a:lumMod val="75000"/>
                    <a:lumOff val="25000"/>
                  </a:schemeClr>
                </a:solidFill>
              </a:rPr>
              <a:t>. </a:t>
            </a:r>
            <a:endParaRPr lang="en-US" sz="2400" baseline="300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endParaRPr lang="en-US" sz="2400" dirty="0">
              <a:solidFill>
                <a:schemeClr val="tx1">
                  <a:lumMod val="75000"/>
                  <a:lumOff val="25000"/>
                </a:schemeClr>
              </a:solidFill>
            </a:endParaRPr>
          </a:p>
          <a:p>
            <a:pPr defTabSz="914400">
              <a:lnSpc>
                <a:spcPct val="90000"/>
              </a:lnSpc>
              <a:spcAft>
                <a:spcPts val="600"/>
              </a:spcAft>
              <a:buClr>
                <a:schemeClr val="accent1"/>
              </a:buClr>
              <a:buFont typeface="Calibri" panose="020F0502020204030204" pitchFamily="34" charset="0"/>
            </a:pPr>
            <a:r>
              <a:rPr lang="en-US" sz="2400" dirty="0">
                <a:solidFill>
                  <a:schemeClr val="tx1">
                    <a:lumMod val="75000"/>
                    <a:lumOff val="25000"/>
                  </a:schemeClr>
                </a:solidFill>
              </a:rPr>
              <a:t>The best fitting line is the one that results in the smallest sum of all the squared errors. Also known as “least squares.”</a:t>
            </a:r>
          </a:p>
        </p:txBody>
      </p:sp>
      <p:pic>
        <p:nvPicPr>
          <p:cNvPr id="11" name="Picture 10" descr="A graph of a graph&#10;&#10;AI-generated content may be incorrect.">
            <a:extLst>
              <a:ext uri="{FF2B5EF4-FFF2-40B4-BE49-F238E27FC236}">
                <a16:creationId xmlns:a16="http://schemas.microsoft.com/office/drawing/2014/main" id="{ABD950BC-F685-E464-185B-7232FDC5DC68}"/>
              </a:ext>
            </a:extLst>
          </p:cNvPr>
          <p:cNvPicPr>
            <a:picLocks noChangeAspect="1"/>
          </p:cNvPicPr>
          <p:nvPr/>
        </p:nvPicPr>
        <p:blipFill>
          <a:blip r:embed="rId3"/>
          <a:stretch>
            <a:fillRect/>
          </a:stretch>
        </p:blipFill>
        <p:spPr>
          <a:xfrm>
            <a:off x="52105" y="68662"/>
            <a:ext cx="3987958" cy="2661960"/>
          </a:xfrm>
          <a:prstGeom prst="rect">
            <a:avLst/>
          </a:prstGeom>
        </p:spPr>
      </p:pic>
      <p:pic>
        <p:nvPicPr>
          <p:cNvPr id="13" name="Picture 12">
            <a:extLst>
              <a:ext uri="{FF2B5EF4-FFF2-40B4-BE49-F238E27FC236}">
                <a16:creationId xmlns:a16="http://schemas.microsoft.com/office/drawing/2014/main" id="{7E327F35-6A47-E626-7F28-C9D048D12A44}"/>
              </a:ext>
            </a:extLst>
          </p:cNvPr>
          <p:cNvPicPr>
            <a:picLocks noChangeAspect="1"/>
          </p:cNvPicPr>
          <p:nvPr/>
        </p:nvPicPr>
        <p:blipFill>
          <a:blip r:embed="rId4"/>
          <a:stretch>
            <a:fillRect/>
          </a:stretch>
        </p:blipFill>
        <p:spPr>
          <a:xfrm>
            <a:off x="442429" y="3557878"/>
            <a:ext cx="3207310" cy="3109127"/>
          </a:xfrm>
          <a:prstGeom prst="rect">
            <a:avLst/>
          </a:prstGeom>
        </p:spPr>
      </p:pic>
      <p:sp>
        <p:nvSpPr>
          <p:cNvPr id="14" name="Arrow: Right 13">
            <a:extLst>
              <a:ext uri="{FF2B5EF4-FFF2-40B4-BE49-F238E27FC236}">
                <a16:creationId xmlns:a16="http://schemas.microsoft.com/office/drawing/2014/main" id="{E576543B-2166-0714-3EAF-1DF66FE3A9FC}"/>
              </a:ext>
            </a:extLst>
          </p:cNvPr>
          <p:cNvSpPr/>
          <p:nvPr/>
        </p:nvSpPr>
        <p:spPr>
          <a:xfrm rot="3935778">
            <a:off x="582050" y="2877676"/>
            <a:ext cx="1194762" cy="192748"/>
          </a:xfrm>
          <a:prstGeom prst="rightArrow">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5B2220DC-E0E2-AEFC-4954-C84EB01D4919}"/>
              </a:ext>
            </a:extLst>
          </p:cNvPr>
          <p:cNvSpPr/>
          <p:nvPr/>
        </p:nvSpPr>
        <p:spPr>
          <a:xfrm>
            <a:off x="164892" y="1244184"/>
            <a:ext cx="1349115" cy="13641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A4376C-FB8E-8C84-F53A-5D23CD926613}"/>
              </a:ext>
            </a:extLst>
          </p:cNvPr>
          <p:cNvSpPr/>
          <p:nvPr/>
        </p:nvSpPr>
        <p:spPr>
          <a:xfrm>
            <a:off x="1848591" y="5336499"/>
            <a:ext cx="669161" cy="6757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592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691274"/>
            <a:ext cx="10058400" cy="1373404"/>
          </a:xfrm>
          <a:solidFill>
            <a:schemeClr val="bg1"/>
          </a:solidFill>
        </p:spPr>
        <p:txBody>
          <a:bodyPr>
            <a:normAutofit/>
          </a:bodyPr>
          <a:lstStyle/>
          <a:p>
            <a:r>
              <a:rPr lang="en-US" sz="2400" dirty="0"/>
              <a:t>Plotting residuals can show patterns or violations of model assumptions.</a:t>
            </a:r>
          </a:p>
          <a:p>
            <a:r>
              <a:rPr sz="2400" dirty="0"/>
              <a:t>A good residual plot has points scattered randomly around 0. Patterns indicate model issues.</a:t>
            </a:r>
          </a:p>
        </p:txBody>
      </p:sp>
      <p:pic>
        <p:nvPicPr>
          <p:cNvPr id="5" name="Picture 4" descr="A graph of a graph with blue arrow and dots&#10;&#10;AI-generated content may be incorrect.">
            <a:extLst>
              <a:ext uri="{FF2B5EF4-FFF2-40B4-BE49-F238E27FC236}">
                <a16:creationId xmlns:a16="http://schemas.microsoft.com/office/drawing/2014/main" id="{1853EF5B-71FA-A06F-7C05-6B477CC539C0}"/>
              </a:ext>
            </a:extLst>
          </p:cNvPr>
          <p:cNvPicPr>
            <a:picLocks noChangeAspect="1"/>
          </p:cNvPicPr>
          <p:nvPr/>
        </p:nvPicPr>
        <p:blipFill>
          <a:blip r:embed="rId2"/>
          <a:stretch>
            <a:fillRect/>
          </a:stretch>
        </p:blipFill>
        <p:spPr>
          <a:xfrm>
            <a:off x="1741713" y="2259875"/>
            <a:ext cx="8356641" cy="48064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155974"/>
            <a:ext cx="10058400" cy="1450757"/>
          </a:xfrm>
        </p:spPr>
        <p:txBody>
          <a:bodyPr/>
          <a:lstStyle/>
          <a:p>
            <a:r>
              <a:rPr dirty="0"/>
              <a:t>R-squared</a:t>
            </a:r>
          </a:p>
        </p:txBody>
      </p:sp>
      <p:sp>
        <p:nvSpPr>
          <p:cNvPr id="3" name="Content Placeholder 2"/>
          <p:cNvSpPr>
            <a:spLocks noGrp="1"/>
          </p:cNvSpPr>
          <p:nvPr>
            <p:ph idx="1"/>
          </p:nvPr>
        </p:nvSpPr>
        <p:spPr/>
        <p:txBody>
          <a:bodyPr/>
          <a:lstStyle/>
          <a:p>
            <a:endParaRPr lang="en-US" dirty="0"/>
          </a:p>
          <a:p>
            <a:r>
              <a:rPr sz="2400" dirty="0"/>
              <a:t>R² tells us how much of the variance in the outcome is explained by the model.</a:t>
            </a:r>
          </a:p>
        </p:txBody>
      </p:sp>
      <p:pic>
        <p:nvPicPr>
          <p:cNvPr id="9" name="Picture 8" descr="A mathematical equation with black text&#10;&#10;AI-generated content may be incorrect.">
            <a:extLst>
              <a:ext uri="{FF2B5EF4-FFF2-40B4-BE49-F238E27FC236}">
                <a16:creationId xmlns:a16="http://schemas.microsoft.com/office/drawing/2014/main" id="{16F42D6E-9B13-B518-7305-BC07D1A5AEC7}"/>
              </a:ext>
            </a:extLst>
          </p:cNvPr>
          <p:cNvPicPr>
            <a:picLocks noChangeAspect="1"/>
          </p:cNvPicPr>
          <p:nvPr/>
        </p:nvPicPr>
        <p:blipFill>
          <a:blip r:embed="rId2"/>
          <a:stretch>
            <a:fillRect/>
          </a:stretch>
        </p:blipFill>
        <p:spPr>
          <a:xfrm>
            <a:off x="30480" y="3451014"/>
            <a:ext cx="12192000" cy="24180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Limitations of R-squared</a:t>
            </a:r>
          </a:p>
        </p:txBody>
      </p:sp>
      <p:sp>
        <p:nvSpPr>
          <p:cNvPr id="3" name="Content Placeholder 2"/>
          <p:cNvSpPr>
            <a:spLocks noGrp="1"/>
          </p:cNvSpPr>
          <p:nvPr>
            <p:ph idx="1"/>
          </p:nvPr>
        </p:nvSpPr>
        <p:spPr/>
        <p:txBody>
          <a:bodyPr>
            <a:normAutofit lnSpcReduction="10000"/>
          </a:bodyPr>
          <a:lstStyle/>
          <a:p>
            <a:endParaRPr lang="en-US" sz="2800" dirty="0"/>
          </a:p>
          <a:p>
            <a:r>
              <a:rPr sz="2800" dirty="0"/>
              <a:t>R² always increases with more predictors. </a:t>
            </a:r>
            <a:r>
              <a:rPr sz="2800" b="1" dirty="0"/>
              <a:t>Adjusted R² </a:t>
            </a:r>
            <a:r>
              <a:rPr sz="2800" dirty="0"/>
              <a:t>accounts for the number of variables and can decrease if irrelevant variables are added.</a:t>
            </a:r>
            <a:endParaRPr lang="en-US" sz="2800" dirty="0"/>
          </a:p>
          <a:p>
            <a:endParaRPr lang="en-US" sz="2800" dirty="0"/>
          </a:p>
          <a:p>
            <a:r>
              <a:rPr lang="en-US" sz="2800" dirty="0"/>
              <a:t>This is related to the issue of bias/variance. The more variables you add, the closer the model gets to predicting your exact data set perfectly. We do not want too much of this bias… the final model will work well with your own data, but will not be generalizable. </a:t>
            </a:r>
            <a:endParaRPr sz="2800" dirty="0"/>
          </a:p>
        </p:txBody>
      </p:sp>
    </p:spTree>
  </p:cSld>
  <p:clrMapOvr>
    <a:masterClrMapping/>
  </p:clrMapOvr>
</p:sld>
</file>

<file path=ppt/theme/theme1.xml><?xml version="1.0" encoding="utf-8"?>
<a:theme xmlns:a="http://schemas.openxmlformats.org/drawingml/2006/main" name="Retro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58</TotalTime>
  <Words>1213</Words>
  <Application>Microsoft Office PowerPoint</Application>
  <PresentationFormat>Widescreen</PresentationFormat>
  <Paragraphs>112</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Calibri</vt:lpstr>
      <vt:lpstr>Calibri Light</vt:lpstr>
      <vt:lpstr>Retrospect</vt:lpstr>
      <vt:lpstr>Understanding Regression</vt:lpstr>
      <vt:lpstr>What is Regression?</vt:lpstr>
      <vt:lpstr>Why Use Regression?</vt:lpstr>
      <vt:lpstr>What is a Linear Model?</vt:lpstr>
      <vt:lpstr>Visual Example of a Linear Model</vt:lpstr>
      <vt:lpstr>PowerPoint Presentation</vt:lpstr>
      <vt:lpstr>PowerPoint Presentation</vt:lpstr>
      <vt:lpstr>R-squared</vt:lpstr>
      <vt:lpstr>Limitations of R-squared</vt:lpstr>
      <vt:lpstr>AIC and BIC: Penalizing Complexity</vt:lpstr>
      <vt:lpstr>What Are Interaction Terms?</vt:lpstr>
      <vt:lpstr>How Linear Models Handle Interactions</vt:lpstr>
      <vt:lpstr>Log-Linear Models</vt:lpstr>
      <vt:lpstr>Logistic Regression</vt:lpstr>
      <vt:lpstr>Comparing Model Types</vt:lpstr>
      <vt:lpstr>Example R Code: Linear Model</vt:lpstr>
      <vt:lpstr>Example R Code: With Interaction</vt:lpstr>
      <vt:lpstr>Example R Code: Log-Linear Model</vt:lpstr>
      <vt:lpstr>Example R Code: Logistic Regression</vt:lpstr>
      <vt:lpstr>Model Selection Strategy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Rachel Mercaldo</dc:creator>
  <cp:keywords/>
  <dc:description>generated using python-pptx</dc:description>
  <cp:lastModifiedBy>Rachel Mercaldo</cp:lastModifiedBy>
  <cp:revision>2</cp:revision>
  <dcterms:created xsi:type="dcterms:W3CDTF">2013-01-27T09:14:16Z</dcterms:created>
  <dcterms:modified xsi:type="dcterms:W3CDTF">2025-07-21T19:29:35Z</dcterms:modified>
  <cp:category/>
</cp:coreProperties>
</file>