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6" r:id="rId4"/>
    <p:sldId id="262" r:id="rId5"/>
    <p:sldId id="258" r:id="rId6"/>
    <p:sldId id="259" r:id="rId7"/>
    <p:sldId id="264" r:id="rId8"/>
    <p:sldId id="263" r:id="rId9"/>
    <p:sldId id="265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>
      <p:cViewPr>
        <p:scale>
          <a:sx n="128" d="100"/>
          <a:sy n="12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4874-35AA-F331-4145-A81A0A71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4835F-8F9D-FE2F-83F2-E549B509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99DA-71DD-6229-4D55-E4C7673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C326-ABBB-B117-3769-9477B5AE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6E6B-D262-ABE9-A906-7A1B4F8E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E577-94C8-C9B9-E040-579278D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7B0E-CC91-14C3-F540-305F3D6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F99-F6ED-9034-D0B8-8314D54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92-63C6-5B6D-3E12-0395714E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8AD1-283C-78A0-769B-4A52B8D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7D87-25D9-78BF-A92E-6C1101B1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B011-BC43-2CC1-70AD-96850C00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56C9-1C2E-51F0-83F5-025D4FA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F09-D8AA-5848-4200-4EB8F8B2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1A11-3095-35AC-143E-B8F944D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25CC-6333-BA67-8DF8-9F10B28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1AE0-62B1-CD09-3496-75B0FF7B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D9C9-8238-E7C7-533C-FFCD9362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E5EF-A4C0-F461-53D3-0D4DA4AE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51D6-539C-8E14-3A62-9BB07950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F68-9CEB-262D-97DA-94F34DFB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3795-665D-CD55-E03A-7A97B4E8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AEC8-95A6-17FD-610B-55114EB1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B2FF-8D3C-A5DF-0A02-09DD30FA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7646-8132-FDEF-9BF5-17FD17F5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C9C1-67A8-BFAC-5EE1-F46D751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870F-201A-57FA-19AF-FAA79DAE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3B3A-6544-B309-5CDE-7E9E08D38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A753-0346-DDC9-8B3F-CAD06D2D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8D25-2CDF-BACD-7113-4FB89646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246E-2447-AFC7-7A57-01D8A79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FE09-D06A-8087-E2A2-885790D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4BE9-A5C8-B46E-29DF-52B1A2F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1097-11D3-FAA4-8575-48FF442F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5E787-E3D2-9987-B2D7-7AE87B6C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FFC3-A298-8746-34EC-14509D8D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79E67-F7B2-8901-D7F9-BE49C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864EC-EC1C-D5DD-DF06-7D338ED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F471B-BBF1-517E-92E0-7E9CD7E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09F5-76E3-5BDC-F52B-55E57E6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BADB-8304-EC06-A66D-9E0F7E9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A0F1-F566-EAE0-2B64-ED034C3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8E062-3586-F681-97A9-2C2222E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940B6-2DD2-FF89-3C55-E8CE540D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E1F00-676D-4E6F-8A4D-26F046B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F6630-1041-F39C-D573-86B37C5D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D25D-295B-1FFC-955C-B808AAA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94A-9C01-02C1-C13D-77C11F13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947D-BC87-1F2F-7186-D39CA8ED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7387-3F23-F616-F5D9-D78D0383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0DD3-3E13-154A-43D0-E8C6BE2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50E-3DD9-4377-C28F-01EDA00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665-8482-8E96-F334-8AEA886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6224-D5B2-166B-02B0-61D510D96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609D-4BA9-6278-E9FE-D6C11D1A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3E02-1E32-9372-59A5-AD6E16F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6C96-67B9-7DBE-F0E0-FD97610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AB83-5DC2-B201-EBEC-EE1CCAA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BB447-1667-E517-02EB-262B48A7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CF86-9DBB-B461-6DED-85599448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D202-D913-02AC-7D2D-DCA897F07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8982-0A90-8ECA-1F97-E9B12A92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4491-CFCA-75F4-BDE1-69ADE949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B8D7-367B-BDF7-B9F3-344CEC4AE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for Hospital Capacity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4DA4-4A85-879F-13B7-848CCD251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191560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8C74-8F8E-16F2-0790-0D9D08CB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BE85-310B-89F1-1D63-CB87040B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for CI </a:t>
            </a:r>
          </a:p>
          <a:p>
            <a:endParaRPr lang="en-US" dirty="0"/>
          </a:p>
          <a:p>
            <a:r>
              <a:rPr lang="en-US" dirty="0"/>
              <a:t>Writing manuscript </a:t>
            </a:r>
          </a:p>
          <a:p>
            <a:endParaRPr lang="en-US" dirty="0"/>
          </a:p>
          <a:p>
            <a:r>
              <a:rPr lang="en-US" dirty="0"/>
              <a:t>Balance of </a:t>
            </a:r>
            <a:r>
              <a:rPr lang="en-US" dirty="0" err="1"/>
              <a:t>tp</a:t>
            </a:r>
            <a:r>
              <a:rPr lang="en-US" dirty="0"/>
              <a:t>/</a:t>
            </a:r>
            <a:r>
              <a:rPr lang="en-US" dirty="0" err="1"/>
              <a:t>fp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8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87F-A870-5F65-A912-71744F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825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9777-ED56-9109-1C91-AC760C11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870"/>
            <a:ext cx="10515600" cy="5214272"/>
          </a:xfrm>
        </p:spPr>
        <p:txBody>
          <a:bodyPr>
            <a:normAutofit/>
          </a:bodyPr>
          <a:lstStyle/>
          <a:p>
            <a:r>
              <a:rPr lang="en-US" dirty="0"/>
              <a:t>Have three broad categories of classifiers covering three time periods </a:t>
            </a:r>
          </a:p>
          <a:p>
            <a:pPr lvl="2"/>
            <a:r>
              <a:rPr lang="en-US" dirty="0"/>
              <a:t>“Naïve” classifier: only uses whether current hospital capacity exceeds 15/100k</a:t>
            </a:r>
          </a:p>
          <a:p>
            <a:pPr lvl="2"/>
            <a:r>
              <a:rPr lang="en-US" dirty="0"/>
              <a:t>“Optimized CDC” classifier: uses new weekly COVID-19 cases, hospital admissions, and the percent of inpatient beds used by COVID-19 patients</a:t>
            </a:r>
          </a:p>
          <a:p>
            <a:pPr lvl="4"/>
            <a:r>
              <a:rPr lang="en-US" dirty="0"/>
              <a:t>+ “Enhanced” classifier which uses whether current hospital capacity exceeds 15/100k</a:t>
            </a:r>
          </a:p>
          <a:p>
            <a:pPr lvl="2"/>
            <a:r>
              <a:rPr lang="en-US" dirty="0"/>
              <a:t>“Full” classifier with cases, deaths, admissions, beds, ICU beds, % of beds, change in these metrics, and whether current capacity exceeds threshold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Three possible time periods: </a:t>
            </a:r>
          </a:p>
          <a:p>
            <a:pPr lvl="2"/>
            <a:r>
              <a:rPr lang="en-US" dirty="0"/>
              <a:t>Period</a:t>
            </a:r>
          </a:p>
          <a:p>
            <a:pPr lvl="2"/>
            <a:r>
              <a:rPr lang="en-US" dirty="0"/>
              <a:t>Exact </a:t>
            </a:r>
          </a:p>
          <a:p>
            <a:pPr lvl="2"/>
            <a:r>
              <a:rPr lang="en-US" dirty="0"/>
              <a:t>Shifted</a:t>
            </a:r>
          </a:p>
        </p:txBody>
      </p:sp>
    </p:spTree>
    <p:extLst>
      <p:ext uri="{BB962C8B-B14F-4D97-AF65-F5344CB8AC3E}">
        <p14:creationId xmlns:p14="http://schemas.microsoft.com/office/powerpoint/2010/main" val="19142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B784-B465-6058-57E0-1D6B95FE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Decision tree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4128E-7D41-25B6-403A-E842F0DC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2" y="1343818"/>
            <a:ext cx="7772400" cy="26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5B-63D3-460F-9750-DA6B254B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65ABD30-F932-FB99-763A-82115878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" y="1413772"/>
            <a:ext cx="9640448" cy="1870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58D68-BE80-09EC-C566-B8599F2BE5C6}"/>
              </a:ext>
            </a:extLst>
          </p:cNvPr>
          <p:cNvSpPr txBox="1"/>
          <p:nvPr/>
        </p:nvSpPr>
        <p:spPr>
          <a:xfrm>
            <a:off x="295786" y="3726388"/>
            <a:ext cx="5260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complexity pruning using 10-fold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9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952B6E07-4D31-B5B2-2A51-792592CA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021" y="769381"/>
            <a:ext cx="5327904" cy="3995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BA992-21ED-1C8B-CF55-4668CA704CA0}"/>
              </a:ext>
            </a:extLst>
          </p:cNvPr>
          <p:cNvSpPr txBox="1"/>
          <p:nvPr/>
        </p:nvSpPr>
        <p:spPr>
          <a:xfrm>
            <a:off x="453102" y="4611291"/>
            <a:ext cx="6046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minimized by setting max. depth of tree 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69EFE1-7321-5781-01FB-C94EF9DE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</p:spTree>
    <p:extLst>
      <p:ext uri="{BB962C8B-B14F-4D97-AF65-F5344CB8AC3E}">
        <p14:creationId xmlns:p14="http://schemas.microsoft.com/office/powerpoint/2010/main" val="10728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FB1-54DA-419C-86D5-02003533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“Restricted” classifier – max. depth of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72B0B8-A3FF-D6E4-C11C-5C37DBB4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09665"/>
              </p:ext>
            </p:extLst>
          </p:nvPr>
        </p:nvGraphicFramePr>
        <p:xfrm>
          <a:off x="1278835" y="1343818"/>
          <a:ext cx="8128001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249443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8953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51759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2847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94990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3944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403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1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Max. 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799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DAA674-2986-CAC1-C19A-D908787855B6}"/>
              </a:ext>
            </a:extLst>
          </p:cNvPr>
          <p:cNvSpPr txBox="1"/>
          <p:nvPr/>
        </p:nvSpPr>
        <p:spPr>
          <a:xfrm>
            <a:off x="496956" y="3429000"/>
            <a:ext cx="581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Trade-off between interpretability and predictive power?</a:t>
            </a:r>
          </a:p>
        </p:txBody>
      </p:sp>
    </p:spTree>
    <p:extLst>
      <p:ext uri="{BB962C8B-B14F-4D97-AF65-F5344CB8AC3E}">
        <p14:creationId xmlns:p14="http://schemas.microsoft.com/office/powerpoint/2010/main" val="16085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FB9-9866-0851-FAB9-AFD52983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0"/>
            <a:ext cx="10515600" cy="1325563"/>
          </a:xfrm>
        </p:spPr>
        <p:txBody>
          <a:bodyPr/>
          <a:lstStyle/>
          <a:p>
            <a:r>
              <a:rPr lang="en-US" dirty="0"/>
              <a:t>CDC Classifier Time Period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C0B844-C61B-078C-08FF-F34D9A4AC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987"/>
              </p:ext>
            </p:extLst>
          </p:nvPr>
        </p:nvGraphicFramePr>
        <p:xfrm>
          <a:off x="4637548" y="1214232"/>
          <a:ext cx="5519175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9725">
                  <a:extLst>
                    <a:ext uri="{9D8B030D-6E8A-4147-A177-3AD203B41FA5}">
                      <a16:colId xmlns:a16="http://schemas.microsoft.com/office/drawing/2014/main" val="3116723693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4242942700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3674775602"/>
                    </a:ext>
                  </a:extLst>
                </a:gridCol>
              </a:tblGrid>
              <a:tr h="471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CDC Time 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123-period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64366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04651"/>
                  </a:ext>
                </a:extLst>
              </a:tr>
              <a:tr h="471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13533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382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37926-2022-63B2-4E52-A7BC5B430A55}"/>
              </a:ext>
            </a:extLst>
          </p:cNvPr>
          <p:cNvSpPr txBox="1"/>
          <p:nvPr/>
        </p:nvSpPr>
        <p:spPr>
          <a:xfrm>
            <a:off x="609600" y="1465006"/>
            <a:ext cx="357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only the CDC period improves predictions for “High”, but also increases the false negatives (low +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Levels stopped surge in omicron cases</a:t>
            </a:r>
          </a:p>
        </p:txBody>
      </p:sp>
      <p:pic>
        <p:nvPicPr>
          <p:cNvPr id="9" name="Picture 8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15545B32-20CC-A233-774A-C396664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3429000"/>
            <a:ext cx="6351641" cy="31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</p:txBody>
      </p:sp>
      <p:pic>
        <p:nvPicPr>
          <p:cNvPr id="13" name="Picture 12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24E36874-FAC2-06FC-0A9E-0354B22E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2" y="2001131"/>
            <a:ext cx="9021319" cy="45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  <a:p>
            <a:r>
              <a:rPr lang="en-US" dirty="0"/>
              <a:t>Does a model built w/o data on a strain still predict well?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4893D9-B9FC-9D66-3BCF-BF43876A327A}"/>
              </a:ext>
            </a:extLst>
          </p:cNvPr>
          <p:cNvGrpSpPr/>
          <p:nvPr/>
        </p:nvGrpSpPr>
        <p:grpSpPr>
          <a:xfrm>
            <a:off x="570272" y="2659572"/>
            <a:ext cx="7482348" cy="3257705"/>
            <a:chOff x="2202426" y="2462928"/>
            <a:chExt cx="6581131" cy="28366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4117CA-6278-302A-B4C0-B09AD267AB26}"/>
                </a:ext>
              </a:extLst>
            </p:cNvPr>
            <p:cNvGrpSpPr/>
            <p:nvPr/>
          </p:nvGrpSpPr>
          <p:grpSpPr>
            <a:xfrm>
              <a:off x="2202426" y="2462929"/>
              <a:ext cx="6581131" cy="2836657"/>
              <a:chOff x="2202426" y="2462929"/>
              <a:chExt cx="6581131" cy="2836657"/>
            </a:xfrm>
          </p:grpSpPr>
          <p:pic>
            <p:nvPicPr>
              <p:cNvPr id="5" name="Picture 4" descr="A diagram of a diagram&#10;&#10;Description automatically generated">
                <a:extLst>
                  <a:ext uri="{FF2B5EF4-FFF2-40B4-BE49-F238E27FC236}">
                    <a16:creationId xmlns:a16="http://schemas.microsoft.com/office/drawing/2014/main" id="{B829EEE9-D53C-B865-0639-1FEACFE539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8758" t="19930" b="13595"/>
              <a:stretch/>
            </p:blipFill>
            <p:spPr>
              <a:xfrm>
                <a:off x="4807974" y="2462929"/>
                <a:ext cx="3975583" cy="283665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124D4E-FFBF-BEC7-63CC-78A507B1AF10}"/>
                  </a:ext>
                </a:extLst>
              </p:cNvPr>
              <p:cNvSpPr/>
              <p:nvPr/>
            </p:nvSpPr>
            <p:spPr>
              <a:xfrm>
                <a:off x="2202426" y="2615381"/>
                <a:ext cx="403122" cy="3146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F9E80A-506F-191E-9E62-C4D2578CDF64}"/>
                  </a:ext>
                </a:extLst>
              </p:cNvPr>
              <p:cNvSpPr/>
              <p:nvPr/>
            </p:nvSpPr>
            <p:spPr>
              <a:xfrm flipV="1">
                <a:off x="6877662" y="2635046"/>
                <a:ext cx="245807" cy="235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7830C0-9CFB-DEB9-6E98-A25B8F77E34B}"/>
                  </a:ext>
                </a:extLst>
              </p:cNvPr>
              <p:cNvSpPr/>
              <p:nvPr/>
            </p:nvSpPr>
            <p:spPr>
              <a:xfrm flipV="1">
                <a:off x="6956322" y="2654710"/>
                <a:ext cx="245807" cy="235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6879B-A393-1DC1-9C20-896E0222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449" y="2462928"/>
              <a:ext cx="2513865" cy="28366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10842A-A6BE-7253-F6F4-CB7FBC331477}"/>
              </a:ext>
            </a:extLst>
          </p:cNvPr>
          <p:cNvSpPr txBox="1"/>
          <p:nvPr/>
        </p:nvSpPr>
        <p:spPr>
          <a:xfrm>
            <a:off x="8142051" y="2778600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Robust even to new strains</a:t>
            </a:r>
          </a:p>
        </p:txBody>
      </p:sp>
    </p:spTree>
    <p:extLst>
      <p:ext uri="{BB962C8B-B14F-4D97-AF65-F5344CB8AC3E}">
        <p14:creationId xmlns:p14="http://schemas.microsoft.com/office/powerpoint/2010/main" val="119353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322</Words>
  <Application>Microsoft Macintosh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Decision Trees for Hospital Capacity Meeting</vt:lpstr>
      <vt:lpstr>Recap</vt:lpstr>
      <vt:lpstr>Decision tree performance</vt:lpstr>
      <vt:lpstr>Complexity vs performance </vt:lpstr>
      <vt:lpstr>Complexity vs performance </vt:lpstr>
      <vt:lpstr>“Restricted” classifier – max. depth of 4</vt:lpstr>
      <vt:lpstr>CDC Classifier Time Period</vt:lpstr>
      <vt:lpstr>Strain-specific train/test periods</vt:lpstr>
      <vt:lpstr>Strain-specific train/test periods</vt:lpstr>
      <vt:lpstr>Current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4</cp:revision>
  <dcterms:created xsi:type="dcterms:W3CDTF">2023-08-14T15:32:42Z</dcterms:created>
  <dcterms:modified xsi:type="dcterms:W3CDTF">2023-08-17T18:51:23Z</dcterms:modified>
</cp:coreProperties>
</file>