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6" r:id="rId4"/>
    <p:sldId id="262" r:id="rId5"/>
    <p:sldId id="258" r:id="rId6"/>
    <p:sldId id="259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50"/>
  </p:normalViewPr>
  <p:slideViewPr>
    <p:cSldViewPr snapToGrid="0">
      <p:cViewPr>
        <p:scale>
          <a:sx n="128" d="100"/>
          <a:sy n="128" d="100"/>
        </p:scale>
        <p:origin x="14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4874-35AA-F331-4145-A81A0A71B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4835F-8F9D-FE2F-83F2-E549B509B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499DA-71DD-6229-4D55-E4C7673F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C326-ABBB-B117-3769-9477B5AE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56E6B-D262-ABE9-A906-7A1B4F8E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2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E577-94C8-C9B9-E040-579278D4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87B0E-CC91-14C3-F540-305F3D64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DF99-F6ED-9034-D0B8-8314D542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92-63C6-5B6D-3E12-0395714E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8AD1-283C-78A0-769B-4A52B8DA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6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27D87-25D9-78BF-A92E-6C1101B1D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7B011-BC43-2CC1-70AD-96850C00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56C9-1C2E-51F0-83F5-025D4FA2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3F09-D8AA-5848-4200-4EB8F8B2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1A11-3095-35AC-143E-B8F944D6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25CC-6333-BA67-8DF8-9F10B280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1AE0-62B1-CD09-3496-75B0FF7B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4D9C9-8238-E7C7-533C-FFCD9362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E5EF-A4C0-F461-53D3-0D4DA4AE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51D6-539C-8E14-3A62-9BB07950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FF68-9CEB-262D-97DA-94F34DFB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3795-665D-CD55-E03A-7A97B4E80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AEC8-95A6-17FD-610B-55114EB1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B2FF-8D3C-A5DF-0A02-09DD30FA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7646-8132-FDEF-9BF5-17FD17F5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C9C1-67A8-BFAC-5EE1-F46D7513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870F-201A-57FA-19AF-FAA79DAEF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F3B3A-6544-B309-5CDE-7E9E08D38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1A753-0346-DDC9-8B3F-CAD06D2D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88D25-2CDF-BACD-7113-4FB89646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7246E-2447-AFC7-7A57-01D8A793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FE09-D06A-8087-E2A2-885790D1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14BE9-A5C8-B46E-29DF-52B1A2F8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1097-11D3-FAA4-8575-48FF442FD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5E787-E3D2-9987-B2D7-7AE87B6C1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BFFC3-A298-8746-34EC-14509D8D6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79E67-F7B2-8901-D7F9-BE49C352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864EC-EC1C-D5DD-DF06-7D338ED2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F471B-BBF1-517E-92E0-7E9CD7E5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09F5-76E3-5BDC-F52B-55E57E65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FBADB-8304-EC06-A66D-9E0F7E9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5A0F1-F566-EAE0-2B64-ED034C3F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8E062-3586-F681-97A9-2C2222E0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940B6-2DD2-FF89-3C55-E8CE540D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E1F00-676D-4E6F-8A4D-26F046B4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F6630-1041-F39C-D573-86B37C5D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D25D-295B-1FFC-955C-B808AAA3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494A-9C01-02C1-C13D-77C11F13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947D-BC87-1F2F-7186-D39CA8ED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C7387-3F23-F616-F5D9-D78D0383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0DD3-3E13-154A-43D0-E8C6BE29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C50E-3DD9-4377-C28F-01EDA005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8665-8482-8E96-F334-8AEA8867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86224-D5B2-166B-02B0-61D510D96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E609D-4BA9-6278-E9FE-D6C11D1AC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F3E02-1E32-9372-59A5-AD6E16FD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6C96-67B9-7DBE-F0E0-FD976104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DAB83-5DC2-B201-EBEC-EE1CCAAA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BB447-1667-E517-02EB-262B48A7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9CF86-9DBB-B461-6DED-855994489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D202-D913-02AC-7D2D-DCA897F07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8982-0A90-8ECA-1F97-E9B12A920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4491-CFCA-75F4-BDE1-69ADE949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3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B8D7-367B-BDF7-B9F3-344CEC4AE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 for Hospital Capacity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4DA4-4A85-879F-13B7-848CCD251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August 2023</a:t>
            </a:r>
          </a:p>
        </p:txBody>
      </p:sp>
    </p:spTree>
    <p:extLst>
      <p:ext uri="{BB962C8B-B14F-4D97-AF65-F5344CB8AC3E}">
        <p14:creationId xmlns:p14="http://schemas.microsoft.com/office/powerpoint/2010/main" val="191560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287F-A870-5F65-A912-71744F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6" y="18255"/>
            <a:ext cx="10515600" cy="1325563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9777-ED56-9109-1C91-AC760C11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870"/>
            <a:ext cx="10515600" cy="5214272"/>
          </a:xfrm>
        </p:spPr>
        <p:txBody>
          <a:bodyPr>
            <a:normAutofit/>
          </a:bodyPr>
          <a:lstStyle/>
          <a:p>
            <a:r>
              <a:rPr lang="en-US" dirty="0"/>
              <a:t>Have three broad categories of classifiers covering three time periods </a:t>
            </a:r>
          </a:p>
          <a:p>
            <a:pPr lvl="2"/>
            <a:r>
              <a:rPr lang="en-US" dirty="0"/>
              <a:t>“Naïve” classifier: only uses whether current hospital capacity exceeds 15/100k</a:t>
            </a:r>
          </a:p>
          <a:p>
            <a:pPr lvl="2"/>
            <a:r>
              <a:rPr lang="en-US" dirty="0"/>
              <a:t>“Optimized CDC” classifier: uses new weekly COVID-19 cases, hospital admissions, and the percent of inpatient beds used by COVID-19 patients</a:t>
            </a:r>
          </a:p>
          <a:p>
            <a:pPr lvl="4"/>
            <a:r>
              <a:rPr lang="en-US" dirty="0"/>
              <a:t>+ “Enhanced” classifier which uses whether current hospital capacity exceeds 15/100k</a:t>
            </a:r>
          </a:p>
          <a:p>
            <a:pPr lvl="2"/>
            <a:r>
              <a:rPr lang="en-US" dirty="0"/>
              <a:t>“Full” classifier with cases, deaths, admissions, beds, ICU beds, % of beds, change in these metrics, and whether current capacity exceeds threshold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Three possible time periods: </a:t>
            </a:r>
          </a:p>
          <a:p>
            <a:pPr lvl="2"/>
            <a:r>
              <a:rPr lang="en-US" dirty="0"/>
              <a:t>Period</a:t>
            </a:r>
          </a:p>
          <a:p>
            <a:pPr lvl="2"/>
            <a:r>
              <a:rPr lang="en-US" dirty="0"/>
              <a:t>Exact </a:t>
            </a:r>
          </a:p>
          <a:p>
            <a:pPr lvl="2"/>
            <a:r>
              <a:rPr lang="en-US" dirty="0"/>
              <a:t>Shifted</a:t>
            </a:r>
          </a:p>
        </p:txBody>
      </p:sp>
    </p:spTree>
    <p:extLst>
      <p:ext uri="{BB962C8B-B14F-4D97-AF65-F5344CB8AC3E}">
        <p14:creationId xmlns:p14="http://schemas.microsoft.com/office/powerpoint/2010/main" val="191429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B784-B465-6058-57E0-1D6B95FE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Decision tree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4128E-7D41-25B6-403A-E842F0DC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2" y="1343818"/>
            <a:ext cx="7772400" cy="2658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2477F0-CEB1-0B1A-45DC-9E66593C9EF8}"/>
              </a:ext>
            </a:extLst>
          </p:cNvPr>
          <p:cNvSpPr txBox="1"/>
          <p:nvPr/>
        </p:nvSpPr>
        <p:spPr>
          <a:xfrm>
            <a:off x="298176" y="4377395"/>
            <a:ext cx="6221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Bootstrapping for CI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D667D-C490-641B-B12D-7E1DC2CE81BF}"/>
              </a:ext>
            </a:extLst>
          </p:cNvPr>
          <p:cNvSpPr txBox="1"/>
          <p:nvPr/>
        </p:nvSpPr>
        <p:spPr>
          <a:xfrm>
            <a:off x="407504" y="4820478"/>
            <a:ext cx="964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using “period” or “shifted”, 90% of target periods exceed hospital capacity  (85% for “exact”)</a:t>
            </a:r>
          </a:p>
        </p:txBody>
      </p:sp>
    </p:spTree>
    <p:extLst>
      <p:ext uri="{BB962C8B-B14F-4D97-AF65-F5344CB8AC3E}">
        <p14:creationId xmlns:p14="http://schemas.microsoft.com/office/powerpoint/2010/main" val="24643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5B-63D3-460F-9750-DA6B254B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Complexity vs performance 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C65ABD30-F932-FB99-763A-82115878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6" y="1413772"/>
            <a:ext cx="9640448" cy="1870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58D68-BE80-09EC-C566-B8599F2BE5C6}"/>
              </a:ext>
            </a:extLst>
          </p:cNvPr>
          <p:cNvSpPr txBox="1"/>
          <p:nvPr/>
        </p:nvSpPr>
        <p:spPr>
          <a:xfrm>
            <a:off x="295786" y="3726388"/>
            <a:ext cx="5260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“Full” classifier, 3-week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complexity pruning using 10-fold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Harder to interpret…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9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data flow&#10;&#10;Description automatically generated with medium confidence">
            <a:extLst>
              <a:ext uri="{FF2B5EF4-FFF2-40B4-BE49-F238E27FC236}">
                <a16:creationId xmlns:a16="http://schemas.microsoft.com/office/drawing/2014/main" id="{952B6E07-4D31-B5B2-2A51-792592CAE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18" y="769381"/>
            <a:ext cx="5327904" cy="3995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6BA992-21ED-1C8B-CF55-4668CA704CA0}"/>
              </a:ext>
            </a:extLst>
          </p:cNvPr>
          <p:cNvSpPr txBox="1"/>
          <p:nvPr/>
        </p:nvSpPr>
        <p:spPr>
          <a:xfrm>
            <a:off x="453102" y="4611291"/>
            <a:ext cx="6046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“Full” classifier, 3-week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 minimized by setting max. depth of tree to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interpret…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869EFE1-7321-5781-01FB-C94EF9DE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Complexity vs performance </a:t>
            </a:r>
          </a:p>
        </p:txBody>
      </p:sp>
    </p:spTree>
    <p:extLst>
      <p:ext uri="{BB962C8B-B14F-4D97-AF65-F5344CB8AC3E}">
        <p14:creationId xmlns:p14="http://schemas.microsoft.com/office/powerpoint/2010/main" val="107281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5FB1-54DA-419C-86D5-02003533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“Restricted” classifier – max. depth of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72B0B8-A3FF-D6E4-C11C-5C37DBB43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09665"/>
              </p:ext>
            </p:extLst>
          </p:nvPr>
        </p:nvGraphicFramePr>
        <p:xfrm>
          <a:off x="1278835" y="1343818"/>
          <a:ext cx="8128001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249443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89539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851759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2847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994990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539440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94038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0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1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Max. 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799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DAA674-2986-CAC1-C19A-D908787855B6}"/>
              </a:ext>
            </a:extLst>
          </p:cNvPr>
          <p:cNvSpPr txBox="1"/>
          <p:nvPr/>
        </p:nvSpPr>
        <p:spPr>
          <a:xfrm>
            <a:off x="487017" y="3576917"/>
            <a:ext cx="5877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Trade-off between interpretability and predictive power?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classifiers, within 0.05 for accuracy and </a:t>
            </a:r>
            <a:r>
              <a:rPr lang="en-US" dirty="0" err="1"/>
              <a:t>auROC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1FB9-9866-0851-FAB9-AFD52983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826" y="0"/>
            <a:ext cx="10515600" cy="1325563"/>
          </a:xfrm>
        </p:spPr>
        <p:txBody>
          <a:bodyPr/>
          <a:lstStyle/>
          <a:p>
            <a:r>
              <a:rPr lang="en-US" dirty="0"/>
              <a:t>CDC Classifier Time Period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C0B844-C61B-078C-08FF-F34D9A4AC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8987"/>
              </p:ext>
            </p:extLst>
          </p:nvPr>
        </p:nvGraphicFramePr>
        <p:xfrm>
          <a:off x="4637548" y="1214232"/>
          <a:ext cx="5519175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9725">
                  <a:extLst>
                    <a:ext uri="{9D8B030D-6E8A-4147-A177-3AD203B41FA5}">
                      <a16:colId xmlns:a16="http://schemas.microsoft.com/office/drawing/2014/main" val="3116723693"/>
                    </a:ext>
                  </a:extLst>
                </a:gridCol>
                <a:gridCol w="1839725">
                  <a:extLst>
                    <a:ext uri="{9D8B030D-6E8A-4147-A177-3AD203B41FA5}">
                      <a16:colId xmlns:a16="http://schemas.microsoft.com/office/drawing/2014/main" val="4242942700"/>
                    </a:ext>
                  </a:extLst>
                </a:gridCol>
                <a:gridCol w="1839725">
                  <a:extLst>
                    <a:ext uri="{9D8B030D-6E8A-4147-A177-3AD203B41FA5}">
                      <a16:colId xmlns:a16="http://schemas.microsoft.com/office/drawing/2014/main" val="3674775602"/>
                    </a:ext>
                  </a:extLst>
                </a:gridCol>
              </a:tblGrid>
              <a:tr h="4715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CDC Time Period (% exceeded)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123-period (% exceeded)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64366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904651"/>
                  </a:ext>
                </a:extLst>
              </a:tr>
              <a:tr h="471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Medium</a:t>
                      </a:r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313533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3825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137926-2022-63B2-4E52-A7BC5B430A55}"/>
              </a:ext>
            </a:extLst>
          </p:cNvPr>
          <p:cNvSpPr txBox="1"/>
          <p:nvPr/>
        </p:nvSpPr>
        <p:spPr>
          <a:xfrm>
            <a:off x="609600" y="1465006"/>
            <a:ext cx="3578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only the CDC period improves predictions for “High”, but also increases the false negatives (low +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Levels stopped surge in omicron cases</a:t>
            </a:r>
          </a:p>
        </p:txBody>
      </p:sp>
      <p:pic>
        <p:nvPicPr>
          <p:cNvPr id="9" name="Picture 8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15545B32-20CC-A233-774A-C396664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32" y="3429000"/>
            <a:ext cx="6351641" cy="31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7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C129-54CE-F853-29CD-491F8581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Strain-specific train/test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E7C2-1E8B-9BD6-781B-63FA0E40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8" y="1137367"/>
            <a:ext cx="10515600" cy="4351338"/>
          </a:xfrm>
        </p:spPr>
        <p:txBody>
          <a:bodyPr/>
          <a:lstStyle/>
          <a:p>
            <a:r>
              <a:rPr lang="en-US" dirty="0"/>
              <a:t>Used all data up to two weeks before it became “dominant” strain </a:t>
            </a:r>
          </a:p>
        </p:txBody>
      </p:sp>
      <p:pic>
        <p:nvPicPr>
          <p:cNvPr id="13" name="Picture 12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24E36874-FAC2-06FC-0A9E-0354B22E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2" y="2001131"/>
            <a:ext cx="9021319" cy="45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C129-54CE-F853-29CD-491F8581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Strain-specific train/test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E7C2-1E8B-9BD6-781B-63FA0E40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8" y="1137367"/>
            <a:ext cx="10515600" cy="4351338"/>
          </a:xfrm>
        </p:spPr>
        <p:txBody>
          <a:bodyPr/>
          <a:lstStyle/>
          <a:p>
            <a:r>
              <a:rPr lang="en-US" dirty="0"/>
              <a:t>Used all data up to two weeks before it became “dominant” strain </a:t>
            </a:r>
          </a:p>
          <a:p>
            <a:r>
              <a:rPr lang="en-US" dirty="0"/>
              <a:t>Does a model built w/o data on a strain still predict well?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0842A-A6BE-7253-F6F4-CB7FBC331477}"/>
              </a:ext>
            </a:extLst>
          </p:cNvPr>
          <p:cNvSpPr txBox="1"/>
          <p:nvPr/>
        </p:nvSpPr>
        <p:spPr>
          <a:xfrm>
            <a:off x="8763743" y="2804502"/>
            <a:ext cx="271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Robust even to new strains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5C18FA-CF61-E311-BFF8-B26946A4D6C8}"/>
              </a:ext>
            </a:extLst>
          </p:cNvPr>
          <p:cNvGrpSpPr/>
          <p:nvPr/>
        </p:nvGrpSpPr>
        <p:grpSpPr>
          <a:xfrm>
            <a:off x="96700" y="2625128"/>
            <a:ext cx="8590100" cy="3616645"/>
            <a:chOff x="474387" y="2744398"/>
            <a:chExt cx="7667664" cy="2976235"/>
          </a:xfrm>
        </p:grpSpPr>
        <p:pic>
          <p:nvPicPr>
            <p:cNvPr id="13" name="Picture 12" descr="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2000C8EB-E137-079F-2C48-E7EC3336C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499" r="1348" b="12679"/>
            <a:stretch/>
          </p:blipFill>
          <p:spPr>
            <a:xfrm>
              <a:off x="474387" y="2778600"/>
              <a:ext cx="7667664" cy="294203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2662FB-A315-E789-0162-4927130C0AE5}"/>
                </a:ext>
              </a:extLst>
            </p:cNvPr>
            <p:cNvSpPr/>
            <p:nvPr/>
          </p:nvSpPr>
          <p:spPr>
            <a:xfrm>
              <a:off x="1669774" y="2774918"/>
              <a:ext cx="626165" cy="538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4F2FC0-2F51-4371-5EC6-99FD11CA90C7}"/>
                </a:ext>
              </a:extLst>
            </p:cNvPr>
            <p:cNvSpPr/>
            <p:nvPr/>
          </p:nvSpPr>
          <p:spPr>
            <a:xfrm>
              <a:off x="6344478" y="2744398"/>
              <a:ext cx="626165" cy="538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53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5693</TotalTime>
  <Words>345</Words>
  <Application>Microsoft Macintosh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Decision Trees for Hospital Capacity Meeting</vt:lpstr>
      <vt:lpstr>Recap</vt:lpstr>
      <vt:lpstr>Decision tree performance</vt:lpstr>
      <vt:lpstr>Complexity vs performance </vt:lpstr>
      <vt:lpstr>Complexity vs performance </vt:lpstr>
      <vt:lpstr>“Restricted” classifier – max. depth of 4</vt:lpstr>
      <vt:lpstr>CDC Classifier Time Period</vt:lpstr>
      <vt:lpstr>Strain-specific train/test periods</vt:lpstr>
      <vt:lpstr>Strain-specific train/test periods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Murray-Watson, Rachel</dc:creator>
  <cp:lastModifiedBy>Murray-Watson, Rachel</cp:lastModifiedBy>
  <cp:revision>7</cp:revision>
  <dcterms:created xsi:type="dcterms:W3CDTF">2023-08-14T15:32:42Z</dcterms:created>
  <dcterms:modified xsi:type="dcterms:W3CDTF">2023-08-18T14:26:33Z</dcterms:modified>
</cp:coreProperties>
</file>