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ExtraBold" panose="020B0906030804020204" pitchFamily="34" charset="0"/>
      <p:bold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38B52-0D57-D5C7-A332-4B7A86E8DF96}" v="4" dt="2022-02-14T16:31:04.277"/>
    <p1510:client id="{6F77E08E-7906-5760-66CB-F7F4CF935A38}" v="3" dt="2022-02-14T17:18:57.334"/>
    <p1510:client id="{B593413B-E2B6-0DD3-18C7-26C1F2C90837}" v="13" dt="2022-02-14T16:37:11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sain, Purnima PH [NC]" userId="S::purnima.hossain@servicecanada.gc.ca::35a565fb-fd10-42cb-bdd3-a3acd759eda9" providerId="AD" clId="Web-{B593413B-E2B6-0DD3-18C7-26C1F2C90837}"/>
    <pc:docChg chg="modSld">
      <pc:chgData name="Hossain, Purnima PH [NC]" userId="S::purnima.hossain@servicecanada.gc.ca::35a565fb-fd10-42cb-bdd3-a3acd759eda9" providerId="AD" clId="Web-{B593413B-E2B6-0DD3-18C7-26C1F2C90837}" dt="2022-02-14T16:37:11.828" v="12" actId="20577"/>
      <pc:docMkLst>
        <pc:docMk/>
      </pc:docMkLst>
      <pc:sldChg chg="modSp">
        <pc:chgData name="Hossain, Purnima PH [NC]" userId="S::purnima.hossain@servicecanada.gc.ca::35a565fb-fd10-42cb-bdd3-a3acd759eda9" providerId="AD" clId="Web-{B593413B-E2B6-0DD3-18C7-26C1F2C90837}" dt="2022-02-14T16:37:11.828" v="12" actId="20577"/>
        <pc:sldMkLst>
          <pc:docMk/>
          <pc:sldMk cId="0" sldId="268"/>
        </pc:sldMkLst>
        <pc:spChg chg="mod">
          <ac:chgData name="Hossain, Purnima PH [NC]" userId="S::purnima.hossain@servicecanada.gc.ca::35a565fb-fd10-42cb-bdd3-a3acd759eda9" providerId="AD" clId="Web-{B593413B-E2B6-0DD3-18C7-26C1F2C90837}" dt="2022-02-14T16:37:11.828" v="12" actId="20577"/>
          <ac:spMkLst>
            <pc:docMk/>
            <pc:sldMk cId="0" sldId="268"/>
            <ac:spMk id="217" creationId="{00000000-0000-0000-0000-000000000000}"/>
          </ac:spMkLst>
        </pc:spChg>
      </pc:sldChg>
    </pc:docChg>
  </pc:docChgLst>
  <pc:docChgLst>
    <pc:chgData name="Hossain, Purnima PH [NC]" userId="S::purnima.hossain@servicecanada.gc.ca::35a565fb-fd10-42cb-bdd3-a3acd759eda9" providerId="AD" clId="Web-{06338B52-0D57-D5C7-A332-4B7A86E8DF96}"/>
    <pc:docChg chg="modSld">
      <pc:chgData name="Hossain, Purnima PH [NC]" userId="S::purnima.hossain@servicecanada.gc.ca::35a565fb-fd10-42cb-bdd3-a3acd759eda9" providerId="AD" clId="Web-{06338B52-0D57-D5C7-A332-4B7A86E8DF96}" dt="2022-02-14T16:31:04.277" v="3" actId="20577"/>
      <pc:docMkLst>
        <pc:docMk/>
      </pc:docMkLst>
      <pc:sldChg chg="modSp">
        <pc:chgData name="Hossain, Purnima PH [NC]" userId="S::purnima.hossain@servicecanada.gc.ca::35a565fb-fd10-42cb-bdd3-a3acd759eda9" providerId="AD" clId="Web-{06338B52-0D57-D5C7-A332-4B7A86E8DF96}" dt="2022-02-14T16:31:04.277" v="3" actId="20577"/>
        <pc:sldMkLst>
          <pc:docMk/>
          <pc:sldMk cId="0" sldId="256"/>
        </pc:sldMkLst>
        <pc:spChg chg="mod">
          <ac:chgData name="Hossain, Purnima PH [NC]" userId="S::purnima.hossain@servicecanada.gc.ca::35a565fb-fd10-42cb-bdd3-a3acd759eda9" providerId="AD" clId="Web-{06338B52-0D57-D5C7-A332-4B7A86E8DF96}" dt="2022-02-14T16:31:04.277" v="3" actId="20577"/>
          <ac:spMkLst>
            <pc:docMk/>
            <pc:sldMk cId="0" sldId="256"/>
            <ac:spMk id="73" creationId="{00000000-0000-0000-0000-000000000000}"/>
          </ac:spMkLst>
        </pc:spChg>
      </pc:sldChg>
    </pc:docChg>
  </pc:docChgLst>
  <pc:docChgLst>
    <pc:chgData name="Hossain, Purnima PH [NC]" userId="S::purnima.hossain@servicecanada.gc.ca::35a565fb-fd10-42cb-bdd3-a3acd759eda9" providerId="AD" clId="Web-{6F77E08E-7906-5760-66CB-F7F4CF935A38}"/>
    <pc:docChg chg="modSld">
      <pc:chgData name="Hossain, Purnima PH [NC]" userId="S::purnima.hossain@servicecanada.gc.ca::35a565fb-fd10-42cb-bdd3-a3acd759eda9" providerId="AD" clId="Web-{6F77E08E-7906-5760-66CB-F7F4CF935A38}" dt="2022-02-14T17:18:57.334" v="2" actId="20577"/>
      <pc:docMkLst>
        <pc:docMk/>
      </pc:docMkLst>
      <pc:sldChg chg="modSp">
        <pc:chgData name="Hossain, Purnima PH [NC]" userId="S::purnima.hossain@servicecanada.gc.ca::35a565fb-fd10-42cb-bdd3-a3acd759eda9" providerId="AD" clId="Web-{6F77E08E-7906-5760-66CB-F7F4CF935A38}" dt="2022-02-14T17:18:57.334" v="2" actId="20577"/>
        <pc:sldMkLst>
          <pc:docMk/>
          <pc:sldMk cId="0" sldId="256"/>
        </pc:sldMkLst>
        <pc:spChg chg="mod">
          <ac:chgData name="Hossain, Purnima PH [NC]" userId="S::purnima.hossain@servicecanada.gc.ca::35a565fb-fd10-42cb-bdd3-a3acd759eda9" providerId="AD" clId="Web-{6F77E08E-7906-5760-66CB-F7F4CF935A38}" dt="2022-02-14T17:18:57.334" v="2" actId="20577"/>
          <ac:spMkLst>
            <pc:docMk/>
            <pc:sldMk cId="0" sldId="256"/>
            <ac:spMk id="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b312aa1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A1A1A"/>
              </a:solidFill>
            </a:endParaRPr>
          </a:p>
        </p:txBody>
      </p:sp>
      <p:sp>
        <p:nvSpPr>
          <p:cNvPr id="70" name="Google Shape;70;g10b312aa1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b312aa1d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b312aa1d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b312aa1da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b312aa1da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1D1C1D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b312aa1d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b312aa1da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b312aa1da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b312aa1da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b312aa1d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b312aa1d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b312aa1d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b312aa1d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b312aa1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b312aa1d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b312aa1d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b312aa1d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312aa1d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312aa1d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b312aa1da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b312aa1da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b312aa1da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b312aa1da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b312aa1da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b312aa1da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_Colour 1">
  <p:cSld name="Title Slide 1_Colour 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4300" y="-20775"/>
            <a:ext cx="9286877" cy="522387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347302" y="4707450"/>
            <a:ext cx="71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l" rtl="0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</a:t>
            </a:r>
            <a:fld id="{00000000-1234-1234-1234-123412341234}" type="slidenum">
              <a:rPr lang="en" i="0" u="none" strike="noStrike" cap="none"/>
              <a:t>‹#›</a:t>
            </a:fld>
            <a:endParaRPr i="0" u="none" strike="noStrike" cap="none"/>
          </a:p>
        </p:txBody>
      </p:sp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347294" y="2880906"/>
            <a:ext cx="51090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000"/>
              <a:buNone/>
              <a:defRPr sz="4000">
                <a:solidFill>
                  <a:srgbClr val="1A1A1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47295" y="3804314"/>
            <a:ext cx="50040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Open Sans"/>
              <a:buNone/>
              <a:defRPr sz="24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500"/>
              <a:buNone/>
              <a:defRPr sz="2000">
                <a:solidFill>
                  <a:srgbClr val="1A1A1A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None/>
              <a:defRPr sz="1800">
                <a:solidFill>
                  <a:srgbClr val="1A1A1A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>
                <a:solidFill>
                  <a:srgbClr val="1A1A1A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>
                <a:solidFill>
                  <a:srgbClr val="1A1A1A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>
                <a:solidFill>
                  <a:srgbClr val="1A1A1A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>
                <a:solidFill>
                  <a:srgbClr val="1A1A1A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>
                <a:solidFill>
                  <a:srgbClr val="1A1A1A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600"/>
              <a:buNone/>
              <a:defRPr sz="1600"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pic>
        <p:nvPicPr>
          <p:cNvPr id="55" name="Google Shape;55;p13" descr="Government of Ontario" title="Ontari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9936" y="4538797"/>
            <a:ext cx="1225446" cy="49017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47294" y="268977"/>
            <a:ext cx="73149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900"/>
              <a:buFont typeface="Open Sans"/>
              <a:buChar char="●"/>
              <a:defRPr sz="120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Font typeface="Open Sans"/>
              <a:buNone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Font typeface="Open Sans"/>
              <a:buChar char="■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Font typeface="Open Sans"/>
              <a:buChar char="●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Font typeface="Open Sans"/>
              <a:buChar char="○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Open Sans"/>
              <a:buChar char="■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Open Sans"/>
              <a:buChar char="●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Open Sans"/>
              <a:buChar char="○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800"/>
              <a:buFont typeface="Open Sans"/>
              <a:buChar char="■"/>
              <a:defRPr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347296" y="273845"/>
            <a:ext cx="84567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347297" y="1111624"/>
            <a:ext cx="386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 sz="2400" b="0">
                <a:solidFill>
                  <a:srgbClr val="1A1A1A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500"/>
              <a:buNone/>
              <a:defRPr sz="2000" b="1">
                <a:solidFill>
                  <a:srgbClr val="1A1A1A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None/>
              <a:defRPr sz="1800" b="1">
                <a:solidFill>
                  <a:srgbClr val="1A1A1A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 b="1">
                <a:solidFill>
                  <a:srgbClr val="1A1A1A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 b="1">
                <a:solidFill>
                  <a:srgbClr val="1A1A1A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4916639" y="1111624"/>
            <a:ext cx="3887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 sz="2400" b="0">
                <a:solidFill>
                  <a:srgbClr val="1A1A1A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500"/>
              <a:buNone/>
              <a:defRPr sz="2000" b="1">
                <a:solidFill>
                  <a:srgbClr val="1A1A1A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None/>
              <a:defRPr sz="1800" b="1">
                <a:solidFill>
                  <a:srgbClr val="1A1A1A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 b="1">
                <a:solidFill>
                  <a:srgbClr val="1A1A1A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200"/>
              <a:buNone/>
              <a:defRPr sz="1600" b="1">
                <a:solidFill>
                  <a:srgbClr val="1A1A1A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600"/>
              <a:buNone/>
              <a:defRPr sz="1600" b="1"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pic>
        <p:nvPicPr>
          <p:cNvPr id="61" name="Google Shape;61;p14" descr="Government of Ontario" title="Ontari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61695" y="4611064"/>
            <a:ext cx="1219994" cy="48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347302" y="4707450"/>
            <a:ext cx="71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47295" y="273844"/>
            <a:ext cx="84567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>
                <a:solidFill>
                  <a:srgbClr val="1A1A1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None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347296" y="1522213"/>
            <a:ext cx="8456700" cy="29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A1A1A"/>
              </a:buClr>
              <a:buSzPts val="1350"/>
              <a:buChar char="●"/>
              <a:defRPr sz="1800">
                <a:solidFill>
                  <a:srgbClr val="1A1A1A"/>
                </a:solidFill>
              </a:defRPr>
            </a:lvl1pPr>
            <a:lvl2pPr marL="914400" lvl="1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Char char="○"/>
              <a:defRPr sz="1800">
                <a:solidFill>
                  <a:srgbClr val="1A1A1A"/>
                </a:solidFill>
              </a:defRPr>
            </a:lvl2pPr>
            <a:lvl3pPr marL="1371600" lvl="2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Char char="■"/>
              <a:defRPr sz="1800">
                <a:solidFill>
                  <a:srgbClr val="1A1A1A"/>
                </a:solidFill>
              </a:defRPr>
            </a:lvl3pPr>
            <a:lvl4pPr marL="1828800" lvl="3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Char char="●"/>
              <a:defRPr sz="1800">
                <a:solidFill>
                  <a:srgbClr val="1A1A1A"/>
                </a:solidFill>
              </a:defRPr>
            </a:lvl4pPr>
            <a:lvl5pPr marL="2286000" lvl="4" indent="-31432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50"/>
              <a:buChar char="○"/>
              <a:defRPr sz="1800">
                <a:solidFill>
                  <a:srgbClr val="1A1A1A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Char char="■"/>
              <a:defRPr>
                <a:solidFill>
                  <a:srgbClr val="1A1A1A"/>
                </a:solidFill>
              </a:defRPr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  <a:defRPr>
                <a:solidFill>
                  <a:srgbClr val="1A1A1A"/>
                </a:solidFill>
              </a:defRPr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800"/>
              <a:buChar char="○"/>
              <a:defRPr>
                <a:solidFill>
                  <a:srgbClr val="1A1A1A"/>
                </a:solidFill>
              </a:defRPr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1A1A1A"/>
              </a:buClr>
              <a:buSzPts val="1800"/>
              <a:buChar char="■"/>
              <a:defRPr>
                <a:solidFill>
                  <a:srgbClr val="1A1A1A"/>
                </a:solidFill>
              </a:defRPr>
            </a:lvl9pPr>
          </a:lstStyle>
          <a:p>
            <a:endParaRPr/>
          </a:p>
        </p:txBody>
      </p:sp>
      <p:pic>
        <p:nvPicPr>
          <p:cNvPr id="66" name="Google Shape;66;p15" descr="Government of Ontario" title="Ontari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9982" y="4607551"/>
            <a:ext cx="1228778" cy="49151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347302" y="4707450"/>
            <a:ext cx="71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l" rtl="0">
              <a:spcBef>
                <a:spcPts val="0"/>
              </a:spcBef>
              <a:buNone/>
              <a:defRPr sz="900" i="0" u="none" strike="noStrike" cap="none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covid-19.ontario.ca/fr/covid-19-outils-dorient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ontario.ca/fr/page/services-numeriques-ontario" TargetMode="External"/><Relationship Id="rId5" Type="http://schemas.openxmlformats.org/officeDocument/2006/relationships/hyperlink" Target="https://www.twitter.com/drenton" TargetMode="External"/><Relationship Id="rId4" Type="http://schemas.openxmlformats.org/officeDocument/2006/relationships/hyperlink" Target="mailto:katy.lalonde@ontario.c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41451" y="2438875"/>
            <a:ext cx="79713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" sz="4400" b="1" dirty="0">
                <a:latin typeface="Roboto"/>
                <a:ea typeface="Roboto"/>
                <a:cs typeface="Roboto"/>
                <a:sym typeface="Roboto"/>
              </a:rPr>
              <a:t>Aller de l’avant</a:t>
            </a:r>
            <a:endParaRPr sz="4400" b="1" dirty="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17650" y="3229675"/>
            <a:ext cx="73149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Dara Renton (</a:t>
            </a:r>
            <a:r>
              <a:rPr lang="en" sz="2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elle</a:t>
            </a:r>
            <a:r>
              <a:rPr lang="en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 </a:t>
            </a:r>
            <a:endParaRPr sz="2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-CA" sz="2200" b="1">
                <a:sym typeface="Roboto"/>
              </a:rPr>
              <a:t>Directrice adjointe </a:t>
            </a:r>
            <a:r>
              <a:rPr lang="en" sz="2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 Services </a:t>
            </a:r>
            <a:r>
              <a:rPr lang="en" sz="2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numériques</a:t>
            </a:r>
            <a:r>
              <a:rPr lang="en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" sz="2200" b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l’Ontario</a:t>
            </a:r>
            <a:endParaRPr sz="2200" b="1" dirty="0" err="1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333600" y="1716375"/>
            <a:ext cx="8261700" cy="92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Quel est le minimum viable?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/>
        </p:nvSpPr>
        <p:spPr>
          <a:xfrm>
            <a:off x="333600" y="1427550"/>
            <a:ext cx="82617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Roboto"/>
                <a:ea typeface="Roboto"/>
                <a:cs typeface="Roboto"/>
                <a:sym typeface="Roboto"/>
              </a:rPr>
              <a:t>Les besoins du client limitent les possibilités</a:t>
            </a:r>
            <a:endParaRPr sz="4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257400" y="4651275"/>
            <a:ext cx="3589800" cy="64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Source : ODS Slack, #c-product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7" descr="Screenshot of Ontario's COVID-19 data visualizations" title="COVID-19 data visualizati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975" y="76212"/>
            <a:ext cx="2526211" cy="4991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0" name="Google Shape;210;p27" descr="Screenshot of Ontario's COVID-19 open data sets" title="COVID-19 data catalog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50" y="550263"/>
            <a:ext cx="4399350" cy="38905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1" name="Google Shape;211;p27"/>
          <p:cNvSpPr/>
          <p:nvPr/>
        </p:nvSpPr>
        <p:spPr>
          <a:xfrm>
            <a:off x="5030625" y="2154550"/>
            <a:ext cx="973200" cy="63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8" descr="ODS.png"/>
          <p:cNvPicPr preferRelativeResize="0"/>
          <p:nvPr/>
        </p:nvPicPr>
        <p:blipFill rotWithShape="1">
          <a:blip r:embed="rId3">
            <a:alphaModFix/>
          </a:blip>
          <a:srcRect l="19" r="9"/>
          <a:stretch/>
        </p:blipFill>
        <p:spPr>
          <a:xfrm>
            <a:off x="214125" y="1974300"/>
            <a:ext cx="1856601" cy="1857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2171000" y="2040500"/>
            <a:ext cx="6105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pen Sans"/>
                <a:ea typeface="Open Sans"/>
                <a:cs typeface="Open Sans"/>
                <a:sym typeface="Open Sans"/>
              </a:rPr>
              <a:t>Personne-ressource :</a:t>
            </a:r>
            <a:r>
              <a:rPr lang="en" sz="2200" u="sng">
                <a:latin typeface="Open Sans"/>
                <a:ea typeface="Open Sans"/>
                <a:cs typeface="Open Sans"/>
                <a:sym typeface="Open Sans"/>
                <a:hlinkClick r:id="rId4"/>
              </a:rPr>
              <a:t>Dara.renton@ontario.ca</a:t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2200" dirty="0">
                <a:ea typeface="Open Sans"/>
              </a:rPr>
              <a:t>Twitter: </a:t>
            </a:r>
            <a:r>
              <a:rPr lang="en" sz="2200" u="sng" dirty="0">
                <a:ea typeface="Open Sans"/>
                <a:hlinkClick r:id="rId5"/>
              </a:rPr>
              <a:t>@drenton</a:t>
            </a:r>
            <a:endParaRPr lang="en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b="1" dirty="0">
                <a:latin typeface="Open Sans"/>
                <a:ea typeface="Open Sans"/>
                <a:cs typeface="Open Sans"/>
                <a:sym typeface="Open Sans"/>
              </a:rPr>
              <a:t>Visite :</a:t>
            </a:r>
            <a:endParaRPr sz="2200"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ontario.ca/digital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-CA" sz="18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https://covid-19.ontario.ca/fr/covid-19-outils-dorientation</a:t>
            </a:r>
            <a:endParaRPr sz="1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333600" y="573375"/>
            <a:ext cx="8314200" cy="92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Merci!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4179325" y="956700"/>
            <a:ext cx="503640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Créer une expérience de bout en bout à la fois cohérente et harmonieuse : </a:t>
            </a:r>
            <a:endParaRPr sz="2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Offrir une information exacte et facile à comprendre</a:t>
            </a:r>
            <a:endParaRPr sz="2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Établir la confiance envers les services gouvernementaux</a:t>
            </a:r>
            <a:endParaRPr sz="2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AutoNum type="arabicPeriod"/>
            </a:pPr>
            <a:r>
              <a:rPr lang="en" sz="2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Induire les comportements et les mesures nécessaires</a:t>
            </a:r>
            <a:endParaRPr sz="2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00250" y="182875"/>
            <a:ext cx="750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Roboto"/>
                <a:ea typeface="Roboto"/>
                <a:cs typeface="Roboto"/>
                <a:sym typeface="Roboto"/>
              </a:rPr>
              <a:t>Services numériques de l’Ontario : Vision du produit</a:t>
            </a:r>
            <a:endParaRPr sz="2700" b="1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-76200" y="1447575"/>
            <a:ext cx="4506428" cy="3825697"/>
            <a:chOff x="-76200" y="1447575"/>
            <a:chExt cx="4506428" cy="3825697"/>
          </a:xfrm>
        </p:grpSpPr>
        <p:pic>
          <p:nvPicPr>
            <p:cNvPr id="81" name="Google Shape;81;p17"/>
            <p:cNvPicPr preferRelativeResize="0"/>
            <p:nvPr/>
          </p:nvPicPr>
          <p:blipFill rotWithShape="1">
            <a:blip r:embed="rId3">
              <a:alphaModFix/>
            </a:blip>
            <a:srcRect l="1840" t="24732" r="-1840" b="-1208"/>
            <a:stretch/>
          </p:blipFill>
          <p:spPr>
            <a:xfrm>
              <a:off x="-76200" y="1605600"/>
              <a:ext cx="4506428" cy="3667673"/>
            </a:xfrm>
            <a:prstGeom prst="rect">
              <a:avLst/>
            </a:prstGeom>
            <a:noFill/>
            <a:ln>
              <a:noFill/>
            </a:ln>
            <a:effectLst>
              <a:outerShdw blurRad="200025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82" name="Google Shape;8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54315">
              <a:off x="2599943" y="1795447"/>
              <a:ext cx="812986" cy="1643284"/>
            </a:xfrm>
            <a:prstGeom prst="rect">
              <a:avLst/>
            </a:prstGeom>
            <a:noFill/>
            <a:ln>
              <a:noFill/>
            </a:ln>
            <a:effectLst>
              <a:outerShdw blurRad="200025" dist="19050" dir="5400000" algn="bl" rotWithShape="0">
                <a:srgbClr val="000000">
                  <a:alpha val="50000"/>
                </a:srgbClr>
              </a:outerShdw>
            </a:effectLst>
          </p:spPr>
        </p:pic>
        <p:pic>
          <p:nvPicPr>
            <p:cNvPr id="83" name="Google Shape;83;p17"/>
            <p:cNvPicPr preferRelativeResize="0"/>
            <p:nvPr/>
          </p:nvPicPr>
          <p:blipFill rotWithShape="1">
            <a:blip r:embed="rId5">
              <a:alphaModFix/>
            </a:blip>
            <a:srcRect t="-2690" b="2690"/>
            <a:stretch/>
          </p:blipFill>
          <p:spPr>
            <a:xfrm rot="446036">
              <a:off x="3275000" y="1495881"/>
              <a:ext cx="861948" cy="1623137"/>
            </a:xfrm>
            <a:prstGeom prst="rect">
              <a:avLst/>
            </a:prstGeom>
            <a:noFill/>
            <a:ln>
              <a:noFill/>
            </a:ln>
            <a:effectLst>
              <a:outerShdw blurRad="200025" dist="19050" dir="5400000" algn="bl" rotWithShape="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276150" y="1447800"/>
            <a:ext cx="8591700" cy="21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De petites</a:t>
            </a: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équipes multidisciplinaires</a:t>
            </a: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conçues pour appuyer la</a:t>
            </a: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méthodologie Agile</a:t>
            </a: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et accélérer la livraison</a:t>
            </a: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et qui ont des responsabilités de bout en bout envers un produit ou un service et travaillent ensemble à la répondre aux besoins des clients. </a:t>
            </a:r>
            <a:endParaRPr sz="24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9"/>
          <p:cNvGrpSpPr/>
          <p:nvPr/>
        </p:nvGrpSpPr>
        <p:grpSpPr>
          <a:xfrm>
            <a:off x="660221" y="514894"/>
            <a:ext cx="3710100" cy="3710100"/>
            <a:chOff x="660221" y="514894"/>
            <a:chExt cx="3710100" cy="3710100"/>
          </a:xfrm>
        </p:grpSpPr>
        <p:sp>
          <p:nvSpPr>
            <p:cNvPr id="94" name="Google Shape;94;p19"/>
            <p:cNvSpPr/>
            <p:nvPr/>
          </p:nvSpPr>
          <p:spPr>
            <a:xfrm>
              <a:off x="660221" y="514894"/>
              <a:ext cx="3710100" cy="3710100"/>
            </a:xfrm>
            <a:prstGeom prst="ellipse">
              <a:avLst/>
            </a:prstGeom>
            <a:solidFill>
              <a:srgbClr val="1C304A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1136850" y="991523"/>
              <a:ext cx="2756700" cy="2756700"/>
            </a:xfrm>
            <a:prstGeom prst="ellipse">
              <a:avLst/>
            </a:prstGeom>
            <a:solidFill>
              <a:srgbClr val="037BC1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720161" y="1574835"/>
              <a:ext cx="1590000" cy="1590000"/>
            </a:xfrm>
            <a:prstGeom prst="ellipse">
              <a:avLst/>
            </a:prstGeom>
            <a:solidFill>
              <a:srgbClr val="92278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9"/>
            <p:cNvSpPr txBox="1"/>
            <p:nvPr/>
          </p:nvSpPr>
          <p:spPr>
            <a:xfrm>
              <a:off x="2094645" y="2080147"/>
              <a:ext cx="841200" cy="57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rgbClr val="FFFFFF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ÉQUIPE CENTRALE</a:t>
              </a:r>
              <a:endParaRPr sz="1600" dirty="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98" name="Google Shape;98;p19"/>
            <p:cNvSpPr txBox="1"/>
            <p:nvPr/>
          </p:nvSpPr>
          <p:spPr>
            <a:xfrm>
              <a:off x="1654899" y="3729084"/>
              <a:ext cx="1720800" cy="41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ÉQUIPE DE DIRECTION</a:t>
              </a:r>
              <a:endParaRPr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9"/>
            <p:cNvSpPr txBox="1"/>
            <p:nvPr/>
          </p:nvSpPr>
          <p:spPr>
            <a:xfrm>
              <a:off x="1795673" y="3193753"/>
              <a:ext cx="14391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ÉQUIPE ÉLARGIE</a:t>
              </a:r>
              <a:endParaRPr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0" name="Google Shape;100;p19"/>
          <p:cNvSpPr txBox="1"/>
          <p:nvPr/>
        </p:nvSpPr>
        <p:spPr>
          <a:xfrm>
            <a:off x="4366925" y="824700"/>
            <a:ext cx="4340100" cy="3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 dirty="0">
                <a:latin typeface="Roboto"/>
                <a:ea typeface="Roboto"/>
                <a:cs typeface="Roboto"/>
                <a:sym typeface="Roboto"/>
              </a:rPr>
              <a:t>L’équipe centrale est petite, multidisciplinaire et possède le pouvoir de prendre des décisions et d’itérer le produit en toute liberté</a:t>
            </a:r>
            <a:r>
              <a:rPr lang="en" sz="17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; cette équipe travaille à temps plein sur le produit.</a:t>
            </a:r>
            <a:endParaRPr sz="17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L’équipe élargie est constituée de tous les points de contact dont l’équipe aura besoin pour livrer le produit.</a:t>
            </a:r>
            <a:r>
              <a:rPr lang="en" sz="17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17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Roboto"/>
              <a:buChar char="●"/>
            </a:pPr>
            <a:r>
              <a:rPr lang="en" sz="1700" dirty="0">
                <a:latin typeface="Roboto"/>
                <a:ea typeface="Roboto"/>
                <a:cs typeface="Roboto"/>
                <a:sym typeface="Roboto"/>
              </a:rPr>
              <a:t>L’équipe de direction reçoit des mises à jour ainsi que des présentations de manière régulière et corrige la trajectoire</a:t>
            </a:r>
            <a:r>
              <a:rPr lang="en" sz="17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au besoin.</a:t>
            </a:r>
            <a:endParaRPr sz="17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4652148" y="547450"/>
            <a:ext cx="4138200" cy="3742500"/>
          </a:xfrm>
          <a:prstGeom prst="ellipse">
            <a:avLst/>
          </a:prstGeom>
          <a:solidFill>
            <a:srgbClr val="EFEFE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7175475" y="2739550"/>
            <a:ext cx="973200" cy="877200"/>
          </a:xfrm>
          <a:prstGeom prst="ellipse">
            <a:avLst/>
          </a:prstGeom>
          <a:solidFill>
            <a:srgbClr val="B45F0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Recherche sur l’utilisateur</a:t>
            </a:r>
            <a:endParaRPr sz="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7627275" y="1826350"/>
            <a:ext cx="973200" cy="877200"/>
          </a:xfrm>
          <a:prstGeom prst="ellipse">
            <a:avLst/>
          </a:prstGeom>
          <a:solidFill>
            <a:srgbClr val="B45F0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Conception d’interaction </a:t>
            </a:r>
            <a:endParaRPr sz="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210600" y="1387450"/>
            <a:ext cx="973200" cy="877200"/>
          </a:xfrm>
          <a:prstGeom prst="ellipse">
            <a:avLst/>
          </a:prstGeom>
          <a:solidFill>
            <a:srgbClr val="3876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Réviseur Web</a:t>
            </a:r>
            <a:endParaRPr sz="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4988725" y="2534325"/>
            <a:ext cx="973200" cy="877200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Gestionnaire de produit</a:t>
            </a:r>
            <a:endParaRPr sz="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082100" y="3260350"/>
            <a:ext cx="973200" cy="877200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Agile SCRUM master</a:t>
            </a:r>
            <a:endParaRPr sz="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6654075" y="1043650"/>
            <a:ext cx="973200" cy="877200"/>
          </a:xfrm>
          <a:prstGeom prst="ellipse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Développeurs</a:t>
            </a:r>
            <a:endParaRPr sz="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6124925" y="2098600"/>
            <a:ext cx="973200" cy="877200"/>
          </a:xfrm>
          <a:prstGeom prst="ellipse">
            <a:avLst/>
          </a:prstGeom>
          <a:solidFill>
            <a:srgbClr val="741B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Politiques</a:t>
            </a:r>
            <a:endParaRPr sz="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840175" y="670325"/>
            <a:ext cx="18177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Équipe du produit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607450" y="632650"/>
            <a:ext cx="538500" cy="505500"/>
          </a:xfrm>
          <a:prstGeom prst="ellipse">
            <a:avLst/>
          </a:prstGeom>
          <a:solidFill>
            <a:srgbClr val="3876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607450" y="3680350"/>
            <a:ext cx="538500" cy="505500"/>
          </a:xfrm>
          <a:prstGeom prst="ellipse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07450" y="1229500"/>
            <a:ext cx="538500" cy="505500"/>
          </a:xfrm>
          <a:prstGeom prst="ellipse">
            <a:avLst/>
          </a:prstGeom>
          <a:solidFill>
            <a:srgbClr val="351C7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607450" y="3083500"/>
            <a:ext cx="538500" cy="505500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607450" y="1826350"/>
            <a:ext cx="538500" cy="505500"/>
          </a:xfrm>
          <a:prstGeom prst="ellipse">
            <a:avLst/>
          </a:prstGeom>
          <a:solidFill>
            <a:srgbClr val="B45F0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07450" y="2486650"/>
            <a:ext cx="538500" cy="505500"/>
          </a:xfrm>
          <a:prstGeom prst="ellipse">
            <a:avLst/>
          </a:prstGeom>
          <a:solidFill>
            <a:srgbClr val="741B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1238050" y="699850"/>
            <a:ext cx="11574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Contenu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1238050" y="1296700"/>
            <a:ext cx="132227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238050" y="1893550"/>
            <a:ext cx="25155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Conception de l’expérience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238050" y="2566600"/>
            <a:ext cx="132227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Politiques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238050" y="3176200"/>
            <a:ext cx="11574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Produit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271500" y="3785800"/>
            <a:ext cx="15519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Technologie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3354225" y="2154550"/>
            <a:ext cx="973200" cy="63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607450" y="785050"/>
            <a:ext cx="538500" cy="505500"/>
          </a:xfrm>
          <a:prstGeom prst="ellipse">
            <a:avLst/>
          </a:prstGeom>
          <a:solidFill>
            <a:srgbClr val="38761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>
            <a:off x="607450" y="3985150"/>
            <a:ext cx="538500" cy="505500"/>
          </a:xfrm>
          <a:prstGeom prst="ellipse">
            <a:avLst/>
          </a:prstGeom>
          <a:solidFill>
            <a:srgbClr val="0B539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607450" y="1381900"/>
            <a:ext cx="538500" cy="505500"/>
          </a:xfrm>
          <a:prstGeom prst="ellipse">
            <a:avLst/>
          </a:prstGeom>
          <a:solidFill>
            <a:srgbClr val="351C7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07450" y="3388300"/>
            <a:ext cx="538500" cy="505500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07450" y="1978750"/>
            <a:ext cx="538500" cy="505500"/>
          </a:xfrm>
          <a:prstGeom prst="ellipse">
            <a:avLst/>
          </a:prstGeom>
          <a:solidFill>
            <a:srgbClr val="B45F0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07450" y="2791450"/>
            <a:ext cx="538500" cy="505500"/>
          </a:xfrm>
          <a:prstGeom prst="ellipse">
            <a:avLst/>
          </a:prstGeom>
          <a:solidFill>
            <a:srgbClr val="741B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238050" y="852250"/>
            <a:ext cx="11574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Contenu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238049" y="1449100"/>
            <a:ext cx="1097187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Données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238050" y="2045950"/>
            <a:ext cx="25155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Conception de l’expérience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238050" y="2871400"/>
            <a:ext cx="11574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Politiques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238050" y="3481000"/>
            <a:ext cx="11574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Produit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271500" y="4090600"/>
            <a:ext cx="1551900" cy="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Technologie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716650" y="652000"/>
            <a:ext cx="20103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Conception du contenu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Réviseur Web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Assurance de la qualité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240975" y="1256950"/>
            <a:ext cx="2010300" cy="7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Analyste des données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Analytique Web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Données ouvertes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716650" y="1738375"/>
            <a:ext cx="2010300" cy="1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Conception du service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Recherche sur l’utilisateur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Conception de l’interaction 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Conception visuelle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716650" y="2723650"/>
            <a:ext cx="2010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Conseiller en politiques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"/>
                <a:ea typeface="Roboto"/>
                <a:cs typeface="Roboto"/>
                <a:sym typeface="Roboto"/>
              </a:rPr>
              <a:t>Spécialiste de la protection de la vie privée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240975" y="3354850"/>
            <a:ext cx="1699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Gestionnaire du produit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Agile-SCRUM Master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716650" y="3673825"/>
            <a:ext cx="20103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Développeur de logiciels frontaux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Développeur de serveur de production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Développeur généraliste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Développeur spécialisé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Développeur des opérations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1"/>
          <p:cNvCxnSpPr>
            <a:stCxn id="137" idx="3"/>
            <a:endCxn id="143" idx="1"/>
          </p:cNvCxnSpPr>
          <p:nvPr/>
        </p:nvCxnSpPr>
        <p:spPr>
          <a:xfrm rot="10800000" flipH="1">
            <a:off x="2395450" y="1029700"/>
            <a:ext cx="43212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1"/>
          <p:cNvCxnSpPr>
            <a:stCxn id="138" idx="3"/>
            <a:endCxn id="144" idx="1"/>
          </p:cNvCxnSpPr>
          <p:nvPr/>
        </p:nvCxnSpPr>
        <p:spPr>
          <a:xfrm>
            <a:off x="2335236" y="1634650"/>
            <a:ext cx="2905739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1"/>
          <p:cNvCxnSpPr>
            <a:stCxn id="139" idx="3"/>
            <a:endCxn id="145" idx="1"/>
          </p:cNvCxnSpPr>
          <p:nvPr/>
        </p:nvCxnSpPr>
        <p:spPr>
          <a:xfrm>
            <a:off x="3753550" y="2231500"/>
            <a:ext cx="2963100" cy="24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>
            <a:stCxn id="140" idx="3"/>
            <a:endCxn id="146" idx="1"/>
          </p:cNvCxnSpPr>
          <p:nvPr/>
        </p:nvCxnSpPr>
        <p:spPr>
          <a:xfrm flipV="1">
            <a:off x="2395450" y="3033250"/>
            <a:ext cx="4321200" cy="23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1"/>
          <p:cNvCxnSpPr>
            <a:stCxn id="141" idx="3"/>
            <a:endCxn id="147" idx="1"/>
          </p:cNvCxnSpPr>
          <p:nvPr/>
        </p:nvCxnSpPr>
        <p:spPr>
          <a:xfrm rot="10800000" flipH="1">
            <a:off x="2395450" y="3664450"/>
            <a:ext cx="2845500" cy="2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>
            <a:stCxn id="142" idx="3"/>
            <a:endCxn id="148" idx="1"/>
          </p:cNvCxnSpPr>
          <p:nvPr/>
        </p:nvCxnSpPr>
        <p:spPr>
          <a:xfrm rot="10800000" flipH="1">
            <a:off x="2823400" y="4271950"/>
            <a:ext cx="38934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2767225" y="142175"/>
            <a:ext cx="1978200" cy="37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Outils </a:t>
            </a: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d’évaluation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4925725" y="142175"/>
            <a:ext cx="1978200" cy="374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Site Internet consacré à la COVID-19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939000" y="678250"/>
            <a:ext cx="1903500" cy="337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Gestionnaire de produit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2804575" y="678250"/>
            <a:ext cx="1903500" cy="337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Gestionnaire de produit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2804575" y="1166776"/>
            <a:ext cx="1903500" cy="3378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Concepteur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2804575" y="1655303"/>
            <a:ext cx="1903500" cy="337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Conseiller au contenu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804575" y="2143829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Développeur généraliste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2804575" y="2632355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Développeur de logiciels frontaux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2804575" y="3120882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Développeur de serveur de production 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4938175" y="1166776"/>
            <a:ext cx="1903500" cy="3378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Concepteur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4938175" y="1655303"/>
            <a:ext cx="1903500" cy="337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Conseiller au contenu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4938175" y="2143829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fr-CA" sz="12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éveloppeur</a:t>
            </a:r>
            <a:r>
              <a:rPr lang="fr-CA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généraliste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4925725" y="3128155"/>
            <a:ext cx="1903500" cy="3378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Analyste des données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2804575" y="4014150"/>
            <a:ext cx="4099500" cy="3039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Analytique Web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804575" y="4764400"/>
            <a:ext cx="4099500" cy="3039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Opérations de développement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938175" y="2639629"/>
            <a:ext cx="1903500" cy="3378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Développeur généraliste</a:t>
            </a:r>
            <a:endParaRPr sz="12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2804575" y="3619000"/>
            <a:ext cx="4099500" cy="3039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Recherche sur l’utilisateur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2804575" y="4409263"/>
            <a:ext cx="4099500" cy="303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Assurance de la qualité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094875" y="610225"/>
            <a:ext cx="684300" cy="28485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715425" y="1804525"/>
            <a:ext cx="14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Équipe centrale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2094875" y="3619000"/>
            <a:ext cx="684300" cy="14493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715425" y="4113800"/>
            <a:ext cx="14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Équipe élargie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7018975" y="3619000"/>
            <a:ext cx="20682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+Partenaires ministériels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+Politiques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+Communications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/>
        </p:nvSpPr>
        <p:spPr>
          <a:xfrm>
            <a:off x="289550" y="866275"/>
            <a:ext cx="8668800" cy="417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lang="en" sz="3700" b="1" dirty="0">
                <a:latin typeface="Roboto"/>
                <a:ea typeface="Roboto"/>
                <a:cs typeface="Roboto"/>
                <a:sym typeface="Roboto"/>
              </a:rPr>
              <a:t>produit minimum viable</a:t>
            </a:r>
            <a:r>
              <a:rPr lang="en" sz="3700" dirty="0">
                <a:latin typeface="Roboto"/>
                <a:ea typeface="Roboto"/>
                <a:cs typeface="Roboto"/>
                <a:sym typeface="Roboto"/>
              </a:rPr>
              <a:t> est une version d’un produit possédant tout juste suffisamment de caractéristiques pour être utilisé par de premiers clients qui peuvent à leur tour fournir une rétroaction aux fins du développement futur du produit. </a:t>
            </a:r>
            <a:endParaRPr sz="37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257400" y="4651275"/>
            <a:ext cx="3589800" cy="64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Source : Wikipedia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4" descr="An illustration of the proper and improper approach for minimum viable products that demonstrates the importance of creating value early in development" title="Minimum viable product illustration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01" y="227400"/>
            <a:ext cx="6609250" cy="4247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3" name="Google Shape;193;p24"/>
          <p:cNvSpPr txBox="1"/>
          <p:nvPr/>
        </p:nvSpPr>
        <p:spPr>
          <a:xfrm>
            <a:off x="257400" y="4651275"/>
            <a:ext cx="3589800" cy="64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1500"/>
              </a:spcAft>
              <a:buNone/>
            </a:pPr>
            <a:r>
              <a:rPr lang="en" sz="1300" dirty="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Source : Henrik Kniberg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2022-02-03T21:46:22+00:00</DateCreate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98FADD-B073-4787-A6F9-9B5CF2F4B4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71fdf0-d220-403a-9531-ad65ebf45c1d"/>
    <ds:schemaRef ds:uri="4a8324f8-10e0-42c9-8a9f-8aa76b7b0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AAA256-6331-42E4-A452-06BBA324D762}">
  <ds:schemaRefs>
    <ds:schemaRef ds:uri="http://schemas.microsoft.com/office/2006/metadata/properties"/>
    <ds:schemaRef ds:uri="http://schemas.microsoft.com/office/infopath/2007/PartnerControls"/>
    <ds:schemaRef ds:uri="9d71fdf0-d220-403a-9531-ad65ebf45c1d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AFB9144-BDC5-463C-AF72-08F44E21CA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415</Words>
  <Application>Microsoft Office PowerPoint</Application>
  <PresentationFormat>On-screen Show (16:9)</PresentationFormat>
  <Paragraphs>88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Aller de l’avant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Roy, Sonia SJ [NC]</dc:creator>
  <cp:lastModifiedBy>Roy, Sonia SJ [NC]</cp:lastModifiedBy>
  <cp:revision>30</cp:revision>
  <dcterms:modified xsi:type="dcterms:W3CDTF">2022-02-14T17:19:03Z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0x010100E2A2C3D303BFE1438F8707B92C5CEB2B</vt:lpwstr>
  </property>
</Properties>
</file>