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Playfair Displ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Roboto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DD87BE-C726-4649-AF42-CA808E43C4B8}">
  <a:tblStyle styleId="{CDDD87BE-C726-4649-AF42-CA808E43C4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72990CA-8F63-4BB4-B00A-1A92DE9FA60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4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RobotoMon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PlayfairDisplay-bold.fntdata"/><Relationship Id="rId10" Type="http://schemas.openxmlformats.org/officeDocument/2006/relationships/slide" Target="slides/slide4.xml"/><Relationship Id="rId32" Type="http://schemas.openxmlformats.org/officeDocument/2006/relationships/font" Target="fonts/PlayfairDisplay-regular.fntdata"/><Relationship Id="rId13" Type="http://schemas.openxmlformats.org/officeDocument/2006/relationships/slide" Target="slides/slide7.xml"/><Relationship Id="rId35" Type="http://schemas.openxmlformats.org/officeDocument/2006/relationships/font" Target="fonts/PlayfairDisplay-boldItalic.fntdata"/><Relationship Id="rId12" Type="http://schemas.openxmlformats.org/officeDocument/2006/relationships/slide" Target="slides/slide6.xml"/><Relationship Id="rId34" Type="http://schemas.openxmlformats.org/officeDocument/2006/relationships/font" Target="fonts/PlayfairDisplay-italic.fntdata"/><Relationship Id="rId15" Type="http://schemas.openxmlformats.org/officeDocument/2006/relationships/slide" Target="slides/slide9.xml"/><Relationship Id="rId37" Type="http://schemas.openxmlformats.org/officeDocument/2006/relationships/font" Target="fonts/Lato-bold.fntdata"/><Relationship Id="rId14" Type="http://schemas.openxmlformats.org/officeDocument/2006/relationships/slide" Target="slides/slide8.xml"/><Relationship Id="rId36" Type="http://schemas.openxmlformats.org/officeDocument/2006/relationships/font" Target="fonts/Lato-regular.fntdata"/><Relationship Id="rId17" Type="http://schemas.openxmlformats.org/officeDocument/2006/relationships/slide" Target="slides/slide11.xml"/><Relationship Id="rId39" Type="http://schemas.openxmlformats.org/officeDocument/2006/relationships/font" Target="fonts/Lato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b231d77e5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b231d77e5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b2321004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b232100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0fae0b6e6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0fae0b6e6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0fae0b6e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0fae0b6e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b231d77e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b231d77e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b231d77e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b231d77e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a9422abd1edad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a9422abd1edad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5a9422abd1edad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5a9422abd1edad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5a9422abd1edad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5a9422abd1edad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a9422abd1edad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a9422abd1edad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b231d77e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b231d77e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cfdea7cb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cfdea7cb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0fae0b6e6_4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0fae0b6e6_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5a9422abd1edad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5a9422abd1edad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b231d77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b231d77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b231d77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b231d77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b2321004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b2321004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b231d77e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b231d77e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c635b4a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c635b4a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c635b4ad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c635b4ad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096300" y="550600"/>
            <a:ext cx="2951400" cy="36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  </a:t>
            </a:r>
            <a:r>
              <a:rPr lang="en-GB" sz="3000"/>
              <a:t>ATOM  MAN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            </a:t>
            </a:r>
            <a:r>
              <a:rPr lang="en-GB" sz="1200"/>
              <a:t>-Design Documentation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		030-Nakkala Rachel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                       059-Supraja Bhaskara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	            Team Number: B27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604325"/>
            <a:ext cx="8520600" cy="3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USE CASE ID: UC04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NAME: Collect_the_books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ACTOR: User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 : Allows the user to collect the sufficient number of books to attempt a question 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PRE-CONDITIONS: User must enter the game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POST-CONDITIONS : Books will be collected and question is displayed(if required conditions are met)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361650"/>
            <a:ext cx="8520600" cy="45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                                                                         </a:t>
            </a:r>
            <a:r>
              <a:rPr b="1" lang="en-GB">
                <a:solidFill>
                  <a:srgbClr val="666666"/>
                </a:solidFill>
              </a:rPr>
              <a:t> </a:t>
            </a:r>
            <a:r>
              <a:rPr b="1" lang="en-GB" sz="2400">
                <a:solidFill>
                  <a:srgbClr val="666666"/>
                </a:solidFill>
              </a:rPr>
              <a:t>MAINFLOW</a:t>
            </a:r>
            <a:endParaRPr b="1" sz="2400">
              <a:solidFill>
                <a:srgbClr val="666666"/>
              </a:solidFill>
            </a:endParaRPr>
          </a:p>
        </p:txBody>
      </p:sp>
      <p:graphicFrame>
        <p:nvGraphicFramePr>
          <p:cNvPr id="113" name="Google Shape;113;p23"/>
          <p:cNvGraphicFramePr/>
          <p:nvPr/>
        </p:nvGraphicFramePr>
        <p:xfrm>
          <a:off x="448675" y="98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{CDDD87BE-C726-4649-AF42-CA808E43C4B8}</a:tableStyleId>
              </a:tblPr>
              <a:tblGrid>
                <a:gridCol w="4036425"/>
                <a:gridCol w="4036425"/>
              </a:tblGrid>
              <a:tr h="63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                    </a:t>
                      </a:r>
                      <a:r>
                        <a:rPr b="1" lang="en-GB" sz="1800"/>
                        <a:t>     </a:t>
                      </a: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User</a:t>
                      </a:r>
                      <a:endParaRPr b="1" sz="18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                 </a:t>
                      </a:r>
                      <a:r>
                        <a:rPr b="1" lang="en-GB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System</a:t>
                      </a:r>
                      <a:endParaRPr b="1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63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1.Collects certain number of books.</a:t>
                      </a:r>
                      <a:endParaRPr b="1" sz="18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82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2.Verifies the number of books.If the number of books satisfies the condition the quiz will be popped.    </a:t>
                      </a:r>
                      <a:r>
                        <a:rPr b="1" lang="en-GB" sz="12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endParaRPr b="1" sz="12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endParaRPr b="1" sz="12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429750"/>
            <a:ext cx="8520600" cy="4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USE CASE ID: UC05 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NAME: Attempts_the_quiz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ACTOR: User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DESCRIPTION : Displays the questions when user makes atomman collect the books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PRE-CONDITIONS: User must collect the books (as per mentioned in the instructions of the game)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POST-CONDITIONS : A question and choices will be displayed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236375" y="341550"/>
            <a:ext cx="8520600" cy="45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900">
                <a:solidFill>
                  <a:srgbClr val="666666"/>
                </a:solidFill>
              </a:rPr>
              <a:t>                                                                            </a:t>
            </a:r>
            <a:r>
              <a:rPr b="1" lang="en-GB" sz="2400">
                <a:solidFill>
                  <a:srgbClr val="666666"/>
                </a:solidFill>
              </a:rPr>
              <a:t>  MAINFLOW</a:t>
            </a:r>
            <a:endParaRPr b="1" sz="2400">
              <a:solidFill>
                <a:srgbClr val="666666"/>
              </a:solidFill>
            </a:endParaRPr>
          </a:p>
        </p:txBody>
      </p:sp>
      <p:graphicFrame>
        <p:nvGraphicFramePr>
          <p:cNvPr id="124" name="Google Shape;124;p25"/>
          <p:cNvGraphicFramePr/>
          <p:nvPr/>
        </p:nvGraphicFramePr>
        <p:xfrm>
          <a:off x="344725" y="117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{CDDD87BE-C726-4649-AF42-CA808E43C4B8}</a:tableStyleId>
              </a:tblPr>
              <a:tblGrid>
                <a:gridCol w="4172350"/>
                <a:gridCol w="4131550"/>
              </a:tblGrid>
              <a:tr h="57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</a:t>
                      </a: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User</a:t>
                      </a:r>
                      <a:endParaRPr b="1" sz="18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                    </a:t>
                      </a:r>
                      <a:r>
                        <a:rPr b="1" lang="en-GB" sz="1800"/>
                        <a:t>   </a:t>
                      </a: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System</a:t>
                      </a:r>
                      <a:endParaRPr b="1" sz="18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82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1.Collects the books in the way of his destination.</a:t>
                      </a:r>
                      <a:r>
                        <a:rPr b="1" lang="en-GB" sz="19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endParaRPr b="1" sz="19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72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2.Counts the books collected by user.If required number are collected,then notifies Display_the_Quiz to prompt a </a:t>
                      </a:r>
                      <a:endParaRPr b="1" sz="18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question.</a:t>
                      </a:r>
                      <a:endParaRPr b="1" sz="18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311700" y="543100"/>
            <a:ext cx="8520600" cy="4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USE CASE ID: UC06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NAME: Exit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ACTOR:User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DESCRIPTION:User will be exited from the game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PRE-CONDITIONS:User needs  to select the exit option.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POST-CONDITIONS:User is out the game.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311700" y="474000"/>
            <a:ext cx="85206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</a:t>
            </a:r>
            <a:r>
              <a:rPr lang="en-GB">
                <a:solidFill>
                  <a:srgbClr val="666666"/>
                </a:solidFill>
              </a:rPr>
              <a:t>   </a:t>
            </a:r>
            <a:r>
              <a:rPr b="1" lang="en-GB" sz="2400">
                <a:solidFill>
                  <a:srgbClr val="666666"/>
                </a:solidFill>
              </a:rPr>
              <a:t>MAINFLOW</a:t>
            </a:r>
            <a:endParaRPr b="1" sz="2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graphicFrame>
        <p:nvGraphicFramePr>
          <p:cNvPr id="135" name="Google Shape;135;p27"/>
          <p:cNvGraphicFramePr/>
          <p:nvPr/>
        </p:nvGraphicFramePr>
        <p:xfrm>
          <a:off x="952500" y="133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{CDDD87BE-C726-4649-AF42-CA808E43C4B8}</a:tableStyleId>
              </a:tblPr>
              <a:tblGrid>
                <a:gridCol w="3619500"/>
                <a:gridCol w="3619500"/>
              </a:tblGrid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66666"/>
                          </a:solidFill>
                        </a:rPr>
                        <a:t>                </a:t>
                      </a:r>
                      <a:r>
                        <a:rPr b="1" lang="en-GB" sz="24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User</a:t>
                      </a:r>
                      <a:endParaRPr b="1" sz="24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666666"/>
                          </a:solidFill>
                        </a:rPr>
                        <a:t>                </a:t>
                      </a:r>
                      <a:r>
                        <a:rPr b="1" lang="en-GB" sz="2400">
                          <a:solidFill>
                            <a:srgbClr val="666666"/>
                          </a:solidFill>
                        </a:rPr>
                        <a:t>System</a:t>
                      </a:r>
                      <a:endParaRPr b="1" sz="24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1.Prompts the exit option to leave the game</a:t>
                      </a:r>
                      <a:r>
                        <a:rPr lang="en-GB">
                          <a:solidFill>
                            <a:srgbClr val="666666"/>
                          </a:solidFill>
                        </a:rPr>
                        <a:t>.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2.Allows the user to exit from the game.</a:t>
                      </a:r>
                      <a:endParaRPr b="1" sz="18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/>
        </p:nvSpPr>
        <p:spPr>
          <a:xfrm>
            <a:off x="311700" y="483450"/>
            <a:ext cx="8520600" cy="4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E696C"/>
                </a:solidFill>
                <a:latin typeface="Roboto Mono"/>
                <a:ea typeface="Roboto Mono"/>
                <a:cs typeface="Roboto Mono"/>
                <a:sym typeface="Roboto Mono"/>
              </a:rPr>
              <a:t>USE CASE ID:UCO7</a:t>
            </a:r>
            <a:endParaRPr b="1" sz="1800">
              <a:solidFill>
                <a:srgbClr val="5E696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E696C"/>
                </a:solidFill>
                <a:latin typeface="Roboto Mono"/>
                <a:ea typeface="Roboto Mono"/>
                <a:cs typeface="Roboto Mono"/>
                <a:sym typeface="Roboto Mono"/>
              </a:rPr>
              <a:t>NAME:Loader</a:t>
            </a:r>
            <a:endParaRPr b="1" sz="1800">
              <a:solidFill>
                <a:srgbClr val="5E696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E696C"/>
                </a:solidFill>
                <a:latin typeface="Roboto Mono"/>
                <a:ea typeface="Roboto Mono"/>
                <a:cs typeface="Roboto Mono"/>
                <a:sym typeface="Roboto Mono"/>
              </a:rPr>
              <a:t>ACTOR: System</a:t>
            </a:r>
            <a:endParaRPr b="1" sz="1800">
              <a:solidFill>
                <a:srgbClr val="5E696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E696C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 : Loader loads the images of brick, atom-man on the window created</a:t>
            </a:r>
            <a:endParaRPr b="1" sz="1800">
              <a:solidFill>
                <a:srgbClr val="5E696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E696C"/>
                </a:solidFill>
                <a:latin typeface="Roboto Mono"/>
                <a:ea typeface="Roboto Mono"/>
                <a:cs typeface="Roboto Mono"/>
                <a:sym typeface="Roboto Mono"/>
              </a:rPr>
              <a:t>PRE-CONDITIONS: A window must be present</a:t>
            </a:r>
            <a:endParaRPr b="1" sz="1800">
              <a:solidFill>
                <a:srgbClr val="5E696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E696C"/>
                </a:solidFill>
                <a:latin typeface="Roboto Mono"/>
                <a:ea typeface="Roboto Mono"/>
                <a:cs typeface="Roboto Mono"/>
                <a:sym typeface="Roboto Mono"/>
              </a:rPr>
              <a:t>POST-CONDITIONS : Images of Atom-man and bricks are displayed on the created window</a:t>
            </a:r>
            <a:endParaRPr b="1" sz="1800">
              <a:solidFill>
                <a:srgbClr val="5E696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29"/>
          <p:cNvGraphicFramePr/>
          <p:nvPr/>
        </p:nvGraphicFramePr>
        <p:xfrm>
          <a:off x="485275" y="92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{472990CA-8F63-4BB4-B00A-1A92DE9FA606}</a:tableStyleId>
              </a:tblPr>
              <a:tblGrid>
                <a:gridCol w="3782775"/>
                <a:gridCol w="3782775"/>
              </a:tblGrid>
              <a:tr h="65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</a:t>
                      </a:r>
                      <a:r>
                        <a:rPr lang="en-GB" sz="18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b="1" lang="en-GB" sz="18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User</a:t>
                      </a:r>
                      <a:endParaRPr b="1" sz="18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b="1" lang="en-GB" sz="2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System</a:t>
                      </a:r>
                      <a:endParaRPr b="1" sz="20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111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1.Loads images of star,brick,atom man </a:t>
                      </a:r>
                      <a:endParaRPr b="1" sz="18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on the window created.</a:t>
                      </a:r>
                      <a:endParaRPr b="1" sz="18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116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GB" sz="20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b="1" lang="en-GB" sz="18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.A window with images will be displayed.</a:t>
                      </a:r>
                      <a:endParaRPr b="1" sz="18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/>
        </p:nvSpPr>
        <p:spPr>
          <a:xfrm>
            <a:off x="150550" y="548150"/>
            <a:ext cx="8520600" cy="3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E696C"/>
                </a:solidFill>
                <a:latin typeface="Roboto Mono"/>
                <a:ea typeface="Roboto Mono"/>
                <a:cs typeface="Roboto Mono"/>
                <a:sym typeface="Roboto Mono"/>
              </a:rPr>
              <a:t>USE CASE ID: UCO8</a:t>
            </a:r>
            <a:endParaRPr b="1" sz="1800">
              <a:solidFill>
                <a:srgbClr val="5E696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E696C"/>
                </a:solidFill>
                <a:latin typeface="Roboto Mono"/>
                <a:ea typeface="Roboto Mono"/>
                <a:cs typeface="Roboto Mono"/>
                <a:sym typeface="Roboto Mono"/>
              </a:rPr>
              <a:t>NAME:Processor</a:t>
            </a:r>
            <a:endParaRPr b="1" sz="1800">
              <a:solidFill>
                <a:srgbClr val="5E696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E696C"/>
                </a:solidFill>
                <a:latin typeface="Roboto Mono"/>
                <a:ea typeface="Roboto Mono"/>
                <a:cs typeface="Roboto Mono"/>
                <a:sym typeface="Roboto Mono"/>
              </a:rPr>
              <a:t>ACTOR: System</a:t>
            </a:r>
            <a:endParaRPr b="1" sz="1800">
              <a:solidFill>
                <a:srgbClr val="5E696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E696C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 : The processor allows the user to manipulate the position of the atom-man by pressing left shift key, right shift key, up and down keys. It also allows the user to close the game window</a:t>
            </a:r>
            <a:endParaRPr b="1" sz="1800">
              <a:solidFill>
                <a:srgbClr val="5E696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E696C"/>
                </a:solidFill>
                <a:latin typeface="Roboto Mono"/>
                <a:ea typeface="Roboto Mono"/>
                <a:cs typeface="Roboto Mono"/>
                <a:sym typeface="Roboto Mono"/>
              </a:rPr>
              <a:t>PRE-CONDITIONS: A window must be present</a:t>
            </a:r>
            <a:endParaRPr b="1" sz="1800">
              <a:solidFill>
                <a:srgbClr val="5E696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E696C"/>
                </a:solidFill>
                <a:latin typeface="Roboto Mono"/>
                <a:ea typeface="Roboto Mono"/>
                <a:cs typeface="Roboto Mono"/>
                <a:sym typeface="Roboto Mono"/>
              </a:rPr>
              <a:t>POST-CONDITIONS : User can move the atom-man as per his choice.</a:t>
            </a:r>
            <a:endParaRPr b="1" sz="1800">
              <a:solidFill>
                <a:srgbClr val="5E696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31"/>
          <p:cNvGraphicFramePr/>
          <p:nvPr/>
        </p:nvGraphicFramePr>
        <p:xfrm>
          <a:off x="334700" y="57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{472990CA-8F63-4BB4-B00A-1A92DE9FA606}</a:tableStyleId>
              </a:tblPr>
              <a:tblGrid>
                <a:gridCol w="3914975"/>
                <a:gridCol w="4223125"/>
              </a:tblGrid>
              <a:tr h="70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</a:t>
                      </a:r>
                      <a:r>
                        <a:rPr b="1" lang="en-GB" sz="1400" u="none" cap="none" strike="noStrike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          </a:t>
                      </a:r>
                      <a:r>
                        <a:rPr b="1" lang="en-GB" sz="1900" u="none" cap="none" strike="noStrike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  </a:t>
                      </a:r>
                      <a:r>
                        <a:rPr b="1" lang="en-GB" sz="1900" u="none" cap="none" strike="noStrike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</a:t>
                      </a:r>
                      <a:endParaRPr b="1" sz="1900" u="none" cap="none" strike="noStrike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                            </a:t>
                      </a:r>
                      <a:r>
                        <a:rPr b="1" lang="en-GB" sz="1800" u="none" cap="none" strike="noStrike"/>
                        <a:t>    </a:t>
                      </a:r>
                      <a:r>
                        <a:rPr b="1" lang="en-GB" sz="18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System</a:t>
                      </a:r>
                      <a:endParaRPr b="1" sz="18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158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1.Chooses to move the atom man either left,right,up or down.</a:t>
                      </a:r>
                      <a:endParaRPr b="1" sz="18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122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2.Moves accordingly with users choice.</a:t>
                      </a:r>
                      <a:endParaRPr b="1" sz="18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624725" y="255450"/>
            <a:ext cx="7733700" cy="4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Actors wise Use Cases(Features of the Project)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User: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1.Enters the game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2.Exits the game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3.Can choose the gravity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4.Can fight with demons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5.Can collect the books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6.Can attempt the quiz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/>
          <p:nvPr/>
        </p:nvSpPr>
        <p:spPr>
          <a:xfrm>
            <a:off x="1594200" y="48900"/>
            <a:ext cx="6042900" cy="48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1897025" y="2533150"/>
            <a:ext cx="1530600" cy="67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Play_the_game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32"/>
          <p:cNvSpPr/>
          <p:nvPr/>
        </p:nvSpPr>
        <p:spPr>
          <a:xfrm>
            <a:off x="3957425" y="978900"/>
            <a:ext cx="1587000" cy="98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Collects_books</a:t>
            </a:r>
            <a:endParaRPr b="1"/>
          </a:p>
        </p:txBody>
      </p:sp>
      <p:sp>
        <p:nvSpPr>
          <p:cNvPr id="163" name="Google Shape;163;p32"/>
          <p:cNvSpPr/>
          <p:nvPr/>
        </p:nvSpPr>
        <p:spPr>
          <a:xfrm>
            <a:off x="1955750" y="4135500"/>
            <a:ext cx="1402200" cy="78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Exit_the_game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4" name="Google Shape;164;p32"/>
          <p:cNvSpPr/>
          <p:nvPr/>
        </p:nvSpPr>
        <p:spPr>
          <a:xfrm>
            <a:off x="1897025" y="3334475"/>
            <a:ext cx="1447200" cy="67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Choose_gravity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5" name="Google Shape;165;p32"/>
          <p:cNvSpPr/>
          <p:nvPr/>
        </p:nvSpPr>
        <p:spPr>
          <a:xfrm>
            <a:off x="3891850" y="48900"/>
            <a:ext cx="1652700" cy="86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Fights_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With_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demons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6" name="Google Shape;166;p32"/>
          <p:cNvCxnSpPr/>
          <p:nvPr/>
        </p:nvCxnSpPr>
        <p:spPr>
          <a:xfrm>
            <a:off x="760200" y="2356550"/>
            <a:ext cx="2400" cy="19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32"/>
          <p:cNvCxnSpPr/>
          <p:nvPr/>
        </p:nvCxnSpPr>
        <p:spPr>
          <a:xfrm flipH="1">
            <a:off x="313025" y="3334475"/>
            <a:ext cx="449700" cy="9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32"/>
          <p:cNvSpPr/>
          <p:nvPr/>
        </p:nvSpPr>
        <p:spPr>
          <a:xfrm>
            <a:off x="313025" y="1711250"/>
            <a:ext cx="870300" cy="78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9" name="Google Shape;169;p32"/>
          <p:cNvCxnSpPr/>
          <p:nvPr/>
        </p:nvCxnSpPr>
        <p:spPr>
          <a:xfrm>
            <a:off x="772500" y="3363800"/>
            <a:ext cx="576900" cy="9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32"/>
          <p:cNvSpPr/>
          <p:nvPr/>
        </p:nvSpPr>
        <p:spPr>
          <a:xfrm>
            <a:off x="7734800" y="1573300"/>
            <a:ext cx="1183200" cy="78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1" name="Google Shape;171;p32"/>
          <p:cNvCxnSpPr>
            <a:stCxn id="170" idx="4"/>
          </p:cNvCxnSpPr>
          <p:nvPr/>
        </p:nvCxnSpPr>
        <p:spPr>
          <a:xfrm>
            <a:off x="8326400" y="2356600"/>
            <a:ext cx="14700" cy="20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32"/>
          <p:cNvCxnSpPr/>
          <p:nvPr/>
        </p:nvCxnSpPr>
        <p:spPr>
          <a:xfrm flipH="1">
            <a:off x="7637100" y="3187800"/>
            <a:ext cx="694200" cy="11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8350850" y="3217125"/>
            <a:ext cx="733500" cy="11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7852150" y="2698875"/>
            <a:ext cx="968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32"/>
          <p:cNvCxnSpPr>
            <a:stCxn id="168" idx="0"/>
            <a:endCxn id="165" idx="2"/>
          </p:cNvCxnSpPr>
          <p:nvPr/>
        </p:nvCxnSpPr>
        <p:spPr>
          <a:xfrm rot="-5400000">
            <a:off x="1703975" y="-476650"/>
            <a:ext cx="1232100" cy="3143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32"/>
          <p:cNvCxnSpPr>
            <a:stCxn id="170" idx="0"/>
            <a:endCxn id="165" idx="6"/>
          </p:cNvCxnSpPr>
          <p:nvPr/>
        </p:nvCxnSpPr>
        <p:spPr>
          <a:xfrm flipH="1" rot="5400000">
            <a:off x="6388400" y="-364700"/>
            <a:ext cx="1094100" cy="2781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32"/>
          <p:cNvCxnSpPr>
            <a:stCxn id="170" idx="0"/>
            <a:endCxn id="162" idx="6"/>
          </p:cNvCxnSpPr>
          <p:nvPr/>
        </p:nvCxnSpPr>
        <p:spPr>
          <a:xfrm flipH="1" rot="5400000">
            <a:off x="6884900" y="131800"/>
            <a:ext cx="101100" cy="2781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32"/>
          <p:cNvCxnSpPr>
            <a:stCxn id="168" idx="0"/>
            <a:endCxn id="162" idx="2"/>
          </p:cNvCxnSpPr>
          <p:nvPr/>
        </p:nvCxnSpPr>
        <p:spPr>
          <a:xfrm rot="-5400000">
            <a:off x="2233325" y="-13000"/>
            <a:ext cx="239100" cy="3209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32"/>
          <p:cNvSpPr/>
          <p:nvPr/>
        </p:nvSpPr>
        <p:spPr>
          <a:xfrm>
            <a:off x="5896450" y="2872350"/>
            <a:ext cx="1447200" cy="86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Loader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0" name="Google Shape;180;p32"/>
          <p:cNvSpPr/>
          <p:nvPr/>
        </p:nvSpPr>
        <p:spPr>
          <a:xfrm>
            <a:off x="5984400" y="3945300"/>
            <a:ext cx="1652700" cy="98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Processor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1" name="Google Shape;181;p32"/>
          <p:cNvCxnSpPr>
            <a:endCxn id="163" idx="2"/>
          </p:cNvCxnSpPr>
          <p:nvPr/>
        </p:nvCxnSpPr>
        <p:spPr>
          <a:xfrm>
            <a:off x="1114850" y="3984750"/>
            <a:ext cx="840900" cy="5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32"/>
          <p:cNvCxnSpPr>
            <a:endCxn id="180" idx="7"/>
          </p:cNvCxnSpPr>
          <p:nvPr/>
        </p:nvCxnSpPr>
        <p:spPr>
          <a:xfrm flipH="1">
            <a:off x="7395068" y="3643699"/>
            <a:ext cx="80910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32"/>
          <p:cNvCxnSpPr/>
          <p:nvPr/>
        </p:nvCxnSpPr>
        <p:spPr>
          <a:xfrm flipH="1" rot="10800000">
            <a:off x="3344225" y="469350"/>
            <a:ext cx="5280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32"/>
          <p:cNvCxnSpPr>
            <a:endCxn id="162" idx="2"/>
          </p:cNvCxnSpPr>
          <p:nvPr/>
        </p:nvCxnSpPr>
        <p:spPr>
          <a:xfrm flipH="1" rot="10800000">
            <a:off x="3657125" y="1472250"/>
            <a:ext cx="3003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32"/>
          <p:cNvCxnSpPr>
            <a:endCxn id="165" idx="6"/>
          </p:cNvCxnSpPr>
          <p:nvPr/>
        </p:nvCxnSpPr>
        <p:spPr>
          <a:xfrm rot="10800000">
            <a:off x="5544550" y="479100"/>
            <a:ext cx="215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32"/>
          <p:cNvCxnSpPr>
            <a:endCxn id="162" idx="6"/>
          </p:cNvCxnSpPr>
          <p:nvPr/>
        </p:nvCxnSpPr>
        <p:spPr>
          <a:xfrm rot="10800000">
            <a:off x="5544425" y="1472250"/>
            <a:ext cx="1857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32"/>
          <p:cNvSpPr/>
          <p:nvPr/>
        </p:nvSpPr>
        <p:spPr>
          <a:xfrm>
            <a:off x="4107900" y="2350175"/>
            <a:ext cx="1530600" cy="78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Attempts_quiz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8" name="Google Shape;188;p32"/>
          <p:cNvCxnSpPr>
            <a:stCxn id="168" idx="6"/>
            <a:endCxn id="187" idx="1"/>
          </p:cNvCxnSpPr>
          <p:nvPr/>
        </p:nvCxnSpPr>
        <p:spPr>
          <a:xfrm>
            <a:off x="1183325" y="2102900"/>
            <a:ext cx="3148800" cy="362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32"/>
          <p:cNvCxnSpPr>
            <a:stCxn id="170" idx="2"/>
            <a:endCxn id="187" idx="7"/>
          </p:cNvCxnSpPr>
          <p:nvPr/>
        </p:nvCxnSpPr>
        <p:spPr>
          <a:xfrm flipH="1">
            <a:off x="5414300" y="1964950"/>
            <a:ext cx="2320500" cy="499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32"/>
          <p:cNvCxnSpPr>
            <a:endCxn id="161" idx="2"/>
          </p:cNvCxnSpPr>
          <p:nvPr/>
        </p:nvCxnSpPr>
        <p:spPr>
          <a:xfrm flipH="1" rot="10800000">
            <a:off x="918425" y="2869600"/>
            <a:ext cx="978600" cy="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32"/>
          <p:cNvCxnSpPr>
            <a:endCxn id="164" idx="2"/>
          </p:cNvCxnSpPr>
          <p:nvPr/>
        </p:nvCxnSpPr>
        <p:spPr>
          <a:xfrm>
            <a:off x="977525" y="3505475"/>
            <a:ext cx="9195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32"/>
          <p:cNvCxnSpPr>
            <a:endCxn id="179" idx="7"/>
          </p:cNvCxnSpPr>
          <p:nvPr/>
        </p:nvCxnSpPr>
        <p:spPr>
          <a:xfrm flipH="1">
            <a:off x="7131712" y="2241753"/>
            <a:ext cx="776400" cy="7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32"/>
          <p:cNvCxnSpPr>
            <a:endCxn id="187" idx="7"/>
          </p:cNvCxnSpPr>
          <p:nvPr/>
        </p:nvCxnSpPr>
        <p:spPr>
          <a:xfrm flipH="1">
            <a:off x="5414349" y="2162487"/>
            <a:ext cx="168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32"/>
          <p:cNvCxnSpPr>
            <a:endCxn id="187" idx="1"/>
          </p:cNvCxnSpPr>
          <p:nvPr/>
        </p:nvCxnSpPr>
        <p:spPr>
          <a:xfrm flipH="1">
            <a:off x="4332051" y="2241687"/>
            <a:ext cx="129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32"/>
          <p:cNvCxnSpPr/>
          <p:nvPr/>
        </p:nvCxnSpPr>
        <p:spPr>
          <a:xfrm>
            <a:off x="464100" y="2755050"/>
            <a:ext cx="65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875" y="1074350"/>
            <a:ext cx="3930175" cy="28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92625" y="611300"/>
            <a:ext cx="7614900" cy="45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E696C"/>
                </a:solidFill>
                <a:latin typeface="Roboto Mono"/>
                <a:ea typeface="Roboto Mono"/>
                <a:cs typeface="Roboto Mono"/>
                <a:sym typeface="Roboto Mono"/>
              </a:rPr>
              <a:t>System:</a:t>
            </a:r>
            <a:endParaRPr b="1" sz="1800">
              <a:solidFill>
                <a:srgbClr val="5E696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E696C"/>
                </a:solidFill>
                <a:latin typeface="Roboto Mono"/>
                <a:ea typeface="Roboto Mono"/>
                <a:cs typeface="Roboto Mono"/>
                <a:sym typeface="Roboto Mono"/>
              </a:rPr>
              <a:t>  	</a:t>
            </a:r>
            <a:r>
              <a:rPr b="1"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1.Loader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2.Processor</a:t>
            </a:r>
            <a:endParaRPr b="1"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404875"/>
            <a:ext cx="8520600" cy="4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USE CAS</a:t>
            </a: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E ID: UC01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Name: Enter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ACTOR: User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DESCRIPTION: Allows the user to play the game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PRE-CONDITIONS: User needs to select the enter option.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POST-CONDITIONS: User is into the game.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51200" y="375250"/>
            <a:ext cx="8520600" cy="46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</a:t>
            </a:r>
            <a:r>
              <a:rPr lang="en-GB">
                <a:solidFill>
                  <a:srgbClr val="666666"/>
                </a:solidFill>
              </a:rPr>
              <a:t> </a:t>
            </a:r>
            <a:r>
              <a:rPr b="1" lang="en-GB">
                <a:solidFill>
                  <a:srgbClr val="666666"/>
                </a:solidFill>
              </a:rPr>
              <a:t>      </a:t>
            </a:r>
            <a:r>
              <a:rPr b="1" lang="en-GB" sz="2400">
                <a:solidFill>
                  <a:srgbClr val="666666"/>
                </a:solidFill>
              </a:rPr>
              <a:t> MAIN FLOW</a:t>
            </a:r>
            <a:endParaRPr b="1" sz="2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952500" y="12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{CDDD87BE-C726-4649-AF42-CA808E43C4B8}</a:tableStyleId>
              </a:tblPr>
              <a:tblGrid>
                <a:gridCol w="3619500"/>
                <a:gridCol w="3619500"/>
              </a:tblGrid>
              <a:tr h="63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666666"/>
                          </a:solidFill>
                        </a:rPr>
                        <a:t>                        </a:t>
                      </a:r>
                      <a:r>
                        <a:rPr b="1" lang="en-GB" sz="2400">
                          <a:solidFill>
                            <a:srgbClr val="666666"/>
                          </a:solidFill>
                        </a:rPr>
                        <a:t>  </a:t>
                      </a:r>
                      <a:r>
                        <a:rPr b="1" lang="en-GB" sz="24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User</a:t>
                      </a:r>
                      <a:endParaRPr b="1" sz="24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666666"/>
                          </a:solidFill>
                        </a:rPr>
                        <a:t>                   </a:t>
                      </a: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b="1" lang="en-GB" sz="24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System</a:t>
                      </a:r>
                      <a:endParaRPr b="1" sz="24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82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1.Prompts the enter option to play</a:t>
                      </a:r>
                      <a:endParaRPr b="1" sz="18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2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2.Allows the user to play the game.</a:t>
                      </a:r>
                      <a:endParaRPr b="1" sz="18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470975" y="619700"/>
            <a:ext cx="8217300" cy="3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USE CASE ID: UC02 </a:t>
            </a:r>
            <a:endParaRPr b="1"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NAME: Choose_the_gravity</a:t>
            </a:r>
            <a:endParaRPr b="1"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ACTOR: User</a:t>
            </a:r>
            <a:endParaRPr b="1"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 : The user can choose the acceleration of gravity as per his convenience </a:t>
            </a:r>
            <a:endParaRPr b="1"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PRE-CONDITIONS: User has to enter the game</a:t>
            </a:r>
            <a:endParaRPr b="1"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POST-CONDITIONS : Vertical velocity of atom-man is manipulated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513475"/>
            <a:ext cx="8520600" cy="4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 </a:t>
            </a:r>
            <a:r>
              <a:rPr b="1" lang="en-GB" sz="2400">
                <a:solidFill>
                  <a:srgbClr val="666666"/>
                </a:solidFill>
              </a:rPr>
              <a:t>    MAIN FLOW</a:t>
            </a:r>
            <a:endParaRPr b="1" sz="2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1" name="Google Shape;91;p19"/>
          <p:cNvGraphicFramePr/>
          <p:nvPr/>
        </p:nvGraphicFramePr>
        <p:xfrm>
          <a:off x="952500" y="115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{CDDD87BE-C726-4649-AF42-CA808E43C4B8}</a:tableStyleId>
              </a:tblPr>
              <a:tblGrid>
                <a:gridCol w="3619500"/>
                <a:gridCol w="3619500"/>
              </a:tblGrid>
              <a:tr h="84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                 </a:t>
                      </a:r>
                      <a:r>
                        <a:rPr b="1" lang="en-GB" sz="24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User</a:t>
                      </a:r>
                      <a:endParaRPr b="1" sz="24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    </a:t>
                      </a:r>
                      <a:r>
                        <a:rPr b="1" lang="en-GB" sz="24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System</a:t>
                      </a:r>
                      <a:endParaRPr b="1" sz="24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131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1.User needs to select the acceleration of gravity of his/her choice.</a:t>
                      </a:r>
                      <a:endParaRPr b="1" sz="18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42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2.Vertical velocity of    Atom Man will be manipulated as per the user choice.</a:t>
                      </a:r>
                      <a:endParaRPr b="1" sz="18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604325"/>
            <a:ext cx="8520600" cy="3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USE CASE ID: UC03 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NAME: Fights_with_demon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ACTOR: User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 : Allows the user to fight with demon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PRE-CONDITIONS: User must enter the game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POST-CONDITIONS : Demon will either be killed by user or user might get killed by demon</a:t>
            </a:r>
            <a:endParaRPr b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513475"/>
            <a:ext cx="8520600" cy="4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 </a:t>
            </a:r>
            <a:r>
              <a:rPr b="1" lang="en-GB" sz="2400">
                <a:solidFill>
                  <a:srgbClr val="666666"/>
                </a:solidFill>
              </a:rPr>
              <a:t>    MAIN FLOW</a:t>
            </a:r>
            <a:endParaRPr b="1" sz="2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2" name="Google Shape;102;p21"/>
          <p:cNvGraphicFramePr/>
          <p:nvPr/>
        </p:nvGraphicFramePr>
        <p:xfrm>
          <a:off x="952500" y="115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{CDDD87BE-C726-4649-AF42-CA808E43C4B8}</a:tableStyleId>
              </a:tblPr>
              <a:tblGrid>
                <a:gridCol w="3619500"/>
                <a:gridCol w="3619500"/>
              </a:tblGrid>
              <a:tr h="84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                 </a:t>
                      </a:r>
                      <a:r>
                        <a:rPr b="1" lang="en-GB" sz="24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User</a:t>
                      </a:r>
                      <a:endParaRPr b="1" sz="24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    </a:t>
                      </a:r>
                      <a:r>
                        <a:rPr b="1" lang="en-GB" sz="24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System</a:t>
                      </a:r>
                      <a:endParaRPr b="1" sz="24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131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1.User can fight with the demon</a:t>
                      </a:r>
                      <a:endParaRPr b="1" sz="18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42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2.Either kills user or the demon</a:t>
                      </a:r>
                      <a:endParaRPr b="1" sz="1800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