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56" r:id="rId2"/>
    <p:sldId id="257" r:id="rId3"/>
    <p:sldId id="258" r:id="rId4"/>
    <p:sldId id="259" r:id="rId5"/>
    <p:sldId id="261" r:id="rId6"/>
    <p:sldId id="270" r:id="rId7"/>
    <p:sldId id="271"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F10FE-9B35-4AC7-A008-646CA0AD5276}" v="1285" dt="2020-11-20T20:13:16.251"/>
    <p1510:client id="{A5AFB395-AD03-4EF3-B172-D9D3B879DEB6}" v="516" dt="2020-11-08T02:40:29.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viewProps" Target="viewProps.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presProps" Target="presProps.xml" Id="rId17" /><Relationship Type="http://schemas.openxmlformats.org/officeDocument/2006/relationships/slide" Target="slides/slide1.xml" Id="rId2" /><Relationship Type="http://schemas.openxmlformats.org/officeDocument/2006/relationships/notesMaster" Target="notesMasters/notesMaster1.xml" Id="rId16" /><Relationship Type="http://schemas.openxmlformats.org/officeDocument/2006/relationships/tableStyles" Target="tableStyle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heme" Target="theme/theme1.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microsoft.com/office/2015/10/relationships/revisionInfo" Target="revisionInfo.xml" Id="rId22"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B0665-DA4B-4707-8E0B-EA8FB185A475}" type="datetimeFigureOut">
              <a:rPr lang="en-US"/>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AB882-92F8-4976-A979-7F7E8F77DC04}" type="slidenum">
              <a:rPr lang="en-US"/>
              <a:t>‹#›</a:t>
            </a:fld>
            <a:endParaRPr lang="en-US"/>
          </a:p>
        </p:txBody>
      </p:sp>
    </p:spTree>
    <p:extLst>
      <p:ext uri="{BB962C8B-B14F-4D97-AF65-F5344CB8AC3E}">
        <p14:creationId xmlns:p14="http://schemas.microsoft.com/office/powerpoint/2010/main" val="46213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outlining your statistical question/hypothesis</a:t>
            </a:r>
          </a:p>
        </p:txBody>
      </p:sp>
      <p:sp>
        <p:nvSpPr>
          <p:cNvPr id="4" name="Slide Number Placeholder 3"/>
          <p:cNvSpPr>
            <a:spLocks noGrp="1"/>
          </p:cNvSpPr>
          <p:nvPr>
            <p:ph type="sldNum" sz="quarter" idx="5"/>
          </p:nvPr>
        </p:nvSpPr>
        <p:spPr/>
        <p:txBody>
          <a:bodyPr/>
          <a:lstStyle/>
          <a:p>
            <a:fld id="{E03AB882-92F8-4976-A979-7F7E8F77DC04}" type="slidenum">
              <a:rPr lang="en-US"/>
              <a:t>2</a:t>
            </a:fld>
            <a:endParaRPr lang="en-US"/>
          </a:p>
        </p:txBody>
      </p:sp>
    </p:spTree>
    <p:extLst>
      <p:ext uri="{BB962C8B-B14F-4D97-AF65-F5344CB8AC3E}">
        <p14:creationId xmlns:p14="http://schemas.microsoft.com/office/powerpoint/2010/main" val="197964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two scatter plots comparing two variables and provide your analysis on correlation and causation. Remember, covariance, Pearson’s correlation, and NonLinear Relationships should also be considered during your analysis (Chapter 7).</a:t>
            </a:r>
          </a:p>
        </p:txBody>
      </p:sp>
      <p:sp>
        <p:nvSpPr>
          <p:cNvPr id="4" name="Slide Number Placeholder 3"/>
          <p:cNvSpPr>
            <a:spLocks noGrp="1"/>
          </p:cNvSpPr>
          <p:nvPr>
            <p:ph type="sldNum" sz="quarter" idx="5"/>
          </p:nvPr>
        </p:nvSpPr>
        <p:spPr/>
        <p:txBody>
          <a:bodyPr/>
          <a:lstStyle/>
          <a:p>
            <a:fld id="{E03AB882-92F8-4976-A979-7F7E8F77DC04}" type="slidenum">
              <a:rPr lang="en-US"/>
              <a:t>11</a:t>
            </a:fld>
            <a:endParaRPr lang="en-US"/>
          </a:p>
        </p:txBody>
      </p:sp>
    </p:spTree>
    <p:extLst>
      <p:ext uri="{BB962C8B-B14F-4D97-AF65-F5344CB8AC3E}">
        <p14:creationId xmlns:p14="http://schemas.microsoft.com/office/powerpoint/2010/main" val="1641782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Conduct a test on your hypothesis using one of the methods covered in Chapter 9.</a:t>
            </a:r>
          </a:p>
        </p:txBody>
      </p:sp>
      <p:sp>
        <p:nvSpPr>
          <p:cNvPr id="4" name="Slide Number Placeholder 3"/>
          <p:cNvSpPr>
            <a:spLocks noGrp="1"/>
          </p:cNvSpPr>
          <p:nvPr>
            <p:ph type="sldNum" sz="quarter" idx="5"/>
          </p:nvPr>
        </p:nvSpPr>
        <p:spPr/>
        <p:txBody>
          <a:bodyPr/>
          <a:lstStyle/>
          <a:p>
            <a:fld id="{E03AB882-92F8-4976-A979-7F7E8F77DC04}" type="slidenum">
              <a:rPr lang="en-US"/>
              <a:t>12</a:t>
            </a:fld>
            <a:endParaRPr lang="en-US"/>
          </a:p>
        </p:txBody>
      </p:sp>
    </p:spTree>
    <p:extLst>
      <p:ext uri="{BB962C8B-B14F-4D97-AF65-F5344CB8AC3E}">
        <p14:creationId xmlns:p14="http://schemas.microsoft.com/office/powerpoint/2010/main" val="409300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project, conduct a regression analysis on either one dependent and one explanatory variable, or multiple explanatory variables (Chapter 10 &amp; 11).</a:t>
            </a:r>
          </a:p>
        </p:txBody>
      </p:sp>
      <p:sp>
        <p:nvSpPr>
          <p:cNvPr id="4" name="Slide Number Placeholder 3"/>
          <p:cNvSpPr>
            <a:spLocks noGrp="1"/>
          </p:cNvSpPr>
          <p:nvPr>
            <p:ph type="sldNum" sz="quarter" idx="5"/>
          </p:nvPr>
        </p:nvSpPr>
        <p:spPr/>
        <p:txBody>
          <a:bodyPr/>
          <a:lstStyle/>
          <a:p>
            <a:fld id="{E03AB882-92F8-4976-A979-7F7E8F77DC04}" type="slidenum">
              <a:rPr lang="en-US"/>
              <a:t>13</a:t>
            </a:fld>
            <a:endParaRPr lang="en-US"/>
          </a:p>
        </p:txBody>
      </p:sp>
    </p:spTree>
    <p:extLst>
      <p:ext uri="{BB962C8B-B14F-4D97-AF65-F5344CB8AC3E}">
        <p14:creationId xmlns:p14="http://schemas.microsoft.com/office/powerpoint/2010/main" val="22494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minimum of 5 variables in your dataset used during your analysis (for help with selecting, the author made his selection on page 6 of your book). </a:t>
            </a:r>
          </a:p>
          <a:p>
            <a:r>
              <a:rPr lang="en-US"/>
              <a:t>Consider what you think could have an impact on your question – remember this is never perfect, so don’t be worried if you miss one (Chapter 1). </a:t>
            </a:r>
          </a:p>
        </p:txBody>
      </p:sp>
      <p:sp>
        <p:nvSpPr>
          <p:cNvPr id="4" name="Slide Number Placeholder 3"/>
          <p:cNvSpPr>
            <a:spLocks noGrp="1"/>
          </p:cNvSpPr>
          <p:nvPr>
            <p:ph type="sldNum" sz="quarter" idx="5"/>
          </p:nvPr>
        </p:nvSpPr>
        <p:spPr/>
        <p:txBody>
          <a:bodyPr/>
          <a:lstStyle/>
          <a:p>
            <a:fld id="{E03AB882-92F8-4976-A979-7F7E8F77DC04}" type="slidenum">
              <a:rPr lang="en-US"/>
              <a:t>3</a:t>
            </a:fld>
            <a:endParaRPr lang="en-US"/>
          </a:p>
        </p:txBody>
      </p:sp>
    </p:spTree>
    <p:extLst>
      <p:ext uri="{BB962C8B-B14F-4D97-AF65-F5344CB8AC3E}">
        <p14:creationId xmlns:p14="http://schemas.microsoft.com/office/powerpoint/2010/main" val="390886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Describe what the 5 variables mean in the dataset (Chapter 1).</a:t>
            </a:r>
          </a:p>
        </p:txBody>
      </p:sp>
      <p:sp>
        <p:nvSpPr>
          <p:cNvPr id="4" name="Slide Number Placeholder 3"/>
          <p:cNvSpPr>
            <a:spLocks noGrp="1"/>
          </p:cNvSpPr>
          <p:nvPr>
            <p:ph type="sldNum" sz="quarter" idx="5"/>
          </p:nvPr>
        </p:nvSpPr>
        <p:spPr/>
        <p:txBody>
          <a:bodyPr/>
          <a:lstStyle/>
          <a:p>
            <a:fld id="{E03AB882-92F8-4976-A979-7F7E8F77DC04}" type="slidenum">
              <a:rPr lang="en-US"/>
              <a:t>4</a:t>
            </a:fld>
            <a:endParaRPr lang="en-US"/>
          </a:p>
        </p:txBody>
      </p:sp>
    </p:spTree>
    <p:extLst>
      <p:ext uri="{BB962C8B-B14F-4D97-AF65-F5344CB8AC3E}">
        <p14:creationId xmlns:p14="http://schemas.microsoft.com/office/powerpoint/2010/main" val="333656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 Include a histogram of each of the 5 variables – in your summary and analysis, identify any outliers and explain the reasoning for them being outliers and how you believe they should be handled (Chapter 2).</a:t>
            </a:r>
          </a:p>
        </p:txBody>
      </p:sp>
      <p:sp>
        <p:nvSpPr>
          <p:cNvPr id="4" name="Slide Number Placeholder 3"/>
          <p:cNvSpPr>
            <a:spLocks noGrp="1"/>
          </p:cNvSpPr>
          <p:nvPr>
            <p:ph type="sldNum" sz="quarter" idx="5"/>
          </p:nvPr>
        </p:nvSpPr>
        <p:spPr/>
        <p:txBody>
          <a:bodyPr/>
          <a:lstStyle/>
          <a:p>
            <a:fld id="{E03AB882-92F8-4976-A979-7F7E8F77DC04}" type="slidenum">
              <a:rPr lang="en-US"/>
              <a:t>5</a:t>
            </a:fld>
            <a:endParaRPr lang="en-US"/>
          </a:p>
        </p:txBody>
      </p:sp>
    </p:spTree>
    <p:extLst>
      <p:ext uri="{BB962C8B-B14F-4D97-AF65-F5344CB8AC3E}">
        <p14:creationId xmlns:p14="http://schemas.microsoft.com/office/powerpoint/2010/main" val="58323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 Include a histogram of each of the 5 variables – in your summary and analysis, identify any outliers and explain the reasoning for them being outliers and how you believe they should be handled (Chapter 2).</a:t>
            </a:r>
          </a:p>
        </p:txBody>
      </p:sp>
      <p:sp>
        <p:nvSpPr>
          <p:cNvPr id="4" name="Slide Number Placeholder 3"/>
          <p:cNvSpPr>
            <a:spLocks noGrp="1"/>
          </p:cNvSpPr>
          <p:nvPr>
            <p:ph type="sldNum" sz="quarter" idx="5"/>
          </p:nvPr>
        </p:nvSpPr>
        <p:spPr/>
        <p:txBody>
          <a:bodyPr/>
          <a:lstStyle/>
          <a:p>
            <a:fld id="{E03AB882-92F8-4976-A979-7F7E8F77DC04}" type="slidenum">
              <a:rPr lang="en-US"/>
              <a:t>6</a:t>
            </a:fld>
            <a:endParaRPr lang="en-US"/>
          </a:p>
        </p:txBody>
      </p:sp>
    </p:spTree>
    <p:extLst>
      <p:ext uri="{BB962C8B-B14F-4D97-AF65-F5344CB8AC3E}">
        <p14:creationId xmlns:p14="http://schemas.microsoft.com/office/powerpoint/2010/main" val="209726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the other descriptive characteristics about the variables: Mean, Mode, Spread, and Tails (Chapter 2).</a:t>
            </a:r>
          </a:p>
        </p:txBody>
      </p:sp>
      <p:sp>
        <p:nvSpPr>
          <p:cNvPr id="4" name="Slide Number Placeholder 3"/>
          <p:cNvSpPr>
            <a:spLocks noGrp="1"/>
          </p:cNvSpPr>
          <p:nvPr>
            <p:ph type="sldNum" sz="quarter" idx="5"/>
          </p:nvPr>
        </p:nvSpPr>
        <p:spPr/>
        <p:txBody>
          <a:bodyPr/>
          <a:lstStyle/>
          <a:p>
            <a:fld id="{E03AB882-92F8-4976-A979-7F7E8F77DC04}" type="slidenum">
              <a:rPr lang="en-US"/>
              <a:t>7</a:t>
            </a:fld>
            <a:endParaRPr lang="en-US"/>
          </a:p>
        </p:txBody>
      </p:sp>
    </p:spTree>
    <p:extLst>
      <p:ext uri="{BB962C8B-B14F-4D97-AF65-F5344CB8AC3E}">
        <p14:creationId xmlns:p14="http://schemas.microsoft.com/office/powerpoint/2010/main" val="300604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p:txBody>
      </p:sp>
      <p:sp>
        <p:nvSpPr>
          <p:cNvPr id="4" name="Slide Number Placeholder 3"/>
          <p:cNvSpPr>
            <a:spLocks noGrp="1"/>
          </p:cNvSpPr>
          <p:nvPr>
            <p:ph type="sldNum" sz="quarter" idx="5"/>
          </p:nvPr>
        </p:nvSpPr>
        <p:spPr/>
        <p:txBody>
          <a:bodyPr/>
          <a:lstStyle/>
          <a:p>
            <a:fld id="{E03AB882-92F8-4976-A979-7F7E8F77DC04}" type="slidenum">
              <a:rPr lang="en-US"/>
              <a:t>8</a:t>
            </a:fld>
            <a:endParaRPr lang="en-US"/>
          </a:p>
        </p:txBody>
      </p:sp>
    </p:spTree>
    <p:extLst>
      <p:ext uri="{BB962C8B-B14F-4D97-AF65-F5344CB8AC3E}">
        <p14:creationId xmlns:p14="http://schemas.microsoft.com/office/powerpoint/2010/main" val="213853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Create 1 CDF with one of your variables, using page 41-44 as your guide, what does this tell you about your variable and how does it address the question you are trying to answer (Chapter 4). </a:t>
            </a:r>
          </a:p>
        </p:txBody>
      </p:sp>
      <p:sp>
        <p:nvSpPr>
          <p:cNvPr id="4" name="Slide Number Placeholder 3"/>
          <p:cNvSpPr>
            <a:spLocks noGrp="1"/>
          </p:cNvSpPr>
          <p:nvPr>
            <p:ph type="sldNum" sz="quarter" idx="5"/>
          </p:nvPr>
        </p:nvSpPr>
        <p:spPr/>
        <p:txBody>
          <a:bodyPr/>
          <a:lstStyle/>
          <a:p>
            <a:fld id="{E03AB882-92F8-4976-A979-7F7E8F77DC04}" type="slidenum">
              <a:rPr lang="en-US"/>
              <a:t>9</a:t>
            </a:fld>
            <a:endParaRPr lang="en-US"/>
          </a:p>
        </p:txBody>
      </p:sp>
    </p:spTree>
    <p:extLst>
      <p:ext uri="{BB962C8B-B14F-4D97-AF65-F5344CB8AC3E}">
        <p14:creationId xmlns:p14="http://schemas.microsoft.com/office/powerpoint/2010/main" val="2001888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Plot 1 analytical distribution and provide your analysis on how it applies to the dataset you have chosen (Chapter 5)</a:t>
            </a:r>
          </a:p>
        </p:txBody>
      </p:sp>
      <p:sp>
        <p:nvSpPr>
          <p:cNvPr id="4" name="Slide Number Placeholder 3"/>
          <p:cNvSpPr>
            <a:spLocks noGrp="1"/>
          </p:cNvSpPr>
          <p:nvPr>
            <p:ph type="sldNum" sz="quarter" idx="5"/>
          </p:nvPr>
        </p:nvSpPr>
        <p:spPr/>
        <p:txBody>
          <a:bodyPr/>
          <a:lstStyle/>
          <a:p>
            <a:fld id="{E03AB882-92F8-4976-A979-7F7E8F77DC04}" type="slidenum">
              <a:rPr lang="en-US"/>
              <a:t>10</a:t>
            </a:fld>
            <a:endParaRPr lang="en-US"/>
          </a:p>
        </p:txBody>
      </p:sp>
    </p:spTree>
    <p:extLst>
      <p:ext uri="{BB962C8B-B14F-4D97-AF65-F5344CB8AC3E}">
        <p14:creationId xmlns:p14="http://schemas.microsoft.com/office/powerpoint/2010/main" val="3563462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11/20/2020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869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2088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4608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4404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731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1475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11/20/2020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2661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7863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723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805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788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525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11/20/2020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754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11/20/2020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060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152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523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886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11/20/2020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037595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di.ulb.ac.be/map/adalpozz/pdf/Dalpozzolo2015PhD.pdf" TargetMode="External"/><Relationship Id="rId3" Type="http://schemas.openxmlformats.org/officeDocument/2006/relationships/hyperlink" Target="https://www.researchgate.net/project/Fraud-detection-5" TargetMode="External"/><Relationship Id="rId7" Type="http://schemas.openxmlformats.org/officeDocument/2006/relationships/hyperlink" Target="https://www.researchgate.net/publication/319867396_Credit_Card_Fraud_Detection_A_Realistic_Modeling_and_a_Novel_Learning_Strategy" TargetMode="External"/><Relationship Id="rId2" Type="http://schemas.openxmlformats.org/officeDocument/2006/relationships/hyperlink" Target="http://mlg.ulb.ac.be/"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260837261_Learned_lessons_in_credit_card_fraud_detection_from_a_practitioner_perspective" TargetMode="External"/><Relationship Id="rId11" Type="http://schemas.openxmlformats.org/officeDocument/2006/relationships/hyperlink" Target="https://www.researchgate.net/publication/333143698_Combining_Unsupervised_and_Supervised_Learning_in_Credit_Card_Fraud_Detection" TargetMode="External"/><Relationship Id="rId5" Type="http://schemas.openxmlformats.org/officeDocument/2006/relationships/hyperlink" Target="https://www.researchgate.net/publication/283349138_Calibrating_Probability_with_Undersampling_for_Unbalanced_Classification" TargetMode="External"/><Relationship Id="rId10" Type="http://schemas.openxmlformats.org/officeDocument/2006/relationships/hyperlink" Target="https://www.researchgate.net/publication/332180999_Deep-Learning_Domain_Adaptation_Techniques_for_Credit_Cards_Fraud_Detection" TargetMode="External"/><Relationship Id="rId4" Type="http://schemas.openxmlformats.org/officeDocument/2006/relationships/hyperlink" Target="https://mlg.ulb.ac.be/wordpress/portfolio_page/defeatfraud-assessment-and-validation-of-deep-feature-engineering-and-learning-solutions-for-fraud-detection/" TargetMode="External"/><Relationship Id="rId9" Type="http://schemas.openxmlformats.org/officeDocument/2006/relationships/hyperlink" Target="https://www.researchgate.net/publication/319616537_SCARFF_a_Scalable_Framework_for_Streaming_Credit_Card_Fraud_Detection_with_Spar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Rectangle 45">
            <a:extLst>
              <a:ext uri="{FF2B5EF4-FFF2-40B4-BE49-F238E27FC236}">
                <a16:creationId xmlns:a16="http://schemas.microsoft.com/office/drawing/2014/main" id="{EE3D5F83-5F6F-4285-9B71-C2DCFB7EF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pic>
        <p:nvPicPr>
          <p:cNvPr id="41" name="Picture 46" descr="Logo&#10;&#10;Description automatically generated">
            <a:extLst>
              <a:ext uri="{FF2B5EF4-FFF2-40B4-BE49-F238E27FC236}">
                <a16:creationId xmlns:a16="http://schemas.microsoft.com/office/drawing/2014/main" id="{0D7C5672-CA15-4F58-8C76-F25A153838FC}"/>
              </a:ext>
            </a:extLst>
          </p:cNvPr>
          <p:cNvPicPr>
            <a:picLocks noChangeAspect="1"/>
          </p:cNvPicPr>
          <p:nvPr/>
        </p:nvPicPr>
        <p:blipFill rotWithShape="1">
          <a:blip r:embed="rId2">
            <a:duotone>
              <a:prstClr val="black"/>
              <a:schemeClr val="accent5">
                <a:tint val="45000"/>
                <a:satMod val="400000"/>
              </a:schemeClr>
            </a:duotone>
            <a:alphaModFix amt="25000"/>
          </a:blip>
          <a:srcRect l="2434" r="2438" b="1"/>
          <a:stretch/>
        </p:blipFill>
        <p:spPr>
          <a:xfrm>
            <a:off x="474133" y="474133"/>
            <a:ext cx="5621867" cy="5909733"/>
          </a:xfrm>
          <a:prstGeom prst="rect">
            <a:avLst/>
          </a:prstGeom>
        </p:spPr>
      </p:pic>
      <p:pic>
        <p:nvPicPr>
          <p:cNvPr id="24" name="Picture 32" descr="Logo, company name&#10;&#10;Description automatically generated">
            <a:extLst>
              <a:ext uri="{FF2B5EF4-FFF2-40B4-BE49-F238E27FC236}">
                <a16:creationId xmlns:a16="http://schemas.microsoft.com/office/drawing/2014/main" id="{2BAB7F38-E081-4D26-93B3-D6E958EBABE4}"/>
              </a:ext>
            </a:extLst>
          </p:cNvPr>
          <p:cNvPicPr>
            <a:picLocks noChangeAspect="1"/>
          </p:cNvPicPr>
          <p:nvPr/>
        </p:nvPicPr>
        <p:blipFill rotWithShape="1">
          <a:blip r:embed="rId3">
            <a:duotone>
              <a:prstClr val="black"/>
              <a:schemeClr val="accent5">
                <a:tint val="45000"/>
                <a:satMod val="400000"/>
              </a:schemeClr>
            </a:duotone>
            <a:alphaModFix amt="25000"/>
          </a:blip>
          <a:srcRect l="1850" r="3019" b="-2"/>
          <a:stretch/>
        </p:blipFill>
        <p:spPr>
          <a:xfrm>
            <a:off x="6096000" y="474133"/>
            <a:ext cx="5621867" cy="5909733"/>
          </a:xfrm>
          <a:prstGeom prst="rect">
            <a:avLst/>
          </a:prstGeom>
        </p:spPr>
      </p:pic>
      <p:sp>
        <p:nvSpPr>
          <p:cNvPr id="101" name="Freeform 5">
            <a:extLst>
              <a:ext uri="{FF2B5EF4-FFF2-40B4-BE49-F238E27FC236}">
                <a16:creationId xmlns:a16="http://schemas.microsoft.com/office/drawing/2014/main" id="{7FF9B8CC-366F-485C-AC44-34265F0D6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ctrTitle"/>
          </p:nvPr>
        </p:nvSpPr>
        <p:spPr>
          <a:xfrm>
            <a:off x="1154954" y="2099733"/>
            <a:ext cx="8827245" cy="2677648"/>
          </a:xfrm>
        </p:spPr>
        <p:txBody>
          <a:bodyPr>
            <a:normAutofit/>
          </a:bodyPr>
          <a:lstStyle/>
          <a:p>
            <a:r>
              <a:rPr lang="en-US" dirty="0">
                <a:cs typeface="Calibri Light"/>
              </a:rPr>
              <a:t>Credit Card Fraud</a:t>
            </a:r>
            <a:endParaRPr lang="en-US"/>
          </a:p>
        </p:txBody>
      </p:sp>
      <p:sp>
        <p:nvSpPr>
          <p:cNvPr id="3" name="Subtitle 2"/>
          <p:cNvSpPr>
            <a:spLocks noGrp="1"/>
          </p:cNvSpPr>
          <p:nvPr>
            <p:ph type="subTitle" idx="1"/>
          </p:nvPr>
        </p:nvSpPr>
        <p:spPr>
          <a:xfrm>
            <a:off x="1154954" y="4777380"/>
            <a:ext cx="8827245" cy="861420"/>
          </a:xfrm>
        </p:spPr>
        <p:txBody>
          <a:bodyPr vert="horz" lIns="91440" tIns="45720" rIns="91440" bIns="45720" rtlCol="0">
            <a:normAutofit/>
          </a:bodyPr>
          <a:lstStyle/>
          <a:p>
            <a:r>
              <a:rPr lang="en-US" dirty="0">
                <a:cs typeface="Calibri"/>
              </a:rPr>
              <a:t>Rachel Nelson</a:t>
            </a:r>
            <a:endParaRPr lang="en-US">
              <a:cs typeface="Calibri"/>
            </a:endParaRPr>
          </a:p>
          <a:p>
            <a:r>
              <a:rPr lang="en-US" dirty="0">
                <a:latin typeface="Consolas"/>
                <a:cs typeface="Calibri"/>
              </a:rPr>
              <a:t>DSC530-T303 Data Exploration and Analysis (2211-1)</a:t>
            </a:r>
            <a:endParaRPr lang="en-US" dirty="0"/>
          </a:p>
        </p:txBody>
      </p:sp>
      <p:sp>
        <p:nvSpPr>
          <p:cNvPr id="102" name="Rectangle 49">
            <a:extLst>
              <a:ext uri="{FF2B5EF4-FFF2-40B4-BE49-F238E27FC236}">
                <a16:creationId xmlns:a16="http://schemas.microsoft.com/office/drawing/2014/main" id="{788759D9-42B9-4B81-8F09-4644C771A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0F4B74-37FE-4ECE-A43E-7786845316E8}"/>
              </a:ext>
            </a:extLst>
          </p:cNvPr>
          <p:cNvSpPr>
            <a:spLocks noGrp="1"/>
          </p:cNvSpPr>
          <p:nvPr>
            <p:ph type="title"/>
          </p:nvPr>
        </p:nvSpPr>
        <p:spPr>
          <a:xfrm>
            <a:off x="561110" y="1241266"/>
            <a:ext cx="4089633" cy="3153753"/>
          </a:xfrm>
        </p:spPr>
        <p:txBody>
          <a:bodyPr vert="horz" lIns="91440" tIns="45720" rIns="91440" bIns="45720" rtlCol="0" anchor="b">
            <a:normAutofit/>
          </a:bodyPr>
          <a:lstStyle/>
          <a:p>
            <a:r>
              <a:rPr lang="en-US" sz="5400">
                <a:solidFill>
                  <a:schemeClr val="tx2"/>
                </a:solidFill>
              </a:rPr>
              <a:t>Analytical Distribution</a:t>
            </a:r>
          </a:p>
        </p:txBody>
      </p:sp>
      <p:sp>
        <p:nvSpPr>
          <p:cNvPr id="5" name="Text Placeholder 4">
            <a:extLst>
              <a:ext uri="{FF2B5EF4-FFF2-40B4-BE49-F238E27FC236}">
                <a16:creationId xmlns:a16="http://schemas.microsoft.com/office/drawing/2014/main" id="{315AF8B3-7EF4-4A27-A42B-BE9C87263954}"/>
              </a:ext>
            </a:extLst>
          </p:cNvPr>
          <p:cNvSpPr>
            <a:spLocks noGrp="1"/>
          </p:cNvSpPr>
          <p:nvPr>
            <p:ph type="body" sz="quarter" idx="4294967295"/>
          </p:nvPr>
        </p:nvSpPr>
        <p:spPr>
          <a:xfrm>
            <a:off x="561110" y="4591665"/>
            <a:ext cx="4089633" cy="1622322"/>
          </a:xfrm>
        </p:spPr>
        <p:txBody>
          <a:bodyPr vert="horz" lIns="91440" tIns="45720" rIns="91440" bIns="45720" rtlCol="0" anchor="t">
            <a:normAutofit/>
          </a:bodyPr>
          <a:lstStyle/>
          <a:p>
            <a:pPr marL="0" indent="0">
              <a:buNone/>
            </a:pPr>
            <a:r>
              <a:rPr lang="en-US" cap="all">
                <a:solidFill>
                  <a:schemeClr val="accent1"/>
                </a:solidFill>
              </a:rPr>
              <a:t>Normal Probability Plot</a:t>
            </a:r>
          </a:p>
        </p:txBody>
      </p:sp>
      <p:pic>
        <p:nvPicPr>
          <p:cNvPr id="7" name="Picture 7" descr="A picture containing line chart&#10;&#10;Description automatically generated">
            <a:extLst>
              <a:ext uri="{FF2B5EF4-FFF2-40B4-BE49-F238E27FC236}">
                <a16:creationId xmlns:a16="http://schemas.microsoft.com/office/drawing/2014/main" id="{3DA61939-E2D5-479E-9FB3-4DCB0F41EDED}"/>
              </a:ext>
            </a:extLst>
          </p:cNvPr>
          <p:cNvPicPr>
            <a:picLocks noGrp="1" noChangeAspect="1"/>
          </p:cNvPicPr>
          <p:nvPr>
            <p:ph idx="1"/>
          </p:nvPr>
        </p:nvPicPr>
        <p:blipFill rotWithShape="1">
          <a:blip r:embed="rId4"/>
          <a:srcRect l="18231" r="5411" b="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2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95404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1DCC-DD65-4315-89A1-6D1CAF396401}"/>
              </a:ext>
            </a:extLst>
          </p:cNvPr>
          <p:cNvSpPr>
            <a:spLocks noGrp="1"/>
          </p:cNvSpPr>
          <p:nvPr>
            <p:ph type="title"/>
          </p:nvPr>
        </p:nvSpPr>
        <p:spPr/>
        <p:txBody>
          <a:bodyPr/>
          <a:lstStyle/>
          <a:p>
            <a:r>
              <a:rPr lang="en-US" dirty="0"/>
              <a:t>Scatter Plots</a:t>
            </a:r>
          </a:p>
        </p:txBody>
      </p:sp>
      <p:sp>
        <p:nvSpPr>
          <p:cNvPr id="14" name="Text Placeholder 13">
            <a:extLst>
              <a:ext uri="{FF2B5EF4-FFF2-40B4-BE49-F238E27FC236}">
                <a16:creationId xmlns:a16="http://schemas.microsoft.com/office/drawing/2014/main" id="{1D3B72EB-F4C4-4009-93A8-D45EB79FE759}"/>
              </a:ext>
            </a:extLst>
          </p:cNvPr>
          <p:cNvSpPr>
            <a:spLocks noGrp="1"/>
          </p:cNvSpPr>
          <p:nvPr>
            <p:ph type="body" idx="1"/>
          </p:nvPr>
        </p:nvSpPr>
        <p:spPr/>
        <p:txBody>
          <a:bodyPr/>
          <a:lstStyle/>
          <a:p>
            <a:r>
              <a:rPr lang="en-US"/>
              <a:t>Time vs Amount</a:t>
            </a:r>
          </a:p>
        </p:txBody>
      </p:sp>
      <p:pic>
        <p:nvPicPr>
          <p:cNvPr id="12" name="Picture 12" descr="Chart, scatter chart&#10;&#10;Description automatically generated">
            <a:extLst>
              <a:ext uri="{FF2B5EF4-FFF2-40B4-BE49-F238E27FC236}">
                <a16:creationId xmlns:a16="http://schemas.microsoft.com/office/drawing/2014/main" id="{7CE22D7A-091F-4F50-A86F-61FDACEFFA80}"/>
              </a:ext>
            </a:extLst>
          </p:cNvPr>
          <p:cNvPicPr>
            <a:picLocks noGrp="1" noChangeAspect="1"/>
          </p:cNvPicPr>
          <p:nvPr>
            <p:ph sz="half" idx="2"/>
          </p:nvPr>
        </p:nvPicPr>
        <p:blipFill>
          <a:blip r:embed="rId3"/>
          <a:stretch>
            <a:fillRect/>
          </a:stretch>
        </p:blipFill>
        <p:spPr>
          <a:xfrm>
            <a:off x="1624806" y="3352006"/>
            <a:ext cx="3886200" cy="2495550"/>
          </a:xfrm>
        </p:spPr>
      </p:pic>
      <p:sp>
        <p:nvSpPr>
          <p:cNvPr id="15" name="Text Placeholder 14">
            <a:extLst>
              <a:ext uri="{FF2B5EF4-FFF2-40B4-BE49-F238E27FC236}">
                <a16:creationId xmlns:a16="http://schemas.microsoft.com/office/drawing/2014/main" id="{F48A1496-7E5C-4C34-913E-E6636FDBE58B}"/>
              </a:ext>
            </a:extLst>
          </p:cNvPr>
          <p:cNvSpPr>
            <a:spLocks noGrp="1"/>
          </p:cNvSpPr>
          <p:nvPr>
            <p:ph type="body" sz="quarter" idx="3"/>
          </p:nvPr>
        </p:nvSpPr>
        <p:spPr/>
        <p:txBody>
          <a:bodyPr/>
          <a:lstStyle/>
          <a:p>
            <a:r>
              <a:rPr lang="en-US"/>
              <a:t>V9 vs V4</a:t>
            </a:r>
          </a:p>
        </p:txBody>
      </p:sp>
      <p:pic>
        <p:nvPicPr>
          <p:cNvPr id="22" name="Picture 22" descr="Chart, scatter chart&#10;&#10;Description automatically generated">
            <a:extLst>
              <a:ext uri="{FF2B5EF4-FFF2-40B4-BE49-F238E27FC236}">
                <a16:creationId xmlns:a16="http://schemas.microsoft.com/office/drawing/2014/main" id="{4935F457-862C-4F66-9F0E-31AE0D8B2958}"/>
              </a:ext>
            </a:extLst>
          </p:cNvPr>
          <p:cNvPicPr>
            <a:picLocks noGrp="1" noChangeAspect="1"/>
          </p:cNvPicPr>
          <p:nvPr>
            <p:ph sz="quarter" idx="4"/>
          </p:nvPr>
        </p:nvPicPr>
        <p:blipFill>
          <a:blip r:embed="rId4"/>
          <a:stretch>
            <a:fillRect/>
          </a:stretch>
        </p:blipFill>
        <p:spPr>
          <a:xfrm>
            <a:off x="6758781" y="3352006"/>
            <a:ext cx="3724275" cy="2495550"/>
          </a:xfrm>
        </p:spPr>
      </p:pic>
    </p:spTree>
    <p:extLst>
      <p:ext uri="{BB962C8B-B14F-4D97-AF65-F5344CB8AC3E}">
        <p14:creationId xmlns:p14="http://schemas.microsoft.com/office/powerpoint/2010/main" val="300448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EFA7-22D1-4D20-9189-62B0478C6A61}"/>
              </a:ext>
            </a:extLst>
          </p:cNvPr>
          <p:cNvSpPr>
            <a:spLocks noGrp="1"/>
          </p:cNvSpPr>
          <p:nvPr>
            <p:ph type="title"/>
          </p:nvPr>
        </p:nvSpPr>
        <p:spPr/>
        <p:txBody>
          <a:bodyPr/>
          <a:lstStyle/>
          <a:p>
            <a:r>
              <a:rPr lang="en-US"/>
              <a:t>Hypothesis Testing - Correlation</a:t>
            </a:r>
            <a:endParaRPr lang="en-US" dirty="0"/>
          </a:p>
        </p:txBody>
      </p:sp>
      <p:sp>
        <p:nvSpPr>
          <p:cNvPr id="3" name="Content Placeholder 2">
            <a:extLst>
              <a:ext uri="{FF2B5EF4-FFF2-40B4-BE49-F238E27FC236}">
                <a16:creationId xmlns:a16="http://schemas.microsoft.com/office/drawing/2014/main" id="{C3326E0E-4091-427E-83C3-D20CAC6CF071}"/>
              </a:ext>
            </a:extLst>
          </p:cNvPr>
          <p:cNvSpPr>
            <a:spLocks noGrp="1"/>
          </p:cNvSpPr>
          <p:nvPr>
            <p:ph idx="1"/>
          </p:nvPr>
        </p:nvSpPr>
        <p:spPr/>
        <p:txBody>
          <a:bodyPr/>
          <a:lstStyle/>
          <a:p>
            <a:endParaRPr lang="en-US"/>
          </a:p>
        </p:txBody>
      </p:sp>
      <p:pic>
        <p:nvPicPr>
          <p:cNvPr id="4" name="Picture 27" descr="A picture containing outdoor, ready, large, pink&#10;&#10;Description automatically generated">
            <a:extLst>
              <a:ext uri="{FF2B5EF4-FFF2-40B4-BE49-F238E27FC236}">
                <a16:creationId xmlns:a16="http://schemas.microsoft.com/office/drawing/2014/main" id="{0BA3EEE9-887F-448A-9A42-0180902BEB19}"/>
              </a:ext>
            </a:extLst>
          </p:cNvPr>
          <p:cNvPicPr>
            <a:picLocks noChangeAspect="1"/>
          </p:cNvPicPr>
          <p:nvPr/>
        </p:nvPicPr>
        <p:blipFill>
          <a:blip r:embed="rId3"/>
          <a:stretch>
            <a:fillRect/>
          </a:stretch>
        </p:blipFill>
        <p:spPr>
          <a:xfrm>
            <a:off x="1154670" y="2593774"/>
            <a:ext cx="9065740" cy="3467486"/>
          </a:xfrm>
          <a:prstGeom prst="rect">
            <a:avLst/>
          </a:prstGeom>
        </p:spPr>
      </p:pic>
      <p:sp>
        <p:nvSpPr>
          <p:cNvPr id="7" name="Rectangle: Rounded Corners 6">
            <a:extLst>
              <a:ext uri="{FF2B5EF4-FFF2-40B4-BE49-F238E27FC236}">
                <a16:creationId xmlns:a16="http://schemas.microsoft.com/office/drawing/2014/main" id="{7C594311-1FF3-4B3D-9262-5D9DCE7E4442}"/>
              </a:ext>
            </a:extLst>
          </p:cNvPr>
          <p:cNvSpPr/>
          <p:nvPr/>
        </p:nvSpPr>
        <p:spPr>
          <a:xfrm>
            <a:off x="5569526" y="4772891"/>
            <a:ext cx="1674091" cy="13623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86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756A-D1A4-4198-967A-7AEFE56EA0B0}"/>
              </a:ext>
            </a:extLst>
          </p:cNvPr>
          <p:cNvSpPr>
            <a:spLocks noGrp="1"/>
          </p:cNvSpPr>
          <p:nvPr>
            <p:ph type="title"/>
          </p:nvPr>
        </p:nvSpPr>
        <p:spPr>
          <a:xfrm>
            <a:off x="1154954" y="973668"/>
            <a:ext cx="9442594" cy="730054"/>
          </a:xfrm>
        </p:spPr>
        <p:txBody>
          <a:bodyPr/>
          <a:lstStyle/>
          <a:p>
            <a:r>
              <a:rPr lang="en-US"/>
              <a:t>Regression Analysis (Logistic Regression)</a:t>
            </a:r>
            <a:endParaRPr lang="en-US" dirty="0"/>
          </a:p>
        </p:txBody>
      </p:sp>
      <p:pic>
        <p:nvPicPr>
          <p:cNvPr id="5" name="Picture 5" descr="Table&#10;&#10;Description automatically generated">
            <a:extLst>
              <a:ext uri="{FF2B5EF4-FFF2-40B4-BE49-F238E27FC236}">
                <a16:creationId xmlns:a16="http://schemas.microsoft.com/office/drawing/2014/main" id="{7F223FCE-8481-4F5D-B47A-1583CB7FC44D}"/>
              </a:ext>
            </a:extLst>
          </p:cNvPr>
          <p:cNvPicPr>
            <a:picLocks noGrp="1" noChangeAspect="1"/>
          </p:cNvPicPr>
          <p:nvPr>
            <p:ph sz="half" idx="1"/>
          </p:nvPr>
        </p:nvPicPr>
        <p:blipFill>
          <a:blip r:embed="rId3"/>
          <a:stretch>
            <a:fillRect/>
          </a:stretch>
        </p:blipFill>
        <p:spPr>
          <a:xfrm>
            <a:off x="1648726" y="2603500"/>
            <a:ext cx="3837614" cy="3416301"/>
          </a:xfrm>
        </p:spPr>
      </p:pic>
      <p:sp>
        <p:nvSpPr>
          <p:cNvPr id="4" name="Content Placeholder 3">
            <a:extLst>
              <a:ext uri="{FF2B5EF4-FFF2-40B4-BE49-F238E27FC236}">
                <a16:creationId xmlns:a16="http://schemas.microsoft.com/office/drawing/2014/main" id="{736BEB5E-1D0B-4180-96F1-FF96A62FC1D9}"/>
              </a:ext>
            </a:extLst>
          </p:cNvPr>
          <p:cNvSpPr>
            <a:spLocks noGrp="1"/>
          </p:cNvSpPr>
          <p:nvPr>
            <p:ph sz="half" idx="2"/>
          </p:nvPr>
        </p:nvSpPr>
        <p:spPr/>
        <p:txBody>
          <a:bodyPr vert="horz" lIns="91440" tIns="45720" rIns="91440" bIns="45720" rtlCol="0" anchor="t">
            <a:normAutofit lnSpcReduction="10000"/>
          </a:bodyPr>
          <a:lstStyle/>
          <a:p>
            <a:r>
              <a:rPr lang="en-US"/>
              <a:t>Dependent Variable: Class</a:t>
            </a:r>
          </a:p>
          <a:p>
            <a:r>
              <a:rPr lang="en-US"/>
              <a:t>Explanatory Variables: Time, Amount, V4 + V9</a:t>
            </a:r>
            <a:endParaRPr lang="en-US" dirty="0"/>
          </a:p>
          <a:p>
            <a:endParaRPr lang="en-US" dirty="0"/>
          </a:p>
          <a:p>
            <a:endParaRPr lang="en-US" dirty="0"/>
          </a:p>
          <a:p>
            <a:r>
              <a:rPr lang="en-US"/>
              <a:t>The p-values for Time and Amount were not statistically significant and would probably be best to remove as a explanatory variable. I would keep V4 + V9 since each has a p-value &lt; 0.05</a:t>
            </a:r>
            <a:endParaRPr lang="en-US" dirty="0"/>
          </a:p>
        </p:txBody>
      </p:sp>
    </p:spTree>
    <p:extLst>
      <p:ext uri="{BB962C8B-B14F-4D97-AF65-F5344CB8AC3E}">
        <p14:creationId xmlns:p14="http://schemas.microsoft.com/office/powerpoint/2010/main" val="103900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987-1BDC-4E0E-AEAA-FB0FB2F89D47}"/>
              </a:ext>
            </a:extLst>
          </p:cNvPr>
          <p:cNvSpPr>
            <a:spLocks noGrp="1"/>
          </p:cNvSpPr>
          <p:nvPr>
            <p:ph type="title"/>
          </p:nvPr>
        </p:nvSpPr>
        <p:spPr/>
        <p:txBody>
          <a:bodyPr/>
          <a:lstStyle/>
          <a:p>
            <a:r>
              <a:rPr lang="en-US" dirty="0">
                <a:ea typeface="+mj-lt"/>
                <a:cs typeface="+mj-lt"/>
              </a:rPr>
              <a:t>Acknowledgements</a:t>
            </a:r>
          </a:p>
        </p:txBody>
      </p:sp>
      <p:sp>
        <p:nvSpPr>
          <p:cNvPr id="3" name="Content Placeholder 2">
            <a:extLst>
              <a:ext uri="{FF2B5EF4-FFF2-40B4-BE49-F238E27FC236}">
                <a16:creationId xmlns:a16="http://schemas.microsoft.com/office/drawing/2014/main" id="{F86EAD26-74AF-4D4B-90A7-42E4284D63CE}"/>
              </a:ext>
            </a:extLst>
          </p:cNvPr>
          <p:cNvSpPr>
            <a:spLocks noGrp="1"/>
          </p:cNvSpPr>
          <p:nvPr>
            <p:ph idx="1"/>
          </p:nvPr>
        </p:nvSpPr>
        <p:spPr>
          <a:xfrm>
            <a:off x="1154954" y="2603500"/>
            <a:ext cx="10451878" cy="3416300"/>
          </a:xfrm>
        </p:spPr>
        <p:txBody>
          <a:bodyPr vert="horz" lIns="91440" tIns="45720" rIns="91440" bIns="45720" rtlCol="0" anchor="t">
            <a:normAutofit fontScale="40000" lnSpcReduction="20000"/>
          </a:bodyPr>
          <a:lstStyle/>
          <a:p>
            <a:pPr marL="0" indent="0">
              <a:buNone/>
            </a:pPr>
            <a:r>
              <a:rPr lang="en-US" sz="2200" dirty="0"/>
              <a:t>The dataset has been collected and analyzed during a research collaboration of Worldline and the Machine Learning Group (</a:t>
            </a:r>
            <a:r>
              <a:rPr lang="en-US" sz="2200" dirty="0">
                <a:hlinkClick r:id="rId2"/>
              </a:rPr>
              <a:t>http://mlg.ulb.ac.be</a:t>
            </a:r>
            <a:r>
              <a:rPr lang="en-US" sz="2200" dirty="0"/>
              <a:t>) of ULB (</a:t>
            </a:r>
            <a:r>
              <a:rPr lang="en-US" sz="2200" err="1"/>
              <a:t>Université</a:t>
            </a:r>
            <a:r>
              <a:rPr lang="en-US" sz="2200" dirty="0"/>
              <a:t> Libre de </a:t>
            </a:r>
            <a:r>
              <a:rPr lang="en-US" sz="2200" err="1"/>
              <a:t>Bruxelles</a:t>
            </a:r>
            <a:r>
              <a:rPr lang="en-US" sz="2200" dirty="0"/>
              <a:t>) on big data mining and fraud detection.</a:t>
            </a:r>
            <a:br>
              <a:rPr lang="en-US" sz="2200" dirty="0">
                <a:ea typeface="+mn-lt"/>
                <a:cs typeface="+mn-lt"/>
              </a:rPr>
            </a:br>
            <a:r>
              <a:rPr lang="en-US" sz="2200" dirty="0"/>
              <a:t>More details on current and past projects on related topics are available on </a:t>
            </a:r>
            <a:r>
              <a:rPr lang="en-US" sz="2200" dirty="0">
                <a:hlinkClick r:id="rId3"/>
              </a:rPr>
              <a:t>https://www.researchgate.net/project/Fraud-detection-5</a:t>
            </a:r>
            <a:r>
              <a:rPr lang="en-US" sz="2200" dirty="0"/>
              <a:t> and the page of the </a:t>
            </a:r>
            <a:r>
              <a:rPr lang="en-US" sz="2200" dirty="0">
                <a:hlinkClick r:id="rId4"/>
              </a:rPr>
              <a:t>DefeatFraud</a:t>
            </a:r>
            <a:r>
              <a:rPr lang="en-US" sz="2200" dirty="0"/>
              <a:t> project</a:t>
            </a:r>
            <a:endParaRPr lang="en-US" sz="2200"/>
          </a:p>
          <a:p>
            <a:r>
              <a:rPr lang="en-US" dirty="0">
                <a:ea typeface="+mn-lt"/>
                <a:cs typeface="+mn-lt"/>
              </a:rPr>
              <a:t>References:</a:t>
            </a:r>
            <a:endParaRPr lang="en-US" dirty="0"/>
          </a:p>
          <a:p>
            <a:pPr lvl="1"/>
            <a:r>
              <a:rPr lang="en-US" dirty="0">
                <a:ea typeface="+mn-lt"/>
                <a:cs typeface="+mn-lt"/>
              </a:rPr>
              <a:t>Andrea Dal </a:t>
            </a:r>
            <a:r>
              <a:rPr lang="en-US" err="1">
                <a:ea typeface="+mn-lt"/>
                <a:cs typeface="+mn-lt"/>
              </a:rPr>
              <a:t>Pozzolo</a:t>
            </a:r>
            <a:r>
              <a:rPr lang="en-US" dirty="0">
                <a:ea typeface="+mn-lt"/>
                <a:cs typeface="+mn-lt"/>
              </a:rPr>
              <a:t>, Olivier Caelen, Reid A. Johnson and Gianluca Bontempi. </a:t>
            </a:r>
            <a:r>
              <a:rPr lang="en-US" dirty="0">
                <a:ea typeface="+mn-lt"/>
                <a:cs typeface="+mn-lt"/>
                <a:hlinkClick r:id="rId5"/>
              </a:rPr>
              <a:t>Calibrating Probability with Undersampling for Unbalanced Classification.</a:t>
            </a:r>
            <a:r>
              <a:rPr lang="en-US" dirty="0">
                <a:ea typeface="+mn-lt"/>
                <a:cs typeface="+mn-lt"/>
              </a:rPr>
              <a:t> In Symposium on Computational Intelligence and Data Mining (CIDM), IEEE, 2015</a:t>
            </a:r>
            <a:endParaRPr lang="en-US"/>
          </a:p>
          <a:p>
            <a:pPr lvl="1"/>
            <a:r>
              <a:rPr lang="en-US" dirty="0">
                <a:ea typeface="+mn-lt"/>
                <a:cs typeface="+mn-lt"/>
              </a:rPr>
              <a:t>Dal </a:t>
            </a:r>
            <a:r>
              <a:rPr lang="en-US" err="1">
                <a:ea typeface="+mn-lt"/>
                <a:cs typeface="+mn-lt"/>
              </a:rPr>
              <a:t>Pozzolo</a:t>
            </a:r>
            <a:r>
              <a:rPr lang="en-US" dirty="0">
                <a:ea typeface="+mn-lt"/>
                <a:cs typeface="+mn-lt"/>
              </a:rPr>
              <a:t>, Andrea; Caelen, Olivier; Le Borgne, Yann-</a:t>
            </a:r>
            <a:r>
              <a:rPr lang="en-US" err="1">
                <a:ea typeface="+mn-lt"/>
                <a:cs typeface="+mn-lt"/>
              </a:rPr>
              <a:t>Ael</a:t>
            </a:r>
            <a:r>
              <a:rPr lang="en-US" dirty="0">
                <a:ea typeface="+mn-lt"/>
                <a:cs typeface="+mn-lt"/>
              </a:rPr>
              <a:t>; </a:t>
            </a:r>
            <a:r>
              <a:rPr lang="en-US" err="1">
                <a:ea typeface="+mn-lt"/>
                <a:cs typeface="+mn-lt"/>
              </a:rPr>
              <a:t>Waterschoot</a:t>
            </a:r>
            <a:r>
              <a:rPr lang="en-US" dirty="0">
                <a:ea typeface="+mn-lt"/>
                <a:cs typeface="+mn-lt"/>
              </a:rPr>
              <a:t>, Serge; Bontempi, Gianluca. </a:t>
            </a:r>
            <a:r>
              <a:rPr lang="en-US" dirty="0">
                <a:ea typeface="+mn-lt"/>
                <a:cs typeface="+mn-lt"/>
                <a:hlinkClick r:id="rId6"/>
              </a:rPr>
              <a:t>Learned lessons in credit card fraud detection from a practitioner perspective</a:t>
            </a:r>
            <a:r>
              <a:rPr lang="en-US" dirty="0">
                <a:ea typeface="+mn-lt"/>
                <a:cs typeface="+mn-lt"/>
              </a:rPr>
              <a:t>, Expert systems with applications,41,10,4915-4928,2014, Pergamon</a:t>
            </a:r>
            <a:endParaRPr lang="en-US"/>
          </a:p>
          <a:p>
            <a:pPr lvl="1"/>
            <a:r>
              <a:rPr lang="en-US" dirty="0">
                <a:ea typeface="+mn-lt"/>
                <a:cs typeface="+mn-lt"/>
              </a:rPr>
              <a:t>Dal </a:t>
            </a:r>
            <a:r>
              <a:rPr lang="en-US" err="1">
                <a:ea typeface="+mn-lt"/>
                <a:cs typeface="+mn-lt"/>
              </a:rPr>
              <a:t>Pozzolo</a:t>
            </a:r>
            <a:r>
              <a:rPr lang="en-US" dirty="0">
                <a:ea typeface="+mn-lt"/>
                <a:cs typeface="+mn-lt"/>
              </a:rPr>
              <a:t>, Andrea; </a:t>
            </a:r>
            <a:r>
              <a:rPr lang="en-US" err="1">
                <a:ea typeface="+mn-lt"/>
                <a:cs typeface="+mn-lt"/>
              </a:rPr>
              <a:t>Boracchi</a:t>
            </a:r>
            <a:r>
              <a:rPr lang="en-US" dirty="0">
                <a:ea typeface="+mn-lt"/>
                <a:cs typeface="+mn-lt"/>
              </a:rPr>
              <a:t>, Giacomo; Caelen, Olivier; </a:t>
            </a:r>
            <a:r>
              <a:rPr lang="en-US" err="1">
                <a:ea typeface="+mn-lt"/>
                <a:cs typeface="+mn-lt"/>
              </a:rPr>
              <a:t>Alippi</a:t>
            </a:r>
            <a:r>
              <a:rPr lang="en-US" dirty="0">
                <a:ea typeface="+mn-lt"/>
                <a:cs typeface="+mn-lt"/>
              </a:rPr>
              <a:t>, Cesare; Bontempi, Gianluca. </a:t>
            </a:r>
            <a:r>
              <a:rPr lang="en-US" dirty="0">
                <a:ea typeface="+mn-lt"/>
                <a:cs typeface="+mn-lt"/>
                <a:hlinkClick r:id="rId7"/>
              </a:rPr>
              <a:t>Credit card fraud detection: a realistic modeling and a novel learning strategy,</a:t>
            </a:r>
            <a:r>
              <a:rPr lang="en-US" dirty="0">
                <a:ea typeface="+mn-lt"/>
                <a:cs typeface="+mn-lt"/>
              </a:rPr>
              <a:t> IEEE transactions on neural networks and learning systems,29,8,3784-3797,2018,IEEE</a:t>
            </a:r>
            <a:endParaRPr lang="en-US"/>
          </a:p>
          <a:p>
            <a:pPr lvl="1"/>
            <a:r>
              <a:rPr lang="en-US" dirty="0">
                <a:ea typeface="+mn-lt"/>
                <a:cs typeface="+mn-lt"/>
              </a:rPr>
              <a:t>Dal </a:t>
            </a:r>
            <a:r>
              <a:rPr lang="en-US" err="1">
                <a:ea typeface="+mn-lt"/>
                <a:cs typeface="+mn-lt"/>
              </a:rPr>
              <a:t>Pozzolo</a:t>
            </a:r>
            <a:r>
              <a:rPr lang="en-US" dirty="0">
                <a:ea typeface="+mn-lt"/>
                <a:cs typeface="+mn-lt"/>
              </a:rPr>
              <a:t>, Andrea </a:t>
            </a:r>
            <a:r>
              <a:rPr lang="en-US" dirty="0">
                <a:ea typeface="+mn-lt"/>
                <a:cs typeface="+mn-lt"/>
                <a:hlinkClick r:id="rId8"/>
              </a:rPr>
              <a:t>Adaptive Machine learning for credit card fraud detection</a:t>
            </a:r>
            <a:r>
              <a:rPr lang="en-US" dirty="0">
                <a:ea typeface="+mn-lt"/>
                <a:cs typeface="+mn-lt"/>
              </a:rPr>
              <a:t> ULB MLG PhD thesis (supervised by G. Bontempi)</a:t>
            </a:r>
            <a:endParaRPr lang="en-US"/>
          </a:p>
          <a:p>
            <a:pPr lvl="1"/>
            <a:r>
              <a:rPr lang="en-US" err="1">
                <a:ea typeface="+mn-lt"/>
                <a:cs typeface="+mn-lt"/>
              </a:rPr>
              <a:t>Carcillo</a:t>
            </a:r>
            <a:r>
              <a:rPr lang="en-US" dirty="0">
                <a:ea typeface="+mn-lt"/>
                <a:cs typeface="+mn-lt"/>
              </a:rPr>
              <a:t>, Fabrizio; Dal </a:t>
            </a:r>
            <a:r>
              <a:rPr lang="en-US" err="1">
                <a:ea typeface="+mn-lt"/>
                <a:cs typeface="+mn-lt"/>
              </a:rPr>
              <a:t>Pozzolo</a:t>
            </a:r>
            <a:r>
              <a:rPr lang="en-US" dirty="0">
                <a:ea typeface="+mn-lt"/>
                <a:cs typeface="+mn-lt"/>
              </a:rPr>
              <a:t>, Andrea; Le Borgne, Yann-</a:t>
            </a:r>
            <a:r>
              <a:rPr lang="en-US" err="1">
                <a:ea typeface="+mn-lt"/>
                <a:cs typeface="+mn-lt"/>
              </a:rPr>
              <a:t>Aël</a:t>
            </a:r>
            <a:r>
              <a:rPr lang="en-US" dirty="0">
                <a:ea typeface="+mn-lt"/>
                <a:cs typeface="+mn-lt"/>
              </a:rPr>
              <a:t>; Caelen, Olivier; </a:t>
            </a:r>
            <a:r>
              <a:rPr lang="en-US" err="1">
                <a:ea typeface="+mn-lt"/>
                <a:cs typeface="+mn-lt"/>
              </a:rPr>
              <a:t>Mazzer</a:t>
            </a:r>
            <a:r>
              <a:rPr lang="en-US" dirty="0">
                <a:ea typeface="+mn-lt"/>
                <a:cs typeface="+mn-lt"/>
              </a:rPr>
              <a:t>, Yannis; Bontempi, Gianluca. </a:t>
            </a:r>
            <a:r>
              <a:rPr lang="en-US" dirty="0">
                <a:ea typeface="+mn-lt"/>
                <a:cs typeface="+mn-lt"/>
                <a:hlinkClick r:id="rId9"/>
              </a:rPr>
              <a:t>Scarff: a scalable framework for streaming credit card fraud detection with Spark</a:t>
            </a:r>
            <a:r>
              <a:rPr lang="en-US" dirty="0">
                <a:ea typeface="+mn-lt"/>
                <a:cs typeface="+mn-lt"/>
              </a:rPr>
              <a:t>, Information fusion,41, 182-194,2018,Elsevier</a:t>
            </a:r>
            <a:endParaRPr lang="en-US"/>
          </a:p>
          <a:p>
            <a:pPr lvl="1"/>
            <a:r>
              <a:rPr lang="en-US" err="1">
                <a:ea typeface="+mn-lt"/>
                <a:cs typeface="+mn-lt"/>
              </a:rPr>
              <a:t>Carcillo</a:t>
            </a:r>
            <a:r>
              <a:rPr lang="en-US" dirty="0">
                <a:ea typeface="+mn-lt"/>
                <a:cs typeface="+mn-lt"/>
              </a:rPr>
              <a:t>, Fabrizio; Le Borgne, Yann-</a:t>
            </a:r>
            <a:r>
              <a:rPr lang="en-US" err="1">
                <a:ea typeface="+mn-lt"/>
                <a:cs typeface="+mn-lt"/>
              </a:rPr>
              <a:t>Aël</a:t>
            </a:r>
            <a:r>
              <a:rPr lang="en-US" dirty="0">
                <a:ea typeface="+mn-lt"/>
                <a:cs typeface="+mn-lt"/>
              </a:rPr>
              <a:t>; Caelen, Olivier; Bontempi, Gianluca. </a:t>
            </a:r>
            <a:r>
              <a:rPr lang="en-US" dirty="0">
                <a:ea typeface="+mn-lt"/>
                <a:cs typeface="+mn-lt"/>
                <a:hlinkClick r:id="rId10"/>
              </a:rPr>
              <a:t>Streaming active learning strategies for real-life credit card fraud detection: assessment and visualization,</a:t>
            </a:r>
            <a:r>
              <a:rPr lang="en-US" dirty="0">
                <a:ea typeface="+mn-lt"/>
                <a:cs typeface="+mn-lt"/>
              </a:rPr>
              <a:t> International Journal of Data Science and Analytics, 5,4,285-300,2018,Springer International Publishing</a:t>
            </a:r>
            <a:endParaRPr lang="en-US"/>
          </a:p>
          <a:p>
            <a:pPr lvl="1"/>
            <a:r>
              <a:rPr lang="en-US" dirty="0">
                <a:ea typeface="+mn-lt"/>
                <a:cs typeface="+mn-lt"/>
              </a:rPr>
              <a:t>Bertrand </a:t>
            </a:r>
            <a:r>
              <a:rPr lang="en-US" err="1">
                <a:ea typeface="+mn-lt"/>
                <a:cs typeface="+mn-lt"/>
              </a:rPr>
              <a:t>Lebichot</a:t>
            </a:r>
            <a:r>
              <a:rPr lang="en-US" dirty="0">
                <a:ea typeface="+mn-lt"/>
                <a:cs typeface="+mn-lt"/>
              </a:rPr>
              <a:t>, Yann-</a:t>
            </a:r>
            <a:r>
              <a:rPr lang="en-US" err="1">
                <a:ea typeface="+mn-lt"/>
                <a:cs typeface="+mn-lt"/>
              </a:rPr>
              <a:t>Aël</a:t>
            </a:r>
            <a:r>
              <a:rPr lang="en-US" dirty="0">
                <a:ea typeface="+mn-lt"/>
                <a:cs typeface="+mn-lt"/>
              </a:rPr>
              <a:t> Le Borgne, Liyun He, Frederic </a:t>
            </a:r>
            <a:r>
              <a:rPr lang="en-US" err="1">
                <a:ea typeface="+mn-lt"/>
                <a:cs typeface="+mn-lt"/>
              </a:rPr>
              <a:t>Oblé</a:t>
            </a:r>
            <a:r>
              <a:rPr lang="en-US" dirty="0">
                <a:ea typeface="+mn-lt"/>
                <a:cs typeface="+mn-lt"/>
              </a:rPr>
              <a:t>, Gianluca Bontempi </a:t>
            </a:r>
            <a:r>
              <a:rPr lang="en-US" dirty="0">
                <a:ea typeface="+mn-lt"/>
                <a:cs typeface="+mn-lt"/>
                <a:hlinkClick r:id="rId10"/>
              </a:rPr>
              <a:t>Deep-Learning Domain Adaptation Techniques for Credit Cards Fraud Detection</a:t>
            </a:r>
            <a:r>
              <a:rPr lang="en-US" dirty="0">
                <a:ea typeface="+mn-lt"/>
                <a:cs typeface="+mn-lt"/>
              </a:rPr>
              <a:t>, INNSBDDL 2019: Recent Advances in Big Data and Deep Learning, pp 78-88, 2019</a:t>
            </a:r>
            <a:endParaRPr lang="en-US"/>
          </a:p>
          <a:p>
            <a:pPr lvl="1"/>
            <a:r>
              <a:rPr lang="en-US" dirty="0">
                <a:ea typeface="+mn-lt"/>
                <a:cs typeface="+mn-lt"/>
              </a:rPr>
              <a:t>Fabrizio </a:t>
            </a:r>
            <a:r>
              <a:rPr lang="en-US" err="1">
                <a:ea typeface="+mn-lt"/>
                <a:cs typeface="+mn-lt"/>
              </a:rPr>
              <a:t>Carcillo</a:t>
            </a:r>
            <a:r>
              <a:rPr lang="en-US" dirty="0">
                <a:ea typeface="+mn-lt"/>
                <a:cs typeface="+mn-lt"/>
              </a:rPr>
              <a:t>, Yann-</a:t>
            </a:r>
            <a:r>
              <a:rPr lang="en-US" err="1">
                <a:ea typeface="+mn-lt"/>
                <a:cs typeface="+mn-lt"/>
              </a:rPr>
              <a:t>Aël</a:t>
            </a:r>
            <a:r>
              <a:rPr lang="en-US" dirty="0">
                <a:ea typeface="+mn-lt"/>
                <a:cs typeface="+mn-lt"/>
              </a:rPr>
              <a:t> Le Borgne, Olivier Caelen, Frederic </a:t>
            </a:r>
            <a:r>
              <a:rPr lang="en-US" err="1">
                <a:ea typeface="+mn-lt"/>
                <a:cs typeface="+mn-lt"/>
              </a:rPr>
              <a:t>Oblé</a:t>
            </a:r>
            <a:r>
              <a:rPr lang="en-US" dirty="0">
                <a:ea typeface="+mn-lt"/>
                <a:cs typeface="+mn-lt"/>
              </a:rPr>
              <a:t>, Gianluca Bontempi </a:t>
            </a:r>
            <a:r>
              <a:rPr lang="en-US" dirty="0">
                <a:ea typeface="+mn-lt"/>
                <a:cs typeface="+mn-lt"/>
                <a:hlinkClick r:id="rId11"/>
              </a:rPr>
              <a:t>Combining Unsupervised and Supervised Learning in Credit Card Fraud Detection </a:t>
            </a:r>
            <a:r>
              <a:rPr lang="en-US" dirty="0">
                <a:ea typeface="+mn-lt"/>
                <a:cs typeface="+mn-lt"/>
              </a:rPr>
              <a:t>Information Sciences, 2019</a:t>
            </a:r>
            <a:endParaRPr lang="en-US"/>
          </a:p>
          <a:p>
            <a:pPr lvl="1"/>
            <a:r>
              <a:rPr lang="en-US" b="1">
                <a:ea typeface="+mn-lt"/>
                <a:cs typeface="+mn-lt"/>
              </a:rPr>
              <a:t>Martinez, Janio (2019). </a:t>
            </a:r>
            <a:r>
              <a:rPr lang="en-US"/>
              <a:t>Credit Fraud Detector. </a:t>
            </a:r>
            <a:r>
              <a:rPr lang="en-US" b="1"/>
              <a:t>Retreived</a:t>
            </a:r>
            <a:r>
              <a:rPr lang="en-US" b="1">
                <a:ea typeface="+mn-lt"/>
                <a:cs typeface="+mn-lt"/>
              </a:rPr>
              <a:t> from: </a:t>
            </a:r>
            <a:r>
              <a:rPr lang="en-US" dirty="0">
                <a:ea typeface="+mn-lt"/>
                <a:cs typeface="+mn-lt"/>
              </a:rPr>
              <a:t>https://www.kaggle.com/janiobachmann/credit-fraud-dealing-with-imbalanced-datasets</a:t>
            </a:r>
            <a:endParaRPr lang="en-US"/>
          </a:p>
          <a:p>
            <a:endParaRPr lang="en-US" dirty="0"/>
          </a:p>
        </p:txBody>
      </p:sp>
    </p:spTree>
    <p:extLst>
      <p:ext uri="{BB962C8B-B14F-4D97-AF65-F5344CB8AC3E}">
        <p14:creationId xmlns:p14="http://schemas.microsoft.com/office/powerpoint/2010/main" val="285789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274F6E2E-B812-4E6A-95D1-4CE0A024939D}"/>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ea typeface="+mj-lt"/>
                <a:cs typeface="+mj-lt"/>
              </a:rPr>
              <a:t>statistical questions</a:t>
            </a: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C351E9-4EB8-47ED-9F98-7AF536495270}"/>
              </a:ext>
            </a:extLst>
          </p:cNvPr>
          <p:cNvSpPr>
            <a:spLocks noGrp="1"/>
          </p:cNvSpPr>
          <p:nvPr>
            <p:ph idx="1"/>
          </p:nvPr>
        </p:nvSpPr>
        <p:spPr>
          <a:xfrm>
            <a:off x="5041399" y="1085549"/>
            <a:ext cx="5579707" cy="4686903"/>
          </a:xfrm>
        </p:spPr>
        <p:txBody>
          <a:bodyPr vert="horz" lIns="91440" tIns="45720" rIns="91440" bIns="45720" rtlCol="0" anchor="ctr">
            <a:normAutofit/>
          </a:bodyPr>
          <a:lstStyle/>
          <a:p>
            <a:r>
              <a:rPr lang="en-US">
                <a:solidFill>
                  <a:schemeClr val="tx1"/>
                </a:solidFill>
                <a:latin typeface="Consolas"/>
              </a:rPr>
              <a:t>What are factors that correlate to fraud? </a:t>
            </a:r>
          </a:p>
          <a:p>
            <a:r>
              <a:rPr lang="en-US">
                <a:solidFill>
                  <a:schemeClr val="tx1"/>
                </a:solidFill>
                <a:latin typeface="Consolas"/>
              </a:rPr>
              <a:t>Can you use those factors to create predictions on which credit card transactions are fraudulent?</a:t>
            </a:r>
            <a:br>
              <a:rPr lang="en-US">
                <a:solidFill>
                  <a:schemeClr val="tx1"/>
                </a:solidFill>
                <a:latin typeface="Consolas"/>
              </a:rPr>
            </a:br>
            <a:endParaRPr lang="en-US">
              <a:solidFill>
                <a:schemeClr val="tx1"/>
              </a:solidFill>
              <a:latin typeface="Consolas"/>
            </a:endParaRPr>
          </a:p>
        </p:txBody>
      </p:sp>
    </p:spTree>
    <p:extLst>
      <p:ext uri="{BB962C8B-B14F-4D97-AF65-F5344CB8AC3E}">
        <p14:creationId xmlns:p14="http://schemas.microsoft.com/office/powerpoint/2010/main" val="22641845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5CAFDD1-BBE3-41D3-A3C2-B1D96F545304}"/>
              </a:ext>
            </a:extLst>
          </p:cNvPr>
          <p:cNvSpPr>
            <a:spLocks noGrp="1"/>
          </p:cNvSpPr>
          <p:nvPr>
            <p:ph type="title"/>
          </p:nvPr>
        </p:nvSpPr>
        <p:spPr>
          <a:xfrm>
            <a:off x="967791" y="1449324"/>
            <a:ext cx="2621734" cy="4391640"/>
          </a:xfrm>
        </p:spPr>
        <p:txBody>
          <a:bodyPr anchor="t">
            <a:normAutofit/>
          </a:bodyPr>
          <a:lstStyle/>
          <a:p>
            <a:r>
              <a:rPr lang="en-US" sz="2800">
                <a:solidFill>
                  <a:schemeClr val="tx1"/>
                </a:solidFill>
              </a:rPr>
              <a:t>Data Set</a:t>
            </a:r>
          </a:p>
        </p:txBody>
      </p:sp>
      <p:sp>
        <p:nvSpPr>
          <p:cNvPr id="12" name="Rectangle 11">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B60E62-9AAB-4C7E-B1A8-96C93D02F5E2}"/>
              </a:ext>
            </a:extLst>
          </p:cNvPr>
          <p:cNvSpPr>
            <a:spLocks noGrp="1"/>
          </p:cNvSpPr>
          <p:nvPr>
            <p:ph idx="1"/>
          </p:nvPr>
        </p:nvSpPr>
        <p:spPr>
          <a:xfrm>
            <a:off x="3750393" y="1449324"/>
            <a:ext cx="6230220" cy="4391640"/>
          </a:xfrm>
        </p:spPr>
        <p:txBody>
          <a:bodyPr vert="horz" lIns="91440" tIns="45720" rIns="91440" bIns="45720" rtlCol="0">
            <a:normAutofit/>
          </a:bodyPr>
          <a:lstStyle/>
          <a:p>
            <a:r>
              <a:rPr lang="en-US">
                <a:solidFill>
                  <a:schemeClr val="tx1"/>
                </a:solidFill>
                <a:ea typeface="+mn-lt"/>
                <a:cs typeface="+mn-lt"/>
              </a:rPr>
              <a:t>The datasets contains transactions made by credit cards in September 2013 by european cardholders.</a:t>
            </a:r>
          </a:p>
          <a:p>
            <a:r>
              <a:rPr lang="en-US">
                <a:solidFill>
                  <a:schemeClr val="tx1"/>
                </a:solidFill>
                <a:ea typeface="+mn-lt"/>
                <a:cs typeface="+mn-lt"/>
              </a:rPr>
              <a:t>This dataset presents transactions that occurred in two days, where we have 492 frauds out of 284,807 transactions. The dataset is highly unbalanced, the positive class (frauds) account for 0.172% of all transactions.</a:t>
            </a:r>
            <a:endParaRPr lang="en-US">
              <a:solidFill>
                <a:schemeClr val="tx1"/>
              </a:solidFill>
            </a:endParaRPr>
          </a:p>
        </p:txBody>
      </p:sp>
    </p:spTree>
    <p:extLst>
      <p:ext uri="{BB962C8B-B14F-4D97-AF65-F5344CB8AC3E}">
        <p14:creationId xmlns:p14="http://schemas.microsoft.com/office/powerpoint/2010/main" val="10583702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58FE-7762-4A53-90C9-6CB1023A27C8}"/>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9DF11FF-C7F3-4B15-A08C-B4B4915C48CF}"/>
              </a:ext>
            </a:extLst>
          </p:cNvPr>
          <p:cNvSpPr>
            <a:spLocks noGrp="1"/>
          </p:cNvSpPr>
          <p:nvPr>
            <p:ph idx="1"/>
          </p:nvPr>
        </p:nvSpPr>
        <p:spPr/>
        <p:txBody>
          <a:bodyPr vert="horz" lIns="91440" tIns="45720" rIns="91440" bIns="45720" rtlCol="0" anchor="t">
            <a:normAutofit/>
          </a:bodyPr>
          <a:lstStyle/>
          <a:p>
            <a:r>
              <a:rPr lang="en-US" dirty="0">
                <a:ea typeface="+mn-lt"/>
                <a:cs typeface="+mn-lt"/>
              </a:rPr>
              <a:t>The data set contains 31 numerical input variables</a:t>
            </a:r>
          </a:p>
          <a:p>
            <a:pPr lvl="1"/>
            <a:r>
              <a:rPr lang="en-US" dirty="0">
                <a:ea typeface="+mn-lt"/>
                <a:cs typeface="+mn-lt"/>
              </a:rPr>
              <a:t>28 variables are results of a PCA transformation. </a:t>
            </a:r>
            <a:endParaRPr lang="en-US">
              <a:ea typeface="+mn-lt"/>
              <a:cs typeface="+mn-lt"/>
            </a:endParaRPr>
          </a:p>
          <a:p>
            <a:pPr lvl="1"/>
            <a:r>
              <a:rPr lang="en-US" dirty="0">
                <a:ea typeface="+mn-lt"/>
                <a:cs typeface="+mn-lt"/>
              </a:rPr>
              <a:t>Other variables are 'Time' and 'Amount'. </a:t>
            </a:r>
          </a:p>
          <a:p>
            <a:pPr lvl="2"/>
            <a:r>
              <a:rPr lang="en-US" dirty="0">
                <a:ea typeface="+mn-lt"/>
                <a:cs typeface="+mn-lt"/>
              </a:rPr>
              <a:t>'Time' contains the seconds elapsed between each transaction and the first transaction in the dataset. </a:t>
            </a:r>
            <a:endParaRPr lang="en-US">
              <a:ea typeface="+mn-lt"/>
              <a:cs typeface="+mn-lt"/>
            </a:endParaRPr>
          </a:p>
          <a:p>
            <a:pPr lvl="2"/>
            <a:r>
              <a:rPr lang="en-US" dirty="0">
                <a:ea typeface="+mn-lt"/>
                <a:cs typeface="+mn-lt"/>
              </a:rPr>
              <a:t>'Amount' is the transaction Amount, this feature can be used for example-dependent cost-sensitive learning. </a:t>
            </a:r>
            <a:endParaRPr lang="en-US">
              <a:ea typeface="+mn-lt"/>
              <a:cs typeface="+mn-lt"/>
            </a:endParaRPr>
          </a:p>
          <a:p>
            <a:pPr lvl="2"/>
            <a:r>
              <a:rPr lang="en-US" b="1" dirty="0">
                <a:ea typeface="+mn-lt"/>
                <a:cs typeface="+mn-lt"/>
              </a:rPr>
              <a:t>Feature 'Class' is the response variable and it takes value 1 in case of fraud and 0 otherwise.</a:t>
            </a:r>
          </a:p>
          <a:p>
            <a:r>
              <a:rPr lang="en-US" dirty="0"/>
              <a:t>Limiting variables to :V4, V11, Class, Time and Amount</a:t>
            </a:r>
          </a:p>
          <a:p>
            <a:endParaRPr lang="en-US" b="1" dirty="0"/>
          </a:p>
        </p:txBody>
      </p:sp>
    </p:spTree>
    <p:extLst>
      <p:ext uri="{BB962C8B-B14F-4D97-AF65-F5344CB8AC3E}">
        <p14:creationId xmlns:p14="http://schemas.microsoft.com/office/powerpoint/2010/main" val="7480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90FD-42BC-4830-BACB-2205C3F914B3}"/>
              </a:ext>
            </a:extLst>
          </p:cNvPr>
          <p:cNvSpPr>
            <a:spLocks noGrp="1"/>
          </p:cNvSpPr>
          <p:nvPr>
            <p:ph type="title"/>
          </p:nvPr>
        </p:nvSpPr>
        <p:spPr/>
        <p:txBody>
          <a:bodyPr/>
          <a:lstStyle/>
          <a:p>
            <a:r>
              <a:rPr lang="en-US" dirty="0"/>
              <a:t>Variable Histograms</a:t>
            </a:r>
          </a:p>
        </p:txBody>
      </p:sp>
      <p:sp>
        <p:nvSpPr>
          <p:cNvPr id="10" name="Text Placeholder 9">
            <a:extLst>
              <a:ext uri="{FF2B5EF4-FFF2-40B4-BE49-F238E27FC236}">
                <a16:creationId xmlns:a16="http://schemas.microsoft.com/office/drawing/2014/main" id="{DBB854A2-DCD1-4677-8037-D2DDE18377C8}"/>
              </a:ext>
            </a:extLst>
          </p:cNvPr>
          <p:cNvSpPr>
            <a:spLocks noGrp="1"/>
          </p:cNvSpPr>
          <p:nvPr>
            <p:ph type="body" idx="1"/>
          </p:nvPr>
        </p:nvSpPr>
        <p:spPr/>
        <p:txBody>
          <a:bodyPr/>
          <a:lstStyle/>
          <a:p>
            <a:r>
              <a:rPr lang="en-US" dirty="0"/>
              <a:t>Class</a:t>
            </a:r>
          </a:p>
        </p:txBody>
      </p:sp>
      <p:sp>
        <p:nvSpPr>
          <p:cNvPr id="14" name="Text Placeholder 13">
            <a:extLst>
              <a:ext uri="{FF2B5EF4-FFF2-40B4-BE49-F238E27FC236}">
                <a16:creationId xmlns:a16="http://schemas.microsoft.com/office/drawing/2014/main" id="{739335F5-6ADD-41A9-A7EC-4742E5E5C116}"/>
              </a:ext>
            </a:extLst>
          </p:cNvPr>
          <p:cNvSpPr>
            <a:spLocks noGrp="1"/>
          </p:cNvSpPr>
          <p:nvPr>
            <p:ph type="body" sz="half" idx="18"/>
          </p:nvPr>
        </p:nvSpPr>
        <p:spPr/>
        <p:txBody>
          <a:bodyPr>
            <a:normAutofit fontScale="92500"/>
          </a:bodyPr>
          <a:lstStyle/>
          <a:p>
            <a:r>
              <a:rPr lang="en-US" dirty="0"/>
              <a:t>There are only .17% transactions that are fraud. To fix I will be taking a random sample of non-fraud cases to balance out the data. </a:t>
            </a:r>
          </a:p>
        </p:txBody>
      </p:sp>
      <p:sp>
        <p:nvSpPr>
          <p:cNvPr id="11" name="Text Placeholder 10">
            <a:extLst>
              <a:ext uri="{FF2B5EF4-FFF2-40B4-BE49-F238E27FC236}">
                <a16:creationId xmlns:a16="http://schemas.microsoft.com/office/drawing/2014/main" id="{456ECB70-98F6-4D9B-90A4-C36323050275}"/>
              </a:ext>
            </a:extLst>
          </p:cNvPr>
          <p:cNvSpPr>
            <a:spLocks noGrp="1"/>
          </p:cNvSpPr>
          <p:nvPr>
            <p:ph type="body" sz="quarter" idx="3"/>
          </p:nvPr>
        </p:nvSpPr>
        <p:spPr/>
        <p:txBody>
          <a:bodyPr/>
          <a:lstStyle/>
          <a:p>
            <a:r>
              <a:rPr lang="en-US" dirty="0"/>
              <a:t>Amount</a:t>
            </a:r>
          </a:p>
        </p:txBody>
      </p:sp>
      <p:sp>
        <p:nvSpPr>
          <p:cNvPr id="15" name="Text Placeholder 14">
            <a:extLst>
              <a:ext uri="{FF2B5EF4-FFF2-40B4-BE49-F238E27FC236}">
                <a16:creationId xmlns:a16="http://schemas.microsoft.com/office/drawing/2014/main" id="{9F32449A-C40E-4223-8095-1A1F36D8360B}"/>
              </a:ext>
            </a:extLst>
          </p:cNvPr>
          <p:cNvSpPr>
            <a:spLocks noGrp="1"/>
          </p:cNvSpPr>
          <p:nvPr>
            <p:ph type="body" sz="half" idx="19"/>
          </p:nvPr>
        </p:nvSpPr>
        <p:spPr/>
        <p:txBody>
          <a:bodyPr/>
          <a:lstStyle/>
          <a:p>
            <a:r>
              <a:rPr lang="en-US" dirty="0"/>
              <a:t>Amount is skewed to the right.  </a:t>
            </a:r>
          </a:p>
        </p:txBody>
      </p:sp>
      <p:sp>
        <p:nvSpPr>
          <p:cNvPr id="12" name="Text Placeholder 11">
            <a:extLst>
              <a:ext uri="{FF2B5EF4-FFF2-40B4-BE49-F238E27FC236}">
                <a16:creationId xmlns:a16="http://schemas.microsoft.com/office/drawing/2014/main" id="{22206322-D13D-4B1C-A4BB-2B75244198EA}"/>
              </a:ext>
            </a:extLst>
          </p:cNvPr>
          <p:cNvSpPr>
            <a:spLocks noGrp="1"/>
          </p:cNvSpPr>
          <p:nvPr>
            <p:ph type="body" sz="quarter" idx="13"/>
          </p:nvPr>
        </p:nvSpPr>
        <p:spPr/>
        <p:txBody>
          <a:bodyPr/>
          <a:lstStyle/>
          <a:p>
            <a:r>
              <a:rPr lang="en-US" dirty="0"/>
              <a:t>Time</a:t>
            </a:r>
          </a:p>
        </p:txBody>
      </p:sp>
      <p:sp>
        <p:nvSpPr>
          <p:cNvPr id="16" name="Text Placeholder 15">
            <a:extLst>
              <a:ext uri="{FF2B5EF4-FFF2-40B4-BE49-F238E27FC236}">
                <a16:creationId xmlns:a16="http://schemas.microsoft.com/office/drawing/2014/main" id="{A815BF59-EBEB-4E08-A50B-F878407FAF47}"/>
              </a:ext>
            </a:extLst>
          </p:cNvPr>
          <p:cNvSpPr>
            <a:spLocks noGrp="1"/>
          </p:cNvSpPr>
          <p:nvPr>
            <p:ph type="body" sz="half" idx="20"/>
          </p:nvPr>
        </p:nvSpPr>
        <p:spPr/>
        <p:txBody>
          <a:bodyPr/>
          <a:lstStyle/>
          <a:p>
            <a:r>
              <a:rPr lang="en-US" dirty="0"/>
              <a:t>Looks like there may be two or three different distributions with time. No action taken</a:t>
            </a:r>
          </a:p>
        </p:txBody>
      </p:sp>
      <p:pic>
        <p:nvPicPr>
          <p:cNvPr id="9" name="Picture 9" descr="Icon&#10;&#10;Description automatically generated">
            <a:extLst>
              <a:ext uri="{FF2B5EF4-FFF2-40B4-BE49-F238E27FC236}">
                <a16:creationId xmlns:a16="http://schemas.microsoft.com/office/drawing/2014/main" id="{2A94A57D-4743-419F-B50C-D92A78F6996F}"/>
              </a:ext>
            </a:extLst>
          </p:cNvPr>
          <p:cNvPicPr>
            <a:picLocks noChangeAspect="1"/>
          </p:cNvPicPr>
          <p:nvPr/>
        </p:nvPicPr>
        <p:blipFill>
          <a:blip r:embed="rId3"/>
          <a:stretch>
            <a:fillRect/>
          </a:stretch>
        </p:blipFill>
        <p:spPr>
          <a:xfrm>
            <a:off x="1156010" y="2439466"/>
            <a:ext cx="3049858" cy="2053410"/>
          </a:xfrm>
          <a:prstGeom prst="rect">
            <a:avLst/>
          </a:prstGeom>
        </p:spPr>
      </p:pic>
      <p:pic>
        <p:nvPicPr>
          <p:cNvPr id="36" name="Picture 36" descr="Chart&#10;&#10;Description automatically generated">
            <a:extLst>
              <a:ext uri="{FF2B5EF4-FFF2-40B4-BE49-F238E27FC236}">
                <a16:creationId xmlns:a16="http://schemas.microsoft.com/office/drawing/2014/main" id="{65C8ECCA-25E1-40B9-B8E8-C51E7B96DCC1}"/>
              </a:ext>
            </a:extLst>
          </p:cNvPr>
          <p:cNvPicPr>
            <a:picLocks noChangeAspect="1"/>
          </p:cNvPicPr>
          <p:nvPr/>
        </p:nvPicPr>
        <p:blipFill>
          <a:blip r:embed="rId4"/>
          <a:stretch>
            <a:fillRect/>
          </a:stretch>
        </p:blipFill>
        <p:spPr>
          <a:xfrm>
            <a:off x="4565650" y="2573344"/>
            <a:ext cx="3039533" cy="1552562"/>
          </a:xfrm>
          <a:prstGeom prst="rect">
            <a:avLst/>
          </a:prstGeom>
        </p:spPr>
      </p:pic>
      <p:pic>
        <p:nvPicPr>
          <p:cNvPr id="37" name="Picture 37" descr="Chart, histogram&#10;&#10;Description automatically generated">
            <a:extLst>
              <a:ext uri="{FF2B5EF4-FFF2-40B4-BE49-F238E27FC236}">
                <a16:creationId xmlns:a16="http://schemas.microsoft.com/office/drawing/2014/main" id="{90345938-F1A9-4D91-B207-1E5E5A544C3B}"/>
              </a:ext>
            </a:extLst>
          </p:cNvPr>
          <p:cNvPicPr>
            <a:picLocks noChangeAspect="1"/>
          </p:cNvPicPr>
          <p:nvPr/>
        </p:nvPicPr>
        <p:blipFill>
          <a:blip r:embed="rId5"/>
          <a:stretch>
            <a:fillRect/>
          </a:stretch>
        </p:blipFill>
        <p:spPr>
          <a:xfrm>
            <a:off x="7984067" y="2484440"/>
            <a:ext cx="3145366" cy="1645703"/>
          </a:xfrm>
          <a:prstGeom prst="rect">
            <a:avLst/>
          </a:prstGeom>
        </p:spPr>
      </p:pic>
    </p:spTree>
    <p:extLst>
      <p:ext uri="{BB962C8B-B14F-4D97-AF65-F5344CB8AC3E}">
        <p14:creationId xmlns:p14="http://schemas.microsoft.com/office/powerpoint/2010/main" val="104269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90FD-42BC-4830-BACB-2205C3F914B3}"/>
              </a:ext>
            </a:extLst>
          </p:cNvPr>
          <p:cNvSpPr>
            <a:spLocks noGrp="1"/>
          </p:cNvSpPr>
          <p:nvPr>
            <p:ph type="title"/>
          </p:nvPr>
        </p:nvSpPr>
        <p:spPr/>
        <p:txBody>
          <a:bodyPr/>
          <a:lstStyle/>
          <a:p>
            <a:r>
              <a:rPr lang="en-US" dirty="0"/>
              <a:t>Variable Histograms</a:t>
            </a:r>
          </a:p>
        </p:txBody>
      </p:sp>
      <p:sp>
        <p:nvSpPr>
          <p:cNvPr id="10" name="Text Placeholder 9">
            <a:extLst>
              <a:ext uri="{FF2B5EF4-FFF2-40B4-BE49-F238E27FC236}">
                <a16:creationId xmlns:a16="http://schemas.microsoft.com/office/drawing/2014/main" id="{DBB854A2-DCD1-4677-8037-D2DDE18377C8}"/>
              </a:ext>
            </a:extLst>
          </p:cNvPr>
          <p:cNvSpPr>
            <a:spLocks noGrp="1"/>
          </p:cNvSpPr>
          <p:nvPr>
            <p:ph type="body" idx="1"/>
          </p:nvPr>
        </p:nvSpPr>
        <p:spPr>
          <a:xfrm>
            <a:off x="4594537" y="4606928"/>
            <a:ext cx="3050438" cy="576262"/>
          </a:xfrm>
        </p:spPr>
        <p:txBody>
          <a:bodyPr/>
          <a:lstStyle/>
          <a:p>
            <a:r>
              <a:rPr lang="en-US" dirty="0"/>
              <a:t>V9</a:t>
            </a:r>
          </a:p>
        </p:txBody>
      </p:sp>
      <p:sp>
        <p:nvSpPr>
          <p:cNvPr id="14" name="Text Placeholder 13">
            <a:extLst>
              <a:ext uri="{FF2B5EF4-FFF2-40B4-BE49-F238E27FC236}">
                <a16:creationId xmlns:a16="http://schemas.microsoft.com/office/drawing/2014/main" id="{739335F5-6ADD-41A9-A7EC-4742E5E5C116}"/>
              </a:ext>
            </a:extLst>
          </p:cNvPr>
          <p:cNvSpPr>
            <a:spLocks noGrp="1"/>
          </p:cNvSpPr>
          <p:nvPr>
            <p:ph type="body" sz="half" idx="18"/>
          </p:nvPr>
        </p:nvSpPr>
        <p:spPr>
          <a:xfrm>
            <a:off x="4594537" y="5183190"/>
            <a:ext cx="3050438" cy="917952"/>
          </a:xfrm>
        </p:spPr>
        <p:txBody>
          <a:bodyPr>
            <a:normAutofit/>
          </a:bodyPr>
          <a:lstStyle/>
          <a:p>
            <a:r>
              <a:rPr lang="en-US" dirty="0"/>
              <a:t>V9 looks like it has a normal distribution</a:t>
            </a:r>
          </a:p>
        </p:txBody>
      </p:sp>
      <p:sp>
        <p:nvSpPr>
          <p:cNvPr id="11" name="Text Placeholder 10">
            <a:extLst>
              <a:ext uri="{FF2B5EF4-FFF2-40B4-BE49-F238E27FC236}">
                <a16:creationId xmlns:a16="http://schemas.microsoft.com/office/drawing/2014/main" id="{456ECB70-98F6-4D9B-90A4-C36323050275}"/>
              </a:ext>
            </a:extLst>
          </p:cNvPr>
          <p:cNvSpPr>
            <a:spLocks noGrp="1"/>
          </p:cNvSpPr>
          <p:nvPr>
            <p:ph type="body" sz="quarter" idx="3"/>
          </p:nvPr>
        </p:nvSpPr>
        <p:spPr>
          <a:xfrm>
            <a:off x="1086948" y="4617511"/>
            <a:ext cx="3050438" cy="576263"/>
          </a:xfrm>
        </p:spPr>
        <p:txBody>
          <a:bodyPr/>
          <a:lstStyle/>
          <a:p>
            <a:r>
              <a:rPr lang="en-US" dirty="0"/>
              <a:t>V4</a:t>
            </a:r>
          </a:p>
        </p:txBody>
      </p:sp>
      <p:sp>
        <p:nvSpPr>
          <p:cNvPr id="15" name="Text Placeholder 14">
            <a:extLst>
              <a:ext uri="{FF2B5EF4-FFF2-40B4-BE49-F238E27FC236}">
                <a16:creationId xmlns:a16="http://schemas.microsoft.com/office/drawing/2014/main" id="{9F32449A-C40E-4223-8095-1A1F36D8360B}"/>
              </a:ext>
            </a:extLst>
          </p:cNvPr>
          <p:cNvSpPr>
            <a:spLocks noGrp="1"/>
          </p:cNvSpPr>
          <p:nvPr>
            <p:ph type="body" sz="half" idx="19"/>
          </p:nvPr>
        </p:nvSpPr>
        <p:spPr>
          <a:xfrm>
            <a:off x="1088255" y="5193772"/>
            <a:ext cx="3050438" cy="917952"/>
          </a:xfrm>
        </p:spPr>
        <p:txBody>
          <a:bodyPr/>
          <a:lstStyle/>
          <a:p>
            <a:r>
              <a:rPr lang="en-US" dirty="0"/>
              <a:t>V4 is skewed to the right</a:t>
            </a:r>
          </a:p>
        </p:txBody>
      </p:sp>
      <p:pic>
        <p:nvPicPr>
          <p:cNvPr id="3" name="Picture 3" descr="Chart, histogram&#10;&#10;Description automatically generated">
            <a:extLst>
              <a:ext uri="{FF2B5EF4-FFF2-40B4-BE49-F238E27FC236}">
                <a16:creationId xmlns:a16="http://schemas.microsoft.com/office/drawing/2014/main" id="{1BF3C032-74C3-40D9-8BEA-9EC7F8504F3B}"/>
              </a:ext>
            </a:extLst>
          </p:cNvPr>
          <p:cNvPicPr>
            <a:picLocks noChangeAspect="1"/>
          </p:cNvPicPr>
          <p:nvPr/>
        </p:nvPicPr>
        <p:blipFill rotWithShape="1">
          <a:blip r:embed="rId3"/>
          <a:srcRect r="51084" b="1219"/>
          <a:stretch/>
        </p:blipFill>
        <p:spPr>
          <a:xfrm>
            <a:off x="4417482" y="2642544"/>
            <a:ext cx="3345375" cy="1710545"/>
          </a:xfrm>
          <a:prstGeom prst="rect">
            <a:avLst/>
          </a:prstGeom>
        </p:spPr>
      </p:pic>
      <p:pic>
        <p:nvPicPr>
          <p:cNvPr id="13" name="Picture 3" descr="Chart, histogram&#10;&#10;Description automatically generated">
            <a:extLst>
              <a:ext uri="{FF2B5EF4-FFF2-40B4-BE49-F238E27FC236}">
                <a16:creationId xmlns:a16="http://schemas.microsoft.com/office/drawing/2014/main" id="{BCF8F110-22E8-4FE9-B3B4-0A4CA185037E}"/>
              </a:ext>
            </a:extLst>
          </p:cNvPr>
          <p:cNvPicPr>
            <a:picLocks noChangeAspect="1"/>
          </p:cNvPicPr>
          <p:nvPr/>
        </p:nvPicPr>
        <p:blipFill rotWithShape="1">
          <a:blip r:embed="rId3"/>
          <a:srcRect l="51161" r="-155" b="610"/>
          <a:stretch/>
        </p:blipFill>
        <p:spPr>
          <a:xfrm>
            <a:off x="983190" y="2653126"/>
            <a:ext cx="3350661" cy="1721105"/>
          </a:xfrm>
          <a:prstGeom prst="rect">
            <a:avLst/>
          </a:prstGeom>
        </p:spPr>
      </p:pic>
    </p:spTree>
    <p:extLst>
      <p:ext uri="{BB962C8B-B14F-4D97-AF65-F5344CB8AC3E}">
        <p14:creationId xmlns:p14="http://schemas.microsoft.com/office/powerpoint/2010/main" val="376924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4ED1-1D15-4088-85D8-150037ECE075}"/>
              </a:ext>
            </a:extLst>
          </p:cNvPr>
          <p:cNvSpPr>
            <a:spLocks noGrp="1"/>
          </p:cNvSpPr>
          <p:nvPr>
            <p:ph type="title"/>
          </p:nvPr>
        </p:nvSpPr>
        <p:spPr/>
        <p:txBody>
          <a:bodyPr/>
          <a:lstStyle/>
          <a:p>
            <a:r>
              <a:rPr lang="en-US" dirty="0">
                <a:ea typeface="+mj-lt"/>
                <a:cs typeface="+mj-lt"/>
              </a:rPr>
              <a:t>Descriptive Characteristics</a:t>
            </a:r>
          </a:p>
        </p:txBody>
      </p:sp>
      <p:graphicFrame>
        <p:nvGraphicFramePr>
          <p:cNvPr id="12" name="Table 12">
            <a:extLst>
              <a:ext uri="{FF2B5EF4-FFF2-40B4-BE49-F238E27FC236}">
                <a16:creationId xmlns:a16="http://schemas.microsoft.com/office/drawing/2014/main" id="{EBD136EE-5B6A-4FF1-8D54-4D8DB53BD591}"/>
              </a:ext>
            </a:extLst>
          </p:cNvPr>
          <p:cNvGraphicFramePr>
            <a:graphicFrameLocks noGrp="1"/>
          </p:cNvGraphicFramePr>
          <p:nvPr>
            <p:ph idx="1"/>
            <p:extLst>
              <p:ext uri="{D42A27DB-BD31-4B8C-83A1-F6EECF244321}">
                <p14:modId xmlns:p14="http://schemas.microsoft.com/office/powerpoint/2010/main" val="3785247061"/>
              </p:ext>
            </p:extLst>
          </p:nvPr>
        </p:nvGraphicFramePr>
        <p:xfrm>
          <a:off x="518583" y="2603500"/>
          <a:ext cx="11155580" cy="2494280"/>
        </p:xfrm>
        <a:graphic>
          <a:graphicData uri="http://schemas.openxmlformats.org/drawingml/2006/table">
            <a:tbl>
              <a:tblPr firstRow="1" bandRow="1">
                <a:tableStyleId>{5C22544A-7EE6-4342-B048-85BDC9FD1C3A}</a:tableStyleId>
              </a:tblPr>
              <a:tblGrid>
                <a:gridCol w="2231116">
                  <a:extLst>
                    <a:ext uri="{9D8B030D-6E8A-4147-A177-3AD203B41FA5}">
                      <a16:colId xmlns:a16="http://schemas.microsoft.com/office/drawing/2014/main" val="2588868978"/>
                    </a:ext>
                  </a:extLst>
                </a:gridCol>
                <a:gridCol w="2231116">
                  <a:extLst>
                    <a:ext uri="{9D8B030D-6E8A-4147-A177-3AD203B41FA5}">
                      <a16:colId xmlns:a16="http://schemas.microsoft.com/office/drawing/2014/main" val="4266233803"/>
                    </a:ext>
                  </a:extLst>
                </a:gridCol>
                <a:gridCol w="2231116">
                  <a:extLst>
                    <a:ext uri="{9D8B030D-6E8A-4147-A177-3AD203B41FA5}">
                      <a16:colId xmlns:a16="http://schemas.microsoft.com/office/drawing/2014/main" val="4146980861"/>
                    </a:ext>
                  </a:extLst>
                </a:gridCol>
                <a:gridCol w="2231116">
                  <a:extLst>
                    <a:ext uri="{9D8B030D-6E8A-4147-A177-3AD203B41FA5}">
                      <a16:colId xmlns:a16="http://schemas.microsoft.com/office/drawing/2014/main" val="1109796919"/>
                    </a:ext>
                  </a:extLst>
                </a:gridCol>
                <a:gridCol w="2231116">
                  <a:extLst>
                    <a:ext uri="{9D8B030D-6E8A-4147-A177-3AD203B41FA5}">
                      <a16:colId xmlns:a16="http://schemas.microsoft.com/office/drawing/2014/main" val="3484812174"/>
                    </a:ext>
                  </a:extLst>
                </a:gridCol>
              </a:tblGrid>
              <a:tr h="370840">
                <a:tc>
                  <a:txBody>
                    <a:bodyPr/>
                    <a:lstStyle/>
                    <a:p>
                      <a:endParaRPr lang="en-US"/>
                    </a:p>
                  </a:txBody>
                  <a:tcPr/>
                </a:tc>
                <a:tc>
                  <a:txBody>
                    <a:bodyPr/>
                    <a:lstStyle/>
                    <a:p>
                      <a:r>
                        <a:rPr lang="en-US" dirty="0"/>
                        <a:t>Mean</a:t>
                      </a:r>
                    </a:p>
                  </a:txBody>
                  <a:tcPr/>
                </a:tc>
                <a:tc>
                  <a:txBody>
                    <a:bodyPr/>
                    <a:lstStyle/>
                    <a:p>
                      <a:r>
                        <a:rPr lang="en-US" dirty="0"/>
                        <a:t>Mode</a:t>
                      </a:r>
                    </a:p>
                  </a:txBody>
                  <a:tcPr/>
                </a:tc>
                <a:tc>
                  <a:txBody>
                    <a:bodyPr/>
                    <a:lstStyle/>
                    <a:p>
                      <a:r>
                        <a:rPr lang="en-US" dirty="0"/>
                        <a:t>Variance</a:t>
                      </a:r>
                    </a:p>
                    <a:p>
                      <a:pPr lvl="0">
                        <a:buNone/>
                      </a:pPr>
                      <a:r>
                        <a:rPr lang="en-US"/>
                        <a:t>(Spread)</a:t>
                      </a:r>
                      <a:endParaRPr lang="en-US" dirty="0"/>
                    </a:p>
                  </a:txBody>
                  <a:tcPr/>
                </a:tc>
                <a:tc>
                  <a:txBody>
                    <a:bodyPr/>
                    <a:lstStyle/>
                    <a:p>
                      <a:pPr lvl="0">
                        <a:buNone/>
                      </a:pPr>
                      <a:r>
                        <a:rPr lang="en-US" sz="1800" b="1" i="0" u="none" strike="noStrike" noProof="0" dirty="0">
                          <a:latin typeface="Century Gothic"/>
                        </a:rPr>
                        <a:t>Skewness</a:t>
                      </a:r>
                    </a:p>
                    <a:p>
                      <a:pPr lvl="0">
                        <a:buNone/>
                      </a:pPr>
                      <a:r>
                        <a:rPr lang="en-US" sz="1800" b="1" i="0" u="none" strike="noStrike" noProof="0">
                          <a:latin typeface="Century Gothic"/>
                        </a:rPr>
                        <a:t>(Tails)</a:t>
                      </a:r>
                      <a:endParaRPr lang="en-US" sz="1800" b="1" i="0" u="none" strike="noStrike" noProof="0" dirty="0">
                        <a:latin typeface="Century Gothic"/>
                      </a:endParaRPr>
                    </a:p>
                  </a:txBody>
                  <a:tcPr/>
                </a:tc>
                <a:extLst>
                  <a:ext uri="{0D108BD9-81ED-4DB2-BD59-A6C34878D82A}">
                    <a16:rowId xmlns:a16="http://schemas.microsoft.com/office/drawing/2014/main" val="1497223832"/>
                  </a:ext>
                </a:extLst>
              </a:tr>
              <a:tr h="370840">
                <a:tc>
                  <a:txBody>
                    <a:bodyPr/>
                    <a:lstStyle/>
                    <a:p>
                      <a:r>
                        <a:rPr lang="en-US" dirty="0"/>
                        <a:t>Class</a:t>
                      </a:r>
                    </a:p>
                  </a:txBody>
                  <a:tcPr/>
                </a:tc>
                <a:tc>
                  <a:txBody>
                    <a:bodyPr/>
                    <a:lstStyle/>
                    <a:p>
                      <a:pPr marL="0" lvl="0" algn="l" defTabSz="457200" rtl="0" eaLnBrk="1" latinLnBrk="0" hangingPunct="1">
                        <a:buNone/>
                      </a:pPr>
                      <a:r>
                        <a:rPr lang="en-US" sz="1800" b="0" i="0" u="none" strike="noStrike" kern="1200" dirty="0">
                          <a:solidFill>
                            <a:schemeClr val="dk1"/>
                          </a:solidFill>
                          <a:latin typeface="Consolas"/>
                          <a:ea typeface="+mn-ea"/>
                          <a:cs typeface="+mn-cs"/>
                        </a:rPr>
                        <a:t>0.00</a:t>
                      </a:r>
                    </a:p>
                  </a:txBody>
                  <a:tcPr/>
                </a:tc>
                <a:tc>
                  <a:txBody>
                    <a:bodyPr/>
                    <a:lstStyle/>
                    <a:p>
                      <a:pPr marL="0" lvl="0" algn="l" defTabSz="457200" rtl="0" eaLnBrk="1" latinLnBrk="0" hangingPunct="1">
                        <a:buNone/>
                      </a:pPr>
                      <a:r>
                        <a:rPr lang="en-US" sz="1800" b="0" i="0" u="none" strike="noStrike" kern="1200" dirty="0">
                          <a:solidFill>
                            <a:schemeClr val="dk1"/>
                          </a:solidFill>
                          <a:latin typeface="Consolas"/>
                          <a:ea typeface="+mn-ea"/>
                          <a:cs typeface="+mn-cs"/>
                        </a:rPr>
                        <a:t>0.00</a:t>
                      </a:r>
                    </a:p>
                  </a:txBody>
                  <a:tcPr/>
                </a:tc>
                <a:tc>
                  <a:txBody>
                    <a:bodyPr/>
                    <a:lstStyle/>
                    <a:p>
                      <a:pPr marL="0" lvl="0" algn="l" defTabSz="457200" rtl="0" eaLnBrk="1" latinLnBrk="0" hangingPunct="1">
                        <a:buNone/>
                      </a:pPr>
                      <a:r>
                        <a:rPr lang="en-US" sz="1800" b="0" i="0" u="none" strike="noStrike" kern="1200" dirty="0">
                          <a:solidFill>
                            <a:schemeClr val="dk1"/>
                          </a:solidFill>
                          <a:latin typeface="Consolas"/>
                          <a:ea typeface="+mn-ea"/>
                          <a:cs typeface="+mn-cs"/>
                        </a:rPr>
                        <a:t>0.00</a:t>
                      </a: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23.99</a:t>
                      </a:r>
                      <a:endParaRPr lang="en-US" sz="1800" b="0" i="0" u="none" strike="noStrike" kern="1200" dirty="0">
                        <a:solidFill>
                          <a:schemeClr val="dk1"/>
                        </a:solidFill>
                        <a:latin typeface="Consolas"/>
                        <a:ea typeface="+mn-ea"/>
                        <a:cs typeface="+mn-cs"/>
                      </a:endParaRPr>
                    </a:p>
                  </a:txBody>
                  <a:tcPr/>
                </a:tc>
                <a:extLst>
                  <a:ext uri="{0D108BD9-81ED-4DB2-BD59-A6C34878D82A}">
                    <a16:rowId xmlns:a16="http://schemas.microsoft.com/office/drawing/2014/main" val="1221919101"/>
                  </a:ext>
                </a:extLst>
              </a:tr>
              <a:tr h="370840">
                <a:tc>
                  <a:txBody>
                    <a:bodyPr/>
                    <a:lstStyle/>
                    <a:p>
                      <a:r>
                        <a:rPr lang="en-US" dirty="0"/>
                        <a:t>Amount</a:t>
                      </a: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88.35</a:t>
                      </a:r>
                      <a:endParaRPr lang="en-US" sz="1800" b="0" i="0" u="none" strike="noStrike" kern="1200" dirty="0">
                        <a:solidFill>
                          <a:schemeClr val="dk1"/>
                        </a:solidFill>
                        <a:latin typeface="Consolas"/>
                        <a:ea typeface="+mn-ea"/>
                        <a:cs typeface="+mn-cs"/>
                      </a:endParaRPr>
                    </a:p>
                  </a:txBody>
                  <a:tcPr/>
                </a:tc>
                <a:tc>
                  <a:txBody>
                    <a:bodyPr/>
                    <a:lstStyle/>
                    <a:p>
                      <a:pPr marL="0" lvl="0" algn="l" defTabSz="457200" rtl="0" eaLnBrk="1" latinLnBrk="0" hangingPunct="1">
                        <a:buNone/>
                      </a:pPr>
                      <a:r>
                        <a:rPr lang="en-US" sz="1800" b="0" i="0" u="none" strike="noStrike" kern="1200">
                          <a:solidFill>
                            <a:schemeClr val="dk1"/>
                          </a:solidFill>
                          <a:latin typeface="Consolas"/>
                          <a:ea typeface="+mn-ea"/>
                          <a:cs typeface="+mn-cs"/>
                        </a:rPr>
                        <a:t>1</a:t>
                      </a:r>
                      <a:endParaRPr lang="en-US" sz="1800" b="0" i="0" u="none" strike="noStrike" kern="1200" dirty="0">
                        <a:solidFill>
                          <a:schemeClr val="dk1"/>
                        </a:solidFill>
                        <a:latin typeface="Consolas"/>
                        <a:ea typeface="+mn-ea"/>
                        <a:cs typeface="+mn-cs"/>
                      </a:endParaRP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62560.07</a:t>
                      </a:r>
                      <a:endParaRPr lang="en-US" sz="1800" b="0" i="0" u="none" strike="noStrike" kern="1200">
                        <a:solidFill>
                          <a:schemeClr val="dk1"/>
                        </a:solidFill>
                        <a:latin typeface="Consolas"/>
                        <a:ea typeface="+mn-ea"/>
                        <a:cs typeface="+mn-cs"/>
                      </a:endParaRP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16.98</a:t>
                      </a:r>
                      <a:endParaRPr lang="en-US" sz="1800" b="0" i="0" u="none" strike="noStrike" kern="1200">
                        <a:solidFill>
                          <a:schemeClr val="dk1"/>
                        </a:solidFill>
                        <a:latin typeface="Consolas"/>
                        <a:ea typeface="+mn-ea"/>
                        <a:cs typeface="+mn-cs"/>
                      </a:endParaRPr>
                    </a:p>
                  </a:txBody>
                  <a:tcPr/>
                </a:tc>
                <a:extLst>
                  <a:ext uri="{0D108BD9-81ED-4DB2-BD59-A6C34878D82A}">
                    <a16:rowId xmlns:a16="http://schemas.microsoft.com/office/drawing/2014/main" val="3598625743"/>
                  </a:ext>
                </a:extLst>
              </a:tr>
              <a:tr h="370840">
                <a:tc>
                  <a:txBody>
                    <a:bodyPr/>
                    <a:lstStyle/>
                    <a:p>
                      <a:r>
                        <a:rPr lang="en-US" dirty="0"/>
                        <a:t>Time</a:t>
                      </a: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94813.86</a:t>
                      </a:r>
                      <a:endParaRPr lang="en-US" sz="1800" b="0" i="0" u="none" strike="noStrike" kern="1200">
                        <a:solidFill>
                          <a:schemeClr val="dk1"/>
                        </a:solidFill>
                        <a:latin typeface="Consolas"/>
                        <a:ea typeface="+mn-ea"/>
                        <a:cs typeface="+mn-cs"/>
                      </a:endParaRP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163152</a:t>
                      </a:r>
                      <a:endParaRPr lang="en-US" sz="1800" b="0" i="0" u="none" strike="noStrike" kern="1200">
                        <a:solidFill>
                          <a:schemeClr val="dk1"/>
                        </a:solidFill>
                        <a:latin typeface="Consolas"/>
                        <a:ea typeface="+mn-ea"/>
                        <a:cs typeface="+mn-cs"/>
                      </a:endParaRP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2255124006.20</a:t>
                      </a:r>
                      <a:endParaRPr lang="en-US" sz="1800" b="0" i="0" u="none" strike="noStrike" kern="1200">
                        <a:solidFill>
                          <a:schemeClr val="dk1"/>
                        </a:solidFill>
                        <a:latin typeface="Consolas"/>
                        <a:ea typeface="+mn-ea"/>
                        <a:cs typeface="+mn-cs"/>
                      </a:endParaRPr>
                    </a:p>
                  </a:txBody>
                  <a:tcPr/>
                </a:tc>
                <a:tc>
                  <a:txBody>
                    <a:bodyPr/>
                    <a:lstStyle/>
                    <a:p>
                      <a:pPr marL="0" lvl="0" algn="l" defTabSz="457200" rtl="0" eaLnBrk="1" latinLnBrk="0" hangingPunct="1">
                        <a:buNone/>
                      </a:pPr>
                      <a:r>
                        <a:rPr lang="en-US" sz="1800" b="0" i="0" u="none" strike="noStrike" kern="1200" noProof="0">
                          <a:solidFill>
                            <a:schemeClr val="dk1"/>
                          </a:solidFill>
                          <a:latin typeface="Consolas"/>
                          <a:ea typeface="+mn-ea"/>
                          <a:cs typeface="+mn-cs"/>
                        </a:rPr>
                        <a:t>-0.036</a:t>
                      </a:r>
                      <a:endParaRPr lang="en-US" sz="1800" b="0" i="0" u="none" strike="noStrike" kern="1200">
                        <a:solidFill>
                          <a:schemeClr val="dk1"/>
                        </a:solidFill>
                        <a:latin typeface="Consolas"/>
                        <a:ea typeface="+mn-ea"/>
                        <a:cs typeface="+mn-cs"/>
                      </a:endParaRPr>
                    </a:p>
                  </a:txBody>
                  <a:tcPr/>
                </a:tc>
                <a:extLst>
                  <a:ext uri="{0D108BD9-81ED-4DB2-BD59-A6C34878D82A}">
                    <a16:rowId xmlns:a16="http://schemas.microsoft.com/office/drawing/2014/main" val="2402918197"/>
                  </a:ext>
                </a:extLst>
              </a:tr>
              <a:tr h="370840">
                <a:tc>
                  <a:txBody>
                    <a:bodyPr/>
                    <a:lstStyle/>
                    <a:p>
                      <a:r>
                        <a:rPr lang="en-US" dirty="0"/>
                        <a:t>V4</a:t>
                      </a:r>
                    </a:p>
                  </a:txBody>
                  <a:tcPr/>
                </a:tc>
                <a:tc>
                  <a:txBody>
                    <a:bodyPr/>
                    <a:lstStyle/>
                    <a:p>
                      <a:pPr marL="0" lvl="0" algn="l" defTabSz="457200">
                        <a:buNone/>
                      </a:pPr>
                      <a:r>
                        <a:rPr lang="en-US" sz="1800" b="0" i="0" u="none" strike="noStrike" kern="1200" noProof="0">
                          <a:latin typeface="Consolas"/>
                        </a:rPr>
                        <a:t>0.00</a:t>
                      </a:r>
                      <a:endParaRPr lang="en-US"/>
                    </a:p>
                  </a:txBody>
                  <a:tcPr/>
                </a:tc>
                <a:tc>
                  <a:txBody>
                    <a:bodyPr/>
                    <a:lstStyle/>
                    <a:p>
                      <a:pPr marL="0" lvl="0" algn="l" defTabSz="457200">
                        <a:buNone/>
                      </a:pPr>
                      <a:r>
                        <a:rPr lang="en-US" sz="1800" b="0" i="0" u="none" strike="noStrike" kern="1200" noProof="0">
                          <a:latin typeface="Consolas"/>
                        </a:rPr>
                        <a:t>-0.84</a:t>
                      </a:r>
                      <a:endParaRPr lang="en-US"/>
                    </a:p>
                  </a:txBody>
                  <a:tcPr/>
                </a:tc>
                <a:tc>
                  <a:txBody>
                    <a:bodyPr/>
                    <a:lstStyle/>
                    <a:p>
                      <a:pPr marL="0" lvl="0" algn="l" defTabSz="457200">
                        <a:buNone/>
                      </a:pPr>
                      <a:r>
                        <a:rPr lang="en-US" sz="1800" b="0" i="0" u="none" strike="noStrike" kern="1200" noProof="0">
                          <a:latin typeface="Consolas"/>
                        </a:rPr>
                        <a:t>2.00</a:t>
                      </a:r>
                      <a:endParaRPr lang="en-US"/>
                    </a:p>
                  </a:txBody>
                  <a:tcPr/>
                </a:tc>
                <a:tc>
                  <a:txBody>
                    <a:bodyPr/>
                    <a:lstStyle/>
                    <a:p>
                      <a:pPr marL="0" lvl="0" algn="l" defTabSz="457200">
                        <a:buNone/>
                      </a:pPr>
                      <a:r>
                        <a:rPr lang="en-US" sz="1800" b="0" i="0" u="none" strike="noStrike" kern="1200" noProof="0">
                          <a:latin typeface="Consolas"/>
                        </a:rPr>
                        <a:t>0.68</a:t>
                      </a:r>
                      <a:endParaRPr lang="en-US"/>
                    </a:p>
                  </a:txBody>
                  <a:tcPr/>
                </a:tc>
                <a:extLst>
                  <a:ext uri="{0D108BD9-81ED-4DB2-BD59-A6C34878D82A}">
                    <a16:rowId xmlns:a16="http://schemas.microsoft.com/office/drawing/2014/main" val="2152159684"/>
                  </a:ext>
                </a:extLst>
              </a:tr>
              <a:tr h="370840">
                <a:tc>
                  <a:txBody>
                    <a:bodyPr/>
                    <a:lstStyle/>
                    <a:p>
                      <a:r>
                        <a:rPr lang="en-US" dirty="0"/>
                        <a:t>V9</a:t>
                      </a:r>
                    </a:p>
                  </a:txBody>
                  <a:tcPr/>
                </a:tc>
                <a:tc>
                  <a:txBody>
                    <a:bodyPr/>
                    <a:lstStyle/>
                    <a:p>
                      <a:pPr marL="0" lvl="0" algn="l" defTabSz="457200">
                        <a:buNone/>
                      </a:pPr>
                      <a:r>
                        <a:rPr lang="en-US" sz="1800" b="0" i="0" u="none" strike="noStrike" kern="1200" noProof="0">
                          <a:latin typeface="Consolas"/>
                        </a:rPr>
                        <a:t>0.00</a:t>
                      </a:r>
                      <a:endParaRPr lang="en-US"/>
                    </a:p>
                  </a:txBody>
                  <a:tcPr/>
                </a:tc>
                <a:tc>
                  <a:txBody>
                    <a:bodyPr/>
                    <a:lstStyle/>
                    <a:p>
                      <a:pPr marL="0" lvl="0" algn="l" defTabSz="457200">
                        <a:buNone/>
                      </a:pPr>
                      <a:r>
                        <a:rPr lang="en-US" sz="1800" b="0" i="0" u="none" strike="noStrike" kern="1200" noProof="0">
                          <a:latin typeface="Consolas"/>
                        </a:rPr>
                        <a:t>0.17</a:t>
                      </a:r>
                      <a:endParaRPr lang="en-US"/>
                    </a:p>
                  </a:txBody>
                  <a:tcPr/>
                </a:tc>
                <a:tc>
                  <a:txBody>
                    <a:bodyPr/>
                    <a:lstStyle/>
                    <a:p>
                      <a:pPr marL="0" lvl="0" algn="l" defTabSz="457200">
                        <a:buNone/>
                      </a:pPr>
                      <a:r>
                        <a:rPr lang="en-US" sz="1800" b="0" i="0" u="none" strike="noStrike" kern="1200" noProof="0">
                          <a:latin typeface="Consolas"/>
                        </a:rPr>
                        <a:t>1.21</a:t>
                      </a:r>
                      <a:endParaRPr lang="en-US"/>
                    </a:p>
                  </a:txBody>
                  <a:tcPr/>
                </a:tc>
                <a:tc>
                  <a:txBody>
                    <a:bodyPr/>
                    <a:lstStyle/>
                    <a:p>
                      <a:pPr marL="0" lvl="0" algn="l" defTabSz="457200">
                        <a:buNone/>
                      </a:pPr>
                      <a:r>
                        <a:rPr lang="en-US" sz="1800" b="0" i="0" u="none" strike="noStrike" kern="1200" noProof="0">
                          <a:latin typeface="Consolas"/>
                        </a:rPr>
                        <a:t>0.55</a:t>
                      </a:r>
                      <a:endParaRPr lang="en-US"/>
                    </a:p>
                  </a:txBody>
                  <a:tcPr/>
                </a:tc>
                <a:extLst>
                  <a:ext uri="{0D108BD9-81ED-4DB2-BD59-A6C34878D82A}">
                    <a16:rowId xmlns:a16="http://schemas.microsoft.com/office/drawing/2014/main" val="3296503408"/>
                  </a:ext>
                </a:extLst>
              </a:tr>
            </a:tbl>
          </a:graphicData>
        </a:graphic>
      </p:graphicFrame>
    </p:spTree>
    <p:extLst>
      <p:ext uri="{BB962C8B-B14F-4D97-AF65-F5344CB8AC3E}">
        <p14:creationId xmlns:p14="http://schemas.microsoft.com/office/powerpoint/2010/main" val="159972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1CC3-D3F3-4787-B662-404076499F49}"/>
              </a:ext>
            </a:extLst>
          </p:cNvPr>
          <p:cNvSpPr>
            <a:spLocks noGrp="1"/>
          </p:cNvSpPr>
          <p:nvPr>
            <p:ph type="title"/>
          </p:nvPr>
        </p:nvSpPr>
        <p:spPr/>
        <p:txBody>
          <a:bodyPr/>
          <a:lstStyle/>
          <a:p>
            <a:r>
              <a:rPr lang="en-US"/>
              <a:t>PMF: Fraud and Others</a:t>
            </a:r>
          </a:p>
        </p:txBody>
      </p:sp>
      <p:pic>
        <p:nvPicPr>
          <p:cNvPr id="4" name="Picture 4" descr="A picture containing graphical user interface&#10;&#10;Description automatically generated">
            <a:extLst>
              <a:ext uri="{FF2B5EF4-FFF2-40B4-BE49-F238E27FC236}">
                <a16:creationId xmlns:a16="http://schemas.microsoft.com/office/drawing/2014/main" id="{35A066A3-D5F5-4A83-9F54-39E9C0C0E8B4}"/>
              </a:ext>
            </a:extLst>
          </p:cNvPr>
          <p:cNvPicPr>
            <a:picLocks noChangeAspect="1"/>
          </p:cNvPicPr>
          <p:nvPr/>
        </p:nvPicPr>
        <p:blipFill>
          <a:blip r:embed="rId3"/>
          <a:stretch>
            <a:fillRect/>
          </a:stretch>
        </p:blipFill>
        <p:spPr>
          <a:xfrm>
            <a:off x="306860" y="3661503"/>
            <a:ext cx="5760308" cy="2871319"/>
          </a:xfrm>
          <a:prstGeom prst="rect">
            <a:avLst/>
          </a:prstGeom>
        </p:spPr>
      </p:pic>
      <p:pic>
        <p:nvPicPr>
          <p:cNvPr id="5" name="Picture 6" descr="Graphical user interface&#10;&#10;Description automatically generated">
            <a:extLst>
              <a:ext uri="{FF2B5EF4-FFF2-40B4-BE49-F238E27FC236}">
                <a16:creationId xmlns:a16="http://schemas.microsoft.com/office/drawing/2014/main" id="{5717C3A8-3360-42ED-ABB0-A3875420D094}"/>
              </a:ext>
            </a:extLst>
          </p:cNvPr>
          <p:cNvPicPr>
            <a:picLocks noChangeAspect="1"/>
          </p:cNvPicPr>
          <p:nvPr/>
        </p:nvPicPr>
        <p:blipFill>
          <a:blip r:embed="rId4"/>
          <a:stretch>
            <a:fillRect/>
          </a:stretch>
        </p:blipFill>
        <p:spPr>
          <a:xfrm>
            <a:off x="6124833" y="3666105"/>
            <a:ext cx="5595552" cy="2862116"/>
          </a:xfrm>
          <a:prstGeom prst="rect">
            <a:avLst/>
          </a:prstGeom>
        </p:spPr>
      </p:pic>
      <p:sp>
        <p:nvSpPr>
          <p:cNvPr id="9" name="Text Placeholder 10">
            <a:extLst>
              <a:ext uri="{FF2B5EF4-FFF2-40B4-BE49-F238E27FC236}">
                <a16:creationId xmlns:a16="http://schemas.microsoft.com/office/drawing/2014/main" id="{EBFA95D0-94E7-4776-A6BC-331A794E3A14}"/>
              </a:ext>
            </a:extLst>
          </p:cNvPr>
          <p:cNvSpPr txBox="1">
            <a:spLocks/>
          </p:cNvSpPr>
          <p:nvPr/>
        </p:nvSpPr>
        <p:spPr>
          <a:xfrm>
            <a:off x="736840" y="3093511"/>
            <a:ext cx="5212870" cy="576263"/>
          </a:xfrm>
          <a:prstGeom prst="rect">
            <a:avLst/>
          </a:prstGeom>
        </p:spPr>
        <p:txBody>
          <a:bodyPr lIns="91440" tIns="45720" rIns="91440" bIns="45720" anchor="t"/>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a:solidFill>
                  <a:schemeClr val="accent1"/>
                </a:solidFill>
              </a:rPr>
              <a:t>Time</a:t>
            </a:r>
          </a:p>
        </p:txBody>
      </p:sp>
      <p:sp>
        <p:nvSpPr>
          <p:cNvPr id="10" name="Text Placeholder 10">
            <a:extLst>
              <a:ext uri="{FF2B5EF4-FFF2-40B4-BE49-F238E27FC236}">
                <a16:creationId xmlns:a16="http://schemas.microsoft.com/office/drawing/2014/main" id="{F1ECCC85-1CC6-4A26-9D1A-AE4EFE465D6C}"/>
              </a:ext>
            </a:extLst>
          </p:cNvPr>
          <p:cNvSpPr txBox="1">
            <a:spLocks/>
          </p:cNvSpPr>
          <p:nvPr/>
        </p:nvSpPr>
        <p:spPr>
          <a:xfrm>
            <a:off x="6441542" y="3093511"/>
            <a:ext cx="5212870" cy="576263"/>
          </a:xfrm>
          <a:prstGeom prst="rect">
            <a:avLst/>
          </a:prstGeom>
        </p:spPr>
        <p:txBody>
          <a:bodyPr lIns="91440" tIns="45720" rIns="91440" bIns="45720" anchor="t"/>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None/>
            </a:pPr>
            <a:r>
              <a:rPr lang="en-US">
                <a:solidFill>
                  <a:schemeClr val="accent1"/>
                </a:solidFill>
              </a:rPr>
              <a:t>Amount</a:t>
            </a:r>
          </a:p>
        </p:txBody>
      </p:sp>
    </p:spTree>
    <p:extLst>
      <p:ext uri="{BB962C8B-B14F-4D97-AF65-F5344CB8AC3E}">
        <p14:creationId xmlns:p14="http://schemas.microsoft.com/office/powerpoint/2010/main" val="317878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4B6B32-51C7-45D7-AF4D-D37B2816F6B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CDF</a:t>
            </a:r>
          </a:p>
        </p:txBody>
      </p:sp>
      <p:sp>
        <p:nvSpPr>
          <p:cNvPr id="6" name="Content Placeholder 5">
            <a:extLst>
              <a:ext uri="{FF2B5EF4-FFF2-40B4-BE49-F238E27FC236}">
                <a16:creationId xmlns:a16="http://schemas.microsoft.com/office/drawing/2014/main" id="{A57958CD-5068-470E-81DA-7C89B3F9F620}"/>
              </a:ext>
            </a:extLst>
          </p:cNvPr>
          <p:cNvSpPr>
            <a:spLocks noGrp="1"/>
          </p:cNvSpPr>
          <p:nvPr>
            <p:ph sz="half" idx="2"/>
          </p:nvPr>
        </p:nvSpPr>
        <p:spPr>
          <a:xfrm>
            <a:off x="8382055" y="4591665"/>
            <a:ext cx="3161016" cy="1622322"/>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Because the CDF is not a straight line, the distribution is not </a:t>
            </a:r>
            <a:r>
              <a:rPr lang="en-US" b="0" i="0" kern="1200" cap="all">
                <a:solidFill>
                  <a:schemeClr val="accent1">
                    <a:lumMod val="60000"/>
                    <a:lumOff val="40000"/>
                  </a:schemeClr>
                </a:solidFill>
                <a:latin typeface="+mn-lt"/>
                <a:ea typeface="+mn-ea"/>
                <a:cs typeface="+mn-cs"/>
              </a:rPr>
              <a:t>uniform</a:t>
            </a:r>
            <a:r>
              <a:rPr lang="en-US" cap="all">
                <a:solidFill>
                  <a:schemeClr val="accent1">
                    <a:lumMod val="60000"/>
                    <a:lumOff val="40000"/>
                  </a:schemeClr>
                </a:solidFill>
              </a:rPr>
              <a:t>.</a:t>
            </a:r>
            <a:endParaRPr lang="en-US" b="0" i="0" kern="1200" cap="all" dirty="0">
              <a:solidFill>
                <a:schemeClr val="accent1">
                  <a:lumMod val="60000"/>
                  <a:lumOff val="40000"/>
                </a:schemeClr>
              </a:solidFill>
              <a:latin typeface="+mn-lt"/>
              <a:ea typeface="+mn-ea"/>
              <a:cs typeface="+mn-cs"/>
            </a:endParaRPr>
          </a:p>
        </p:txBody>
      </p:sp>
      <p:grpSp>
        <p:nvGrpSpPr>
          <p:cNvPr id="10"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4" descr="Shape&#10;&#10;Description automatically generated">
            <a:extLst>
              <a:ext uri="{FF2B5EF4-FFF2-40B4-BE49-F238E27FC236}">
                <a16:creationId xmlns:a16="http://schemas.microsoft.com/office/drawing/2014/main" id="{9ED00D50-D64B-470C-92EB-BE3BE1AF510A}"/>
              </a:ext>
            </a:extLst>
          </p:cNvPr>
          <p:cNvPicPr>
            <a:picLocks noGrp="1" noChangeAspect="1"/>
          </p:cNvPicPr>
          <p:nvPr>
            <p:ph sz="half" idx="1"/>
          </p:nvPr>
        </p:nvPicPr>
        <p:blipFill>
          <a:blip r:embed="rId4"/>
          <a:stretch>
            <a:fillRect/>
          </a:stretch>
        </p:blipFill>
        <p:spPr>
          <a:xfrm>
            <a:off x="1109763" y="1242325"/>
            <a:ext cx="6443180" cy="4373350"/>
          </a:xfrm>
          <a:prstGeom prst="rect">
            <a:avLst/>
          </a:prstGeom>
        </p:spPr>
      </p:pic>
    </p:spTree>
    <p:extLst>
      <p:ext uri="{BB962C8B-B14F-4D97-AF65-F5344CB8AC3E}">
        <p14:creationId xmlns:p14="http://schemas.microsoft.com/office/powerpoint/2010/main" val="387563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Credit Card Fraud</vt:lpstr>
      <vt:lpstr>statistical questions</vt:lpstr>
      <vt:lpstr>Data Set</vt:lpstr>
      <vt:lpstr>Variables</vt:lpstr>
      <vt:lpstr>Variable Histograms</vt:lpstr>
      <vt:lpstr>Variable Histograms</vt:lpstr>
      <vt:lpstr>Descriptive Characteristics</vt:lpstr>
      <vt:lpstr>PMF: Fraud and Others</vt:lpstr>
      <vt:lpstr>CDF</vt:lpstr>
      <vt:lpstr>Analytical Distribution</vt:lpstr>
      <vt:lpstr>Scatter Plots</vt:lpstr>
      <vt:lpstr>Hypothesis Testing - Correlation</vt:lpstr>
      <vt:lpstr>Regression Analysis (Logistic Regression)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482</cp:revision>
  <dcterms:created xsi:type="dcterms:W3CDTF">2013-07-15T20:26:40Z</dcterms:created>
  <dcterms:modified xsi:type="dcterms:W3CDTF">2020-11-20T20:13:16Z</dcterms:modified>
</cp:coreProperties>
</file>