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64" r:id="rId7"/>
    <p:sldId id="265" r:id="rId8"/>
    <p:sldId id="270" r:id="rId9"/>
    <p:sldId id="266" r:id="rId10"/>
    <p:sldId id="267" r:id="rId11"/>
    <p:sldId id="268" r:id="rId12"/>
    <p:sldId id="261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8C5367-02AE-4DDE-A0FB-1B55B7E6F67F}" v="160" dt="2021-10-10T01:41:06.443"/>
    <p1510:client id="{952566B2-8903-4AFF-9AB4-D4290F1C31BC}" v="622" dt="2021-10-10T21:41:30.264"/>
    <p1510:client id="{E4D0968B-6E77-4BED-8038-6AC3218150A9}" v="46" dt="2021-10-10T01:25:08.0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00" d="100"/>
          <a:sy n="100" d="100"/>
        </p:scale>
        <p:origin x="-120" y="-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A76F12D-2985-47C3-A07C-9F03DD159D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F83A19-1DC2-46DB-B3A1-ECF7C417E9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919E1-43AC-4CED-9500-DF4C100BDBF7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3D6289-F1C3-4041-A186-E428808BD1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17ECA2-D3CC-4290-9914-977FED6D365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98A85-43CB-4CDC-8FF1-647F52B29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91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B7A66-B7EB-42C9-B5DD-873741A09959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B4569-3B6E-468D-B981-DA515F47B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08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B4569-3B6E-468D-B981-DA515F47BC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69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64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945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259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3692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724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4698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255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211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03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41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029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073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858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129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509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831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588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826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ts.gov/content/us-air-carrier-safety-dat" TargetMode="External"/><Relationship Id="rId2" Type="http://schemas.openxmlformats.org/officeDocument/2006/relationships/hyperlink" Target="https://www.iihs.org/topics/fatality-statistic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RachelONelson/airline-safety" TargetMode="External"/><Relationship Id="rId5" Type="http://schemas.openxmlformats.org/officeDocument/2006/relationships/hyperlink" Target="http://www.baaa-acro.com/statistics" TargetMode="External"/><Relationship Id="rId4" Type="http://schemas.openxmlformats.org/officeDocument/2006/relationships/hyperlink" Target="http://web.mit.edu/airlinedata/www/2019%2012%20Month%20Documents/Traffic%20and%20Capacity/System%20Total/Passenger%20Revenue%20--%20Total%20System%20Operations.ht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Plane on tarmac">
            <a:extLst>
              <a:ext uri="{FF2B5EF4-FFF2-40B4-BE49-F238E27FC236}">
                <a16:creationId xmlns:a16="http://schemas.microsoft.com/office/drawing/2014/main" id="{EAFB45FF-CFEC-4B3A-9C49-F7F4F6AE18C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5584" r="-2" b="1001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6" name="Group 8">
            <a:extLst>
              <a:ext uri="{FF2B5EF4-FFF2-40B4-BE49-F238E27FC236}">
                <a16:creationId xmlns:a16="http://schemas.microsoft.com/office/drawing/2014/main" id="{503816F2-40D5-4C23-AF57-063E39236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DBF222D0-66E9-48F8-B249-75AF858DF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5312FABD-B1AF-4E20-A8BF-0A6F0C42C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E6E2E6E5-F3C0-4B1A-8CEF-1F057A280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850A45DB-9259-4551-88A8-0D3D3E4FD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615A3848-AC67-4C67-A516-2823179F0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13BA5F40-CE6A-44DD-BBCE-EA36A12F3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0752FD7-76EF-4EBF-8807-5A08A9C8E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>
            <a:normAutofit/>
          </a:bodyPr>
          <a:lstStyle/>
          <a:p>
            <a:r>
              <a:rPr lang="en-US" dirty="0"/>
              <a:t>Airline Safety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8D8C1-1062-49B2-BB56-D9F8E5DA6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>
            <a:normAutofit/>
          </a:bodyPr>
          <a:lstStyle/>
          <a:p>
            <a:r>
              <a:rPr lang="en-US" dirty="0"/>
              <a:t>An Analytic Overview</a:t>
            </a:r>
          </a:p>
          <a:p>
            <a:r>
              <a:rPr lang="en-US" sz="2000" i="1" dirty="0"/>
              <a:t>Presented by: Rachel Nelson</a:t>
            </a:r>
          </a:p>
          <a:p>
            <a:r>
              <a:rPr lang="en-US" sz="1200" b="1" dirty="0">
                <a:ea typeface="+mn-lt"/>
                <a:cs typeface="+mn-lt"/>
              </a:rPr>
              <a:t>Assignment: 3.3 Project Task 2: Executive Summary</a:t>
            </a:r>
            <a:endParaRPr lang="en-US" sz="1200" b="1"/>
          </a:p>
        </p:txBody>
      </p:sp>
    </p:spTree>
    <p:extLst>
      <p:ext uri="{BB962C8B-B14F-4D97-AF65-F5344CB8AC3E}">
        <p14:creationId xmlns:p14="http://schemas.microsoft.com/office/powerpoint/2010/main" val="4262868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C2C43-9C2D-43D5-8A57-44F67DD7C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1CC3A-C5D8-4D04-8732-DA4EE8940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Data Source: </a:t>
            </a:r>
            <a:endParaRPr lang="en-US"/>
          </a:p>
          <a:p>
            <a:pPr lvl="1">
              <a:buClr>
                <a:srgbClr val="1287C3"/>
              </a:buClr>
            </a:pPr>
            <a:r>
              <a:rPr lang="en-US" dirty="0"/>
              <a:t>airline-safety - Downloaded from: Aviation Safety Network                                                                           </a:t>
            </a:r>
          </a:p>
          <a:p>
            <a:pPr>
              <a:buClr>
                <a:srgbClr val="1287C3"/>
              </a:buClr>
            </a:pPr>
            <a:r>
              <a:rPr lang="en-US" dirty="0"/>
              <a:t>Supplemental Data Sources: </a:t>
            </a:r>
          </a:p>
          <a:p>
            <a:pPr lvl="1">
              <a:buClr>
                <a:srgbClr val="1287C3"/>
              </a:buClr>
            </a:pPr>
            <a:r>
              <a:rPr lang="en-US" dirty="0"/>
              <a:t>Motor Crashes - Downloaded from: </a:t>
            </a:r>
            <a:r>
              <a:rPr lang="en-US" dirty="0">
                <a:hlinkClick r:id="rId2"/>
              </a:rPr>
              <a:t>https://www.iihs.org/topics/fatality-statistics</a:t>
            </a:r>
            <a:endParaRPr lang="en-US" dirty="0"/>
          </a:p>
          <a:p>
            <a:pPr lvl="1">
              <a:buClr>
                <a:srgbClr val="1287C3"/>
              </a:buClr>
            </a:pPr>
            <a:r>
              <a:rPr lang="en-US" dirty="0"/>
              <a:t>U.S. Air Carrier Safety Data - Downloaded from: </a:t>
            </a:r>
            <a:r>
              <a:rPr lang="en-US" dirty="0">
                <a:hlinkClick r:id="rId3"/>
              </a:rPr>
              <a:t>https://www.bts.gov/content/us-air-carrier-safety-dat</a:t>
            </a:r>
            <a:endParaRPr lang="en-US" dirty="0"/>
          </a:p>
          <a:p>
            <a:pPr lvl="1">
              <a:buClr>
                <a:srgbClr val="1287C3"/>
              </a:buClr>
            </a:pPr>
            <a:r>
              <a:rPr lang="en-US" dirty="0">
                <a:ea typeface="+mn-lt"/>
                <a:cs typeface="+mn-lt"/>
              </a:rPr>
              <a:t>Passenger Revenue -- Total System Operations - Downloaded from: </a:t>
            </a:r>
            <a:r>
              <a:rPr lang="en-US" u="sng" dirty="0">
                <a:ea typeface="+mn-lt"/>
                <a:cs typeface="+mn-lt"/>
                <a:hlinkClick r:id="rId4"/>
              </a:rPr>
              <a:t>MIT </a:t>
            </a:r>
            <a:endParaRPr lang="en-US"/>
          </a:p>
          <a:p>
            <a:pPr lvl="1">
              <a:buClr>
                <a:srgbClr val="1287C3"/>
              </a:buClr>
            </a:pPr>
            <a:r>
              <a:rPr lang="en-US" dirty="0">
                <a:ea typeface="+mn-lt"/>
                <a:cs typeface="+mn-lt"/>
              </a:rPr>
              <a:t>Crashes Per Year/Fatalities Per Year - Downloaded from: </a:t>
            </a:r>
            <a:r>
              <a:rPr lang="en-US" u="sng" dirty="0">
                <a:ea typeface="+mn-lt"/>
                <a:cs typeface="+mn-lt"/>
                <a:hlinkClick r:id="rId5"/>
              </a:rPr>
              <a:t>Statistics</a:t>
            </a:r>
            <a:r>
              <a:rPr lang="en-US" dirty="0">
                <a:ea typeface="+mn-lt"/>
                <a:cs typeface="+mn-lt"/>
              </a:rPr>
              <a:t>, Bureau of Aircraft Accident Archives</a:t>
            </a:r>
            <a:endParaRPr lang="en-US" dirty="0"/>
          </a:p>
          <a:p>
            <a:pPr lvl="1">
              <a:buClr>
                <a:srgbClr val="1287C3"/>
              </a:buClr>
            </a:pPr>
            <a:endParaRPr lang="en-US" dirty="0"/>
          </a:p>
          <a:p>
            <a:pPr>
              <a:buClr>
                <a:srgbClr val="1287C3"/>
              </a:buClr>
            </a:pPr>
            <a:r>
              <a:rPr lang="en-US" dirty="0"/>
              <a:t>GitHub Repository: </a:t>
            </a:r>
          </a:p>
          <a:p>
            <a:pPr lvl="1">
              <a:buClr>
                <a:srgbClr val="1287C3"/>
              </a:buClr>
            </a:pPr>
            <a:r>
              <a:rPr lang="en-US" dirty="0">
                <a:hlinkClick r:id="rId6"/>
              </a:rPr>
              <a:t>https://github.com/RachelONelson/airline-safety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172297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0C9A0E-D292-414E-944D-10B1A1A8C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en-US" sz="3200">
                <a:solidFill>
                  <a:srgbClr val="FFFFFF"/>
                </a:solidFill>
              </a:rPr>
              <a:t>Airline Safety - Overview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40E46-1670-42E6-81DF-63F4C1D36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106" y="685801"/>
            <a:ext cx="6385918" cy="5105400"/>
          </a:xfrm>
        </p:spPr>
        <p:txBody>
          <a:bodyPr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Accident and Fatality rates show a decrease trend year over year</a:t>
            </a:r>
          </a:p>
          <a:p>
            <a:pPr>
              <a:buClr>
                <a:srgbClr val="1287C3"/>
              </a:buClr>
            </a:pPr>
            <a:r>
              <a:rPr lang="en-US" sz="2000" dirty="0">
                <a:ea typeface="+mn-lt"/>
                <a:cs typeface="+mn-lt"/>
              </a:rPr>
              <a:t>Passenger Revenue are showing an upward trend year over year and are forecasted to continue to show a positive increase</a:t>
            </a:r>
          </a:p>
          <a:p>
            <a:pPr>
              <a:buClr>
                <a:srgbClr val="1287C3"/>
              </a:buClr>
            </a:pPr>
            <a:endParaRPr lang="en-US" sz="2000" dirty="0">
              <a:ea typeface="+mn-lt"/>
              <a:cs typeface="+mn-lt"/>
            </a:endParaRPr>
          </a:p>
          <a:p>
            <a:pPr>
              <a:buClr>
                <a:srgbClr val="1287C3"/>
              </a:buClr>
            </a:pPr>
            <a:endParaRPr lang="en-US" sz="2000" dirty="0"/>
          </a:p>
          <a:p>
            <a:pPr>
              <a:buClr>
                <a:srgbClr val="1287C3"/>
              </a:buClr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350629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779744-2FAF-45FF-8A68-2CC99C119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742" y="648930"/>
            <a:ext cx="346128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Accident Rates Per Year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F5B7EA-20F7-41A1-A6EC-451C907BB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41742" y="3996267"/>
            <a:ext cx="3461281" cy="18870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dirty="0"/>
              <a:t>Accident Rates have significantly decreased year over year since 1985. </a:t>
            </a:r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0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CBA718DA-C14C-40CE-946C-BC50D6227EC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r="1457" b="-227"/>
          <a:stretch/>
        </p:blipFill>
        <p:spPr>
          <a:xfrm>
            <a:off x="1254897" y="1011765"/>
            <a:ext cx="5565786" cy="455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237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5FF890B-3CE7-403A-AECE-2DE04FC7A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99A4E160-6CFD-4514-9E20-CA6692CCD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3DCD16F5-8D15-45FD-BA62-ADAC08183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E7CFAF28-6FDA-4C2C-BE51-123D1115F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1FD12703-0627-4991-B2A4-F96519F90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A5758E0B-DF61-40A8-B765-BC6841906A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3E063A1F-9566-4436-B4E3-2890FBBC2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8A4A409-9242-444A-AC1F-809866828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ABF65108-5AB6-40BD-BCAF-526D8E309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C77C904B-BC3A-472F-BB70-8750D41E4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E910D569-2CFD-4010-B886-2F31BB8EC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5A816932-FBAD-46C0-AA92-336589A5A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3D914BDD-E5E0-4DFB-8072-5B498F94A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ED9E392E-46C2-4B84-A121-9B2BC452F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C10D580-D920-46A1-B29E-9448AFBDB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2812385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Fatality Rates Per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4A3C92-2CBC-44C5-9532-58F8E4D25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84310" y="2666999"/>
            <a:ext cx="2812387" cy="31242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dirty="0"/>
              <a:t>We also see a sharp decline in fatality rates year over year. These indicate that airline safety has increased despite small rises in 2014 and 2018.</a:t>
            </a:r>
            <a:endParaRPr lang="en-US"/>
          </a:p>
        </p:txBody>
      </p:sp>
      <p:sp>
        <p:nvSpPr>
          <p:cNvPr id="26" name="Rounded Rectangle 16">
            <a:extLst>
              <a:ext uri="{FF2B5EF4-FFF2-40B4-BE49-F238E27FC236}">
                <a16:creationId xmlns:a16="http://schemas.microsoft.com/office/drawing/2014/main" id="{21ECAAB0-702B-4C08-B30F-0AFAC3479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4489B7BC-3927-499D-908B-CA3A9331319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941202" y="1647813"/>
            <a:ext cx="6237359" cy="327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284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8AEBEFE2-515F-4B18-8468-97D8C7309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2A84A1C-64AD-4415-AC50-45FB65361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9CCB5DF-B7FE-4417-9B32-672497E3A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3C6EE6E1-4DD7-4FB0-9428-1B0064584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F19641FD-140C-4164-882A-1C36915F4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1B022741-DE93-4568-9EA7-CFDF6A7B4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0366A110-6771-478C-915F-09E3FC17DF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EDEBABB-CE9B-4BC9-A5F5-5B5B8CC58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2812386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/>
              <a:t>Crashes and Fatality Comparison</a:t>
            </a:r>
            <a:br>
              <a:rPr lang="en-US" sz="3000"/>
            </a:br>
            <a:r>
              <a:rPr lang="en-US" sz="3000"/>
              <a:t>1985-2018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A049BB-855D-430F-8947-5B829EFEF0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484311" y="2666999"/>
            <a:ext cx="2812386" cy="31242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dirty="0"/>
              <a:t>7,700 crashes resulting in 51,012 fatalities during the testing period (1985-2018). Crashes are strongly correlated with fatalities.</a:t>
            </a:r>
            <a:endParaRPr lang="en-US"/>
          </a:p>
        </p:txBody>
      </p:sp>
      <p:sp>
        <p:nvSpPr>
          <p:cNvPr id="21" name="Rounded Rectangle 6">
            <a:extLst>
              <a:ext uri="{FF2B5EF4-FFF2-40B4-BE49-F238E27FC236}">
                <a16:creationId xmlns:a16="http://schemas.microsoft.com/office/drawing/2014/main" id="{E9300062-3750-4DBC-AFC8-E9DC8EFA9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7552" y="648931"/>
            <a:ext cx="6917478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22A71599-1C5F-417F-AB45-FA08EDBD7B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07108" y="984608"/>
            <a:ext cx="4570130" cy="45701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8" descr="Chart&#10;&#10;Description automatically generated">
            <a:extLst>
              <a:ext uri="{FF2B5EF4-FFF2-40B4-BE49-F238E27FC236}">
                <a16:creationId xmlns:a16="http://schemas.microsoft.com/office/drawing/2014/main" id="{1C203AA2-20C1-4446-A087-FE5013E91F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8072" y="3072639"/>
            <a:ext cx="2449298" cy="21343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1312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2">
            <a:extLst>
              <a:ext uri="{FF2B5EF4-FFF2-40B4-BE49-F238E27FC236}">
                <a16:creationId xmlns:a16="http://schemas.microsoft.com/office/drawing/2014/main" id="{15FF890B-3CE7-403A-AECE-2DE04FC7A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99A4E160-6CFD-4514-9E20-CA6692CCD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3DCD16F5-8D15-45FD-BA62-ADAC08183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E7CFAF28-6FDA-4C2C-BE51-123D1115F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1FD12703-0627-4991-B2A4-F96519F90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A5758E0B-DF61-40A8-B765-BC6841906A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3E063A1F-9566-4436-B4E3-2890FBBC2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12" name="Group 20">
            <a:extLst>
              <a:ext uri="{FF2B5EF4-FFF2-40B4-BE49-F238E27FC236}">
                <a16:creationId xmlns:a16="http://schemas.microsoft.com/office/drawing/2014/main" id="{28A4A409-9242-444A-AC1F-809866828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ABF65108-5AB6-40BD-BCAF-526D8E309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C77C904B-BC3A-472F-BB70-8750D41E4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E910D569-2CFD-4010-B886-2F31BB8EC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5A816932-FBAD-46C0-AA92-336589A5A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3D914BDD-E5E0-4DFB-8072-5B498F94A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ED9E392E-46C2-4B84-A121-9B2BC452F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261AF21-836A-4133-83F4-C44CC7514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2812385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Passenger Revenue (Total Industry)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12873-2FD5-44D9-9018-B4F8B90FE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84310" y="2666999"/>
            <a:ext cx="2812387" cy="31242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dirty="0"/>
              <a:t>Using linear regression, we can forecast that passenger revenue will continue to increase for the next three years, showing continued growth in the industry.</a:t>
            </a:r>
            <a:endParaRPr lang="en-US"/>
          </a:p>
        </p:txBody>
      </p:sp>
      <p:sp>
        <p:nvSpPr>
          <p:cNvPr id="20" name="Rounded Rectangle 16">
            <a:extLst>
              <a:ext uri="{FF2B5EF4-FFF2-40B4-BE49-F238E27FC236}">
                <a16:creationId xmlns:a16="http://schemas.microsoft.com/office/drawing/2014/main" id="{21ECAAB0-702B-4C08-B30F-0AFAC3479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E284E2D3-E08F-4417-B837-3D12264617A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941202" y="1990867"/>
            <a:ext cx="6237359" cy="258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505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068A5A0-9390-4992-AA8D-1663D25B9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399" y="4562856"/>
            <a:ext cx="7413623" cy="8981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/>
              <a:t>Passenger Revenue by Airline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4C12B-6D26-4177-8BC3-9054E64C87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15377" y="5461005"/>
            <a:ext cx="6987645" cy="4233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lnSpc>
                <a:spcPct val="90000"/>
              </a:lnSpc>
              <a:buNone/>
            </a:pPr>
            <a:r>
              <a:rPr lang="en-US" sz="1100"/>
              <a:t>Alaska, American, Delta, Southwest and United airlines are showing increases in Passenger Revenue.</a:t>
            </a:r>
          </a:p>
        </p:txBody>
      </p:sp>
      <p:sp>
        <p:nvSpPr>
          <p:cNvPr id="18" name="Rounded Rectangle 6">
            <a:extLst>
              <a:ext uri="{FF2B5EF4-FFF2-40B4-BE49-F238E27FC236}">
                <a16:creationId xmlns:a16="http://schemas.microsoft.com/office/drawing/2014/main" id="{56E390B6-47E3-4ADD-9C03-196F64347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609600"/>
            <a:ext cx="7833360" cy="3633216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E676E54D-225E-491A-81D4-7C4B40619EC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180"/>
          <a:stretch/>
        </p:blipFill>
        <p:spPr>
          <a:xfrm>
            <a:off x="4045131" y="975360"/>
            <a:ext cx="7175863" cy="294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500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260ACC13-B825-49F3-93DE-C8B8F2FA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F947B31F-CA03-4793-845D-FD86BABC1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DCDDE94D-F78C-4A48-AEA6-E922FC99A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3445A886-F3CA-4DE4-90D7-535F9707B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A8999CB6-C053-418B-AE37-E470804D2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81EA3E26-BFCD-4396-AE8A-2A9828BFF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5F9BC582-73A6-4D8A-8738-E36476489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4C39A5A-6D63-4FAC-B6C2-D37778B97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55" name="Freeform 6">
              <a:extLst>
                <a:ext uri="{FF2B5EF4-FFF2-40B4-BE49-F238E27FC236}">
                  <a16:creationId xmlns:a16="http://schemas.microsoft.com/office/drawing/2014/main" id="{80E46C4F-3514-46CB-AE42-CB6078352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6" name="Freeform 7">
              <a:extLst>
                <a:ext uri="{FF2B5EF4-FFF2-40B4-BE49-F238E27FC236}">
                  <a16:creationId xmlns:a16="http://schemas.microsoft.com/office/drawing/2014/main" id="{E5084902-5C24-45E2-B5A3-092541E3C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57" name="Freeform 8">
              <a:extLst>
                <a:ext uri="{FF2B5EF4-FFF2-40B4-BE49-F238E27FC236}">
                  <a16:creationId xmlns:a16="http://schemas.microsoft.com/office/drawing/2014/main" id="{37FA1E91-A8BC-48A2-AC9A-E89FD9612F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58" name="Freeform 9">
              <a:extLst>
                <a:ext uri="{FF2B5EF4-FFF2-40B4-BE49-F238E27FC236}">
                  <a16:creationId xmlns:a16="http://schemas.microsoft.com/office/drawing/2014/main" id="{764E3167-8F97-4F74-BF1C-06B09CB712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9" name="Freeform 10">
              <a:extLst>
                <a:ext uri="{FF2B5EF4-FFF2-40B4-BE49-F238E27FC236}">
                  <a16:creationId xmlns:a16="http://schemas.microsoft.com/office/drawing/2014/main" id="{7008DBEC-8AE7-4A3E-92FB-A56EDF90D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60" name="Freeform 11">
              <a:extLst>
                <a:ext uri="{FF2B5EF4-FFF2-40B4-BE49-F238E27FC236}">
                  <a16:creationId xmlns:a16="http://schemas.microsoft.com/office/drawing/2014/main" id="{0A04160F-52CD-4394-AAF9-EE7B5A1F4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68AD257-20D5-4EE9-A67E-1702B6312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3496" y="685800"/>
            <a:ext cx="2543201" cy="17525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/>
              <a:t>Additional Data and Insights on Airline Safety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FAF42B2-A89C-4916-9942-3D740B387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4310" y="2666999"/>
            <a:ext cx="2812387" cy="31242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90000"/>
              </a:lnSpc>
              <a:buFont typeface="Arial"/>
              <a:buChar char="•"/>
            </a:pPr>
            <a:endParaRPr lang="en-US" sz="900"/>
          </a:p>
          <a:p>
            <a:pPr marL="285750" indent="-285750" algn="l">
              <a:lnSpc>
                <a:spcPct val="90000"/>
              </a:lnSpc>
              <a:buFont typeface="Arial"/>
              <a:buChar char="•"/>
            </a:pPr>
            <a:r>
              <a:rPr lang="en-US" sz="900"/>
              <a:t>There were 9404 total fatalities from 1985-2014</a:t>
            </a:r>
          </a:p>
          <a:p>
            <a:pPr marL="285750" indent="-285750" algn="l">
              <a:lnSpc>
                <a:spcPct val="90000"/>
              </a:lnSpc>
              <a:buFont typeface="Arial"/>
              <a:buChar char="•"/>
            </a:pPr>
            <a:r>
              <a:rPr lang="en-US" sz="900"/>
              <a:t>The number of fatalities had a large decrease from 1985-1999 to 2000-2014. This number of total fatalities decreased by half between the two time periods. </a:t>
            </a:r>
          </a:p>
          <a:p>
            <a:pPr marL="285750" indent="-285750" algn="l">
              <a:lnSpc>
                <a:spcPct val="90000"/>
              </a:lnSpc>
              <a:buFont typeface="Arial"/>
              <a:buChar char="•"/>
            </a:pPr>
            <a:r>
              <a:rPr lang="en-US" sz="900"/>
              <a:t>The top three airlines with the most fatalities include China, Malaysia and Japan airlines. </a:t>
            </a:r>
          </a:p>
          <a:p>
            <a:pPr marL="285750" indent="-285750" algn="l">
              <a:lnSpc>
                <a:spcPct val="90000"/>
              </a:lnSpc>
              <a:buFont typeface="Arial"/>
              <a:buChar char="•"/>
            </a:pPr>
            <a:r>
              <a:rPr lang="en-US" sz="900"/>
              <a:t>The number of airline fatalities is a fraction of Motor fatalities. </a:t>
            </a:r>
          </a:p>
          <a:p>
            <a:pPr marL="285750" indent="-285750" algn="l">
              <a:lnSpc>
                <a:spcPct val="90000"/>
              </a:lnSpc>
              <a:buFont typeface="Arial"/>
              <a:buChar char="•"/>
            </a:pPr>
            <a:r>
              <a:rPr lang="en-US" sz="900"/>
              <a:t>Looking at the fatalities trending by year, we can see a decrease of fatalities per 100,000 flight hours</a:t>
            </a:r>
          </a:p>
          <a:p>
            <a:pPr marL="285750" indent="-285750" algn="l">
              <a:lnSpc>
                <a:spcPct val="90000"/>
              </a:lnSpc>
              <a:buFont typeface="Arial"/>
              <a:buChar char="•"/>
            </a:pPr>
            <a:r>
              <a:rPr lang="en-US" sz="900"/>
              <a:t>We do not see a spike of fatalities or incidents based on the available seat km per week.</a:t>
            </a:r>
          </a:p>
        </p:txBody>
      </p:sp>
      <p:sp>
        <p:nvSpPr>
          <p:cNvPr id="62" name="Rounded Rectangle 16">
            <a:extLst>
              <a:ext uri="{FF2B5EF4-FFF2-40B4-BE49-F238E27FC236}">
                <a16:creationId xmlns:a16="http://schemas.microsoft.com/office/drawing/2014/main" id="{55599FE3-8CCE-4364-9F89-0C11699C4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8" descr="Chart&#10;&#10;Description automatically generated">
            <a:extLst>
              <a:ext uri="{FF2B5EF4-FFF2-40B4-BE49-F238E27FC236}">
                <a16:creationId xmlns:a16="http://schemas.microsoft.com/office/drawing/2014/main" id="{DAA4FF70-4D79-43F1-8198-36A2C9DB3F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86103" y="1931676"/>
            <a:ext cx="6754896" cy="3251599"/>
          </a:xfrm>
        </p:spPr>
      </p:pic>
      <p:pic>
        <p:nvPicPr>
          <p:cNvPr id="19" name="Picture 26" descr="A picture containing text, cloudy, clouds&#10;&#10;Description automatically generated">
            <a:extLst>
              <a:ext uri="{FF2B5EF4-FFF2-40B4-BE49-F238E27FC236}">
                <a16:creationId xmlns:a16="http://schemas.microsoft.com/office/drawing/2014/main" id="{91535B60-9B9F-420D-B0E1-D61E968390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8958" y="1135833"/>
            <a:ext cx="6872176" cy="79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69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F83F0-3B90-4F28-B798-0C90B37A1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CA2F1-2B43-490F-AC13-D06B7EF7A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Because airplane accidents are rare, media coverage of such occasions are high.  Everyone’s eyes are on the television when these events happen, which may lead to a misperception that airplane travel is less safe. However, data shows that airplane fatalities are less common than motor fatalities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1213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239BB0-53B8-40A5-8BB9-15D2ED1AEBC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A7C683C-DA35-4A0E-ADD0-CC297892D8C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480F86-A978-4060-BF60-56AAB322FD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0</TotalTime>
  <Words>1</Words>
  <Application>Microsoft Office PowerPoint</Application>
  <PresentationFormat>Widescreen</PresentationFormat>
  <Paragraphs>1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Parallax</vt:lpstr>
      <vt:lpstr>Airline Safety</vt:lpstr>
      <vt:lpstr>Airline Safety - Overview</vt:lpstr>
      <vt:lpstr>Accident Rates Per Year</vt:lpstr>
      <vt:lpstr>Fatality Rates Per Year</vt:lpstr>
      <vt:lpstr>Crashes and Fatality Comparison 1985-2018</vt:lpstr>
      <vt:lpstr>Passenger Revenue (Total Industry)</vt:lpstr>
      <vt:lpstr>Passenger Revenue by Airline</vt:lpstr>
      <vt:lpstr>Additional Data and Insights on Airline Safety</vt:lpstr>
      <vt:lpstr>Conclusion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213</cp:revision>
  <dcterms:created xsi:type="dcterms:W3CDTF">2021-10-10T01:20:20Z</dcterms:created>
  <dcterms:modified xsi:type="dcterms:W3CDTF">2021-10-10T21:41:47Z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