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9914c38db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9914c38db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9914c38d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9914c38d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9914c38db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9914c38db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9914c38db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9914c38db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9914c38db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9914c38db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9914c38db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9914c38d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9914c38db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9914c38db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991d1c9e7_3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991d1c9e7_3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9914c38db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9914c38d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9914c38db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9914c38db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9914c38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9914c38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9914c38db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9914c38db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9914c38db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9914c38db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9914c38db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9914c38db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9914c38db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9914c38db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9914c38db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9914c38db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9914c38db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9914c38db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9914c38db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9914c38db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9914c38db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9914c38db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b4a14835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b4a14835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9914c38db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9914c38db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9914c38d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9914c38d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9914c38db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9914c38db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b4a14835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b4a14835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b4a14835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b4a14835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9914c38db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9914c38d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9914c38db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9914c38d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991d1c9e7_3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991d1c9e7_3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99b5238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99b5238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9914c38db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9914c38db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9914c38db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9914c38db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49018" r="0" t="0"/>
          <a:stretch/>
        </p:blipFill>
        <p:spPr>
          <a:xfrm>
            <a:off x="-152401" y="-253250"/>
            <a:ext cx="2857575" cy="56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32143" r="0" t="0"/>
          <a:stretch/>
        </p:blipFill>
        <p:spPr>
          <a:xfrm>
            <a:off x="2993699" y="4693525"/>
            <a:ext cx="5997899" cy="3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564094" y="2017050"/>
            <a:ext cx="67368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Project One | </a:t>
            </a:r>
            <a:r>
              <a:rPr b="1" i="1" lang="en" sz="3000"/>
              <a:t>Million Song Data Set</a:t>
            </a:r>
            <a:endParaRPr b="1"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John Choo, Daniel Fischer, Gregory Lang, Rachel Popp</a:t>
            </a:r>
            <a:endParaRPr sz="1000"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10" l="0" r="68775" t="0"/>
          <a:stretch/>
        </p:blipFill>
        <p:spPr>
          <a:xfrm>
            <a:off x="1812025" y="4647450"/>
            <a:ext cx="2759974" cy="3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93525"/>
            <a:ext cx="8839198" cy="39697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152400" y="152400"/>
            <a:ext cx="88392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Million Song Data Set</a:t>
            </a:r>
            <a:r>
              <a:rPr b="1" lang="en" sz="2400"/>
              <a:t> | Process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Additional Code</a:t>
            </a:r>
            <a:endParaRPr sz="2000"/>
          </a:p>
        </p:txBody>
      </p:sp>
      <p:sp>
        <p:nvSpPr>
          <p:cNvPr id="129" name="Google Shape;129;p22"/>
          <p:cNvSpPr txBox="1"/>
          <p:nvPr/>
        </p:nvSpPr>
        <p:spPr>
          <a:xfrm>
            <a:off x="152400" y="1180275"/>
            <a:ext cx="8839200" cy="3352200"/>
          </a:xfrm>
          <a:prstGeom prst="rect">
            <a:avLst/>
          </a:prstGeom>
          <a:solidFill>
            <a:srgbClr val="002F87">
              <a:alpha val="145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000">
                <a:solidFill>
                  <a:schemeClr val="dk1"/>
                </a:solidFill>
              </a:rPr>
              <a:t>From Tree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000">
                <a:solidFill>
                  <a:schemeClr val="dk1"/>
                </a:solidFill>
              </a:rPr>
              <a:t>Only selected traits from file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000">
                <a:solidFill>
                  <a:schemeClr val="dk1"/>
                </a:solidFill>
              </a:rPr>
              <a:t>Into DataFrame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1500" y="1276200"/>
            <a:ext cx="5225550" cy="31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/>
        </p:nvSpPr>
        <p:spPr>
          <a:xfrm>
            <a:off x="152400" y="1013900"/>
            <a:ext cx="8839200" cy="3594900"/>
          </a:xfrm>
          <a:prstGeom prst="rect">
            <a:avLst/>
          </a:prstGeom>
          <a:solidFill>
            <a:srgbClr val="002F87">
              <a:alpha val="145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93525"/>
            <a:ext cx="8839198" cy="39697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152400" y="152400"/>
            <a:ext cx="88392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Million Song Data Set</a:t>
            </a:r>
            <a:r>
              <a:rPr b="1" lang="en" sz="2400"/>
              <a:t> | Process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Cleaning and Analyzing</a:t>
            </a:r>
            <a:endParaRPr sz="2000"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8638" y="1105700"/>
            <a:ext cx="6526724" cy="33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/>
        </p:nvSpPr>
        <p:spPr>
          <a:xfrm>
            <a:off x="152400" y="1013900"/>
            <a:ext cx="8839200" cy="3594900"/>
          </a:xfrm>
          <a:prstGeom prst="rect">
            <a:avLst/>
          </a:prstGeom>
          <a:solidFill>
            <a:srgbClr val="002F87">
              <a:alpha val="145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93525"/>
            <a:ext cx="8839198" cy="39697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152400" y="152400"/>
            <a:ext cx="88392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Million Song Data Set</a:t>
            </a:r>
            <a:r>
              <a:rPr b="1" lang="en" sz="2400"/>
              <a:t> | Process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Cleaning and Analyzing</a:t>
            </a:r>
            <a:endParaRPr sz="2000"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563" y="1189037"/>
            <a:ext cx="6856876" cy="32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93525"/>
            <a:ext cx="8839198" cy="39697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/>
        </p:nvSpPr>
        <p:spPr>
          <a:xfrm>
            <a:off x="152400" y="152400"/>
            <a:ext cx="88392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Million Song Data Set</a:t>
            </a:r>
            <a:r>
              <a:rPr b="1" lang="en" sz="2400"/>
              <a:t> | Process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 Produced</a:t>
            </a:r>
            <a:endParaRPr sz="2000"/>
          </a:p>
        </p:txBody>
      </p:sp>
      <p:sp>
        <p:nvSpPr>
          <p:cNvPr id="153" name="Google Shape;153;p25"/>
          <p:cNvSpPr txBox="1"/>
          <p:nvPr/>
        </p:nvSpPr>
        <p:spPr>
          <a:xfrm>
            <a:off x="152400" y="1104075"/>
            <a:ext cx="8839200" cy="310500"/>
          </a:xfrm>
          <a:prstGeom prst="rect">
            <a:avLst/>
          </a:prstGeom>
          <a:solidFill>
            <a:srgbClr val="002F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Output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152400" y="1414575"/>
            <a:ext cx="8839200" cy="3151500"/>
          </a:xfrm>
          <a:prstGeom prst="rect">
            <a:avLst/>
          </a:prstGeom>
          <a:solidFill>
            <a:srgbClr val="002F87">
              <a:alpha val="145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000"/>
              <a:t>10,000 songs total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000"/>
              <a:t>12 traits: </a:t>
            </a:r>
            <a:endParaRPr sz="1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000"/>
              <a:t>Artist Name</a:t>
            </a:r>
            <a:endParaRPr sz="1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000"/>
              <a:t>Artist Location</a:t>
            </a:r>
            <a:endParaRPr sz="1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000"/>
              <a:t>Duration</a:t>
            </a:r>
            <a:endParaRPr sz="1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000"/>
              <a:t>Title</a:t>
            </a:r>
            <a:endParaRPr sz="1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000"/>
              <a:t>Release Year</a:t>
            </a:r>
            <a:endParaRPr sz="1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000"/>
              <a:t>Danceability</a:t>
            </a:r>
            <a:endParaRPr sz="1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000"/>
              <a:t>Energy</a:t>
            </a:r>
            <a:endParaRPr sz="1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000"/>
              <a:t>Mode</a:t>
            </a:r>
            <a:endParaRPr sz="1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000"/>
              <a:t>Tempo</a:t>
            </a:r>
            <a:endParaRPr sz="1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000"/>
              <a:t>Loudness</a:t>
            </a:r>
            <a:endParaRPr sz="1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000"/>
              <a:t>Hotness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55" name="Google Shape;155;p25"/>
          <p:cNvPicPr preferRelativeResize="0"/>
          <p:nvPr/>
        </p:nvPicPr>
        <p:blipFill rotWithShape="1">
          <a:blip r:embed="rId4">
            <a:alphaModFix/>
          </a:blip>
          <a:srcRect b="2200" l="0" r="12403" t="0"/>
          <a:stretch/>
        </p:blipFill>
        <p:spPr>
          <a:xfrm>
            <a:off x="3402000" y="1478288"/>
            <a:ext cx="5350174" cy="30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152400" y="152400"/>
            <a:ext cx="88392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Million Song Data Set</a:t>
            </a:r>
            <a:r>
              <a:rPr b="1" lang="en" sz="2400"/>
              <a:t> | Process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 Outputs Highlight the Need for Cleaning</a:t>
            </a:r>
            <a:endParaRPr sz="2000"/>
          </a:p>
        </p:txBody>
      </p:sp>
      <p:sp>
        <p:nvSpPr>
          <p:cNvPr id="161" name="Google Shape;161;p26"/>
          <p:cNvSpPr txBox="1"/>
          <p:nvPr/>
        </p:nvSpPr>
        <p:spPr>
          <a:xfrm>
            <a:off x="152400" y="1104075"/>
            <a:ext cx="8839200" cy="310500"/>
          </a:xfrm>
          <a:prstGeom prst="rect">
            <a:avLst/>
          </a:prstGeom>
          <a:solidFill>
            <a:srgbClr val="002F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Things to Clean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152400" y="1414575"/>
            <a:ext cx="8839200" cy="786300"/>
          </a:xfrm>
          <a:prstGeom prst="rect">
            <a:avLst/>
          </a:prstGeom>
          <a:solidFill>
            <a:srgbClr val="002F87">
              <a:alpha val="145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“Danceability”, “Energy” = 0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NaN under “Hotness”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How about the 0’s for “Hotness”? Those were kept in because some songs may actually have 0 “Hotness”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0 under “Year”</a:t>
            </a:r>
            <a:endParaRPr sz="1000"/>
          </a:p>
        </p:txBody>
      </p:sp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b="9747" l="2940" r="0" t="0"/>
          <a:stretch/>
        </p:blipFill>
        <p:spPr>
          <a:xfrm>
            <a:off x="1058063" y="2272275"/>
            <a:ext cx="7027877" cy="224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693525"/>
            <a:ext cx="8839198" cy="396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/>
        </p:nvSpPr>
        <p:spPr>
          <a:xfrm>
            <a:off x="152400" y="152400"/>
            <a:ext cx="88392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Million Song Data Set</a:t>
            </a:r>
            <a:r>
              <a:rPr b="1" lang="en" sz="2400"/>
              <a:t> | Process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Scatterplots Support Need to Eliminate “0” Values from Data Set</a:t>
            </a:r>
            <a:endParaRPr sz="2000"/>
          </a:p>
        </p:txBody>
      </p:sp>
      <p:sp>
        <p:nvSpPr>
          <p:cNvPr id="170" name="Google Shape;170;p27"/>
          <p:cNvSpPr txBox="1"/>
          <p:nvPr/>
        </p:nvSpPr>
        <p:spPr>
          <a:xfrm>
            <a:off x="152400" y="1104075"/>
            <a:ext cx="8839200" cy="310500"/>
          </a:xfrm>
          <a:prstGeom prst="rect">
            <a:avLst/>
          </a:prstGeom>
          <a:solidFill>
            <a:srgbClr val="002F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Scatterplots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152400" y="1414575"/>
            <a:ext cx="8839200" cy="2862000"/>
          </a:xfrm>
          <a:prstGeom prst="rect">
            <a:avLst/>
          </a:prstGeom>
          <a:solidFill>
            <a:srgbClr val="002F87">
              <a:alpha val="145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93525"/>
            <a:ext cx="8839198" cy="39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925" y="1546350"/>
            <a:ext cx="2508000" cy="2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7"/>
          <p:cNvPicPr preferRelativeResize="0"/>
          <p:nvPr/>
        </p:nvPicPr>
        <p:blipFill rotWithShape="1">
          <a:blip r:embed="rId5">
            <a:alphaModFix/>
          </a:blip>
          <a:srcRect b="0" l="0" r="0" t="3400"/>
          <a:stretch/>
        </p:blipFill>
        <p:spPr>
          <a:xfrm>
            <a:off x="5837400" y="1546350"/>
            <a:ext cx="2596250" cy="2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84663" y="1540200"/>
            <a:ext cx="2508000" cy="25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/>
        </p:nvSpPr>
        <p:spPr>
          <a:xfrm>
            <a:off x="152400" y="152400"/>
            <a:ext cx="88392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Million Song Data Set</a:t>
            </a:r>
            <a:r>
              <a:rPr b="1" lang="en" sz="2400"/>
              <a:t> | Process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Additional Outputs</a:t>
            </a:r>
            <a:endParaRPr sz="2000"/>
          </a:p>
        </p:txBody>
      </p:sp>
      <p:sp>
        <p:nvSpPr>
          <p:cNvPr id="181" name="Google Shape;181;p28"/>
          <p:cNvSpPr txBox="1"/>
          <p:nvPr/>
        </p:nvSpPr>
        <p:spPr>
          <a:xfrm>
            <a:off x="152400" y="1104075"/>
            <a:ext cx="8839200" cy="310500"/>
          </a:xfrm>
          <a:prstGeom prst="rect">
            <a:avLst/>
          </a:prstGeom>
          <a:solidFill>
            <a:srgbClr val="002F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Hotness Distribution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152400" y="1414575"/>
            <a:ext cx="8839200" cy="2862000"/>
          </a:xfrm>
          <a:prstGeom prst="rect">
            <a:avLst/>
          </a:prstGeom>
          <a:solidFill>
            <a:srgbClr val="002F87">
              <a:alpha val="145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93525"/>
            <a:ext cx="8839198" cy="39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0850" y="1515775"/>
            <a:ext cx="2659613" cy="2659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7099" y="1515775"/>
            <a:ext cx="3007967" cy="26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2F87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/>
        </p:nvSpPr>
        <p:spPr>
          <a:xfrm>
            <a:off x="619169" y="1923650"/>
            <a:ext cx="67368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Analysis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/>
        </p:nvSpPr>
        <p:spPr>
          <a:xfrm>
            <a:off x="152400" y="152400"/>
            <a:ext cx="88392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Million Song Data Set</a:t>
            </a:r>
            <a:r>
              <a:rPr b="1" lang="en" sz="2400"/>
              <a:t> | Analysis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Regression Model</a:t>
            </a:r>
            <a:endParaRPr sz="2000"/>
          </a:p>
        </p:txBody>
      </p:sp>
      <p:sp>
        <p:nvSpPr>
          <p:cNvPr id="196" name="Google Shape;196;p30"/>
          <p:cNvSpPr txBox="1"/>
          <p:nvPr/>
        </p:nvSpPr>
        <p:spPr>
          <a:xfrm>
            <a:off x="152400" y="1104075"/>
            <a:ext cx="8839200" cy="310500"/>
          </a:xfrm>
          <a:prstGeom prst="rect">
            <a:avLst/>
          </a:prstGeom>
          <a:solidFill>
            <a:srgbClr val="002F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Linear Regression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152400" y="1414575"/>
            <a:ext cx="8839200" cy="637800"/>
          </a:xfrm>
          <a:prstGeom prst="rect">
            <a:avLst/>
          </a:prstGeom>
          <a:solidFill>
            <a:srgbClr val="002F87">
              <a:alpha val="145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Linear Regression gives a function to explain y in terms of x. We use the </a:t>
            </a:r>
            <a:r>
              <a:rPr b="1" lang="en" sz="1000">
                <a:solidFill>
                  <a:schemeClr val="dk1"/>
                </a:solidFill>
              </a:rPr>
              <a:t>Ordinary Least Squares Method </a:t>
            </a:r>
            <a:r>
              <a:rPr lang="en" sz="1000">
                <a:solidFill>
                  <a:schemeClr val="dk1"/>
                </a:solidFill>
              </a:rPr>
              <a:t>to solve for β</a:t>
            </a:r>
            <a:r>
              <a:rPr baseline="-25000" lang="en" sz="1000">
                <a:solidFill>
                  <a:schemeClr val="dk1"/>
                </a:solidFill>
              </a:rPr>
              <a:t>o</a:t>
            </a:r>
            <a:r>
              <a:rPr lang="en" sz="1000">
                <a:solidFill>
                  <a:schemeClr val="dk1"/>
                </a:solidFill>
              </a:rPr>
              <a:t> and β</a:t>
            </a:r>
            <a:r>
              <a:rPr baseline="-25000" lang="en" sz="1000">
                <a:solidFill>
                  <a:schemeClr val="dk1"/>
                </a:solidFill>
              </a:rPr>
              <a:t>1</a:t>
            </a:r>
            <a:r>
              <a:rPr lang="en" sz="1000">
                <a:solidFill>
                  <a:schemeClr val="dk1"/>
                </a:solidFill>
              </a:rPr>
              <a:t> , which minimizes the distance of the line to the sample population.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	Example: y = “hotness” and x = “tempo”</a:t>
            </a:r>
            <a:endParaRPr sz="1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93525"/>
            <a:ext cx="8839198" cy="39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0"/>
          <p:cNvPicPr preferRelativeResize="0"/>
          <p:nvPr/>
        </p:nvPicPr>
        <p:blipFill rotWithShape="1">
          <a:blip r:embed="rId4">
            <a:alphaModFix/>
          </a:blip>
          <a:srcRect b="19539" l="35525" r="26085" t="27203"/>
          <a:stretch/>
        </p:blipFill>
        <p:spPr>
          <a:xfrm>
            <a:off x="4823675" y="2175713"/>
            <a:ext cx="3126331" cy="2439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4250" y="2480522"/>
            <a:ext cx="2920750" cy="16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/>
          <p:nvPr/>
        </p:nvSpPr>
        <p:spPr>
          <a:xfrm>
            <a:off x="2897850" y="47385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Citation: Jeffery M. Wooldridge, </a:t>
            </a:r>
            <a:r>
              <a:rPr i="1" lang="en" sz="800">
                <a:solidFill>
                  <a:schemeClr val="dk1"/>
                </a:solidFill>
              </a:rPr>
              <a:t>Introductory to Econometrics</a:t>
            </a:r>
            <a:endParaRPr i="1"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/>
        </p:nvSpPr>
        <p:spPr>
          <a:xfrm>
            <a:off x="152400" y="152400"/>
            <a:ext cx="88392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Million Song Data Set</a:t>
            </a:r>
            <a:r>
              <a:rPr b="1" lang="en" sz="2400"/>
              <a:t> | Analysis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Linear Regression</a:t>
            </a:r>
            <a:endParaRPr sz="2000"/>
          </a:p>
        </p:txBody>
      </p:sp>
      <p:sp>
        <p:nvSpPr>
          <p:cNvPr id="207" name="Google Shape;207;p31"/>
          <p:cNvSpPr txBox="1"/>
          <p:nvPr/>
        </p:nvSpPr>
        <p:spPr>
          <a:xfrm>
            <a:off x="152400" y="1104075"/>
            <a:ext cx="8839200" cy="310500"/>
          </a:xfrm>
          <a:prstGeom prst="rect">
            <a:avLst/>
          </a:prstGeom>
          <a:solidFill>
            <a:srgbClr val="002F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Our Regression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152400" y="1414575"/>
            <a:ext cx="8839200" cy="352200"/>
          </a:xfrm>
          <a:prstGeom prst="rect">
            <a:avLst/>
          </a:prstGeom>
          <a:solidFill>
            <a:srgbClr val="002F87">
              <a:alpha val="145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There were no strong linear relationships between Hotness and our other variables i</a:t>
            </a:r>
            <a:r>
              <a:rPr lang="en" sz="1000">
                <a:solidFill>
                  <a:schemeClr val="dk1"/>
                </a:solidFill>
              </a:rPr>
              <a:t>n our tested data</a:t>
            </a:r>
            <a:endParaRPr sz="1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93525"/>
            <a:ext cx="8839198" cy="39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2300175"/>
            <a:ext cx="2028850" cy="1891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8075" y="2255025"/>
            <a:ext cx="2028840" cy="191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3750" y="2270400"/>
            <a:ext cx="1955254" cy="19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31400" y="2219445"/>
            <a:ext cx="2028850" cy="1980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52400" y="152400"/>
            <a:ext cx="88392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Million Song Data Set</a:t>
            </a:r>
            <a:r>
              <a:rPr b="1" lang="en" sz="2400"/>
              <a:t> | Introduction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What to Expect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3" name="Google Shape;63;p14"/>
          <p:cNvSpPr txBox="1"/>
          <p:nvPr/>
        </p:nvSpPr>
        <p:spPr>
          <a:xfrm>
            <a:off x="577800" y="1408400"/>
            <a:ext cx="84138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2F87"/>
              </a:buClr>
              <a:buSzPts val="2000"/>
              <a:buAutoNum type="romanUcPeriod"/>
            </a:pPr>
            <a:r>
              <a:rPr b="1" lang="en" sz="2000">
                <a:solidFill>
                  <a:srgbClr val="002F87"/>
                </a:solidFill>
              </a:rPr>
              <a:t>Background &amp; Setup</a:t>
            </a:r>
            <a:endParaRPr b="1" sz="2000">
              <a:solidFill>
                <a:srgbClr val="002F8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"/>
              <a:t>Motivation and Hypothesis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"/>
              <a:t>Variables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2F87"/>
              </a:buClr>
              <a:buSzPts val="2000"/>
              <a:buAutoNum type="romanUcPeriod"/>
            </a:pPr>
            <a:r>
              <a:rPr b="1" lang="en" sz="2000">
                <a:solidFill>
                  <a:srgbClr val="002F87"/>
                </a:solidFill>
              </a:rPr>
              <a:t>Process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"/>
              <a:t>Code Screenshots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"/>
              <a:t>Output Tables and Charts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2F87"/>
              </a:buClr>
              <a:buSzPts val="2000"/>
              <a:buAutoNum type="romanUcPeriod"/>
            </a:pPr>
            <a:r>
              <a:rPr b="1" lang="en" sz="2000">
                <a:solidFill>
                  <a:srgbClr val="002F87"/>
                </a:solidFill>
              </a:rPr>
              <a:t>Analysis </a:t>
            </a:r>
            <a:endParaRPr b="1" sz="2000">
              <a:solidFill>
                <a:srgbClr val="002F8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">
                <a:solidFill>
                  <a:schemeClr val="dk1"/>
                </a:solidFill>
              </a:rPr>
              <a:t>Linear Regression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">
                <a:solidFill>
                  <a:schemeClr val="dk1"/>
                </a:solidFill>
              </a:rPr>
              <a:t>Multiple Linear Regression</a:t>
            </a:r>
            <a:endParaRPr sz="2000">
              <a:solidFill>
                <a:srgbClr val="002F87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2F87"/>
              </a:buClr>
              <a:buSzPts val="2000"/>
              <a:buAutoNum type="romanUcPeriod"/>
            </a:pPr>
            <a:r>
              <a:rPr b="1" lang="en" sz="2000">
                <a:solidFill>
                  <a:srgbClr val="002F87"/>
                </a:solidFill>
              </a:rPr>
              <a:t>Conclusions</a:t>
            </a:r>
            <a:endParaRPr b="1" sz="2000">
              <a:solidFill>
                <a:srgbClr val="002F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93525"/>
            <a:ext cx="8839198" cy="396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/>
        </p:nvSpPr>
        <p:spPr>
          <a:xfrm>
            <a:off x="152400" y="152400"/>
            <a:ext cx="88392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Million Song Data Set</a:t>
            </a:r>
            <a:r>
              <a:rPr b="1" lang="en" sz="2400"/>
              <a:t> | Analysis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Regression Model</a:t>
            </a:r>
            <a:endParaRPr sz="2000"/>
          </a:p>
        </p:txBody>
      </p:sp>
      <p:sp>
        <p:nvSpPr>
          <p:cNvPr id="219" name="Google Shape;219;p32"/>
          <p:cNvSpPr txBox="1"/>
          <p:nvPr/>
        </p:nvSpPr>
        <p:spPr>
          <a:xfrm>
            <a:off x="152400" y="1104075"/>
            <a:ext cx="8839200" cy="310500"/>
          </a:xfrm>
          <a:prstGeom prst="rect">
            <a:avLst/>
          </a:prstGeom>
          <a:solidFill>
            <a:srgbClr val="002F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Multiple Linear Regression</a:t>
            </a:r>
            <a:endParaRPr b="1" sz="1200">
              <a:solidFill>
                <a:schemeClr val="lt1"/>
              </a:solidFill>
            </a:endParaRPr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93525"/>
            <a:ext cx="8839198" cy="39697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2"/>
          <p:cNvSpPr txBox="1"/>
          <p:nvPr/>
        </p:nvSpPr>
        <p:spPr>
          <a:xfrm>
            <a:off x="2897850" y="47385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Citation: Jeffery M. Wooldridge, </a:t>
            </a:r>
            <a:r>
              <a:rPr i="1" lang="en" sz="800">
                <a:solidFill>
                  <a:schemeClr val="dk1"/>
                </a:solidFill>
              </a:rPr>
              <a:t>Introductory to Econometrics</a:t>
            </a:r>
            <a:endParaRPr i="1" sz="800">
              <a:solidFill>
                <a:schemeClr val="dk1"/>
              </a:solidFill>
            </a:endParaRPr>
          </a:p>
        </p:txBody>
      </p:sp>
      <p:pic>
        <p:nvPicPr>
          <p:cNvPr id="222" name="Google Shape;22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3825" y="2165725"/>
            <a:ext cx="45720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/>
        </p:nvSpPr>
        <p:spPr>
          <a:xfrm>
            <a:off x="152400" y="152400"/>
            <a:ext cx="88392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Million Song Data Set</a:t>
            </a:r>
            <a:r>
              <a:rPr b="1" lang="en" sz="2400"/>
              <a:t> | Analysis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Multiple Linear Regression</a:t>
            </a:r>
            <a:endParaRPr sz="2000"/>
          </a:p>
        </p:txBody>
      </p:sp>
      <p:sp>
        <p:nvSpPr>
          <p:cNvPr id="228" name="Google Shape;228;p33"/>
          <p:cNvSpPr txBox="1"/>
          <p:nvPr/>
        </p:nvSpPr>
        <p:spPr>
          <a:xfrm>
            <a:off x="152400" y="1104075"/>
            <a:ext cx="8839200" cy="310500"/>
          </a:xfrm>
          <a:prstGeom prst="rect">
            <a:avLst/>
          </a:prstGeom>
          <a:solidFill>
            <a:srgbClr val="002F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Our Regression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229" name="Google Shape;229;p33"/>
          <p:cNvSpPr txBox="1"/>
          <p:nvPr/>
        </p:nvSpPr>
        <p:spPr>
          <a:xfrm>
            <a:off x="152400" y="1414575"/>
            <a:ext cx="8839200" cy="3203400"/>
          </a:xfrm>
          <a:prstGeom prst="rect">
            <a:avLst/>
          </a:prstGeom>
          <a:solidFill>
            <a:srgbClr val="002F87">
              <a:alpha val="145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We u</a:t>
            </a:r>
            <a:r>
              <a:rPr lang="en" sz="1000"/>
              <a:t>sed sklearn to perform multiple linear regression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</a:t>
            </a:r>
            <a:r>
              <a:rPr baseline="30000" lang="en" sz="1000"/>
              <a:t>2</a:t>
            </a:r>
            <a:r>
              <a:rPr lang="en" sz="1000"/>
              <a:t> = .046 indicating that this is not a good model</a:t>
            </a:r>
            <a:endParaRPr sz="1000"/>
          </a:p>
        </p:txBody>
      </p:sp>
      <p:pic>
        <p:nvPicPr>
          <p:cNvPr id="230" name="Google Shape;2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93525"/>
            <a:ext cx="8839198" cy="39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3"/>
          <p:cNvPicPr preferRelativeResize="0"/>
          <p:nvPr/>
        </p:nvPicPr>
        <p:blipFill rotWithShape="1">
          <a:blip r:embed="rId4">
            <a:alphaModFix/>
          </a:blip>
          <a:srcRect b="0" l="0" r="45199" t="0"/>
          <a:stretch/>
        </p:blipFill>
        <p:spPr>
          <a:xfrm>
            <a:off x="4664650" y="1490250"/>
            <a:ext cx="3943076" cy="30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2F87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/>
        </p:nvSpPr>
        <p:spPr>
          <a:xfrm>
            <a:off x="619169" y="1923650"/>
            <a:ext cx="67368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Conclusion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93525"/>
            <a:ext cx="8839198" cy="39697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 txBox="1"/>
          <p:nvPr/>
        </p:nvSpPr>
        <p:spPr>
          <a:xfrm>
            <a:off x="152400" y="152400"/>
            <a:ext cx="88392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Million Song Data Set</a:t>
            </a:r>
            <a:r>
              <a:rPr b="1" lang="en" sz="2400"/>
              <a:t> | Conclusion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Makes a Song a Hit?</a:t>
            </a:r>
            <a:endParaRPr sz="2000"/>
          </a:p>
        </p:txBody>
      </p:sp>
      <p:sp>
        <p:nvSpPr>
          <p:cNvPr id="243" name="Google Shape;243;p35"/>
          <p:cNvSpPr txBox="1"/>
          <p:nvPr/>
        </p:nvSpPr>
        <p:spPr>
          <a:xfrm>
            <a:off x="152400" y="1104075"/>
            <a:ext cx="8839200" cy="310500"/>
          </a:xfrm>
          <a:prstGeom prst="rect">
            <a:avLst/>
          </a:prstGeom>
          <a:solidFill>
            <a:srgbClr val="002F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Hypothesis #1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152400" y="1414575"/>
            <a:ext cx="8839200" cy="396900"/>
          </a:xfrm>
          <a:prstGeom prst="rect">
            <a:avLst/>
          </a:prstGeom>
          <a:solidFill>
            <a:srgbClr val="002F87">
              <a:alpha val="145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There is a measurable similarity in the composition of hit songs with relation to “duration” and “hotness”</a:t>
            </a:r>
            <a:endParaRPr sz="1000"/>
          </a:p>
        </p:txBody>
      </p:sp>
      <p:grpSp>
        <p:nvGrpSpPr>
          <p:cNvPr id="245" name="Google Shape;245;p35"/>
          <p:cNvGrpSpPr/>
          <p:nvPr/>
        </p:nvGrpSpPr>
        <p:grpSpPr>
          <a:xfrm>
            <a:off x="152400" y="1934000"/>
            <a:ext cx="8839200" cy="1698600"/>
            <a:chOff x="152400" y="1646800"/>
            <a:chExt cx="8839200" cy="1698600"/>
          </a:xfrm>
        </p:grpSpPr>
        <p:sp>
          <p:nvSpPr>
            <p:cNvPr id="246" name="Google Shape;246;p35"/>
            <p:cNvSpPr txBox="1"/>
            <p:nvPr/>
          </p:nvSpPr>
          <p:spPr>
            <a:xfrm>
              <a:off x="152400" y="1646800"/>
              <a:ext cx="8839200" cy="310500"/>
            </a:xfrm>
            <a:prstGeom prst="rect">
              <a:avLst/>
            </a:prstGeom>
            <a:solidFill>
              <a:srgbClr val="9BDD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Conclusion</a:t>
              </a:r>
              <a:endParaRPr sz="1200">
                <a:solidFill>
                  <a:srgbClr val="FFFFFF"/>
                </a:solidFill>
              </a:endParaRPr>
            </a:p>
          </p:txBody>
        </p:sp>
        <p:sp>
          <p:nvSpPr>
            <p:cNvPr id="247" name="Google Shape;247;p35"/>
            <p:cNvSpPr txBox="1"/>
            <p:nvPr/>
          </p:nvSpPr>
          <p:spPr>
            <a:xfrm>
              <a:off x="152400" y="1957300"/>
              <a:ext cx="8839200" cy="1388100"/>
            </a:xfrm>
            <a:prstGeom prst="rect">
              <a:avLst/>
            </a:prstGeom>
            <a:solidFill>
              <a:srgbClr val="9BDDFF">
                <a:alpha val="14510"/>
              </a:srgbClr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There is no measurable similarity in the composition of hit songs with relation to </a:t>
              </a:r>
              <a:endParaRPr sz="1000"/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duration and hotness among hit songs</a:t>
              </a:r>
              <a:endParaRPr sz="1000"/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R</a:t>
              </a:r>
              <a:r>
                <a:rPr baseline="30000" lang="en" sz="1000"/>
                <a:t>2 </a:t>
              </a:r>
              <a:r>
                <a:rPr lang="en" sz="1000"/>
                <a:t>= 0.746</a:t>
              </a:r>
              <a:endParaRPr sz="1000"/>
            </a:p>
          </p:txBody>
        </p:sp>
      </p:grpSp>
      <p:pic>
        <p:nvPicPr>
          <p:cNvPr id="248" name="Google Shape;24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1900" y="2331150"/>
            <a:ext cx="1955254" cy="19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93525"/>
            <a:ext cx="8839198" cy="39697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6"/>
          <p:cNvSpPr txBox="1"/>
          <p:nvPr/>
        </p:nvSpPr>
        <p:spPr>
          <a:xfrm>
            <a:off x="152400" y="152400"/>
            <a:ext cx="88392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Million Song Data Set</a:t>
            </a:r>
            <a:r>
              <a:rPr b="1" lang="en" sz="2400"/>
              <a:t> | Conclusion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Makes a Song a Hit?</a:t>
            </a:r>
            <a:endParaRPr sz="2000"/>
          </a:p>
        </p:txBody>
      </p:sp>
      <p:sp>
        <p:nvSpPr>
          <p:cNvPr id="255" name="Google Shape;255;p36"/>
          <p:cNvSpPr txBox="1"/>
          <p:nvPr/>
        </p:nvSpPr>
        <p:spPr>
          <a:xfrm>
            <a:off x="152400" y="1104075"/>
            <a:ext cx="8839200" cy="310500"/>
          </a:xfrm>
          <a:prstGeom prst="rect">
            <a:avLst/>
          </a:prstGeom>
          <a:solidFill>
            <a:srgbClr val="002F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Hypothesis #2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256" name="Google Shape;256;p36"/>
          <p:cNvSpPr txBox="1"/>
          <p:nvPr/>
        </p:nvSpPr>
        <p:spPr>
          <a:xfrm>
            <a:off x="152400" y="1414575"/>
            <a:ext cx="8839200" cy="396900"/>
          </a:xfrm>
          <a:prstGeom prst="rect">
            <a:avLst/>
          </a:prstGeom>
          <a:solidFill>
            <a:srgbClr val="002F87">
              <a:alpha val="145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There is a measurable similarity in the composition of hit songs with relation to “tempo” and “hotness”</a:t>
            </a:r>
            <a:endParaRPr sz="1000">
              <a:solidFill>
                <a:schemeClr val="dk1"/>
              </a:solidFill>
            </a:endParaRPr>
          </a:p>
        </p:txBody>
      </p:sp>
      <p:grpSp>
        <p:nvGrpSpPr>
          <p:cNvPr id="257" name="Google Shape;257;p36"/>
          <p:cNvGrpSpPr/>
          <p:nvPr/>
        </p:nvGrpSpPr>
        <p:grpSpPr>
          <a:xfrm>
            <a:off x="152400" y="1934000"/>
            <a:ext cx="8839200" cy="1698600"/>
            <a:chOff x="152400" y="1646800"/>
            <a:chExt cx="8839200" cy="1698600"/>
          </a:xfrm>
        </p:grpSpPr>
        <p:sp>
          <p:nvSpPr>
            <p:cNvPr id="258" name="Google Shape;258;p36"/>
            <p:cNvSpPr txBox="1"/>
            <p:nvPr/>
          </p:nvSpPr>
          <p:spPr>
            <a:xfrm>
              <a:off x="152400" y="1646800"/>
              <a:ext cx="8839200" cy="310500"/>
            </a:xfrm>
            <a:prstGeom prst="rect">
              <a:avLst/>
            </a:prstGeom>
            <a:solidFill>
              <a:srgbClr val="9BDD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Conclusion</a:t>
              </a:r>
              <a:endParaRPr sz="1200">
                <a:solidFill>
                  <a:srgbClr val="FFFFFF"/>
                </a:solidFill>
              </a:endParaRPr>
            </a:p>
          </p:txBody>
        </p:sp>
        <p:sp>
          <p:nvSpPr>
            <p:cNvPr id="259" name="Google Shape;259;p36"/>
            <p:cNvSpPr txBox="1"/>
            <p:nvPr/>
          </p:nvSpPr>
          <p:spPr>
            <a:xfrm>
              <a:off x="152400" y="1957300"/>
              <a:ext cx="8839200" cy="1388100"/>
            </a:xfrm>
            <a:prstGeom prst="rect">
              <a:avLst/>
            </a:prstGeom>
            <a:solidFill>
              <a:srgbClr val="9BDDFF">
                <a:alpha val="14510"/>
              </a:srgbClr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Char char="●"/>
              </a:pPr>
              <a:r>
                <a:rPr lang="en" sz="1000">
                  <a:solidFill>
                    <a:schemeClr val="dk1"/>
                  </a:solidFill>
                </a:rPr>
                <a:t>There is no measurable similarity in the composition of hit songs with relation to 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tempo and hotness among hit songs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</a:rPr>
                <a:t>R</a:t>
              </a:r>
              <a:r>
                <a:rPr baseline="30000" lang="en" sz="1000">
                  <a:solidFill>
                    <a:schemeClr val="dk1"/>
                  </a:solidFill>
                </a:rPr>
                <a:t>2 </a:t>
              </a:r>
              <a:r>
                <a:rPr lang="en" sz="1000">
                  <a:solidFill>
                    <a:schemeClr val="dk1"/>
                  </a:solidFill>
                </a:rPr>
                <a:t>= 0.830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pic>
        <p:nvPicPr>
          <p:cNvPr id="260" name="Google Shape;26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4675" y="2306700"/>
            <a:ext cx="2028850" cy="1891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93525"/>
            <a:ext cx="8839198" cy="39697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7"/>
          <p:cNvSpPr txBox="1"/>
          <p:nvPr/>
        </p:nvSpPr>
        <p:spPr>
          <a:xfrm>
            <a:off x="152400" y="152400"/>
            <a:ext cx="88392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Million Song Data Set</a:t>
            </a:r>
            <a:r>
              <a:rPr b="1" lang="en" sz="2400"/>
              <a:t> | Conclusion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Makes a Song a Hit?</a:t>
            </a:r>
            <a:endParaRPr sz="2000"/>
          </a:p>
        </p:txBody>
      </p:sp>
      <p:sp>
        <p:nvSpPr>
          <p:cNvPr id="267" name="Google Shape;267;p37"/>
          <p:cNvSpPr txBox="1"/>
          <p:nvPr/>
        </p:nvSpPr>
        <p:spPr>
          <a:xfrm>
            <a:off x="152400" y="1104075"/>
            <a:ext cx="8839200" cy="310500"/>
          </a:xfrm>
          <a:prstGeom prst="rect">
            <a:avLst/>
          </a:prstGeom>
          <a:solidFill>
            <a:srgbClr val="002F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Hypothesis #3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268" name="Google Shape;268;p37"/>
          <p:cNvSpPr txBox="1"/>
          <p:nvPr/>
        </p:nvSpPr>
        <p:spPr>
          <a:xfrm>
            <a:off x="152400" y="1414575"/>
            <a:ext cx="8839200" cy="396900"/>
          </a:xfrm>
          <a:prstGeom prst="rect">
            <a:avLst/>
          </a:prstGeom>
          <a:solidFill>
            <a:srgbClr val="002F87">
              <a:alpha val="145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There is a measurable similarity in the composition of hit songs with relation to “year” and “hotness”</a:t>
            </a:r>
            <a:endParaRPr sz="1000">
              <a:solidFill>
                <a:schemeClr val="dk1"/>
              </a:solidFill>
            </a:endParaRPr>
          </a:p>
        </p:txBody>
      </p:sp>
      <p:grpSp>
        <p:nvGrpSpPr>
          <p:cNvPr id="269" name="Google Shape;269;p37"/>
          <p:cNvGrpSpPr/>
          <p:nvPr/>
        </p:nvGrpSpPr>
        <p:grpSpPr>
          <a:xfrm>
            <a:off x="152400" y="1934000"/>
            <a:ext cx="8839200" cy="1698600"/>
            <a:chOff x="152400" y="1646800"/>
            <a:chExt cx="8839200" cy="1698600"/>
          </a:xfrm>
        </p:grpSpPr>
        <p:sp>
          <p:nvSpPr>
            <p:cNvPr id="270" name="Google Shape;270;p37"/>
            <p:cNvSpPr txBox="1"/>
            <p:nvPr/>
          </p:nvSpPr>
          <p:spPr>
            <a:xfrm>
              <a:off x="152400" y="1646800"/>
              <a:ext cx="8839200" cy="310500"/>
            </a:xfrm>
            <a:prstGeom prst="rect">
              <a:avLst/>
            </a:prstGeom>
            <a:solidFill>
              <a:srgbClr val="9BDD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Conclusion</a:t>
              </a:r>
              <a:endParaRPr sz="1200">
                <a:solidFill>
                  <a:srgbClr val="FFFFFF"/>
                </a:solidFill>
              </a:endParaRPr>
            </a:p>
          </p:txBody>
        </p:sp>
        <p:sp>
          <p:nvSpPr>
            <p:cNvPr id="271" name="Google Shape;271;p37"/>
            <p:cNvSpPr txBox="1"/>
            <p:nvPr/>
          </p:nvSpPr>
          <p:spPr>
            <a:xfrm>
              <a:off x="152400" y="1957300"/>
              <a:ext cx="8839200" cy="1388100"/>
            </a:xfrm>
            <a:prstGeom prst="rect">
              <a:avLst/>
            </a:prstGeom>
            <a:solidFill>
              <a:srgbClr val="9BDDFF">
                <a:alpha val="14510"/>
              </a:srgbClr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Char char="●"/>
              </a:pPr>
              <a:r>
                <a:rPr lang="en" sz="1000">
                  <a:solidFill>
                    <a:schemeClr val="dk1"/>
                  </a:solidFill>
                </a:rPr>
                <a:t>There is no measurable similarity in the composition of hit songs with relation to 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year and hotness among hit songs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</a:rPr>
                <a:t>R</a:t>
              </a:r>
              <a:r>
                <a:rPr baseline="30000" lang="en" sz="1000">
                  <a:solidFill>
                    <a:schemeClr val="dk1"/>
                  </a:solidFill>
                </a:rPr>
                <a:t>2 </a:t>
              </a:r>
              <a:r>
                <a:rPr lang="en" sz="1000">
                  <a:solidFill>
                    <a:schemeClr val="dk1"/>
                  </a:solidFill>
                </a:rPr>
                <a:t>= 0.678</a:t>
              </a:r>
              <a:endParaRPr sz="1000">
                <a:solidFill>
                  <a:schemeClr val="dk1"/>
                </a:solidFill>
              </a:endParaRPr>
            </a:p>
          </p:txBody>
        </p:sp>
      </p:grpSp>
      <p:pic>
        <p:nvPicPr>
          <p:cNvPr id="272" name="Google Shape;27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0925" y="2331145"/>
            <a:ext cx="2028850" cy="1980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93525"/>
            <a:ext cx="8839198" cy="39697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8"/>
          <p:cNvSpPr txBox="1"/>
          <p:nvPr/>
        </p:nvSpPr>
        <p:spPr>
          <a:xfrm>
            <a:off x="152400" y="152400"/>
            <a:ext cx="88392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Million Song Data Set</a:t>
            </a:r>
            <a:r>
              <a:rPr b="1" lang="en" sz="2400"/>
              <a:t> | Conclusion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Makes a Song a Hit?</a:t>
            </a:r>
            <a:endParaRPr sz="2000"/>
          </a:p>
        </p:txBody>
      </p:sp>
      <p:sp>
        <p:nvSpPr>
          <p:cNvPr id="279" name="Google Shape;279;p38"/>
          <p:cNvSpPr txBox="1"/>
          <p:nvPr/>
        </p:nvSpPr>
        <p:spPr>
          <a:xfrm>
            <a:off x="152400" y="1104075"/>
            <a:ext cx="8839200" cy="310500"/>
          </a:xfrm>
          <a:prstGeom prst="rect">
            <a:avLst/>
          </a:prstGeom>
          <a:solidFill>
            <a:srgbClr val="002F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Hypothesis #4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280" name="Google Shape;280;p38"/>
          <p:cNvSpPr txBox="1"/>
          <p:nvPr/>
        </p:nvSpPr>
        <p:spPr>
          <a:xfrm>
            <a:off x="152400" y="1414575"/>
            <a:ext cx="8839200" cy="396900"/>
          </a:xfrm>
          <a:prstGeom prst="rect">
            <a:avLst/>
          </a:prstGeom>
          <a:solidFill>
            <a:srgbClr val="002F87">
              <a:alpha val="145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There is a measurable similarity in the composition of hit songs with relation to “loudness” and “hotness”</a:t>
            </a:r>
            <a:endParaRPr sz="1000">
              <a:solidFill>
                <a:schemeClr val="dk1"/>
              </a:solidFill>
            </a:endParaRPr>
          </a:p>
        </p:txBody>
      </p:sp>
      <p:grpSp>
        <p:nvGrpSpPr>
          <p:cNvPr id="281" name="Google Shape;281;p38"/>
          <p:cNvGrpSpPr/>
          <p:nvPr/>
        </p:nvGrpSpPr>
        <p:grpSpPr>
          <a:xfrm>
            <a:off x="152400" y="1934000"/>
            <a:ext cx="8839200" cy="1698600"/>
            <a:chOff x="152400" y="1646800"/>
            <a:chExt cx="8839200" cy="1698600"/>
          </a:xfrm>
        </p:grpSpPr>
        <p:sp>
          <p:nvSpPr>
            <p:cNvPr id="282" name="Google Shape;282;p38"/>
            <p:cNvSpPr txBox="1"/>
            <p:nvPr/>
          </p:nvSpPr>
          <p:spPr>
            <a:xfrm>
              <a:off x="152400" y="1646800"/>
              <a:ext cx="8839200" cy="310500"/>
            </a:xfrm>
            <a:prstGeom prst="rect">
              <a:avLst/>
            </a:prstGeom>
            <a:solidFill>
              <a:srgbClr val="9BDD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Conclusion</a:t>
              </a:r>
              <a:endParaRPr sz="1200">
                <a:solidFill>
                  <a:srgbClr val="FFFFFF"/>
                </a:solidFill>
              </a:endParaRPr>
            </a:p>
          </p:txBody>
        </p:sp>
        <p:sp>
          <p:nvSpPr>
            <p:cNvPr id="283" name="Google Shape;283;p38"/>
            <p:cNvSpPr txBox="1"/>
            <p:nvPr/>
          </p:nvSpPr>
          <p:spPr>
            <a:xfrm>
              <a:off x="152400" y="1957300"/>
              <a:ext cx="8839200" cy="1388100"/>
            </a:xfrm>
            <a:prstGeom prst="rect">
              <a:avLst/>
            </a:prstGeom>
            <a:solidFill>
              <a:srgbClr val="9BDDFF">
                <a:alpha val="14510"/>
              </a:srgbClr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Char char="●"/>
              </a:pPr>
              <a:r>
                <a:rPr lang="en" sz="1000">
                  <a:solidFill>
                    <a:schemeClr val="dk1"/>
                  </a:solidFill>
                </a:rPr>
                <a:t>There is no measurable similarity in the composition of hit songs with relation to 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loudness and hotness among hit songs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</a:rPr>
                <a:t>R</a:t>
              </a:r>
              <a:r>
                <a:rPr baseline="30000" lang="en" sz="1000">
                  <a:solidFill>
                    <a:schemeClr val="dk1"/>
                  </a:solidFill>
                </a:rPr>
                <a:t>2 </a:t>
              </a:r>
              <a:r>
                <a:rPr lang="en" sz="1000">
                  <a:solidFill>
                    <a:schemeClr val="dk1"/>
                  </a:solidFill>
                </a:rPr>
                <a:t>= 0.635</a:t>
              </a:r>
              <a:endParaRPr sz="1000">
                <a:solidFill>
                  <a:schemeClr val="dk1"/>
                </a:solidFill>
              </a:endParaRPr>
            </a:p>
          </p:txBody>
        </p:sp>
      </p:grpSp>
      <p:pic>
        <p:nvPicPr>
          <p:cNvPr id="284" name="Google Shape;28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4775" y="2331150"/>
            <a:ext cx="2028840" cy="191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93525"/>
            <a:ext cx="8839198" cy="39697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9"/>
          <p:cNvSpPr txBox="1"/>
          <p:nvPr/>
        </p:nvSpPr>
        <p:spPr>
          <a:xfrm>
            <a:off x="152400" y="152400"/>
            <a:ext cx="88392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Million Song Data Set</a:t>
            </a:r>
            <a:r>
              <a:rPr b="1" lang="en" sz="2400"/>
              <a:t> | Conclusion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Makes a Song a Hit?</a:t>
            </a:r>
            <a:endParaRPr sz="2000"/>
          </a:p>
        </p:txBody>
      </p:sp>
      <p:sp>
        <p:nvSpPr>
          <p:cNvPr id="291" name="Google Shape;291;p39"/>
          <p:cNvSpPr txBox="1"/>
          <p:nvPr/>
        </p:nvSpPr>
        <p:spPr>
          <a:xfrm>
            <a:off x="152400" y="1104075"/>
            <a:ext cx="8839200" cy="310500"/>
          </a:xfrm>
          <a:prstGeom prst="rect">
            <a:avLst/>
          </a:prstGeom>
          <a:solidFill>
            <a:srgbClr val="002F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Hypothesis Disproved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292" name="Google Shape;292;p39"/>
          <p:cNvSpPr txBox="1"/>
          <p:nvPr/>
        </p:nvSpPr>
        <p:spPr>
          <a:xfrm>
            <a:off x="152400" y="1414575"/>
            <a:ext cx="8839200" cy="396900"/>
          </a:xfrm>
          <a:prstGeom prst="rect">
            <a:avLst/>
          </a:prstGeom>
          <a:solidFill>
            <a:srgbClr val="002F87">
              <a:alpha val="145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There is no </a:t>
            </a:r>
            <a:r>
              <a:rPr lang="en" sz="1000">
                <a:solidFill>
                  <a:schemeClr val="dk1"/>
                </a:solidFill>
              </a:rPr>
              <a:t>measurable similarity in the composition of hit songs with relation to any number of variables and “hotness”</a:t>
            </a:r>
            <a:endParaRPr sz="1000"/>
          </a:p>
        </p:txBody>
      </p:sp>
      <p:grpSp>
        <p:nvGrpSpPr>
          <p:cNvPr id="293" name="Google Shape;293;p39"/>
          <p:cNvGrpSpPr/>
          <p:nvPr/>
        </p:nvGrpSpPr>
        <p:grpSpPr>
          <a:xfrm>
            <a:off x="152400" y="1934000"/>
            <a:ext cx="8839200" cy="1698600"/>
            <a:chOff x="152400" y="1646800"/>
            <a:chExt cx="8839200" cy="1698600"/>
          </a:xfrm>
        </p:grpSpPr>
        <p:sp>
          <p:nvSpPr>
            <p:cNvPr id="294" name="Google Shape;294;p39"/>
            <p:cNvSpPr txBox="1"/>
            <p:nvPr/>
          </p:nvSpPr>
          <p:spPr>
            <a:xfrm>
              <a:off x="152400" y="1646800"/>
              <a:ext cx="8839200" cy="310500"/>
            </a:xfrm>
            <a:prstGeom prst="rect">
              <a:avLst/>
            </a:prstGeom>
            <a:solidFill>
              <a:srgbClr val="9BDD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Final Thoughts</a:t>
              </a:r>
              <a:endParaRPr sz="1200">
                <a:solidFill>
                  <a:srgbClr val="FFFFFF"/>
                </a:solidFill>
              </a:endParaRPr>
            </a:p>
          </p:txBody>
        </p:sp>
        <p:sp>
          <p:nvSpPr>
            <p:cNvPr id="295" name="Google Shape;295;p39"/>
            <p:cNvSpPr txBox="1"/>
            <p:nvPr/>
          </p:nvSpPr>
          <p:spPr>
            <a:xfrm>
              <a:off x="152400" y="1957300"/>
              <a:ext cx="8839200" cy="1388100"/>
            </a:xfrm>
            <a:prstGeom prst="rect">
              <a:avLst/>
            </a:prstGeom>
            <a:solidFill>
              <a:srgbClr val="9BDDFF">
                <a:alpha val="14510"/>
              </a:srgbClr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There was likely no linear relationship between “hotness” and our other variables in the sample likely due to the range of music genres international makeup of the sample given than “</a:t>
              </a:r>
              <a:r>
                <a:rPr lang="en" sz="1000">
                  <a:solidFill>
                    <a:schemeClr val="dk1"/>
                  </a:solidFill>
                </a:rPr>
                <a:t>hit” songs are likely reflective of specific cultures in which it is popular</a:t>
              </a:r>
              <a:endParaRPr sz="1000"/>
            </a:p>
            <a:p>
              <a:pPr indent="-292100" lvl="1" marL="9144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○"/>
              </a:pPr>
              <a:r>
                <a:rPr lang="en" sz="1000"/>
                <a:t>For future projects of this kind, it might be more effective to conduct linear regression analysis on samples of hit songs that are reflective of more </a:t>
              </a:r>
              <a:r>
                <a:rPr lang="en" sz="1000"/>
                <a:t>specific</a:t>
              </a:r>
              <a:r>
                <a:rPr lang="en" sz="1000"/>
                <a:t> regions (e.g. by country) and by music genre</a:t>
              </a:r>
              <a:endParaRPr sz="1000"/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Additionally</a:t>
              </a:r>
              <a:r>
                <a:rPr lang="en" sz="1000"/>
                <a:t>, we believe that there are likely better ways to analyze these types of random data sets than with linear regression</a:t>
              </a:r>
              <a:endParaRPr sz="1000"/>
            </a:p>
            <a:p>
              <a:pPr indent="-292100" lvl="1" marL="9144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○"/>
              </a:pPr>
              <a:r>
                <a:rPr lang="en" sz="1000"/>
                <a:t>Random Forest</a:t>
              </a:r>
              <a:endParaRPr sz="1000"/>
            </a:p>
            <a:p>
              <a:pPr indent="-292100" lvl="1" marL="9144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○"/>
              </a:pPr>
              <a:r>
                <a:rPr lang="en" sz="1000"/>
                <a:t>Machine Learning</a:t>
              </a:r>
              <a:endParaRPr sz="1000"/>
            </a:p>
            <a:p>
              <a:pPr indent="-292100" lvl="1" marL="9144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○"/>
              </a:pPr>
              <a:r>
                <a:rPr lang="en" sz="1000"/>
                <a:t>Genetic Algorithms</a:t>
              </a:r>
              <a:endParaRPr sz="1000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002F87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/>
          <p:nvPr/>
        </p:nvSpPr>
        <p:spPr>
          <a:xfrm>
            <a:off x="619169" y="1923650"/>
            <a:ext cx="67368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Appendix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93525"/>
            <a:ext cx="8839198" cy="39697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1"/>
          <p:cNvSpPr txBox="1"/>
          <p:nvPr/>
        </p:nvSpPr>
        <p:spPr>
          <a:xfrm>
            <a:off x="152400" y="152400"/>
            <a:ext cx="88392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Million Song Data Set</a:t>
            </a:r>
            <a:r>
              <a:rPr b="1" lang="en" sz="2400"/>
              <a:t> | Appendix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Other Charts and Analysis</a:t>
            </a:r>
            <a:endParaRPr sz="2000"/>
          </a:p>
        </p:txBody>
      </p:sp>
      <p:sp>
        <p:nvSpPr>
          <p:cNvPr id="307" name="Google Shape;307;p41"/>
          <p:cNvSpPr txBox="1"/>
          <p:nvPr/>
        </p:nvSpPr>
        <p:spPr>
          <a:xfrm>
            <a:off x="152400" y="1104075"/>
            <a:ext cx="8839200" cy="310500"/>
          </a:xfrm>
          <a:prstGeom prst="rect">
            <a:avLst/>
          </a:prstGeom>
          <a:solidFill>
            <a:srgbClr val="002F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Tempo v. Loudness</a:t>
            </a:r>
            <a:endParaRPr b="1" sz="1200">
              <a:solidFill>
                <a:schemeClr val="lt1"/>
              </a:solidFill>
            </a:endParaRPr>
          </a:p>
        </p:txBody>
      </p:sp>
      <p:pic>
        <p:nvPicPr>
          <p:cNvPr id="308" name="Google Shape;30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6775" y="1716312"/>
            <a:ext cx="2765751" cy="267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532100"/>
            <a:ext cx="5155026" cy="10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2F87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619169" y="1923650"/>
            <a:ext cx="67368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Background &amp; Setup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93525"/>
            <a:ext cx="8839198" cy="39697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2"/>
          <p:cNvSpPr txBox="1"/>
          <p:nvPr/>
        </p:nvSpPr>
        <p:spPr>
          <a:xfrm>
            <a:off x="152400" y="152400"/>
            <a:ext cx="88392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Million Song Data Set</a:t>
            </a:r>
            <a:r>
              <a:rPr b="1" lang="en" sz="2400"/>
              <a:t> | Appendix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Other Charts and Analysis</a:t>
            </a:r>
            <a:endParaRPr sz="2000"/>
          </a:p>
        </p:txBody>
      </p:sp>
      <p:sp>
        <p:nvSpPr>
          <p:cNvPr id="316" name="Google Shape;316;p42"/>
          <p:cNvSpPr txBox="1"/>
          <p:nvPr/>
        </p:nvSpPr>
        <p:spPr>
          <a:xfrm>
            <a:off x="152400" y="1104075"/>
            <a:ext cx="8839200" cy="310500"/>
          </a:xfrm>
          <a:prstGeom prst="rect">
            <a:avLst/>
          </a:prstGeom>
          <a:solidFill>
            <a:srgbClr val="002F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Tempo v. Duration</a:t>
            </a:r>
            <a:endParaRPr b="1" sz="1200">
              <a:solidFill>
                <a:schemeClr val="lt1"/>
              </a:solidFill>
            </a:endParaRPr>
          </a:p>
        </p:txBody>
      </p:sp>
      <p:pic>
        <p:nvPicPr>
          <p:cNvPr id="317" name="Google Shape;31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22713"/>
            <a:ext cx="523442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9220" y="1566975"/>
            <a:ext cx="3193398" cy="297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93525"/>
            <a:ext cx="8839198" cy="39697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3"/>
          <p:cNvSpPr txBox="1"/>
          <p:nvPr/>
        </p:nvSpPr>
        <p:spPr>
          <a:xfrm>
            <a:off x="152400" y="152400"/>
            <a:ext cx="88392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Million Song Data Set</a:t>
            </a:r>
            <a:r>
              <a:rPr b="1" lang="en" sz="2400"/>
              <a:t> | Style Guide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Color Codes</a:t>
            </a:r>
            <a:endParaRPr sz="2000"/>
          </a:p>
        </p:txBody>
      </p:sp>
      <p:sp>
        <p:nvSpPr>
          <p:cNvPr id="325" name="Google Shape;325;p43"/>
          <p:cNvSpPr txBox="1"/>
          <p:nvPr/>
        </p:nvSpPr>
        <p:spPr>
          <a:xfrm>
            <a:off x="152400" y="1104075"/>
            <a:ext cx="8839200" cy="310500"/>
          </a:xfrm>
          <a:prstGeom prst="rect">
            <a:avLst/>
          </a:prstGeom>
          <a:solidFill>
            <a:srgbClr val="002F8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#002F87 - </a:t>
            </a:r>
            <a:r>
              <a:rPr lang="en">
                <a:solidFill>
                  <a:schemeClr val="lt1"/>
                </a:solidFill>
              </a:rPr>
              <a:t>Navy Blue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6" name="Google Shape;326;p43"/>
          <p:cNvSpPr txBox="1"/>
          <p:nvPr/>
        </p:nvSpPr>
        <p:spPr>
          <a:xfrm>
            <a:off x="152400" y="1776150"/>
            <a:ext cx="8839200" cy="310500"/>
          </a:xfrm>
          <a:prstGeom prst="rect">
            <a:avLst/>
          </a:prstGeom>
          <a:solidFill>
            <a:srgbClr val="9BDDFF">
              <a:alpha val="2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#9BDDFF - </a:t>
            </a:r>
            <a:r>
              <a:rPr lang="en"/>
              <a:t>Columbia Blue</a:t>
            </a:r>
            <a:endParaRPr/>
          </a:p>
        </p:txBody>
      </p:sp>
      <p:sp>
        <p:nvSpPr>
          <p:cNvPr id="327" name="Google Shape;327;p43"/>
          <p:cNvSpPr txBox="1"/>
          <p:nvPr/>
        </p:nvSpPr>
        <p:spPr>
          <a:xfrm>
            <a:off x="152400" y="1414575"/>
            <a:ext cx="8839200" cy="310500"/>
          </a:xfrm>
          <a:prstGeom prst="rect">
            <a:avLst/>
          </a:prstGeom>
          <a:solidFill>
            <a:srgbClr val="002F87">
              <a:alpha val="14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#002f8725 - Navy Blue with 25% </a:t>
            </a:r>
            <a:r>
              <a:rPr lang="en" sz="1000"/>
              <a:t>opacity</a:t>
            </a:r>
            <a:endParaRPr sz="1000"/>
          </a:p>
        </p:txBody>
      </p:sp>
      <p:sp>
        <p:nvSpPr>
          <p:cNvPr id="328" name="Google Shape;328;p43"/>
          <p:cNvSpPr txBox="1"/>
          <p:nvPr/>
        </p:nvSpPr>
        <p:spPr>
          <a:xfrm>
            <a:off x="152400" y="2086650"/>
            <a:ext cx="8839200" cy="310500"/>
          </a:xfrm>
          <a:prstGeom prst="rect">
            <a:avLst/>
          </a:prstGeom>
          <a:solidFill>
            <a:srgbClr val="9BDDFF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#9BDDFF25 - Columbia Blue with 25% opacity</a:t>
            </a:r>
            <a:endParaRPr sz="1000"/>
          </a:p>
        </p:txBody>
      </p:sp>
      <p:sp>
        <p:nvSpPr>
          <p:cNvPr id="329" name="Google Shape;329;p43"/>
          <p:cNvSpPr txBox="1"/>
          <p:nvPr/>
        </p:nvSpPr>
        <p:spPr>
          <a:xfrm>
            <a:off x="152400" y="3063525"/>
            <a:ext cx="8839200" cy="310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0" name="Google Shape;330;p43"/>
          <p:cNvSpPr txBox="1"/>
          <p:nvPr/>
        </p:nvSpPr>
        <p:spPr>
          <a:xfrm>
            <a:off x="152400" y="2911125"/>
            <a:ext cx="8839200" cy="3105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1" name="Google Shape;331;p43"/>
          <p:cNvSpPr txBox="1"/>
          <p:nvPr/>
        </p:nvSpPr>
        <p:spPr>
          <a:xfrm>
            <a:off x="152400" y="2758725"/>
            <a:ext cx="8839200" cy="310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2" name="Google Shape;332;p43"/>
          <p:cNvSpPr txBox="1"/>
          <p:nvPr/>
        </p:nvSpPr>
        <p:spPr>
          <a:xfrm>
            <a:off x="152400" y="2606325"/>
            <a:ext cx="8839200" cy="310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3" name="Google Shape;333;p43"/>
          <p:cNvSpPr txBox="1"/>
          <p:nvPr/>
        </p:nvSpPr>
        <p:spPr>
          <a:xfrm>
            <a:off x="152400" y="2448225"/>
            <a:ext cx="8839200" cy="31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 </a:t>
            </a:r>
            <a:r>
              <a:rPr b="1" lang="en">
                <a:solidFill>
                  <a:schemeClr val="lt1"/>
                </a:solidFill>
              </a:rPr>
              <a:t>Black</a:t>
            </a:r>
            <a:r>
              <a:rPr lang="en">
                <a:solidFill>
                  <a:schemeClr val="lt1"/>
                </a:solidFill>
              </a:rPr>
              <a:t> and shades of </a:t>
            </a:r>
            <a:r>
              <a:rPr b="1" lang="en">
                <a:solidFill>
                  <a:schemeClr val="lt1"/>
                </a:solidFill>
              </a:rPr>
              <a:t>Grey</a:t>
            </a:r>
            <a:r>
              <a:rPr lang="en">
                <a:solidFill>
                  <a:schemeClr val="lt1"/>
                </a:solidFill>
              </a:rPr>
              <a:t> for additional color variety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93525"/>
            <a:ext cx="8839198" cy="39697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4"/>
          <p:cNvSpPr txBox="1"/>
          <p:nvPr/>
        </p:nvSpPr>
        <p:spPr>
          <a:xfrm>
            <a:off x="152400" y="152400"/>
            <a:ext cx="88392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Million Song Data Set</a:t>
            </a:r>
            <a:r>
              <a:rPr b="1" lang="en" sz="2400"/>
              <a:t> | Style Guide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Fonts</a:t>
            </a:r>
            <a:endParaRPr sz="2000"/>
          </a:p>
        </p:txBody>
      </p:sp>
      <p:sp>
        <p:nvSpPr>
          <p:cNvPr id="340" name="Google Shape;340;p44"/>
          <p:cNvSpPr txBox="1"/>
          <p:nvPr/>
        </p:nvSpPr>
        <p:spPr>
          <a:xfrm>
            <a:off x="152400" y="2094675"/>
            <a:ext cx="8839200" cy="310500"/>
          </a:xfrm>
          <a:prstGeom prst="rect">
            <a:avLst/>
          </a:prstGeom>
          <a:solidFill>
            <a:srgbClr val="002F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     Text Box Titles - </a:t>
            </a:r>
            <a:r>
              <a:rPr lang="en" sz="1200">
                <a:solidFill>
                  <a:schemeClr val="lt1"/>
                </a:solidFill>
              </a:rPr>
              <a:t>Bold and Size 12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341" name="Google Shape;34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25" y="2140201"/>
            <a:ext cx="219456" cy="21945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4"/>
          <p:cNvSpPr txBox="1"/>
          <p:nvPr/>
        </p:nvSpPr>
        <p:spPr>
          <a:xfrm>
            <a:off x="152400" y="2405175"/>
            <a:ext cx="8839200" cy="310500"/>
          </a:xfrm>
          <a:prstGeom prst="rect">
            <a:avLst/>
          </a:prstGeom>
          <a:solidFill>
            <a:srgbClr val="002F87">
              <a:alpha val="14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Insights - Size 10</a:t>
            </a:r>
            <a:endParaRPr sz="1000"/>
          </a:p>
        </p:txBody>
      </p:sp>
      <p:sp>
        <p:nvSpPr>
          <p:cNvPr id="343" name="Google Shape;343;p44"/>
          <p:cNvSpPr txBox="1"/>
          <p:nvPr/>
        </p:nvSpPr>
        <p:spPr>
          <a:xfrm>
            <a:off x="152400" y="1143000"/>
            <a:ext cx="88392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Header - </a:t>
            </a:r>
            <a:r>
              <a:rPr lang="en" sz="2400"/>
              <a:t>Bold and Size 24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Subheader - Size 20</a:t>
            </a:r>
            <a:endParaRPr sz="2000"/>
          </a:p>
        </p:txBody>
      </p:sp>
      <p:pic>
        <p:nvPicPr>
          <p:cNvPr id="344" name="Google Shape;344;p44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868075"/>
            <a:ext cx="2705742" cy="16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93525"/>
            <a:ext cx="8839198" cy="39697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152400" y="152400"/>
            <a:ext cx="88392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Million Song Data Set</a:t>
            </a:r>
            <a:r>
              <a:rPr b="1" lang="en" sz="2400"/>
              <a:t> | Motivation and Hypothesis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Makes a Song a Hit?</a:t>
            </a:r>
            <a:endParaRPr sz="2000"/>
          </a:p>
        </p:txBody>
      </p:sp>
      <p:sp>
        <p:nvSpPr>
          <p:cNvPr id="76" name="Google Shape;76;p16"/>
          <p:cNvSpPr txBox="1"/>
          <p:nvPr/>
        </p:nvSpPr>
        <p:spPr>
          <a:xfrm>
            <a:off x="152400" y="1104075"/>
            <a:ext cx="8839200" cy="310500"/>
          </a:xfrm>
          <a:prstGeom prst="rect">
            <a:avLst/>
          </a:prstGeom>
          <a:solidFill>
            <a:srgbClr val="002F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Questions of Interest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52400" y="1414575"/>
            <a:ext cx="8839200" cy="621000"/>
          </a:xfrm>
          <a:prstGeom prst="rect">
            <a:avLst/>
          </a:prstGeom>
          <a:solidFill>
            <a:srgbClr val="002F87">
              <a:alpha val="145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Are there commonalities among hit songs?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If so, what do hit songs have in common?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Can we generate actionable recommendations to new artists and producers based on analysis of previous “hit” songs?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78" name="Google Shape;78;p16"/>
          <p:cNvGrpSpPr/>
          <p:nvPr/>
        </p:nvGrpSpPr>
        <p:grpSpPr>
          <a:xfrm>
            <a:off x="152400" y="2181626"/>
            <a:ext cx="8839200" cy="1459179"/>
            <a:chOff x="152400" y="1894475"/>
            <a:chExt cx="8839200" cy="1773000"/>
          </a:xfrm>
        </p:grpSpPr>
        <p:sp>
          <p:nvSpPr>
            <p:cNvPr id="79" name="Google Shape;79;p16"/>
            <p:cNvSpPr txBox="1"/>
            <p:nvPr/>
          </p:nvSpPr>
          <p:spPr>
            <a:xfrm>
              <a:off x="152400" y="1894475"/>
              <a:ext cx="8839200" cy="310500"/>
            </a:xfrm>
            <a:prstGeom prst="rect">
              <a:avLst/>
            </a:prstGeom>
            <a:solidFill>
              <a:srgbClr val="9BDD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Hypothesis</a:t>
              </a:r>
              <a:endParaRPr sz="1200">
                <a:solidFill>
                  <a:srgbClr val="FFFFFF"/>
                </a:solidFill>
              </a:endParaRPr>
            </a:p>
          </p:txBody>
        </p:sp>
        <p:sp>
          <p:nvSpPr>
            <p:cNvPr id="80" name="Google Shape;80;p16"/>
            <p:cNvSpPr txBox="1"/>
            <p:nvPr/>
          </p:nvSpPr>
          <p:spPr>
            <a:xfrm>
              <a:off x="152400" y="2204975"/>
              <a:ext cx="8839200" cy="1462500"/>
            </a:xfrm>
            <a:prstGeom prst="rect">
              <a:avLst/>
            </a:prstGeom>
            <a:solidFill>
              <a:srgbClr val="9BDDFF">
                <a:alpha val="14510"/>
              </a:srgbClr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There is a measurable similarity in the composition of hit songs with relation to any number of variables and “hotness”</a:t>
              </a:r>
              <a:endParaRPr sz="1000"/>
            </a:p>
            <a:p>
              <a:pPr indent="-292100" lvl="1" marL="9144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○"/>
              </a:pPr>
              <a:r>
                <a:rPr lang="en" sz="1000"/>
                <a:t>More specifically given the variables present in our data set -</a:t>
              </a:r>
              <a:endParaRPr sz="1000"/>
            </a:p>
            <a:p>
              <a:pPr indent="-292100" lvl="2" marL="13716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Char char="■"/>
              </a:pPr>
              <a:r>
                <a:rPr lang="en" sz="1000">
                  <a:solidFill>
                    <a:schemeClr val="dk1"/>
                  </a:solidFill>
                </a:rPr>
                <a:t>There is a measurable similarity in the composition of hit songs with relation to “duration” and “hotness”</a:t>
              </a:r>
              <a:endParaRPr sz="1000">
                <a:solidFill>
                  <a:schemeClr val="dk1"/>
                </a:solidFill>
              </a:endParaRPr>
            </a:p>
            <a:p>
              <a:pPr indent="-292100" lvl="2" marL="13716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Char char="■"/>
              </a:pPr>
              <a:r>
                <a:rPr lang="en" sz="1000">
                  <a:solidFill>
                    <a:schemeClr val="dk1"/>
                  </a:solidFill>
                </a:rPr>
                <a:t>There is a measurable similarity in the composition of hit songs with relation to “tempo” and “hotness”</a:t>
              </a:r>
              <a:endParaRPr sz="1000">
                <a:solidFill>
                  <a:schemeClr val="dk1"/>
                </a:solidFill>
              </a:endParaRPr>
            </a:p>
            <a:p>
              <a:pPr indent="-292100" lvl="2" marL="13716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Char char="■"/>
              </a:pPr>
              <a:r>
                <a:rPr lang="en" sz="1000">
                  <a:solidFill>
                    <a:schemeClr val="dk1"/>
                  </a:solidFill>
                </a:rPr>
                <a:t>There is a measurable similarity in the composition of hit songs with relation to “year” and “hotness”</a:t>
              </a:r>
              <a:endParaRPr sz="1000">
                <a:solidFill>
                  <a:schemeClr val="dk1"/>
                </a:solidFill>
              </a:endParaRPr>
            </a:p>
            <a:p>
              <a:pPr indent="-292100" lvl="2" marL="13716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Char char="■"/>
              </a:pPr>
              <a:r>
                <a:rPr lang="en" sz="1000">
                  <a:solidFill>
                    <a:schemeClr val="dk1"/>
                  </a:solidFill>
                </a:rPr>
                <a:t>There is a measurable similarity in the composition of hit songs with relation to “loudness” and “hotness”</a:t>
              </a:r>
              <a:endParaRPr sz="10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93525"/>
            <a:ext cx="8839198" cy="39697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152400" y="152400"/>
            <a:ext cx="88392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Million Song Data Set</a:t>
            </a:r>
            <a:r>
              <a:rPr b="1" lang="en" sz="2400"/>
              <a:t> | Variables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Variables Chosen from Our Data Source for this Study</a:t>
            </a:r>
            <a:endParaRPr sz="2000"/>
          </a:p>
        </p:txBody>
      </p:sp>
      <p:sp>
        <p:nvSpPr>
          <p:cNvPr id="87" name="Google Shape;87;p17"/>
          <p:cNvSpPr txBox="1"/>
          <p:nvPr/>
        </p:nvSpPr>
        <p:spPr>
          <a:xfrm>
            <a:off x="152400" y="1104075"/>
            <a:ext cx="8839200" cy="310500"/>
          </a:xfrm>
          <a:prstGeom prst="rect">
            <a:avLst/>
          </a:prstGeom>
          <a:solidFill>
            <a:srgbClr val="002F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Key Success Metric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152400" y="1414575"/>
            <a:ext cx="8839200" cy="538500"/>
          </a:xfrm>
          <a:prstGeom prst="rect">
            <a:avLst/>
          </a:prstGeom>
          <a:solidFill>
            <a:srgbClr val="002F87">
              <a:alpha val="145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“Hotness” is the m</a:t>
            </a:r>
            <a:r>
              <a:rPr lang="en" sz="1000"/>
              <a:t>easure of how much buzz each artist/song is generating online and on social networks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 For the purposes of our testing, hotness will be used to evaluate how successful songs from this data set are</a:t>
            </a:r>
            <a:endParaRPr sz="1000"/>
          </a:p>
        </p:txBody>
      </p:sp>
      <p:grpSp>
        <p:nvGrpSpPr>
          <p:cNvPr id="89" name="Google Shape;89;p17"/>
          <p:cNvGrpSpPr/>
          <p:nvPr/>
        </p:nvGrpSpPr>
        <p:grpSpPr>
          <a:xfrm>
            <a:off x="152400" y="2105475"/>
            <a:ext cx="8839200" cy="1907400"/>
            <a:chOff x="152400" y="1894475"/>
            <a:chExt cx="8839200" cy="1907400"/>
          </a:xfrm>
        </p:grpSpPr>
        <p:sp>
          <p:nvSpPr>
            <p:cNvPr id="90" name="Google Shape;90;p17"/>
            <p:cNvSpPr txBox="1"/>
            <p:nvPr/>
          </p:nvSpPr>
          <p:spPr>
            <a:xfrm>
              <a:off x="152400" y="1894475"/>
              <a:ext cx="8839200" cy="310500"/>
            </a:xfrm>
            <a:prstGeom prst="rect">
              <a:avLst/>
            </a:prstGeom>
            <a:solidFill>
              <a:srgbClr val="9BDD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Additional Metrics</a:t>
              </a:r>
              <a:endParaRPr sz="1200">
                <a:solidFill>
                  <a:srgbClr val="FFFFFF"/>
                </a:solidFill>
              </a:endParaRPr>
            </a:p>
          </p:txBody>
        </p:sp>
        <p:sp>
          <p:nvSpPr>
            <p:cNvPr id="91" name="Google Shape;91;p17"/>
            <p:cNvSpPr txBox="1"/>
            <p:nvPr/>
          </p:nvSpPr>
          <p:spPr>
            <a:xfrm>
              <a:off x="152400" y="2204975"/>
              <a:ext cx="8839200" cy="1596900"/>
            </a:xfrm>
            <a:prstGeom prst="rect">
              <a:avLst/>
            </a:prstGeom>
            <a:solidFill>
              <a:srgbClr val="9BDDFF">
                <a:alpha val="14510"/>
              </a:srgbClr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Artist Name</a:t>
              </a:r>
              <a:endParaRPr sz="1000"/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Duration</a:t>
              </a:r>
              <a:endParaRPr sz="1000"/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Title</a:t>
              </a:r>
              <a:endParaRPr sz="1000"/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Release</a:t>
              </a:r>
              <a:endParaRPr sz="1000"/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Year</a:t>
              </a:r>
              <a:endParaRPr sz="1000"/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Danceability</a:t>
              </a:r>
              <a:endParaRPr sz="1000"/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Energy</a:t>
              </a:r>
              <a:endParaRPr sz="1000"/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Tempo</a:t>
              </a:r>
              <a:endParaRPr sz="1000"/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Loudness</a:t>
              </a:r>
              <a:endParaRPr sz="10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2F87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619169" y="1923650"/>
            <a:ext cx="67368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Process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93525"/>
            <a:ext cx="8839198" cy="39697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152400" y="152400"/>
            <a:ext cx="88392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Million Song Data Set</a:t>
            </a:r>
            <a:r>
              <a:rPr b="1" lang="en" sz="2400"/>
              <a:t> | Process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H5 Format</a:t>
            </a:r>
            <a:endParaRPr sz="2000"/>
          </a:p>
        </p:txBody>
      </p:sp>
      <p:sp>
        <p:nvSpPr>
          <p:cNvPr id="103" name="Google Shape;103;p19"/>
          <p:cNvSpPr txBox="1"/>
          <p:nvPr/>
        </p:nvSpPr>
        <p:spPr>
          <a:xfrm>
            <a:off x="152400" y="1024938"/>
            <a:ext cx="8839200" cy="3507600"/>
          </a:xfrm>
          <a:prstGeom prst="rect">
            <a:avLst/>
          </a:prstGeom>
          <a:solidFill>
            <a:srgbClr val="002F87">
              <a:alpha val="145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4175" y="1156999"/>
            <a:ext cx="5004675" cy="32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93525"/>
            <a:ext cx="8839198" cy="39697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152400" y="152400"/>
            <a:ext cx="88392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Million Song Data Set</a:t>
            </a:r>
            <a:r>
              <a:rPr b="1" lang="en" sz="2400"/>
              <a:t> | Process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From H5 files to CSV</a:t>
            </a:r>
            <a:endParaRPr sz="2000"/>
          </a:p>
        </p:txBody>
      </p:sp>
      <p:sp>
        <p:nvSpPr>
          <p:cNvPr id="111" name="Google Shape;111;p20"/>
          <p:cNvSpPr txBox="1"/>
          <p:nvPr/>
        </p:nvSpPr>
        <p:spPr>
          <a:xfrm>
            <a:off x="152400" y="1104075"/>
            <a:ext cx="8839200" cy="310500"/>
          </a:xfrm>
          <a:prstGeom prst="rect">
            <a:avLst/>
          </a:prstGeom>
          <a:solidFill>
            <a:srgbClr val="002F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Using Existing Methods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152400" y="1414575"/>
            <a:ext cx="8839200" cy="3117900"/>
          </a:xfrm>
          <a:prstGeom prst="rect">
            <a:avLst/>
          </a:prstGeom>
          <a:solidFill>
            <a:srgbClr val="002F87">
              <a:alpha val="145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4">
            <a:alphaModFix/>
          </a:blip>
          <a:srcRect b="54479" l="0" r="0" t="0"/>
          <a:stretch/>
        </p:blipFill>
        <p:spPr>
          <a:xfrm>
            <a:off x="897271" y="1524675"/>
            <a:ext cx="7349468" cy="2859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93525"/>
            <a:ext cx="8839198" cy="39697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152400" y="152400"/>
            <a:ext cx="88392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Million Song Data Set</a:t>
            </a:r>
            <a:r>
              <a:rPr b="1" lang="en" sz="2400"/>
              <a:t> | Process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From H5 files to CSV</a:t>
            </a:r>
            <a:endParaRPr sz="2000"/>
          </a:p>
        </p:txBody>
      </p:sp>
      <p:sp>
        <p:nvSpPr>
          <p:cNvPr id="120" name="Google Shape;120;p21"/>
          <p:cNvSpPr txBox="1"/>
          <p:nvPr/>
        </p:nvSpPr>
        <p:spPr>
          <a:xfrm>
            <a:off x="152400" y="1104075"/>
            <a:ext cx="8839200" cy="310500"/>
          </a:xfrm>
          <a:prstGeom prst="rect">
            <a:avLst/>
          </a:prstGeom>
          <a:solidFill>
            <a:srgbClr val="002F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Selecting Data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152400" y="1414575"/>
            <a:ext cx="8839200" cy="3117900"/>
          </a:xfrm>
          <a:prstGeom prst="rect">
            <a:avLst/>
          </a:prstGeom>
          <a:solidFill>
            <a:srgbClr val="002F87">
              <a:alpha val="145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22" name="Google Shape;122;p21"/>
          <p:cNvPicPr preferRelativeResize="0"/>
          <p:nvPr/>
        </p:nvPicPr>
        <p:blipFill rotWithShape="1">
          <a:blip r:embed="rId4">
            <a:alphaModFix/>
          </a:blip>
          <a:srcRect b="1716" l="0" r="0" t="52510"/>
          <a:stretch/>
        </p:blipFill>
        <p:spPr>
          <a:xfrm>
            <a:off x="897263" y="1535638"/>
            <a:ext cx="7349474" cy="287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