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66" r:id="rId6"/>
    <p:sldId id="263" r:id="rId7"/>
    <p:sldId id="258" r:id="rId8"/>
    <p:sldId id="260" r:id="rId9"/>
    <p:sldId id="274" r:id="rId10"/>
    <p:sldId id="279" r:id="rId11"/>
    <p:sldId id="275" r:id="rId12"/>
    <p:sldId id="261" r:id="rId13"/>
    <p:sldId id="271" r:id="rId14"/>
    <p:sldId id="273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1BD4-6D21-403B-A410-106C9003D86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492E-7E87-4832-A4B9-C9EEB1D5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How we applied our literature review was in implementing learning objectives and designing course material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Multichoice, with console, and console: chosen for simplicity and emphasis on the following… the ultimate goal was to be able to create working programs with concepts covered in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5492E-7E87-4832-A4B9-C9EEB1D52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FE3F-F277-4FB4-ADAD-FDF39F6B21D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denver.edu/faculty_staff/faculty/center-for-faculty-development/Documents/tutorials/Assessment/module2/cognitive_proces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ructor-support.datacamp.com/cour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12265"/>
            <a:ext cx="12192000" cy="13976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DataCamp</a:t>
            </a:r>
            <a:r>
              <a:rPr lang="en-US" dirty="0">
                <a:solidFill>
                  <a:schemeClr val="bg1"/>
                </a:solidFill>
              </a:rPr>
              <a:t> Introductory Python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899" y="3509963"/>
            <a:ext cx="9228201" cy="16459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Utilizing </a:t>
            </a:r>
            <a:r>
              <a:rPr lang="en-US" dirty="0" err="1">
                <a:solidFill>
                  <a:schemeClr val="bg1"/>
                </a:solidFill>
              </a:rPr>
              <a:t>DataCamp</a:t>
            </a:r>
            <a:r>
              <a:rPr lang="en-US" dirty="0">
                <a:solidFill>
                  <a:schemeClr val="bg1"/>
                </a:solidFill>
              </a:rPr>
              <a:t> Light for interactive CSC101 lessons</a:t>
            </a:r>
          </a:p>
          <a:p>
            <a:r>
              <a:rPr lang="en-US" dirty="0">
                <a:solidFill>
                  <a:schemeClr val="bg1"/>
                </a:solidFill>
              </a:rPr>
              <a:t>By: Matthew Hancock and Rachel Burk</a:t>
            </a:r>
          </a:p>
        </p:txBody>
      </p:sp>
    </p:spTree>
    <p:extLst>
      <p:ext uri="{BB962C8B-B14F-4D97-AF65-F5344CB8AC3E}">
        <p14:creationId xmlns:p14="http://schemas.microsoft.com/office/powerpoint/2010/main" val="361874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E0655-212D-4BE3-9E76-DE02F7CBC80D}"/>
              </a:ext>
            </a:extLst>
          </p:cNvPr>
          <p:cNvSpPr txBox="1"/>
          <p:nvPr/>
        </p:nvSpPr>
        <p:spPr>
          <a:xfrm>
            <a:off x="96348" y="2455673"/>
            <a:ext cx="2013558" cy="194665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Console Exercise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F68D9-B78C-4504-8C4D-2FBE74D6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83" y="162071"/>
            <a:ext cx="9783540" cy="3001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9504A-4973-4BDC-A509-2EA5090F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83" y="3428999"/>
            <a:ext cx="978354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7B0E2-D13D-4577-8982-1E7F4C51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53" y="535304"/>
            <a:ext cx="9919439" cy="5260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531C4-5A13-4C1F-9331-4D9F20826E0B}"/>
              </a:ext>
            </a:extLst>
          </p:cNvPr>
          <p:cNvSpPr txBox="1"/>
          <p:nvPr/>
        </p:nvSpPr>
        <p:spPr>
          <a:xfrm>
            <a:off x="96348" y="2455673"/>
            <a:ext cx="2013558" cy="194665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Choice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08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3365"/>
          <a:stretch/>
        </p:blipFill>
        <p:spPr>
          <a:xfrm>
            <a:off x="445417" y="41241"/>
            <a:ext cx="7756751" cy="289890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ACB48B-323C-4C77-B9BD-E54BA496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6035"/>
              </p:ext>
            </p:extLst>
          </p:nvPr>
        </p:nvGraphicFramePr>
        <p:xfrm>
          <a:off x="792138" y="3157233"/>
          <a:ext cx="5937250" cy="334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857432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263903241"/>
                    </a:ext>
                  </a:extLst>
                </a:gridCol>
              </a:tblGrid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Scheduled Due 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1293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1: Brief Intro to Python &amp; </a:t>
                      </a:r>
                      <a:r>
                        <a:rPr lang="en-US" sz="1200" strike="sngStrike" dirty="0" err="1">
                          <a:effectLst/>
                        </a:rPr>
                        <a:t>DataCamp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 1:  8/26 – 8/30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804978"/>
                  </a:ext>
                </a:extLst>
              </a:tr>
              <a:tr h="6083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2: Variables, Expressions and Statements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Weeks 2 &amp; 3: 9/2 – 9/13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563797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3: Conditional Execution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4 &amp; 5: 9/16 – 9/27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609048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4: Functions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6 &amp; 7: 9/30 – 10/11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380284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Intermediate Presentation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8 &amp; 9: 10/14 – 10/25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762750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5: Iteration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10 &amp; 11: 10/28 – 11/8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492063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 6: Strings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TBD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969347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Module 7: Files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TBD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906777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Final Presentation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Week 15 (Finals): 12/9 – 12/12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82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5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809D-2A1F-4217-9FD6-BFD3AEF0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6" y="18255"/>
            <a:ext cx="10515600" cy="1325563"/>
          </a:xfrm>
        </p:spPr>
        <p:txBody>
          <a:bodyPr/>
          <a:lstStyle/>
          <a:p>
            <a:r>
              <a:rPr lang="en-US" dirty="0"/>
              <a:t>Completed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B292-8830-419E-8D19-B615F296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1125415"/>
            <a:ext cx="11025554" cy="52391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Chapter 2:</a:t>
            </a:r>
            <a:r>
              <a:rPr lang="en-US" dirty="0"/>
              <a:t> Variables, expression and statements. In this module we will be covering the basics of programming languages. A large focus is on values, types, variables and operators. We will also cover the computer used order of operations to make sense of the code.</a:t>
            </a:r>
          </a:p>
          <a:p>
            <a:r>
              <a:rPr lang="en-US" b="1" dirty="0"/>
              <a:t>Chapter 3:</a:t>
            </a:r>
            <a:r>
              <a:rPr lang="en-US" dirty="0"/>
              <a:t> Conditional Execution. Introduce Boolean Expressions and Logical Operations. We will also cover conditional execution and different kinds of conditionals.</a:t>
            </a:r>
          </a:p>
          <a:p>
            <a:r>
              <a:rPr lang="en-US" b="1" dirty="0"/>
              <a:t>Chapter 4: </a:t>
            </a:r>
            <a:r>
              <a:rPr lang="en-US" dirty="0"/>
              <a:t>Functions. Introduce how to call and declare functions. Discuss and explain the definition of a function and its uses in programming.</a:t>
            </a:r>
          </a:p>
          <a:p>
            <a:r>
              <a:rPr lang="en-US" b="1" dirty="0"/>
              <a:t>Chapter 5:</a:t>
            </a:r>
            <a:r>
              <a:rPr lang="en-US" dirty="0"/>
              <a:t> Iteration. This chapter will have a focus on iteration and looping. We will introduce the basics of for and while loops as well as the dangers of infinite looping.</a:t>
            </a:r>
          </a:p>
        </p:txBody>
      </p:sp>
    </p:spTree>
    <p:extLst>
      <p:ext uri="{BB962C8B-B14F-4D97-AF65-F5344CB8AC3E}">
        <p14:creationId xmlns:p14="http://schemas.microsoft.com/office/powerpoint/2010/main" val="342068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6EE7-ABFD-46DD-897B-816B9659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SIGCSE 2020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D05-9A56-4C66-A418-CFA67D6B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Review 1</a:t>
            </a:r>
          </a:p>
          <a:p>
            <a:pPr lvl="1"/>
            <a:r>
              <a:rPr lang="en-US"/>
              <a:t>Results of study should be included</a:t>
            </a:r>
          </a:p>
          <a:p>
            <a:pPr lvl="1"/>
            <a:r>
              <a:rPr lang="en-US"/>
              <a:t>Early stage of development</a:t>
            </a:r>
          </a:p>
          <a:p>
            <a:r>
              <a:rPr lang="en-US"/>
              <a:t>Review 2</a:t>
            </a:r>
          </a:p>
          <a:p>
            <a:pPr lvl="1"/>
            <a:r>
              <a:rPr lang="en-US"/>
              <a:t>Good addition to SIGCSE program</a:t>
            </a:r>
          </a:p>
          <a:p>
            <a:pPr lvl="1"/>
            <a:r>
              <a:rPr lang="en-US"/>
              <a:t>Relevant work and research</a:t>
            </a:r>
          </a:p>
          <a:p>
            <a:r>
              <a:rPr lang="en-US"/>
              <a:t>Review 3</a:t>
            </a:r>
          </a:p>
          <a:p>
            <a:pPr lvl="1"/>
            <a:r>
              <a:rPr lang="en-US"/>
              <a:t>Contribution must be stated earlier</a:t>
            </a:r>
          </a:p>
          <a:p>
            <a:pPr lvl="1"/>
            <a:r>
              <a:rPr lang="en-US"/>
              <a:t>Early stage of development, results are not present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6" descr="Image result for python symbol">
            <a:extLst>
              <a:ext uri="{FF2B5EF4-FFF2-40B4-BE49-F238E27FC236}">
                <a16:creationId xmlns:a16="http://schemas.microsoft.com/office/drawing/2014/main" id="{8578689B-F281-4E20-97BD-D13705C6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7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1278-CB48-40BA-8070-584F481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445E-7116-487B-8090-EA856AFE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6970486" cy="4725534"/>
          </a:xfrm>
        </p:spPr>
        <p:txBody>
          <a:bodyPr/>
          <a:lstStyle/>
          <a:p>
            <a:r>
              <a:rPr lang="en-US" dirty="0"/>
              <a:t>Will be passed to another senior group to continue</a:t>
            </a:r>
          </a:p>
          <a:p>
            <a:r>
              <a:rPr lang="en-US" dirty="0"/>
              <a:t>Initial focus should be on results of first section</a:t>
            </a:r>
          </a:p>
          <a:p>
            <a:pPr lvl="1"/>
            <a:r>
              <a:rPr lang="en-US" dirty="0"/>
              <a:t>Improvements</a:t>
            </a:r>
          </a:p>
          <a:p>
            <a:pPr lvl="1"/>
            <a:r>
              <a:rPr lang="en-US" dirty="0"/>
              <a:t>Statistics/Successes</a:t>
            </a:r>
          </a:p>
          <a:p>
            <a:r>
              <a:rPr lang="en-US" dirty="0"/>
              <a:t>Further research into online learning and implementation</a:t>
            </a:r>
          </a:p>
          <a:p>
            <a:endParaRPr lang="en-US" dirty="0"/>
          </a:p>
        </p:txBody>
      </p:sp>
      <p:pic>
        <p:nvPicPr>
          <p:cNvPr id="4" name="Picture 6" descr="Image result for python symbol">
            <a:extLst>
              <a:ext uri="{FF2B5EF4-FFF2-40B4-BE49-F238E27FC236}">
                <a16:creationId xmlns:a16="http://schemas.microsoft.com/office/drawing/2014/main" id="{6FC7582F-5E78-472C-8C33-FB289F5C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5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0783-EFB0-4FD3-BF1C-C186ADE8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2401-5DD9-44D0-867F-0E465292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http://www.ucdenver.edu/faculty_staff/faculty/center-for-faculty-development/Documents/tutorials/Assessment/module2/cognitive_process.htm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337719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Client/Client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Dr. Harold Nelson</a:t>
            </a:r>
          </a:p>
          <a:p>
            <a:r>
              <a:rPr lang="en-US" dirty="0"/>
              <a:t>requested supplemental material for an introductory programming class: CSC101</a:t>
            </a:r>
          </a:p>
        </p:txBody>
      </p:sp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r="103" b="-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63" y="304599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1702191"/>
            <a:ext cx="5127029" cy="4704508"/>
          </a:xfrm>
        </p:spPr>
        <p:txBody>
          <a:bodyPr>
            <a:normAutofit fontScale="92500"/>
          </a:bodyPr>
          <a:lstStyle/>
          <a:p>
            <a:r>
              <a:rPr lang="en-US" dirty="0"/>
              <a:t>University of Colorado: Center for Faculty Development</a:t>
            </a:r>
          </a:p>
          <a:p>
            <a:r>
              <a:rPr lang="en-US" dirty="0"/>
              <a:t>Explored Objective Development</a:t>
            </a:r>
          </a:p>
          <a:p>
            <a:r>
              <a:rPr lang="en-US" dirty="0"/>
              <a:t>Learning Objective</a:t>
            </a:r>
          </a:p>
          <a:p>
            <a:pPr lvl="1"/>
            <a:r>
              <a:rPr lang="en-US" dirty="0"/>
              <a:t>Provides a clear purpose for students to focus their learning efforts</a:t>
            </a:r>
          </a:p>
          <a:p>
            <a:pPr lvl="1"/>
            <a:r>
              <a:rPr lang="en-US" dirty="0"/>
              <a:t>Measurable and observable</a:t>
            </a:r>
          </a:p>
          <a:p>
            <a:r>
              <a:rPr lang="en-US" dirty="0"/>
              <a:t>Learning Goals</a:t>
            </a:r>
          </a:p>
          <a:p>
            <a:pPr lvl="1"/>
            <a:r>
              <a:rPr lang="en-US" dirty="0"/>
              <a:t>Hope to accomplish</a:t>
            </a:r>
          </a:p>
          <a:p>
            <a:pPr lvl="1"/>
            <a:r>
              <a:rPr lang="en-US" dirty="0"/>
              <a:t>Are not result measurable or observable</a:t>
            </a:r>
          </a:p>
        </p:txBody>
      </p:sp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r="103" b="-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5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63" y="-82323"/>
            <a:ext cx="9445241" cy="1676603"/>
          </a:xfrm>
        </p:spPr>
        <p:txBody>
          <a:bodyPr>
            <a:normAutofit/>
          </a:bodyPr>
          <a:lstStyle/>
          <a:p>
            <a:r>
              <a:rPr lang="en-US" dirty="0"/>
              <a:t>Learning Objectives and Course Design</a:t>
            </a:r>
          </a:p>
        </p:txBody>
      </p:sp>
      <p:pic>
        <p:nvPicPr>
          <p:cNvPr id="11" name="Content Placeholder 10" descr="A picture containing table&#10;&#10;Description automatically generated">
            <a:extLst>
              <a:ext uri="{FF2B5EF4-FFF2-40B4-BE49-F238E27FC236}">
                <a16:creationId xmlns:a16="http://schemas.microsoft.com/office/drawing/2014/main" id="{F66282FE-3775-4A12-95CE-95D0D6BF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27" y="1526534"/>
            <a:ext cx="3124200" cy="504825"/>
          </a:xfrm>
        </p:spPr>
      </p:pic>
      <p:pic>
        <p:nvPicPr>
          <p:cNvPr id="13" name="Picture 1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326305B-70A9-4184-B2D6-0EDBA6DE3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80" y="2778786"/>
            <a:ext cx="4248150" cy="2781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FF41FF-420A-4E92-AB06-E1DE922E8A90}"/>
              </a:ext>
            </a:extLst>
          </p:cNvPr>
          <p:cNvSpPr/>
          <p:nvPr/>
        </p:nvSpPr>
        <p:spPr>
          <a:xfrm>
            <a:off x="155178" y="1550327"/>
            <a:ext cx="620586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Multichoice, Multichoice with Console, Console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Remember: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recognizing or recalling relevant knowledge, facts or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Understand: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constructing meaning from instructional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Apply: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using ideas and concepts to solve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Analyze: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breaking something down into components, seeing relationships and overall 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Evaluate: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making judgments based on criteria and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Create: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reorganizing diverse elements to form a new pattern or structure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BF8E2-9B4A-4ED3-BF25-4E7E30F0598C}"/>
              </a:ext>
            </a:extLst>
          </p:cNvPr>
          <p:cNvSpPr/>
          <p:nvPr/>
        </p:nvSpPr>
        <p:spPr>
          <a:xfrm>
            <a:off x="8196191" y="5560086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Bloom’s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1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DataCamp</a:t>
            </a:r>
            <a:r>
              <a:rPr lang="en-US" sz="2000" dirty="0"/>
              <a:t> offers the Content Quality Dashboard</a:t>
            </a:r>
          </a:p>
          <a:p>
            <a:r>
              <a:rPr lang="en-US" sz="2000" dirty="0"/>
              <a:t>Ability to measure success of the course</a:t>
            </a:r>
          </a:p>
          <a:p>
            <a:r>
              <a:rPr lang="en-US" sz="2000" dirty="0"/>
              <a:t>Track hints used, attempts, first time right,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r>
              <a:rPr lang="en-US" sz="2000" dirty="0"/>
              <a:t>Will help improve future material development and maintenance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39023-80CE-4DBC-B98A-EB90FFDB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0910" y="827314"/>
            <a:ext cx="7540490" cy="473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2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3023-56C4-4975-8848-9141BD0E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4" name="Picture 6" descr="Image result for python symbol">
            <a:extLst>
              <a:ext uri="{FF2B5EF4-FFF2-40B4-BE49-F238E27FC236}">
                <a16:creationId xmlns:a16="http://schemas.microsoft.com/office/drawing/2014/main" id="{E0E42B65-44CB-485A-8111-88FC8A3DD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r="103" b="-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2FFBD6-2F11-453C-B49B-8DE17FAF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76" y="2243676"/>
            <a:ext cx="5126037" cy="378618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Skill level of incoming students</a:t>
            </a:r>
          </a:p>
          <a:p>
            <a:pPr>
              <a:buFontTx/>
              <a:buChar char="-"/>
            </a:pPr>
            <a:r>
              <a:rPr lang="en-US" sz="2400" dirty="0"/>
              <a:t>Preparing students for future Saint Martin’s programming requirements</a:t>
            </a:r>
          </a:p>
          <a:p>
            <a:pPr>
              <a:buFontTx/>
              <a:buChar char="-"/>
            </a:pPr>
            <a:r>
              <a:rPr lang="en-US" sz="2400" dirty="0"/>
              <a:t>Submission Correctness Test (SCT) Syntax</a:t>
            </a:r>
          </a:p>
          <a:p>
            <a:pPr>
              <a:buFontTx/>
              <a:buChar char="-"/>
            </a:pPr>
            <a:r>
              <a:rPr lang="en-US" sz="2400" dirty="0"/>
              <a:t>Robust and helpful tests and feedback</a:t>
            </a:r>
          </a:p>
          <a:p>
            <a:pPr>
              <a:buFontTx/>
              <a:buChar char="-"/>
            </a:pPr>
            <a:r>
              <a:rPr lang="en-US" sz="2400" dirty="0"/>
              <a:t>Time management and balancing school load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5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170349"/>
            <a:ext cx="10772775" cy="1658198"/>
          </a:xfrm>
        </p:spPr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/>
              <a:t>Generating material outlines</a:t>
            </a:r>
          </a:p>
          <a:p>
            <a:pPr lvl="1"/>
            <a:r>
              <a:rPr lang="en-US" dirty="0"/>
              <a:t>Using material outline to create course progression/ blueprints</a:t>
            </a:r>
          </a:p>
          <a:p>
            <a:r>
              <a:rPr lang="en-US" dirty="0"/>
              <a:t>Establish Learning Objectives as guidelines</a:t>
            </a:r>
          </a:p>
          <a:p>
            <a:r>
              <a:rPr lang="en-US" dirty="0"/>
              <a:t>Creating material and problems</a:t>
            </a:r>
          </a:p>
          <a:p>
            <a:r>
              <a:rPr lang="en-US" dirty="0"/>
              <a:t>Accurate solution testing (SCT)</a:t>
            </a:r>
          </a:p>
          <a:p>
            <a:r>
              <a:rPr lang="en-US" dirty="0"/>
              <a:t>Apply course to the classroom</a:t>
            </a:r>
          </a:p>
          <a:p>
            <a:pPr lvl="1"/>
            <a:r>
              <a:rPr lang="en-US" dirty="0"/>
              <a:t>Earliest application of course will be next semester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983" y="6261854"/>
            <a:ext cx="486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https://instructor-support.datacamp.com/courses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4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E0655-212D-4BE3-9E76-DE02F7CBC80D}"/>
              </a:ext>
            </a:extLst>
          </p:cNvPr>
          <p:cNvSpPr txBox="1"/>
          <p:nvPr/>
        </p:nvSpPr>
        <p:spPr>
          <a:xfrm>
            <a:off x="253218" y="429065"/>
            <a:ext cx="5726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Console Features</a:t>
            </a:r>
          </a:p>
        </p:txBody>
      </p:sp>
      <p:pic>
        <p:nvPicPr>
          <p:cNvPr id="7" name="Picture 6" descr="Image result for python symbol">
            <a:extLst>
              <a:ext uri="{FF2B5EF4-FFF2-40B4-BE49-F238E27FC236}">
                <a16:creationId xmlns:a16="http://schemas.microsoft.com/office/drawing/2014/main" id="{00A8E4B8-C36A-44E5-AFFA-986DFF48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C9DC74-8294-4D66-BF3B-CC6F2B51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198506"/>
            <a:ext cx="5726723" cy="4843463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Instructions</a:t>
            </a:r>
          </a:p>
          <a:p>
            <a:r>
              <a:rPr lang="en-US" dirty="0"/>
              <a:t>Hints</a:t>
            </a:r>
          </a:p>
          <a:p>
            <a:r>
              <a:rPr lang="en-US" dirty="0"/>
              <a:t>Pre-Existing Code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Sample Code</a:t>
            </a:r>
          </a:p>
          <a:p>
            <a:r>
              <a:rPr lang="en-US" dirty="0"/>
              <a:t>Submission Correctness Test (SCT)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55BD1-9396-4F44-A301-C93599E51846}"/>
              </a:ext>
            </a:extLst>
          </p:cNvPr>
          <p:cNvSpPr txBox="1"/>
          <p:nvPr/>
        </p:nvSpPr>
        <p:spPr>
          <a:xfrm>
            <a:off x="5979941" y="429065"/>
            <a:ext cx="5726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Multi-Choice Features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3BB319-88F3-44A2-B0F1-29E35572070D}"/>
              </a:ext>
            </a:extLst>
          </p:cNvPr>
          <p:cNvSpPr txBox="1">
            <a:spLocks/>
          </p:cNvSpPr>
          <p:nvPr/>
        </p:nvSpPr>
        <p:spPr>
          <a:xfrm>
            <a:off x="5979941" y="1198506"/>
            <a:ext cx="5726723" cy="48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</a:t>
            </a:r>
          </a:p>
          <a:p>
            <a:r>
              <a:rPr lang="en-US" dirty="0"/>
              <a:t>Hint</a:t>
            </a:r>
          </a:p>
          <a:p>
            <a:r>
              <a:rPr lang="en-US" dirty="0"/>
              <a:t>Possible Choice</a:t>
            </a:r>
          </a:p>
          <a:p>
            <a:r>
              <a:rPr lang="en-US" dirty="0"/>
              <a:t>Feedback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5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E0655-212D-4BE3-9E76-DE02F7CBC80D}"/>
              </a:ext>
            </a:extLst>
          </p:cNvPr>
          <p:cNvSpPr txBox="1"/>
          <p:nvPr/>
        </p:nvSpPr>
        <p:spPr>
          <a:xfrm>
            <a:off x="96348" y="2455673"/>
            <a:ext cx="2013558" cy="194665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Console Exercise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0EED4-974C-4252-BB5F-68E73B07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28" y="1022105"/>
            <a:ext cx="9790449" cy="48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697</Words>
  <Application>Microsoft Office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Verdana</vt:lpstr>
      <vt:lpstr>Office Theme</vt:lpstr>
      <vt:lpstr>DataCamp Introductory Python Course</vt:lpstr>
      <vt:lpstr>Client/Client Needs</vt:lpstr>
      <vt:lpstr>Literature Review</vt:lpstr>
      <vt:lpstr>Learning Objectives and Course Design</vt:lpstr>
      <vt:lpstr>Learning Objectives</vt:lpstr>
      <vt:lpstr>Challenges</vt:lpstr>
      <vt:lpstr>Process: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Completed Chapters</vt:lpstr>
      <vt:lpstr>SIGCSE 2020 Feedback</vt:lpstr>
      <vt:lpstr>Future Work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 Introductory Python Course</dc:title>
  <dc:creator>R B</dc:creator>
  <cp:lastModifiedBy>R B</cp:lastModifiedBy>
  <cp:revision>17</cp:revision>
  <dcterms:created xsi:type="dcterms:W3CDTF">2019-12-06T21:55:07Z</dcterms:created>
  <dcterms:modified xsi:type="dcterms:W3CDTF">2019-12-07T03:38:02Z</dcterms:modified>
</cp:coreProperties>
</file>