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57" r:id="rId5"/>
    <p:sldId id="258" r:id="rId6"/>
    <p:sldId id="268" r:id="rId7"/>
    <p:sldId id="269" r:id="rId8"/>
    <p:sldId id="259" r:id="rId9"/>
    <p:sldId id="260" r:id="rId10"/>
    <p:sldId id="280" r:id="rId11"/>
    <p:sldId id="277" r:id="rId12"/>
    <p:sldId id="278" r:id="rId13"/>
    <p:sldId id="279" r:id="rId14"/>
    <p:sldId id="285" r:id="rId15"/>
    <p:sldId id="286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910B"/>
    <a:srgbClr val="E7E20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F9664-0CB4-4C5B-AAF8-5356BFE6D5D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62534-949E-4FC7-8D7D-143F3EDF955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62534-949E-4FC7-8D7D-143F3EDF955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D879-DB7E-4C77-99C6-0DEEC604E05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09FB-1DDF-4DBD-818A-88A9FAC6CC9F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D879-DB7E-4C77-99C6-0DEEC604E05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09FB-1DDF-4DBD-818A-88A9FAC6CC9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D879-DB7E-4C77-99C6-0DEEC604E05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09FB-1DDF-4DBD-818A-88A9FAC6CC9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D879-DB7E-4C77-99C6-0DEEC604E05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09FB-1DDF-4DBD-818A-88A9FAC6CC9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D879-DB7E-4C77-99C6-0DEEC604E05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09FB-1DDF-4DBD-818A-88A9FAC6CC9F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D879-DB7E-4C77-99C6-0DEEC604E05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09FB-1DDF-4DBD-818A-88A9FAC6CC9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D879-DB7E-4C77-99C6-0DEEC604E052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09FB-1DDF-4DBD-818A-88A9FAC6CC9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D879-DB7E-4C77-99C6-0DEEC604E052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09FB-1DDF-4DBD-818A-88A9FAC6CC9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D879-DB7E-4C77-99C6-0DEEC604E052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09FB-1DDF-4DBD-818A-88A9FAC6CC9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C9D879-DB7E-4C77-99C6-0DEEC604E05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9B09FB-1DDF-4DBD-818A-88A9FAC6CC9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D879-DB7E-4C77-99C6-0DEEC604E05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09FB-1DDF-4DBD-818A-88A9FAC6CC9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C9D879-DB7E-4C77-99C6-0DEEC604E05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9B09FB-1DDF-4DBD-818A-88A9FAC6CC9F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008" y="1605475"/>
            <a:ext cx="9037983" cy="2144890"/>
          </a:xfrm>
        </p:spPr>
        <p:txBody>
          <a:bodyPr>
            <a:no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to Determine Breeds of Dogs by Using Tensorflow 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38885"/>
            <a:ext cx="9144000" cy="1655762"/>
          </a:xfrm>
        </p:spPr>
        <p:txBody>
          <a:bodyPr/>
          <a:lstStyle/>
          <a:p>
            <a:r>
              <a:rPr lang="en-US" b="1" i="1" dirty="0"/>
              <a:t>Rachel (</a:t>
            </a:r>
            <a:r>
              <a:rPr lang="en-US" b="1" i="1" dirty="0" err="1"/>
              <a:t>Zheran</a:t>
            </a:r>
            <a:r>
              <a:rPr lang="en-US" b="1" i="1" dirty="0"/>
              <a:t> Wang)</a:t>
            </a:r>
            <a:endParaRPr lang="en-US" dirty="0"/>
          </a:p>
          <a:p>
            <a:r>
              <a:rPr lang="en-US" b="1" i="1" dirty="0"/>
              <a:t>Department of Statistics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09FB-1DDF-4DBD-818A-88A9FAC6CC9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44" y="1941612"/>
            <a:ext cx="4575899" cy="43139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09FB-1DDF-4DBD-818A-88A9FAC6CC9F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45" y="1779656"/>
            <a:ext cx="5985811" cy="44758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1"/>
            <a:ext cx="10058400" cy="4834036"/>
          </a:xfrm>
        </p:spPr>
        <p:txBody>
          <a:bodyPr>
            <a:normAutofit/>
          </a:bodyPr>
          <a:lstStyle/>
          <a:p>
            <a:r>
              <a:rPr lang="en-US" sz="3600" dirty="0"/>
              <a:t>Base on the output table and the plot.</a:t>
            </a:r>
            <a:endParaRPr lang="en-US" sz="3600" dirty="0"/>
          </a:p>
          <a:p>
            <a:endParaRPr lang="en-US" sz="3600" dirty="0"/>
          </a:p>
          <a:p>
            <a:pPr lvl="1"/>
            <a:r>
              <a:rPr lang="en-US" sz="3600" dirty="0"/>
              <a:t>The model tends to be over-fitted. The test accuracy only up to 47%.</a:t>
            </a:r>
            <a:endParaRPr lang="en-US" sz="3600" dirty="0"/>
          </a:p>
          <a:p>
            <a:pPr lvl="2"/>
            <a:endParaRPr lang="en-US" sz="2400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09FB-1DDF-4DBD-818A-88A9FAC6CC9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Problems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945"/>
            <a:ext cx="7710805" cy="4023360"/>
          </a:xfrm>
        </p:spPr>
        <p:txBody>
          <a:bodyPr/>
          <a:p>
            <a:r>
              <a:rPr lang="en-US" sz="2800" dirty="0"/>
              <a:t>Two main questions:</a:t>
            </a:r>
            <a:endParaRPr lang="en-US" sz="2800" dirty="0"/>
          </a:p>
          <a:p>
            <a:pPr marL="457200" indent="-457200">
              <a:buAutoNum type="arabicPeriod"/>
            </a:pPr>
            <a:r>
              <a:rPr lang="en-US" sz="2800" dirty="0"/>
              <a:t>sample size is too small. </a:t>
            </a:r>
            <a:endParaRPr lang="en-US" sz="2800" dirty="0"/>
          </a:p>
          <a:p>
            <a:pPr marL="914400" lvl="1" indent="-457200"/>
            <a:r>
              <a:rPr lang="en-US" sz="2400" dirty="0"/>
              <a:t>588 is a small sample size in machine learning. The comment CNN example : determine handwriting has at least ten thousand images.</a:t>
            </a:r>
            <a:endParaRPr lang="en-US" sz="2400" dirty="0"/>
          </a:p>
          <a:p>
            <a:pPr marL="457200" lvl="0" indent="-457200">
              <a:buAutoNum type="arabicPeriod"/>
            </a:pPr>
            <a:r>
              <a:rPr lang="en-US" sz="2800" dirty="0"/>
              <a:t>Images are bad.</a:t>
            </a:r>
            <a:endParaRPr lang="en-US" sz="2800" dirty="0"/>
          </a:p>
          <a:p>
            <a:pPr marL="914400" lvl="1" indent="-457200"/>
            <a:r>
              <a:rPr lang="en-US" sz="2400" dirty="0"/>
              <a:t>There are not only dog in the image but also has human or other types of dog or cat. </a:t>
            </a:r>
            <a:endParaRPr lang="en-US" sz="2400" dirty="0"/>
          </a:p>
          <a:p>
            <a:pPr marL="914400" lvl="1" indent="-457200"/>
            <a:endParaRPr lang="en-US" sz="1800" dirty="0"/>
          </a:p>
          <a:p>
            <a:pPr lvl="1"/>
            <a:endParaRPr lang="en-US" sz="2000" dirty="0"/>
          </a:p>
          <a:p>
            <a:pPr marL="727075" lvl="2" indent="-342900">
              <a:buFont typeface="+mj-lt"/>
              <a:buAutoNum type="arabicPeriod"/>
            </a:pPr>
            <a:endParaRPr lang="en-US" sz="2000" dirty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9B09FB-1DDF-4DBD-818A-88A9FAC6CC9F}" type="slidenum">
              <a:rPr lang="en-US" smtClean="0"/>
            </a:fld>
            <a:endParaRPr lang="en-US"/>
          </a:p>
        </p:txBody>
      </p:sp>
      <p:pic>
        <p:nvPicPr>
          <p:cNvPr id="5" name="Content Placeholder 4" descr="2"/>
          <p:cNvPicPr>
            <a:picLocks noChangeAspect="1"/>
          </p:cNvPicPr>
          <p:nvPr>
            <p:ph sz="half" idx="2"/>
          </p:nvPr>
        </p:nvPicPr>
        <p:blipFill>
          <a:blip r:embed="rId1"/>
          <a:srcRect l="49333" t="49653" r="24729" b="488"/>
          <a:stretch>
            <a:fillRect/>
          </a:stretch>
        </p:blipFill>
        <p:spPr>
          <a:xfrm>
            <a:off x="9032240" y="433705"/>
            <a:ext cx="2463800" cy="2479040"/>
          </a:xfrm>
          <a:prstGeom prst="rect">
            <a:avLst/>
          </a:prstGeom>
        </p:spPr>
      </p:pic>
      <p:pic>
        <p:nvPicPr>
          <p:cNvPr id="6" name="Picture 5" descr="1"/>
          <p:cNvPicPr>
            <a:picLocks noChangeAspect="1"/>
          </p:cNvPicPr>
          <p:nvPr/>
        </p:nvPicPr>
        <p:blipFill>
          <a:blip r:embed="rId2"/>
          <a:srcRect l="71" t="50037" r="74440"/>
          <a:stretch>
            <a:fillRect/>
          </a:stretch>
        </p:blipFill>
        <p:spPr>
          <a:xfrm>
            <a:off x="8896350" y="3239770"/>
            <a:ext cx="2735580" cy="2806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Further Analysis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AutoNum type="arabicPeriod"/>
            </a:pPr>
            <a:r>
              <a:rPr lang="en-US"/>
              <a:t>Based on limit sample size.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Mirror image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Generative adversarial network(GAN): a machine learning technique that can generate photographs that look similar to real photographs.(even though human can tell it is not a real photograph)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Try new technique called Keras(Designed to enable fast experimentation with deep neural networks)  </a:t>
            </a:r>
            <a:endParaRPr lang="en-US"/>
          </a:p>
          <a:p>
            <a:pPr marL="457200" lvl="0" indent="-457200">
              <a:buAutoNum type="arabicPeriod"/>
            </a:pPr>
            <a:r>
              <a:rPr lang="en-US"/>
              <a:t>Based on bad images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Crop out only dog image(some program could do that but don't know how could it work out in python)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9B09FB-1DDF-4DBD-818A-88A9FAC6CC9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3721" y="2234708"/>
            <a:ext cx="8774090" cy="4348972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 </a:t>
            </a:r>
            <a:endParaRPr lang="en-US" sz="8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</a:t>
            </a:r>
            <a:r>
              <a:rPr lang="en-US" sz="3200" b="1" i="1" dirty="0">
                <a:latin typeface="Imprint MT Shadow" panose="04020605060303030202" pitchFamily="82" charset="0"/>
              </a:rPr>
              <a:t>Any questions?</a:t>
            </a:r>
            <a:endParaRPr lang="en-US" b="1" i="1" dirty="0">
              <a:latin typeface="Imprint MT Shadow" panose="04020605060303030202" pitchFamily="8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09FB-1DDF-4DBD-818A-88A9FAC6CC9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9642" y="2939883"/>
            <a:ext cx="3512716" cy="310198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dirty="0"/>
              <a:t>Introduction</a:t>
            </a:r>
            <a:endParaRPr lang="en-US" sz="2800" dirty="0"/>
          </a:p>
          <a:p>
            <a:pPr algn="ctr"/>
            <a:r>
              <a:rPr lang="en-US" sz="2800" dirty="0"/>
              <a:t>Goal</a:t>
            </a:r>
            <a:endParaRPr lang="en-US" sz="2800" dirty="0"/>
          </a:p>
          <a:p>
            <a:pPr algn="ctr"/>
            <a:r>
              <a:rPr lang="en-US" sz="2800" dirty="0"/>
              <a:t>Methods</a:t>
            </a:r>
            <a:endParaRPr lang="en-US" sz="2800" dirty="0"/>
          </a:p>
          <a:p>
            <a:pPr algn="ctr"/>
            <a:r>
              <a:rPr lang="en-US" sz="2800" dirty="0"/>
              <a:t>Results</a:t>
            </a:r>
            <a:endParaRPr lang="en-US" sz="2800" dirty="0"/>
          </a:p>
          <a:p>
            <a:pPr algn="ctr"/>
            <a:r>
              <a:rPr lang="en-US" sz="2800" dirty="0"/>
              <a:t>Conclusion</a:t>
            </a:r>
            <a:endParaRPr lang="en-US" sz="2800" dirty="0"/>
          </a:p>
          <a:p>
            <a:pPr marL="0" indent="0" algn="ctr">
              <a:buNone/>
            </a:pPr>
            <a:r>
              <a:rPr 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09FB-1DDF-4DBD-818A-88A9FAC6CC9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Convolutional Neural Networks (CNN) is a class of artificial neural networks that mostly use on image analysis.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CNN has input layer, output layer and multiple hidden layers. The hidden layers usually refers to convolutional layer, pooling layer, and fully connected layers.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09FB-1DDF-4DBD-818A-88A9FAC6CC9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0717" y="1849463"/>
            <a:ext cx="9944963" cy="4352554"/>
          </a:xfrm>
        </p:spPr>
        <p:txBody>
          <a:bodyPr>
            <a:normAutofit/>
          </a:bodyPr>
          <a:lstStyle/>
          <a:p>
            <a:r>
              <a:rPr lang="en-US" dirty="0"/>
              <a:t>Convolutional layer applies a operation to the input and pass down to next layer.</a:t>
            </a:r>
            <a:endParaRPr lang="en-US" dirty="0"/>
          </a:p>
          <a:p>
            <a:r>
              <a:rPr lang="en-US" dirty="0"/>
              <a:t>Pooling layer gather the outputs of clusters at one layer and put into a single neuron in the next layer.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ReLU</a:t>
            </a:r>
            <a:r>
              <a:rPr lang="en-US" dirty="0"/>
              <a:t> layer increase the nonlinear properties to the decision function.</a:t>
            </a:r>
            <a:endParaRPr lang="en-US" dirty="0"/>
          </a:p>
          <a:p>
            <a:r>
              <a:rPr lang="en-US" dirty="0"/>
              <a:t>Fully connected layers are connecting each neuron from one layer to another layer.</a:t>
            </a:r>
            <a:endParaRPr lang="en-US" dirty="0"/>
          </a:p>
          <a:p>
            <a:r>
              <a:rPr lang="en-US" dirty="0"/>
              <a:t>Loss layer specifies the training data and the true label.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09FB-1DDF-4DBD-818A-88A9FAC6CC9F}" type="slidenum">
              <a:rPr lang="en-US" smtClean="0"/>
            </a:fld>
            <a:endParaRPr lang="en-US"/>
          </a:p>
        </p:txBody>
      </p:sp>
      <p:sp>
        <p:nvSpPr>
          <p:cNvPr id="5" name="AutoShape 2" descr="https://upload.wikimedia.org/wikipedia/commons/e/e9/Max_pooling.p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4" descr="https://upload.wikimedia.org/wikipedia/commons/e/e9/Max_pooling.png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192" y="2706309"/>
            <a:ext cx="3549512" cy="20549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Using  Dog Breed Identification data from Kaggle competition to determine to breeds of a dog.</a:t>
            </a: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Test how accurate the prediction is.</a:t>
            </a:r>
            <a:endParaRPr 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09FB-1DDF-4DBD-818A-88A9FAC6CC9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555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2000" dirty="0"/>
              <a:t>Unzip the data, match the image to the labels and resize the image.</a:t>
            </a:r>
            <a:endParaRPr lang="en-US" sz="2000" dirty="0"/>
          </a:p>
          <a:p>
            <a:pPr marL="749935" lvl="1" indent="-457200">
              <a:buClr>
                <a:schemeClr val="accent2">
                  <a:lumMod val="75000"/>
                </a:schemeClr>
              </a:buClr>
            </a:pPr>
            <a:r>
              <a:rPr lang="en-US" dirty="0"/>
              <a:t>Image size=100*100</a:t>
            </a:r>
            <a:endParaRPr lang="en-US" dirty="0"/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dirty="0"/>
              <a:t>Plot image with labels  to check the procedure.</a:t>
            </a:r>
            <a:endParaRPr lang="en-US" dirty="0"/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2000" dirty="0"/>
              <a:t>Simplify the t</a:t>
            </a:r>
            <a:r>
              <a:rPr lang="en-US" dirty="0"/>
              <a:t>rain data into 5 most repeated breeds from total 120 breeds. </a:t>
            </a:r>
            <a:endParaRPr lang="en-US" dirty="0"/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2000" dirty="0"/>
              <a:t>Divide the new train data into train </a:t>
            </a:r>
            <a:r>
              <a:rPr lang="en-US" dirty="0"/>
              <a:t>data and test data. </a:t>
            </a:r>
            <a:endParaRPr lang="en-US" dirty="0"/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dirty="0"/>
              <a:t>Apply CNN onto the data with tensorflow.(1,000 iteration with 50 interval)</a:t>
            </a:r>
            <a:endParaRPr lang="en-US" dirty="0"/>
          </a:p>
          <a:p>
            <a:pPr marL="749935" lvl="1" indent="-4572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dirty="0"/>
              <a:t>Convolution layer1: 5x5 pixel across x-axis and y-axis. 8 filters.</a:t>
            </a:r>
            <a:endParaRPr lang="en-US" dirty="0"/>
          </a:p>
          <a:p>
            <a:pPr marL="749935" lvl="1" indent="-4572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dirty="0"/>
              <a:t>2x2 max-pooling.</a:t>
            </a:r>
            <a:endParaRPr lang="en-US" dirty="0"/>
          </a:p>
          <a:p>
            <a:pPr marL="749935" lvl="1" indent="-4572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dirty="0"/>
              <a:t>Change image size into 5*5*3</a:t>
            </a:r>
            <a:endParaRPr lang="en-US" dirty="0"/>
          </a:p>
          <a:p>
            <a:pPr marL="749935" lvl="1" indent="-4572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dirty="0"/>
              <a:t>Convolution layer2: 5x5 pixels, 16 filters.</a:t>
            </a:r>
            <a:endParaRPr lang="en-US" dirty="0"/>
          </a:p>
          <a:p>
            <a:pPr marL="749935" lvl="1" indent="-4572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dirty="0"/>
              <a:t>Fully connected layer: 128</a:t>
            </a:r>
            <a:endParaRPr lang="en-US" dirty="0"/>
          </a:p>
          <a:p>
            <a:pPr marL="749935" lvl="1" indent="-4572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dirty="0"/>
              <a:t>test</a:t>
            </a:r>
            <a:endParaRPr lang="en-US" dirty="0"/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dirty="0"/>
              <a:t>Get result.</a:t>
            </a:r>
            <a:endParaRPr lang="en-US" dirty="0"/>
          </a:p>
          <a:p>
            <a:pPr marL="749935" lvl="1" indent="-4572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endParaRPr lang="en-US" dirty="0"/>
          </a:p>
          <a:p>
            <a:pPr marL="749935" lvl="1" indent="-4572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endParaRPr lang="en-US" dirty="0"/>
          </a:p>
          <a:p>
            <a:pPr marL="749935" lvl="1" indent="-4572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endParaRPr lang="en-US" dirty="0"/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09FB-1DDF-4DBD-818A-88A9FAC6CC9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9033" y="398215"/>
            <a:ext cx="10058400" cy="1450757"/>
          </a:xfrm>
        </p:spPr>
        <p:txBody>
          <a:bodyPr/>
          <a:lstStyle/>
          <a:p>
            <a:r>
              <a:rPr lang="en-US" dirty="0"/>
              <a:t>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09FB-1DDF-4DBD-818A-88A9FAC6CC9F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9671"/>
            <a:ext cx="6234811" cy="32633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189" y="3196459"/>
            <a:ext cx="6234811" cy="32633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66" y="1737360"/>
            <a:ext cx="11994833" cy="4023360"/>
          </a:xfrm>
        </p:spPr>
        <p:txBody>
          <a:bodyPr>
            <a:normAutofit/>
          </a:bodyPr>
          <a:lstStyle/>
          <a:p>
            <a:r>
              <a:rPr lang="en-US" dirty="0"/>
              <a:t>Most repeated breeds:</a:t>
            </a:r>
            <a:endParaRPr lang="en-US" dirty="0"/>
          </a:p>
          <a:p>
            <a:pPr lvl="1"/>
            <a:r>
              <a:rPr lang="en-US" dirty="0" err="1"/>
              <a:t>Maltese dog</a:t>
            </a:r>
            <a:r>
              <a:rPr lang="en-US" dirty="0"/>
              <a:t>                  </a:t>
            </a:r>
            <a:r>
              <a:rPr lang="en-US" dirty="0" err="1"/>
              <a:t>Scottish deerhound</a:t>
            </a:r>
            <a:r>
              <a:rPr lang="en-US" dirty="0"/>
              <a:t>                  Entlebucher           </a:t>
            </a:r>
            <a:r>
              <a:rPr lang="en-US" dirty="0" err="1"/>
              <a:t>Bernese mountain dog</a:t>
            </a:r>
            <a:r>
              <a:rPr lang="en-US" dirty="0"/>
              <a:t>         </a:t>
            </a:r>
            <a:r>
              <a:rPr lang="en-US" dirty="0" err="1"/>
              <a:t>Afghan hound</a:t>
            </a:r>
            <a:endParaRPr lang="en-US" dirty="0"/>
          </a:p>
          <a:p>
            <a:pPr marL="201295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09FB-1DDF-4DBD-818A-88A9FAC6CC9F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" y="2477380"/>
            <a:ext cx="2200276" cy="19032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7" r="17084"/>
          <a:stretch>
            <a:fillRect/>
          </a:stretch>
        </p:blipFill>
        <p:spPr>
          <a:xfrm>
            <a:off x="2449879" y="2437591"/>
            <a:ext cx="2492693" cy="19828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97" y="2534602"/>
            <a:ext cx="2063688" cy="18187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648" y="2493609"/>
            <a:ext cx="1876425" cy="28146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489" y="2577395"/>
            <a:ext cx="2466975" cy="18478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0817" y="4969565"/>
            <a:ext cx="453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dataset contains</a:t>
            </a:r>
            <a:r>
              <a:rPr lang="en-US" dirty="0">
                <a:solidFill>
                  <a:srgbClr val="0070C0"/>
                </a:solidFill>
              </a:rPr>
              <a:t> 588 </a:t>
            </a:r>
            <a:r>
              <a:rPr lang="en-US" dirty="0"/>
              <a:t>sample.(too small)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09FB-1DDF-4DBD-818A-88A9FAC6CC9F}" type="slidenum">
              <a:rPr lang="en-US" smtClean="0"/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196098" y="1909638"/>
          <a:ext cx="9860763" cy="373578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896433"/>
                <a:gridCol w="896433"/>
                <a:gridCol w="896433"/>
                <a:gridCol w="896433"/>
                <a:gridCol w="896433"/>
                <a:gridCol w="896433"/>
                <a:gridCol w="896433"/>
                <a:gridCol w="896433"/>
                <a:gridCol w="896433"/>
                <a:gridCol w="896433"/>
                <a:gridCol w="896433"/>
              </a:tblGrid>
              <a:tr h="207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828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Training Accuracy:</a:t>
                      </a:r>
                      <a:br>
                        <a:rPr lang="en-US" sz="1100" u="none" strike="noStrike">
                          <a:effectLst/>
                        </a:rPr>
                      </a:b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28.00%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48.00%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32.00%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60.00%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68.00%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72.00%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68.00%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76.00%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72.00%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84.00%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828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 Accuracy:</a:t>
                      </a:r>
                      <a:br>
                        <a:rPr lang="en-US" sz="1100" u="none" strike="noStrike">
                          <a:effectLst/>
                        </a:rPr>
                      </a:b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30.50%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29.70%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36.40%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36.40%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36.40%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38.10%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44.90%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44.90%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43.20%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44.90%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7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828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Training Accuracy:</a:t>
                      </a:r>
                      <a:br>
                        <a:rPr lang="en-US" sz="1100" u="none" strike="noStrike">
                          <a:effectLst/>
                        </a:rPr>
                      </a:b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80.00%</a:t>
                      </a:r>
                      <a:endParaRPr lang="en-US" sz="1400" b="0" i="0" u="none" strike="noStrike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88.00%</a:t>
                      </a:r>
                      <a:endParaRPr lang="en-US" sz="1400" b="0" i="0" u="none" strike="noStrike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96.00%</a:t>
                      </a:r>
                      <a:endParaRPr lang="en-US" sz="1400" b="0" i="0" u="none" strike="noStrike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92.00%</a:t>
                      </a:r>
                      <a:endParaRPr lang="en-US" sz="1400" b="0" i="0" u="none" strike="noStrike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84.00%</a:t>
                      </a:r>
                      <a:endParaRPr lang="en-US" sz="1400" b="0" i="0" u="none" strike="noStrike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92.00%</a:t>
                      </a:r>
                      <a:endParaRPr lang="en-US" sz="1400" b="0" i="0" u="none" strike="noStrike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96.00%</a:t>
                      </a:r>
                      <a:endParaRPr lang="en-US" sz="1400" b="0" i="0" u="none" strike="noStrike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100.00%</a:t>
                      </a:r>
                      <a:endParaRPr lang="en-US" sz="1400" b="0" i="0" u="none" strike="noStrike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100.00%</a:t>
                      </a:r>
                      <a:endParaRPr lang="en-US" sz="1400" b="0" i="0" u="none" strike="noStrike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100.00%</a:t>
                      </a:r>
                      <a:endParaRPr lang="en-US" sz="1400" b="0" i="0" u="none" strike="noStrike">
                        <a:effectLst/>
                      </a:endParaRPr>
                    </a:p>
                  </a:txBody>
                  <a:tcPr marL="9525" marR="9525" marT="9525" marB="0" anchor="b"/>
                </a:tc>
              </a:tr>
              <a:tr h="835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 Accuracy:</a:t>
                      </a:r>
                      <a:br>
                        <a:rPr lang="en-US" sz="1100" u="none" strike="noStrike">
                          <a:effectLst/>
                        </a:rPr>
                      </a:b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44.10%</a:t>
                      </a:r>
                      <a:endParaRPr lang="en-US" sz="1400" b="0" i="0" u="none" strike="noStrike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41.50%</a:t>
                      </a:r>
                      <a:endParaRPr lang="en-US" sz="1400" b="0" i="0" u="none" strike="noStrike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47.50%</a:t>
                      </a:r>
                      <a:endParaRPr lang="en-US" sz="1400" b="0" i="0" u="none" strike="noStrike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44.90%</a:t>
                      </a:r>
                      <a:endParaRPr lang="en-US" sz="1400" b="0" i="0" u="none" strike="noStrike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47.50%</a:t>
                      </a:r>
                      <a:endParaRPr lang="en-US" sz="1400" b="0" i="0" u="none" strike="noStrike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49.20%</a:t>
                      </a:r>
                      <a:endParaRPr lang="en-US" sz="1400" b="0" i="0" u="none" strike="noStrike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47.50%</a:t>
                      </a:r>
                      <a:endParaRPr lang="en-US" sz="1400" b="0" i="0" u="none" strike="noStrike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43.20%</a:t>
                      </a:r>
                      <a:endParaRPr lang="en-US" sz="1400" b="0" i="0" u="none" strike="noStrike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47.50%</a:t>
                      </a:r>
                      <a:endParaRPr lang="en-US" sz="1400" b="0" i="0" u="none" strike="noStrike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46.60%</a:t>
                      </a:r>
                      <a:endParaRPr lang="en-US" sz="1400" b="0" i="0" u="none" strike="noStrike">
                        <a:effectLst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3131</Words>
  <Application>WPS Presentation</Application>
  <PresentationFormat>Widescreen</PresentationFormat>
  <Paragraphs>270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Times New Roman</vt:lpstr>
      <vt:lpstr>Imprint MT Shadow</vt:lpstr>
      <vt:lpstr>Calibri Light</vt:lpstr>
      <vt:lpstr>Microsoft YaHei</vt:lpstr>
      <vt:lpstr/>
      <vt:lpstr>Arial Unicode MS</vt:lpstr>
      <vt:lpstr>Segoe Print</vt:lpstr>
      <vt:lpstr>Retrospect</vt:lpstr>
      <vt:lpstr>Convolutional Neural Networks to Determine Breeds of Dogs by Using Tensorflow </vt:lpstr>
      <vt:lpstr>Content</vt:lpstr>
      <vt:lpstr>Introduction</vt:lpstr>
      <vt:lpstr>Introduction</vt:lpstr>
      <vt:lpstr>Goal</vt:lpstr>
      <vt:lpstr>method</vt:lpstr>
      <vt:lpstr>Results</vt:lpstr>
      <vt:lpstr>Result</vt:lpstr>
      <vt:lpstr>Result</vt:lpstr>
      <vt:lpstr>Results</vt:lpstr>
      <vt:lpstr>Conclusion &amp; Discussion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Cholesterol</dc:title>
  <dc:creator>Zheran Wang</dc:creator>
  <cp:lastModifiedBy>Rachel</cp:lastModifiedBy>
  <cp:revision>101</cp:revision>
  <dcterms:created xsi:type="dcterms:W3CDTF">2017-04-16T23:53:00Z</dcterms:created>
  <dcterms:modified xsi:type="dcterms:W3CDTF">2018-03-31T01:30:55Z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1033-10.2.0.5996</vt:lpwstr>
  </property>
</Properties>
</file>