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86" r:id="rId4"/>
    <p:sldId id="258" r:id="rId5"/>
    <p:sldId id="269" r:id="rId6"/>
    <p:sldId id="259" r:id="rId7"/>
    <p:sldId id="261" r:id="rId8"/>
    <p:sldId id="287" r:id="rId9"/>
    <p:sldId id="284" r:id="rId10"/>
    <p:sldId id="285" r:id="rId11"/>
    <p:sldId id="272" r:id="rId12"/>
    <p:sldId id="262" r:id="rId13"/>
    <p:sldId id="264" r:id="rId14"/>
    <p:sldId id="265" r:id="rId15"/>
    <p:sldId id="280" r:id="rId16"/>
    <p:sldId id="270" r:id="rId17"/>
    <p:sldId id="273" r:id="rId18"/>
    <p:sldId id="281" r:id="rId19"/>
    <p:sldId id="289" r:id="rId20"/>
    <p:sldId id="274" r:id="rId21"/>
    <p:sldId id="282" r:id="rId22"/>
    <p:sldId id="275" r:id="rId23"/>
    <p:sldId id="276" r:id="rId24"/>
    <p:sldId id="283" r:id="rId25"/>
    <p:sldId id="267" r:id="rId26"/>
    <p:sldId id="277" r:id="rId27"/>
    <p:sldId id="278" r:id="rId28"/>
    <p:sldId id="26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Location of</a:t>
            </a:r>
            <a:r>
              <a:rPr lang="en-US" baseline="0"/>
              <a:t> US population </a:t>
            </a:r>
            <a:r>
              <a:rPr lang="en-US"/>
              <a:t>in 2000 and 2010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Sheet1!$D$6:$E$6</c:f>
              <c:strCache>
                <c:ptCount val="2"/>
                <c:pt idx="0">
                  <c:v>Urban</c:v>
                </c:pt>
                <c:pt idx="1">
                  <c:v>Rural</c:v>
                </c:pt>
              </c:strCache>
            </c:strRef>
          </c:cat>
          <c:val>
            <c:numRef>
              <c:f>Sheet1!$D$7:$E$7</c:f>
              <c:numCache>
                <c:formatCode>0%</c:formatCode>
                <c:ptCount val="2"/>
                <c:pt idx="0">
                  <c:v>0.79</c:v>
                </c:pt>
                <c:pt idx="1">
                  <c:v>0.21</c:v>
                </c:pt>
              </c:numCache>
            </c:numRef>
          </c:val>
        </c:ser>
        <c:ser>
          <c:idx val="1"/>
          <c:order val="1"/>
          <c:tx>
            <c:strRef>
              <c:f>Sheet1!$C$8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Sheet1!$D$6:$E$6</c:f>
              <c:strCache>
                <c:ptCount val="2"/>
                <c:pt idx="0">
                  <c:v>Urban</c:v>
                </c:pt>
                <c:pt idx="1">
                  <c:v>Rural</c:v>
                </c:pt>
              </c:strCache>
            </c:strRef>
          </c:cat>
          <c:val>
            <c:numRef>
              <c:f>Sheet1!$D$8:$E$8</c:f>
              <c:numCache>
                <c:formatCode>0%</c:formatCode>
                <c:ptCount val="2"/>
                <c:pt idx="0">
                  <c:v>0.80700000000000005</c:v>
                </c:pt>
                <c:pt idx="1">
                  <c:v>0.193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847424"/>
        <c:axId val="127501864"/>
      </c:barChart>
      <c:catAx>
        <c:axId val="12784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501864"/>
        <c:crosses val="autoZero"/>
        <c:auto val="1"/>
        <c:lblAlgn val="ctr"/>
        <c:lblOffset val="100"/>
        <c:noMultiLvlLbl val="0"/>
      </c:catAx>
      <c:valAx>
        <c:axId val="127501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84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407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9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411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75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74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4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5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6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3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7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2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8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11/30/2016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5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0AD18-0F78-4686-A9E1-60A39DFA17B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uduser.gov/portal/datasets/hads/had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781796"/>
            <a:ext cx="7766936" cy="209524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HOUSING AFFORDABILITY IN THE U.S.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149311"/>
            <a:ext cx="7766936" cy="2607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Isabelle </a:t>
            </a:r>
            <a:r>
              <a:rPr lang="en-US" dirty="0" err="1" smtClean="0"/>
              <a:t>Kallenberg</a:t>
            </a:r>
            <a:endParaRPr lang="en-US" dirty="0" smtClean="0"/>
          </a:p>
          <a:p>
            <a:pPr algn="l"/>
            <a:r>
              <a:rPr lang="en-US" dirty="0" err="1" smtClean="0"/>
              <a:t>Ozcan</a:t>
            </a:r>
            <a:r>
              <a:rPr lang="en-US" dirty="0" smtClean="0"/>
              <a:t> </a:t>
            </a:r>
            <a:r>
              <a:rPr lang="en-US" dirty="0" err="1" smtClean="0"/>
              <a:t>Ozturk</a:t>
            </a:r>
            <a:endParaRPr lang="en-US" dirty="0" smtClean="0"/>
          </a:p>
          <a:p>
            <a:pPr algn="l"/>
            <a:r>
              <a:rPr lang="en-US" dirty="0" smtClean="0"/>
              <a:t>Andrea Rubio </a:t>
            </a:r>
          </a:p>
          <a:p>
            <a:pPr algn="l"/>
            <a:r>
              <a:rPr lang="en-US" dirty="0" smtClean="0"/>
              <a:t>Zheran Wang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0194" y="4838255"/>
            <a:ext cx="265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STAT7000 Dr. Peng Zeng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Group Project</a:t>
            </a:r>
          </a:p>
        </p:txBody>
      </p:sp>
    </p:spTree>
    <p:extLst>
      <p:ext uri="{BB962C8B-B14F-4D97-AF65-F5344CB8AC3E}">
        <p14:creationId xmlns:p14="http://schemas.microsoft.com/office/powerpoint/2010/main" val="36863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923866" cy="3880773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r>
                  <a:rPr lang="en-US" sz="2000" dirty="0" smtClean="0"/>
                  <a:t>Model 2:</a:t>
                </a:r>
              </a:p>
              <a:p>
                <a:endParaRPr lang="en-US" sz="2000" dirty="0" smtClean="0"/>
              </a:p>
              <a:p>
                <a:r>
                  <a:rPr lang="en-US" sz="2000" i="1" dirty="0" smtClean="0"/>
                  <a:t>Value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𝑦𝑒𝑎𝑟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𝑛𝑟𝑜𝑜𝑚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𝑙𝑜𝑐𝑎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𝑐𝑜𝑛𝑑𝑖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𝑖𝑛𝑠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𝑖𝑛𝑐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𝑦𝑒𝑎𝑟𝑜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𝑦𝑒𝑎𝑟𝑖𝑠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𝑟𝑜𝑖𝑛𝑐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𝑙𝑜𝑐𝑖𝑛𝑠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𝑖𝑛𝑠𝑖𝑛𝑐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923866" cy="3880773"/>
              </a:xfrm>
              <a:blipFill rotWithShape="0">
                <a:blip r:embed="rId2"/>
                <a:stretch>
                  <a:fillRect l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Results</a:t>
            </a:r>
            <a:endParaRPr lang="en-US" sz="9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13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Matrix </a:t>
            </a:r>
            <a:r>
              <a:rPr lang="en-US" sz="4800" dirty="0" smtClean="0"/>
              <a:t>Plot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714375"/>
            <a:ext cx="6879913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798" y="360892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QQ-plot &amp; Residual Plot - Model 1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31" y="1640321"/>
            <a:ext cx="4169664" cy="39533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462" y="1599331"/>
            <a:ext cx="4169664" cy="399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Regression – Model 1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77333" y="5503311"/>
                <a:ext cx="94325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Fitted regression function:</a:t>
                </a:r>
              </a:p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Value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𝟏𝟗𝟑𝟑𝟓𝟓𝟎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𝟏𝟎𝟎𝟒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𝑿𝒚𝒆𝒂𝒓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𝟐𝟑𝟑𝟔𝟏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𝑿𝒏𝒓𝒐𝒐𝒎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𝟒𝟕𝟑𝟎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𝟔𝟗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𝑿𝒍𝒐𝒄𝒂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𝟏𝟑𝟖𝟒𝟑𝟗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𝑿𝒄𝒐𝒏𝒅𝒊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𝟐𝟖𝟗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𝟎𝟓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𝑿𝒊𝒏𝒔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𝟓𝟕𝟓𝟕𝟑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𝑿𝒊𝒏𝒄</m:t>
                    </m:r>
                  </m:oMath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5503311"/>
                <a:ext cx="9432581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517" t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642491"/>
            <a:ext cx="7589520" cy="38608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853" y="3291913"/>
            <a:ext cx="1657076" cy="7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Association of Model </a:t>
            </a:r>
            <a:r>
              <a:rPr lang="en-US" dirty="0" smtClean="0"/>
              <a:t>1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2034862"/>
            <a:ext cx="8762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1600" dirty="0" smtClean="0"/>
              <a:t>0</a:t>
            </a:r>
            <a:r>
              <a:rPr lang="en-US" sz="2000" dirty="0" smtClean="0"/>
              <a:t>: There </a:t>
            </a:r>
            <a:r>
              <a:rPr lang="en-US" sz="2000" dirty="0" smtClean="0"/>
              <a:t>is no linear </a:t>
            </a:r>
            <a:r>
              <a:rPr lang="en-US" sz="2000" dirty="0" smtClean="0"/>
              <a:t>relationship between value and other 6 variables.</a:t>
            </a:r>
          </a:p>
          <a:p>
            <a:endParaRPr lang="en-US" sz="2000" dirty="0" smtClean="0"/>
          </a:p>
          <a:p>
            <a:r>
              <a:rPr lang="en-US" sz="2000" dirty="0" smtClean="0"/>
              <a:t>Ha: There </a:t>
            </a:r>
            <a:r>
              <a:rPr lang="en-US" sz="2000" dirty="0" smtClean="0"/>
              <a:t>exists linear </a:t>
            </a:r>
            <a:r>
              <a:rPr lang="en-US" sz="2000" dirty="0" smtClean="0"/>
              <a:t>relationship between value and other 6 </a:t>
            </a:r>
            <a:r>
              <a:rPr lang="en-US" sz="2000" dirty="0"/>
              <a:t>v</a:t>
            </a:r>
            <a:r>
              <a:rPr lang="en-US" sz="2000" dirty="0" smtClean="0"/>
              <a:t>ariables.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5400000">
            <a:off x="7631605" y="3837927"/>
            <a:ext cx="425003" cy="1262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37051" y="3685204"/>
            <a:ext cx="2562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P-value less than 0.05, reject H</a:t>
            </a:r>
            <a:r>
              <a:rPr lang="en-US" sz="1400" dirty="0" smtClean="0"/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exist a linear relationship between the </a:t>
            </a:r>
            <a:r>
              <a:rPr lang="en-US" dirty="0" smtClean="0"/>
              <a:t>responses </a:t>
            </a:r>
            <a:r>
              <a:rPr lang="en-US" dirty="0" smtClean="0"/>
              <a:t>and predictor.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18" y="3195133"/>
            <a:ext cx="6348046" cy="232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0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Backward Elimination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74" y="1930400"/>
            <a:ext cx="7543800" cy="205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74" y="4269721"/>
            <a:ext cx="75438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</a:t>
            </a:r>
            <a:r>
              <a:rPr lang="en-US" dirty="0" smtClean="0"/>
              <a:t>After Backward Elimination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7864" y="5160514"/>
                <a:ext cx="87356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Fitted regression function:</a:t>
                </a:r>
              </a:p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Value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𝟒𝟑𝟐𝟎𝟎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𝑿𝒏𝒓𝒐𝒐𝒎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𝟏𝟒𝟗𝟖𝟕𝟑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𝑿𝒄𝒐𝒏𝒅𝒊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𝟑𝟓𝟑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𝟗𝟏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𝑿𝒊𝒏𝒔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𝟓𝟕𝟎𝟏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𝑿𝒊𝒏𝒄</m:t>
                    </m:r>
                  </m:oMath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4" y="5160514"/>
                <a:ext cx="8735607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628" t="-660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47" y="3087622"/>
            <a:ext cx="1616850" cy="749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1930400"/>
            <a:ext cx="7639830" cy="27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Association of Model </a:t>
            </a:r>
            <a:r>
              <a:rPr lang="en-US" dirty="0" smtClean="0"/>
              <a:t>1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After Backward Elimination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89041" y="3854209"/>
            <a:ext cx="2562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P-value less than 0.05, reject H</a:t>
            </a:r>
            <a:r>
              <a:rPr lang="en-US" sz="1400" dirty="0" smtClean="0"/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exist a linear relationship between the </a:t>
            </a:r>
            <a:r>
              <a:rPr lang="en-US" dirty="0" smtClean="0"/>
              <a:t>responses </a:t>
            </a:r>
            <a:r>
              <a:rPr lang="en-US" dirty="0" smtClean="0"/>
              <a:t>and predictor.</a:t>
            </a:r>
          </a:p>
        </p:txBody>
      </p:sp>
      <p:sp>
        <p:nvSpPr>
          <p:cNvPr id="8" name="Down Arrow 7"/>
          <p:cNvSpPr/>
          <p:nvPr/>
        </p:nvSpPr>
        <p:spPr>
          <a:xfrm rot="5400000">
            <a:off x="7460121" y="4100307"/>
            <a:ext cx="425003" cy="1262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468554"/>
            <a:ext cx="6364224" cy="22353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7334" y="2034862"/>
            <a:ext cx="8762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1600" dirty="0" smtClean="0"/>
              <a:t>0</a:t>
            </a:r>
            <a:r>
              <a:rPr lang="en-US" sz="2000" dirty="0" smtClean="0"/>
              <a:t>: There </a:t>
            </a:r>
            <a:r>
              <a:rPr lang="en-US" sz="2000" dirty="0" smtClean="0"/>
              <a:t>is no linear </a:t>
            </a:r>
            <a:r>
              <a:rPr lang="en-US" sz="2000" dirty="0" smtClean="0"/>
              <a:t>relationship between value and other </a:t>
            </a:r>
            <a:r>
              <a:rPr lang="en-US" sz="2000" dirty="0" smtClean="0"/>
              <a:t>4 </a:t>
            </a:r>
            <a:r>
              <a:rPr lang="en-US" sz="2000" dirty="0" smtClean="0"/>
              <a:t>variables.</a:t>
            </a:r>
          </a:p>
          <a:p>
            <a:endParaRPr lang="en-US" sz="2000" dirty="0" smtClean="0"/>
          </a:p>
          <a:p>
            <a:r>
              <a:rPr lang="en-US" sz="2000" dirty="0" smtClean="0"/>
              <a:t>Ha: There </a:t>
            </a:r>
            <a:r>
              <a:rPr lang="en-US" sz="2000" dirty="0" smtClean="0"/>
              <a:t>exists linear </a:t>
            </a:r>
            <a:r>
              <a:rPr lang="en-US" sz="2000" dirty="0" smtClean="0"/>
              <a:t>relationship between value and other </a:t>
            </a:r>
            <a:r>
              <a:rPr lang="en-US" sz="2000" dirty="0" smtClean="0"/>
              <a:t>4 </a:t>
            </a:r>
            <a:r>
              <a:rPr lang="en-US" sz="2000" dirty="0"/>
              <a:t>v</a:t>
            </a:r>
            <a:r>
              <a:rPr lang="en-US" sz="2000" dirty="0" smtClean="0"/>
              <a:t>ariables.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517278" cy="534734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432612" y="3287052"/>
            <a:ext cx="762000" cy="21515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69223" y="2554938"/>
            <a:ext cx="762000" cy="21515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73973" y="2554941"/>
            <a:ext cx="762000" cy="21515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27493" y="4009411"/>
            <a:ext cx="762000" cy="21515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32612" y="5396753"/>
            <a:ext cx="762000" cy="22411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40357" y="1646851"/>
            <a:ext cx="3101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Interact variables: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Yearo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= Year *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Nroom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Yearis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= Year * Ins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Roinc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Nroom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*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Inc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Locins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Loca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* Ins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Insinc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*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Inc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707"/>
            <a:ext cx="8596668" cy="427884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Goals</a:t>
            </a:r>
          </a:p>
          <a:p>
            <a:r>
              <a:rPr lang="en-US" sz="2800" dirty="0"/>
              <a:t>Data</a:t>
            </a:r>
          </a:p>
          <a:p>
            <a:r>
              <a:rPr lang="en-US" sz="2800" dirty="0" smtClean="0"/>
              <a:t>Methods</a:t>
            </a:r>
          </a:p>
          <a:p>
            <a:r>
              <a:rPr lang="en-US" sz="2800" dirty="0" smtClean="0"/>
              <a:t>Models</a:t>
            </a:r>
            <a:endParaRPr lang="en-US" sz="2800" dirty="0"/>
          </a:p>
          <a:p>
            <a:r>
              <a:rPr lang="en-US" sz="2800" dirty="0" smtClean="0"/>
              <a:t>Results</a:t>
            </a:r>
            <a:endParaRPr lang="en-US" sz="2800" dirty="0"/>
          </a:p>
          <a:p>
            <a:r>
              <a:rPr lang="en-US" sz="2800" dirty="0" smtClean="0"/>
              <a:t>Conclusion</a:t>
            </a:r>
          </a:p>
          <a:p>
            <a:r>
              <a:rPr lang="en-US" sz="2800" dirty="0" smtClean="0"/>
              <a:t>SAS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Model </a:t>
            </a:r>
            <a:r>
              <a:rPr lang="en-US" dirty="0" smtClean="0"/>
              <a:t>2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208917" y="4071456"/>
                <a:ext cx="5174492" cy="2005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Fitted regression function:</a:t>
                </a:r>
              </a:p>
              <a:p>
                <a:r>
                  <a:rPr lang="en-US" b="1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Value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𝟐𝟎𝟓𝟐𝟐𝟖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𝟏𝟐𝟓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𝟒𝟕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𝑿𝒚𝒆𝒂𝒓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𝟗𝟖𝟔𝟗𝟎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𝑿𝒏𝒓𝒐𝒐𝒎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𝟑𝟎𝟗𝟑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𝑿𝒍𝒐𝒄𝒂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𝟏𝟑𝟓𝟏𝟗𝟑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𝑿𝒄𝒐𝒏𝒅𝒊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𝟖𝟐𝟑𝟓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𝑿𝒊𝒏𝒔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𝟑𝟐𝟕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𝑿𝒊𝒏𝒄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𝟓𝟗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𝟗𝟓𝟖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𝑿𝒚𝒆𝒂𝒓𝒐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𝟐𝟑𝟖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𝑿𝒚𝒆𝒂𝒓𝒊𝒔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𝟎𝟎𝟏𝟒𝟗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𝑿𝒓𝒐𝒊𝒏𝒄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𝟗𝟓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𝟏𝟒𝟗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𝑿𝒍𝒐𝒄𝒊𝒏𝒄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𝟎𝟎𝟎𝟎𝟎𝟐𝟎𝟔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𝑿𝒊𝒏𝒔𝒊𝒏𝒄</m:t>
                    </m:r>
                  </m:oMath>
                </a14:m>
                <a:endParaRPr lang="en-US" b="1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917" y="4071456"/>
                <a:ext cx="5174492" cy="2005934"/>
              </a:xfrm>
              <a:prstGeom prst="rect">
                <a:avLst/>
              </a:prstGeom>
              <a:blipFill rotWithShape="0">
                <a:blip r:embed="rId2"/>
                <a:stretch>
                  <a:fillRect l="-1061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607" y="1930400"/>
            <a:ext cx="2021445" cy="9625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10" y="1269999"/>
            <a:ext cx="5767407" cy="51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Association of Model 2 </a:t>
            </a:r>
            <a:br>
              <a:rPr lang="en-US" dirty="0"/>
            </a:b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5400000">
            <a:off x="7601153" y="3843331"/>
            <a:ext cx="425003" cy="1262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91731" y="3809734"/>
            <a:ext cx="2562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P-value less than 0.05, reject H</a:t>
            </a:r>
            <a:r>
              <a:rPr lang="en-US" sz="1400" dirty="0" smtClean="0"/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exist a linear relationship between the </a:t>
            </a:r>
            <a:r>
              <a:rPr lang="en-US" dirty="0" smtClean="0"/>
              <a:t>responses </a:t>
            </a:r>
            <a:r>
              <a:rPr lang="en-US" dirty="0" smtClean="0"/>
              <a:t>and predictor.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56" y="3206588"/>
            <a:ext cx="6364224" cy="22928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7334" y="2034862"/>
            <a:ext cx="8762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1600" dirty="0" smtClean="0"/>
              <a:t>0</a:t>
            </a:r>
            <a:r>
              <a:rPr lang="en-US" sz="2000" dirty="0" smtClean="0"/>
              <a:t>: There </a:t>
            </a:r>
            <a:r>
              <a:rPr lang="en-US" sz="2000" dirty="0" smtClean="0"/>
              <a:t>is no linear </a:t>
            </a:r>
            <a:r>
              <a:rPr lang="en-US" sz="2000" dirty="0" smtClean="0"/>
              <a:t>relationship between value and other </a:t>
            </a:r>
            <a:r>
              <a:rPr lang="en-US" sz="2000" dirty="0" smtClean="0"/>
              <a:t>11 </a:t>
            </a:r>
            <a:r>
              <a:rPr lang="en-US" sz="2000" dirty="0" smtClean="0"/>
              <a:t>variables.</a:t>
            </a:r>
          </a:p>
          <a:p>
            <a:endParaRPr lang="en-US" sz="2000" dirty="0" smtClean="0"/>
          </a:p>
          <a:p>
            <a:r>
              <a:rPr lang="en-US" sz="2000" dirty="0" smtClean="0"/>
              <a:t>Ha: There </a:t>
            </a:r>
            <a:r>
              <a:rPr lang="en-US" sz="2000" dirty="0" smtClean="0"/>
              <a:t>exists linear </a:t>
            </a:r>
            <a:r>
              <a:rPr lang="en-US" sz="2000" dirty="0" smtClean="0"/>
              <a:t>relationship between value and other </a:t>
            </a:r>
            <a:r>
              <a:rPr lang="en-US" sz="2000" dirty="0" smtClean="0"/>
              <a:t>11 </a:t>
            </a:r>
            <a:r>
              <a:rPr lang="en-US" sz="2000" dirty="0"/>
              <a:t>v</a:t>
            </a:r>
            <a:r>
              <a:rPr lang="en-US" sz="2000" dirty="0" smtClean="0"/>
              <a:t>ariables.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Backward Elimination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98" y="1533526"/>
            <a:ext cx="7059207" cy="30102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498" y="4613742"/>
            <a:ext cx="7059207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2 </a:t>
            </a:r>
            <a:r>
              <a:rPr lang="en-US" dirty="0"/>
              <a:t>After Backward Elimination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77334" y="5100034"/>
                <a:ext cx="90224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Fitted regression function:</a:t>
                </a:r>
              </a:p>
              <a:p>
                <a:r>
                  <a:rPr lang="en-US" b="1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Value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𝟏𝟑𝟗𝟖𝟗𝟑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𝑿𝒄𝒐𝒏𝒅𝒊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𝟒𝟑𝟐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𝑿𝒊𝒏𝒄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𝟓𝟏𝟖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𝑿𝒚𝒆𝒂𝒓𝒐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𝟏𝟕𝟎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𝑿𝒚𝒆𝒂𝒓𝒊𝒔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𝟎𝟎𝟎𝟎𝟎𝟐𝟒𝟐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𝑿𝒊𝒏𝒔𝒊𝒏𝒄</m:t>
                    </m:r>
                  </m:oMath>
                </a14:m>
                <a:endParaRPr lang="en-US" b="1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5100034"/>
                <a:ext cx="9022478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541" t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84289"/>
            <a:ext cx="7559810" cy="2975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979" y="2936875"/>
            <a:ext cx="1792045" cy="83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Association of Model 2 </a:t>
            </a:r>
            <a:br>
              <a:rPr lang="en-US" dirty="0" smtClean="0"/>
            </a:br>
            <a:r>
              <a:rPr lang="en-US" dirty="0" smtClean="0"/>
              <a:t>After Backward Elimination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62147" y="3912634"/>
            <a:ext cx="2562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P-value less than 0.05, reject H</a:t>
            </a:r>
            <a:r>
              <a:rPr lang="en-US" sz="1400" dirty="0" smtClean="0"/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exist a linear relationship between the </a:t>
            </a:r>
            <a:r>
              <a:rPr lang="en-US" dirty="0" smtClean="0"/>
              <a:t>responses </a:t>
            </a:r>
            <a:r>
              <a:rPr lang="en-US" dirty="0" smtClean="0"/>
              <a:t>and predictor.</a:t>
            </a:r>
          </a:p>
        </p:txBody>
      </p:sp>
      <p:sp>
        <p:nvSpPr>
          <p:cNvPr id="8" name="Down Arrow 7"/>
          <p:cNvSpPr/>
          <p:nvPr/>
        </p:nvSpPr>
        <p:spPr>
          <a:xfrm rot="5400000">
            <a:off x="7513229" y="4158732"/>
            <a:ext cx="425003" cy="1262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26347"/>
            <a:ext cx="6364224" cy="22161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7334" y="2034862"/>
            <a:ext cx="8762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1600" dirty="0" smtClean="0"/>
              <a:t>0</a:t>
            </a:r>
            <a:r>
              <a:rPr lang="en-US" sz="2000" dirty="0" smtClean="0"/>
              <a:t>: There </a:t>
            </a:r>
            <a:r>
              <a:rPr lang="en-US" sz="2000" dirty="0" smtClean="0"/>
              <a:t>is no linear </a:t>
            </a:r>
            <a:r>
              <a:rPr lang="en-US" sz="2000" dirty="0" smtClean="0"/>
              <a:t>relationship between value and other </a:t>
            </a:r>
            <a:r>
              <a:rPr lang="en-US" sz="2000" dirty="0" smtClean="0"/>
              <a:t>5 </a:t>
            </a:r>
            <a:r>
              <a:rPr lang="en-US" sz="2000" dirty="0" smtClean="0"/>
              <a:t>variables.</a:t>
            </a:r>
          </a:p>
          <a:p>
            <a:endParaRPr lang="en-US" sz="2000" dirty="0" smtClean="0"/>
          </a:p>
          <a:p>
            <a:r>
              <a:rPr lang="en-US" sz="2000" dirty="0" smtClean="0"/>
              <a:t>Ha: There </a:t>
            </a:r>
            <a:r>
              <a:rPr lang="en-US" sz="2000" dirty="0" smtClean="0"/>
              <a:t>exists linear </a:t>
            </a:r>
            <a:r>
              <a:rPr lang="en-US" sz="2000" dirty="0" smtClean="0"/>
              <a:t>relationship between value and other </a:t>
            </a:r>
            <a:r>
              <a:rPr lang="en-US" sz="2000" dirty="0" smtClean="0"/>
              <a:t>5 </a:t>
            </a:r>
            <a:r>
              <a:rPr lang="en-US" sz="2000" dirty="0"/>
              <a:t>v</a:t>
            </a:r>
            <a:r>
              <a:rPr lang="en-US" sz="2000" dirty="0" smtClean="0"/>
              <a:t>ariables.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944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Results Summary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7334" y="1403797"/>
                <a:ext cx="8717678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Model 1:</a:t>
                </a:r>
              </a:p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𝟒𝟑𝟐𝟎𝟎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𝑿𝒏𝒓𝒐𝒐𝒎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𝟏𝟒𝟗𝟖𝟕𝟑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𝑿𝒄𝒐𝒏𝒅𝒊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𝟑𝟓𝟑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𝟗𝟏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𝑿𝒊𝒏𝒔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𝟓𝟕𝟎𝟏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𝑿𝒊𝒏𝒄</m:t>
                    </m:r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R square value is </a:t>
                </a: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0.7859</a:t>
                </a:r>
              </a:p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Adjusted R square value is </a:t>
                </a: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0.7829</a:t>
                </a:r>
                <a:endParaRPr 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Model 2:</a:t>
                </a:r>
                <a:endParaRPr 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2000" b="1" i="1" dirty="0" smtClean="0">
                    <a:solidFill>
                      <a:schemeClr val="tx1"/>
                    </a:solidFill>
                  </a:rPr>
                  <a:t>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𝟏𝟑𝟗𝟖𝟗𝟑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𝑿𝒄𝒐𝒏𝒅𝒊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𝟒𝟑𝟐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𝑿𝒊𝒏𝒄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𝟓𝟏𝟖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𝑿𝒚𝒆𝒂𝒓𝒐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𝟏𝟕𝟎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𝑿𝒚𝒆𝒂𝒓𝒊𝒔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𝟎𝟎𝟎𝟎𝟎𝟐𝟒𝟐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𝑿𝒊𝒏𝒔𝒊𝒏𝒄</m:t>
                    </m:r>
                  </m:oMath>
                </a14:m>
                <a:endParaRPr lang="en-US" sz="2000" b="1" i="1" dirty="0">
                  <a:solidFill>
                    <a:schemeClr val="tx1"/>
                  </a:solidFill>
                </a:endParaRP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R square value is </a:t>
                </a: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0.7961</a:t>
                </a:r>
              </a:p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Adjusted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R square value is </a:t>
                </a: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0.7925</a:t>
                </a:r>
              </a:p>
              <a:p>
                <a:endParaRPr 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b="1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403797"/>
                <a:ext cx="8717678" cy="4339650"/>
              </a:xfrm>
              <a:prstGeom prst="rect">
                <a:avLst/>
              </a:prstGeom>
              <a:blipFill rotWithShape="0">
                <a:blip r:embed="rId2"/>
                <a:stretch>
                  <a:fillRect l="-699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Conclusions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>
                <a:solidFill>
                  <a:schemeClr val="accent2">
                    <a:lumMod val="50000"/>
                  </a:schemeClr>
                </a:solidFill>
              </a:rPr>
              <a:t>There exists a linear relationship between the house price and the number of rooms, condition of the house, insurance and total income of the household.</a:t>
            </a:r>
          </a:p>
          <a:p>
            <a:r>
              <a:rPr lang="en-US" sz="2700" dirty="0">
                <a:solidFill>
                  <a:schemeClr val="accent2">
                    <a:lumMod val="50000"/>
                  </a:schemeClr>
                </a:solidFill>
              </a:rPr>
              <a:t>The model improved after the </a:t>
            </a:r>
            <a:r>
              <a:rPr lang="en-US" sz="2700" dirty="0" smtClean="0">
                <a:solidFill>
                  <a:schemeClr val="accent2">
                    <a:lumMod val="50000"/>
                  </a:schemeClr>
                </a:solidFill>
              </a:rPr>
              <a:t>interaction </a:t>
            </a:r>
            <a:r>
              <a:rPr lang="en-US" sz="2700" dirty="0">
                <a:solidFill>
                  <a:schemeClr val="accent2">
                    <a:lumMod val="50000"/>
                  </a:schemeClr>
                </a:solidFill>
              </a:rPr>
              <a:t>of the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269" y="1338557"/>
            <a:ext cx="4829175" cy="5038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385" y="1364750"/>
            <a:ext cx="4391025" cy="4986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949" y="1270000"/>
            <a:ext cx="43624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0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0479">
            <a:off x="928306" y="953460"/>
            <a:ext cx="7790690" cy="500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7963"/>
            <a:ext cx="8596668" cy="3880773"/>
          </a:xfrm>
        </p:spPr>
        <p:txBody>
          <a:bodyPr/>
          <a:lstStyle/>
          <a:p>
            <a:r>
              <a:rPr lang="en-US" dirty="0"/>
              <a:t>The U.S. Census Bureau reported in September 2014 that: U.S. real </a:t>
            </a:r>
            <a:r>
              <a:rPr lang="en-US" dirty="0" smtClean="0"/>
              <a:t>median </a:t>
            </a:r>
            <a:r>
              <a:rPr lang="en-US" dirty="0"/>
              <a:t>household income was </a:t>
            </a:r>
            <a:r>
              <a:rPr lang="en-US" b="1" dirty="0"/>
              <a:t>$51,939</a:t>
            </a:r>
            <a:r>
              <a:rPr lang="en-US" dirty="0"/>
              <a:t> in 2013 versus </a:t>
            </a:r>
            <a:r>
              <a:rPr lang="en-US" b="1" dirty="0"/>
              <a:t>$51,759</a:t>
            </a:r>
            <a:r>
              <a:rPr lang="en-US" dirty="0"/>
              <a:t> in 2012, statistically unchanged. In 2013, real median household income was 8.0 percent lower than in 2007, the year before the latest recession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460640"/>
              </p:ext>
            </p:extLst>
          </p:nvPr>
        </p:nvGraphicFramePr>
        <p:xfrm>
          <a:off x="1208466" y="2908764"/>
          <a:ext cx="5243849" cy="349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Picture 2" descr="Image result for h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91" y="3411999"/>
            <a:ext cx="41719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2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Introduction</a:t>
            </a:r>
            <a:endParaRPr lang="en-US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1758" y="1542403"/>
            <a:ext cx="8752243" cy="435612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American </a:t>
            </a:r>
            <a:r>
              <a:rPr lang="en-US" sz="2800" dirty="0"/>
              <a:t>Housing Survey (AHS) national files </a:t>
            </a:r>
            <a:r>
              <a:rPr lang="en-US" sz="2800" dirty="0" smtClean="0"/>
              <a:t>1985 – </a:t>
            </a:r>
            <a:r>
              <a:rPr lang="en-US" sz="2800" dirty="0"/>
              <a:t>2009 and the metropolitan </a:t>
            </a:r>
            <a:r>
              <a:rPr lang="en-US" sz="2800" dirty="0" smtClean="0"/>
              <a:t>files 2002 – 2009</a:t>
            </a:r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Housing Affordability Data System (HADS) </a:t>
            </a:r>
            <a:endParaRPr lang="en-US" sz="2800" dirty="0" smtClean="0"/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ffordability </a:t>
            </a:r>
            <a:r>
              <a:rPr lang="en-US" sz="2400" dirty="0"/>
              <a:t>of housing units </a:t>
            </a:r>
            <a:r>
              <a:rPr lang="en-US" sz="2400" dirty="0" smtClean="0"/>
              <a:t>and </a:t>
            </a:r>
            <a:r>
              <a:rPr lang="en-US" sz="2400" dirty="0"/>
              <a:t>the housing cost burdens of </a:t>
            </a:r>
            <a:r>
              <a:rPr lang="en-US" sz="2400" dirty="0" smtClean="0"/>
              <a:t>households </a:t>
            </a:r>
            <a:r>
              <a:rPr lang="en-US" sz="2400" dirty="0"/>
              <a:t>relative </a:t>
            </a:r>
            <a:r>
              <a:rPr lang="en-US" sz="2400" dirty="0" smtClean="0"/>
              <a:t>to:</a:t>
            </a:r>
          </a:p>
          <a:p>
            <a:pPr lvl="2"/>
            <a:r>
              <a:rPr lang="en-US" sz="2000" dirty="0" smtClean="0"/>
              <a:t>Area </a:t>
            </a:r>
            <a:r>
              <a:rPr lang="en-US" sz="2000" dirty="0"/>
              <a:t>median </a:t>
            </a:r>
            <a:r>
              <a:rPr lang="en-US" sz="2000" dirty="0" smtClean="0"/>
              <a:t>incomes</a:t>
            </a:r>
          </a:p>
          <a:p>
            <a:pPr lvl="2"/>
            <a:r>
              <a:rPr lang="en-US" sz="2000" dirty="0" smtClean="0"/>
              <a:t>Poverty </a:t>
            </a:r>
            <a:r>
              <a:rPr lang="en-US" sz="2000" dirty="0"/>
              <a:t>level </a:t>
            </a:r>
            <a:r>
              <a:rPr lang="en-US" sz="2000" dirty="0" smtClean="0"/>
              <a:t>incomes</a:t>
            </a:r>
          </a:p>
          <a:p>
            <a:pPr lvl="2"/>
            <a:r>
              <a:rPr lang="en-US" sz="2000" dirty="0" smtClean="0"/>
              <a:t>Fair </a:t>
            </a:r>
            <a:r>
              <a:rPr lang="en-US" sz="2000" dirty="0"/>
              <a:t>Market </a:t>
            </a:r>
            <a:r>
              <a:rPr lang="en-US" sz="2000" dirty="0" smtClean="0"/>
              <a:t>Rents</a:t>
            </a:r>
          </a:p>
          <a:p>
            <a:r>
              <a:rPr lang="en-US" sz="2400" u="sng" dirty="0">
                <a:hlinkClick r:id="rId2"/>
              </a:rPr>
              <a:t>https://www.huduser.gov/portal/datasets/hads/hads.html</a:t>
            </a:r>
            <a:r>
              <a:rPr lang="en-US" sz="2400" dirty="0"/>
              <a:t> 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Data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55313"/>
            <a:ext cx="8596668" cy="5190186"/>
          </a:xfrm>
        </p:spPr>
        <p:txBody>
          <a:bodyPr>
            <a:normAutofit/>
          </a:bodyPr>
          <a:lstStyle/>
          <a:p>
            <a:r>
              <a:rPr lang="en-US" b="1" dirty="0" smtClean="0"/>
              <a:t>VALUE</a:t>
            </a:r>
            <a:r>
              <a:rPr lang="en-US" dirty="0" smtClean="0"/>
              <a:t> = the price of the house (numeric, continuous)</a:t>
            </a:r>
          </a:p>
          <a:p>
            <a:r>
              <a:rPr lang="en-US" b="1" dirty="0" smtClean="0"/>
              <a:t>YEAR</a:t>
            </a:r>
            <a:r>
              <a:rPr lang="en-US" dirty="0" smtClean="0"/>
              <a:t> = the year </a:t>
            </a:r>
            <a:r>
              <a:rPr lang="en-US" dirty="0"/>
              <a:t>in which the unit was constructed</a:t>
            </a:r>
            <a:r>
              <a:rPr lang="en-US" dirty="0" smtClean="0"/>
              <a:t> (numeric, continuous)</a:t>
            </a:r>
          </a:p>
          <a:p>
            <a:r>
              <a:rPr lang="en-US" b="1" dirty="0" smtClean="0"/>
              <a:t>NROOM</a:t>
            </a:r>
            <a:r>
              <a:rPr lang="en-US" dirty="0" smtClean="0"/>
              <a:t> = number of rooms in the house (numeric, continuous)</a:t>
            </a:r>
          </a:p>
          <a:p>
            <a:pPr lvl="1"/>
            <a:r>
              <a:rPr lang="en-US" dirty="0" smtClean="0"/>
              <a:t>studio(0 </a:t>
            </a:r>
            <a:r>
              <a:rPr lang="en-US" dirty="0"/>
              <a:t>bedrooms), 1 bedroom, 2 bedrooms, 3 bedrooms, 4 or more bedrooms</a:t>
            </a:r>
            <a:endParaRPr lang="en-US" dirty="0" smtClean="0"/>
          </a:p>
          <a:p>
            <a:r>
              <a:rPr lang="en-US" b="1" dirty="0" smtClean="0"/>
              <a:t>LOCA</a:t>
            </a:r>
            <a:r>
              <a:rPr lang="en-US" dirty="0" smtClean="0"/>
              <a:t> = closeness to the city (characteristic)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entral </a:t>
            </a:r>
            <a:r>
              <a:rPr lang="en-US" dirty="0"/>
              <a:t>C</a:t>
            </a:r>
            <a:r>
              <a:rPr lang="en-US" dirty="0" smtClean="0"/>
              <a:t>ity</a:t>
            </a:r>
            <a:r>
              <a:rPr lang="en-US" dirty="0"/>
              <a:t>, </a:t>
            </a:r>
            <a:r>
              <a:rPr lang="en-US" dirty="0" smtClean="0"/>
              <a:t>Suburb</a:t>
            </a:r>
            <a:r>
              <a:rPr lang="en-US" dirty="0"/>
              <a:t>, </a:t>
            </a:r>
            <a:r>
              <a:rPr lang="en-US" dirty="0" smtClean="0"/>
              <a:t>Nonmetropolitan.</a:t>
            </a:r>
          </a:p>
          <a:p>
            <a:pPr lvl="1"/>
            <a:r>
              <a:rPr lang="en-US" dirty="0" smtClean="0"/>
              <a:t>Changed into 0,1,2 in SAS analysis</a:t>
            </a:r>
          </a:p>
          <a:p>
            <a:r>
              <a:rPr lang="en-US" b="1" dirty="0" smtClean="0"/>
              <a:t>CONDI</a:t>
            </a:r>
            <a:r>
              <a:rPr lang="en-US" dirty="0" smtClean="0"/>
              <a:t> = condition of the house (characteristic)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dequate</a:t>
            </a:r>
            <a:r>
              <a:rPr lang="en-US" dirty="0"/>
              <a:t>, </a:t>
            </a:r>
            <a:r>
              <a:rPr lang="en-US" dirty="0" smtClean="0"/>
              <a:t>Moderately </a:t>
            </a:r>
            <a:r>
              <a:rPr lang="en-US" dirty="0"/>
              <a:t>I</a:t>
            </a:r>
            <a:r>
              <a:rPr lang="en-US" dirty="0" smtClean="0"/>
              <a:t>nadequate</a:t>
            </a:r>
            <a:r>
              <a:rPr lang="en-US" dirty="0"/>
              <a:t>, </a:t>
            </a:r>
            <a:r>
              <a:rPr lang="en-US" dirty="0" smtClean="0"/>
              <a:t>Severely </a:t>
            </a:r>
            <a:r>
              <a:rPr lang="en-US" dirty="0"/>
              <a:t>I</a:t>
            </a:r>
            <a:r>
              <a:rPr lang="en-US" dirty="0" smtClean="0"/>
              <a:t>nadequate</a:t>
            </a:r>
            <a:r>
              <a:rPr lang="en-US" dirty="0"/>
              <a:t>, </a:t>
            </a:r>
            <a:r>
              <a:rPr lang="en-US" dirty="0" smtClean="0"/>
              <a:t>Vacant–no information</a:t>
            </a:r>
          </a:p>
          <a:p>
            <a:pPr lvl="1"/>
            <a:r>
              <a:rPr lang="en-US" dirty="0" smtClean="0"/>
              <a:t>Changed into 0,1,2,3 in SAS analysis</a:t>
            </a:r>
          </a:p>
          <a:p>
            <a:r>
              <a:rPr lang="en-US" b="1" dirty="0" smtClean="0"/>
              <a:t>INS</a:t>
            </a:r>
            <a:r>
              <a:rPr lang="en-US" dirty="0" smtClean="0"/>
              <a:t> </a:t>
            </a:r>
            <a:r>
              <a:rPr lang="en-US" dirty="0"/>
              <a:t>= Insurance, condo, land rent, other mobile home </a:t>
            </a:r>
            <a:r>
              <a:rPr lang="en-US" dirty="0" smtClean="0"/>
              <a:t>fees (numeric, continuous)</a:t>
            </a:r>
          </a:p>
          <a:p>
            <a:r>
              <a:rPr lang="en-US" b="1" dirty="0" smtClean="0"/>
              <a:t>INC</a:t>
            </a:r>
            <a:r>
              <a:rPr lang="en-US" dirty="0" smtClean="0"/>
              <a:t> = income of the household (numeric, continuous)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Goal</a:t>
            </a:r>
            <a:endParaRPr lang="en-US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endParaRPr lang="en-US" sz="3200" dirty="0" smtClean="0"/>
          </a:p>
          <a:p>
            <a:r>
              <a:rPr lang="en-US" sz="3200" dirty="0" smtClean="0"/>
              <a:t>Analyzing </a:t>
            </a:r>
            <a:r>
              <a:rPr lang="en-US" sz="3200" dirty="0"/>
              <a:t>the relationship between the </a:t>
            </a:r>
            <a:r>
              <a:rPr lang="en-US" sz="3200" dirty="0" smtClean="0"/>
              <a:t>house prices with the year of construction, number of rooms, closeness to the city, condition of the houses, insurance and total income of the households. </a:t>
            </a:r>
            <a:endParaRPr lang="en-US" sz="32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393945" cy="388077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Used matrix plot to look at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QQ-plot and Residual plot to check model assumption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Used multiple linear regression to test the model (model 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Used backwards elimination to eliminate the insignificant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Variable interactions by looking at the correlation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Tested the new model (model 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Used backward elimination to eliminate the insignificant variables in new model</a:t>
            </a:r>
          </a:p>
        </p:txBody>
      </p:sp>
    </p:spTree>
    <p:extLst>
      <p:ext uri="{BB962C8B-B14F-4D97-AF65-F5344CB8AC3E}">
        <p14:creationId xmlns:p14="http://schemas.microsoft.com/office/powerpoint/2010/main" val="409115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711365" cy="3880773"/>
              </a:xfrm>
            </p:spPr>
            <p:txBody>
              <a:bodyPr/>
              <a:lstStyle/>
              <a:p>
                <a:r>
                  <a:rPr lang="en-US" sz="2000" dirty="0"/>
                  <a:t>Model 1: 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r>
                  <a:rPr lang="en-US" sz="2000" i="1" dirty="0"/>
                  <a:t>Value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𝑦𝑒𝑎𝑟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𝑛𝑟𝑜𝑜𝑚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𝑙𝑜𝑐𝑎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𝑐𝑜𝑛𝑑𝑖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𝑖𝑛𝑠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𝑖𝑛𝑐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711365" cy="3880773"/>
              </a:xfrm>
              <a:blipFill rotWithShape="0">
                <a:blip r:embed="rId2"/>
                <a:stretch>
                  <a:fillRect l="-280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4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517278" cy="534734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432612" y="3287052"/>
            <a:ext cx="762000" cy="21515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69223" y="2554938"/>
            <a:ext cx="762000" cy="21515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73973" y="2554941"/>
            <a:ext cx="762000" cy="21515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27493" y="4009411"/>
            <a:ext cx="762000" cy="21515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32612" y="5396753"/>
            <a:ext cx="762000" cy="22411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40357" y="1646851"/>
            <a:ext cx="3101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Interact variables: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Yearo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= Year *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Nroom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Yearis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= Year * Ins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Roinc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Nroom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*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Inc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Locins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Loca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* Ins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Insinc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Inc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0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661</TotalTime>
  <Words>942</Words>
  <Application>Microsoft Office PowerPoint</Application>
  <PresentationFormat>Widescreen</PresentationFormat>
  <Paragraphs>131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Cambria Math</vt:lpstr>
      <vt:lpstr>Trebuchet MS</vt:lpstr>
      <vt:lpstr>Wingdings 3</vt:lpstr>
      <vt:lpstr>Facet</vt:lpstr>
      <vt:lpstr>HOUSING AFFORDABILITY IN THE U.S.</vt:lpstr>
      <vt:lpstr>CONTENT</vt:lpstr>
      <vt:lpstr>Introduction</vt:lpstr>
      <vt:lpstr>Introduction</vt:lpstr>
      <vt:lpstr>Data</vt:lpstr>
      <vt:lpstr>Goal</vt:lpstr>
      <vt:lpstr>Methods</vt:lpstr>
      <vt:lpstr>Models</vt:lpstr>
      <vt:lpstr>Models</vt:lpstr>
      <vt:lpstr>Models</vt:lpstr>
      <vt:lpstr>Results</vt:lpstr>
      <vt:lpstr>Matrix Plot</vt:lpstr>
      <vt:lpstr>QQ-plot &amp; Residual Plot - Model 1</vt:lpstr>
      <vt:lpstr>Regression – Model 1</vt:lpstr>
      <vt:lpstr>Linear Association of Model 1  </vt:lpstr>
      <vt:lpstr>Backward Elimination</vt:lpstr>
      <vt:lpstr>Model 1 After Backward Elimination </vt:lpstr>
      <vt:lpstr>Linear Association of Model 1  After Backward Elimination </vt:lpstr>
      <vt:lpstr>Models</vt:lpstr>
      <vt:lpstr>Regression – Model 2</vt:lpstr>
      <vt:lpstr>Linear Association of Model 2  </vt:lpstr>
      <vt:lpstr>Backward Elimination</vt:lpstr>
      <vt:lpstr>Model 2 After Backward Elimination</vt:lpstr>
      <vt:lpstr>Linear Association of Model 2  After Backward Elimination </vt:lpstr>
      <vt:lpstr>Results Summary</vt:lpstr>
      <vt:lpstr>Conclusions</vt:lpstr>
      <vt:lpstr>SAS Code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 Cutting Propagation of Aromi Hybrid Deciduous Azaleas</dc:title>
  <dc:creator>Zheran Wang</dc:creator>
  <cp:lastModifiedBy>Zheran Wang</cp:lastModifiedBy>
  <cp:revision>84</cp:revision>
  <dcterms:created xsi:type="dcterms:W3CDTF">2016-11-08T04:34:45Z</dcterms:created>
  <dcterms:modified xsi:type="dcterms:W3CDTF">2016-11-30T21:29:15Z</dcterms:modified>
</cp:coreProperties>
</file>