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2" r:id="rId8"/>
    <p:sldId id="261" r:id="rId9"/>
    <p:sldId id="264" r:id="rId10"/>
    <p:sldId id="270" r:id="rId11"/>
    <p:sldId id="265" r:id="rId12"/>
    <p:sldId id="269" r:id="rId13"/>
    <p:sldId id="266" r:id="rId14"/>
    <p:sldId id="271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E4DD-2E47-4B45-9ABA-14F5CFFC02E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67E6-4203-4A55-9C29-FC504AB7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E4DD-2E47-4B45-9ABA-14F5CFFC02E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67E6-4203-4A55-9C29-FC504AB7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2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E4DD-2E47-4B45-9ABA-14F5CFFC02E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67E6-4203-4A55-9C29-FC504AB7500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0421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E4DD-2E47-4B45-9ABA-14F5CFFC02E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67E6-4203-4A55-9C29-FC504AB7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17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E4DD-2E47-4B45-9ABA-14F5CFFC02E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67E6-4203-4A55-9C29-FC504AB7500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6852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E4DD-2E47-4B45-9ABA-14F5CFFC02E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67E6-4203-4A55-9C29-FC504AB7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83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E4DD-2E47-4B45-9ABA-14F5CFFC02E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67E6-4203-4A55-9C29-FC504AB7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54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E4DD-2E47-4B45-9ABA-14F5CFFC02E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67E6-4203-4A55-9C29-FC504AB7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6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E4DD-2E47-4B45-9ABA-14F5CFFC02E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67E6-4203-4A55-9C29-FC504AB7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4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E4DD-2E47-4B45-9ABA-14F5CFFC02E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67E6-4203-4A55-9C29-FC504AB7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6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E4DD-2E47-4B45-9ABA-14F5CFFC02E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67E6-4203-4A55-9C29-FC504AB7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1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E4DD-2E47-4B45-9ABA-14F5CFFC02E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67E6-4203-4A55-9C29-FC504AB7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E4DD-2E47-4B45-9ABA-14F5CFFC02E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67E6-4203-4A55-9C29-FC504AB7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7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E4DD-2E47-4B45-9ABA-14F5CFFC02E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67E6-4203-4A55-9C29-FC504AB7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6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E4DD-2E47-4B45-9ABA-14F5CFFC02E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67E6-4203-4A55-9C29-FC504AB7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1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E4DD-2E47-4B45-9ABA-14F5CFFC02E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67E6-4203-4A55-9C29-FC504AB7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7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BE4DD-2E47-4B45-9ABA-14F5CFFC02E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AE667E6-4203-4A55-9C29-FC504AB7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5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173B4-2FCA-4E72-AF04-7B36222EB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 Study</a:t>
            </a:r>
            <a:br>
              <a:rPr lang="en-US" dirty="0"/>
            </a:br>
            <a:r>
              <a:rPr lang="en-US" dirty="0"/>
              <a:t>T-Test vs. Wilcoxon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61C2C-73E2-4EC2-9836-11F6C43887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 7650 </a:t>
            </a:r>
          </a:p>
          <a:p>
            <a:r>
              <a:rPr lang="en-US" dirty="0" err="1"/>
              <a:t>Zheran</a:t>
            </a:r>
            <a:r>
              <a:rPr lang="en-US" dirty="0"/>
              <a:t> Rachel Wang</a:t>
            </a:r>
          </a:p>
        </p:txBody>
      </p:sp>
    </p:spTree>
    <p:extLst>
      <p:ext uri="{BB962C8B-B14F-4D97-AF65-F5344CB8AC3E}">
        <p14:creationId xmlns:p14="http://schemas.microsoft.com/office/powerpoint/2010/main" val="3809206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E910-05A0-44D1-B8C2-A25C9D62E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A9AD50-C062-4756-8251-BC92E6FE7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28945"/>
            <a:ext cx="8202329" cy="5289907"/>
          </a:xfrm>
        </p:spPr>
      </p:pic>
    </p:spTree>
    <p:extLst>
      <p:ext uri="{BB962C8B-B14F-4D97-AF65-F5344CB8AC3E}">
        <p14:creationId xmlns:p14="http://schemas.microsoft.com/office/powerpoint/2010/main" val="1383963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A1B8-2A7A-4BA2-9EB9-446EA1EDA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79B4A8-B73C-45AB-85AA-974099BD9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603694"/>
              </p:ext>
            </p:extLst>
          </p:nvPr>
        </p:nvGraphicFramePr>
        <p:xfrm>
          <a:off x="900086" y="2623691"/>
          <a:ext cx="3379304" cy="212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8626">
                  <a:extLst>
                    <a:ext uri="{9D8B030D-6E8A-4147-A177-3AD203B41FA5}">
                      <a16:colId xmlns:a16="http://schemas.microsoft.com/office/drawing/2014/main" val="916618424"/>
                    </a:ext>
                  </a:extLst>
                </a:gridCol>
                <a:gridCol w="1274940">
                  <a:extLst>
                    <a:ext uri="{9D8B030D-6E8A-4147-A177-3AD203B41FA5}">
                      <a16:colId xmlns:a16="http://schemas.microsoft.com/office/drawing/2014/main" val="2868673488"/>
                    </a:ext>
                  </a:extLst>
                </a:gridCol>
                <a:gridCol w="1335738">
                  <a:extLst>
                    <a:ext uri="{9D8B030D-6E8A-4147-A177-3AD203B41FA5}">
                      <a16:colId xmlns:a16="http://schemas.microsoft.com/office/drawing/2014/main" val="3877477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72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-0.00166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0.02457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3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-0.01188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0.02988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98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-0.00032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0.02890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149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7823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C8C0DEE-25F3-494A-821B-31DDF90DB3D2}"/>
              </a:ext>
            </a:extLst>
          </p:cNvPr>
          <p:cNvSpPr txBox="1"/>
          <p:nvPr/>
        </p:nvSpPr>
        <p:spPr>
          <a:xfrm>
            <a:off x="900086" y="1608395"/>
            <a:ext cx="333994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Mixture normal distribution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655278-4062-4C77-9AC2-21CA9DDDA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257" y="173736"/>
            <a:ext cx="6684264" cy="668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90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5E5DF-1E00-43C9-A832-772AC7F4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B79B8C-C271-4ACD-BDCF-6DD4E05FD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35" y="1563624"/>
            <a:ext cx="8209258" cy="5294376"/>
          </a:xfrm>
        </p:spPr>
      </p:pic>
    </p:spTree>
    <p:extLst>
      <p:ext uri="{BB962C8B-B14F-4D97-AF65-F5344CB8AC3E}">
        <p14:creationId xmlns:p14="http://schemas.microsoft.com/office/powerpoint/2010/main" val="282933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A827-054C-46C5-8107-8E12498A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48D8EF-6B1D-4753-82FF-6CA6094E7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647932"/>
              </p:ext>
            </p:extLst>
          </p:nvPr>
        </p:nvGraphicFramePr>
        <p:xfrm>
          <a:off x="976948" y="2199727"/>
          <a:ext cx="3379304" cy="2123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8626">
                  <a:extLst>
                    <a:ext uri="{9D8B030D-6E8A-4147-A177-3AD203B41FA5}">
                      <a16:colId xmlns:a16="http://schemas.microsoft.com/office/drawing/2014/main" val="916618424"/>
                    </a:ext>
                  </a:extLst>
                </a:gridCol>
                <a:gridCol w="1274940">
                  <a:extLst>
                    <a:ext uri="{9D8B030D-6E8A-4147-A177-3AD203B41FA5}">
                      <a16:colId xmlns:a16="http://schemas.microsoft.com/office/drawing/2014/main" val="2868673488"/>
                    </a:ext>
                  </a:extLst>
                </a:gridCol>
                <a:gridCol w="1335738">
                  <a:extLst>
                    <a:ext uri="{9D8B030D-6E8A-4147-A177-3AD203B41FA5}">
                      <a16:colId xmlns:a16="http://schemas.microsoft.com/office/drawing/2014/main" val="3877477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72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-0.01646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0.02031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3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-0.02948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0.02551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98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-0.02762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0.02499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149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-0.02966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0.02606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7823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E70677B-CCD2-44F1-9911-0F328C3C3A8E}"/>
              </a:ext>
            </a:extLst>
          </p:cNvPr>
          <p:cNvSpPr txBox="1"/>
          <p:nvPr/>
        </p:nvSpPr>
        <p:spPr>
          <a:xfrm>
            <a:off x="1016304" y="1640592"/>
            <a:ext cx="333994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t-distribution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BA3F50-4C80-4E43-B7A4-1D29C92E7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73736"/>
            <a:ext cx="6684264" cy="668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74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5583-6D77-487A-80C9-13EEE633E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0517A5-6661-4B25-AAD6-1E1A35C5D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52" y="1563624"/>
            <a:ext cx="8209258" cy="5294376"/>
          </a:xfrm>
        </p:spPr>
      </p:pic>
    </p:spTree>
    <p:extLst>
      <p:ext uri="{BB962C8B-B14F-4D97-AF65-F5344CB8AC3E}">
        <p14:creationId xmlns:p14="http://schemas.microsoft.com/office/powerpoint/2010/main" val="2651367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F7E9-2985-439D-9080-1B5524BB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A7353-81EA-4AF0-BF44-5C3DEBE74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050"/>
            <a:ext cx="10515600" cy="5357053"/>
          </a:xfrm>
        </p:spPr>
        <p:txBody>
          <a:bodyPr>
            <a:normAutofit/>
          </a:bodyPr>
          <a:lstStyle/>
          <a:p>
            <a:r>
              <a:rPr lang="en-US" sz="2800" dirty="0"/>
              <a:t>Base on the result in this simulation study.</a:t>
            </a:r>
          </a:p>
          <a:p>
            <a:endParaRPr lang="en-US" sz="2800" dirty="0"/>
          </a:p>
          <a:p>
            <a:pPr lvl="1"/>
            <a:r>
              <a:rPr lang="en-US" sz="2400" dirty="0"/>
              <a:t>When sample distribution is </a:t>
            </a:r>
            <a:r>
              <a:rPr lang="en-US" sz="2400" dirty="0">
                <a:solidFill>
                  <a:schemeClr val="accent1"/>
                </a:solidFill>
              </a:rPr>
              <a:t>normal</a:t>
            </a:r>
            <a:r>
              <a:rPr lang="en-US" sz="2400" dirty="0"/>
              <a:t>, t-test tends to have more power than Wilcoxon Rank-Sum test.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When sample distribution is </a:t>
            </a:r>
            <a:r>
              <a:rPr lang="en-US" sz="2400" dirty="0">
                <a:solidFill>
                  <a:schemeClr val="accent2"/>
                </a:solidFill>
              </a:rPr>
              <a:t>mixture normal</a:t>
            </a:r>
            <a:r>
              <a:rPr lang="en-US" sz="2400" dirty="0"/>
              <a:t>, Wilcoxon Rank-Sum test appears more power when sample size is small.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When sample distribution is </a:t>
            </a:r>
            <a:r>
              <a:rPr lang="en-US" sz="2400" dirty="0">
                <a:solidFill>
                  <a:schemeClr val="accent6"/>
                </a:solidFill>
              </a:rPr>
              <a:t>t-distribution</a:t>
            </a:r>
            <a:r>
              <a:rPr lang="en-US" sz="2400" dirty="0"/>
              <a:t>, Wilcoxon Rank-Sum test tends to have more power than t-test.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681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245" descr="Image result for thank you">
            <a:extLst>
              <a:ext uri="{FF2B5EF4-FFF2-40B4-BE49-F238E27FC236}">
                <a16:creationId xmlns:a16="http://schemas.microsoft.com/office/drawing/2014/main" id="{99D0CA61-1539-48F9-A4FB-D27724C2AFB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719521">
            <a:off x="954809" y="1099382"/>
            <a:ext cx="7790689" cy="50038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092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0C34-7799-44D6-99AF-C1DB72A06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81652-5C99-472E-AD18-EFA41852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Introduction</a:t>
            </a:r>
          </a:p>
          <a:p>
            <a:r>
              <a:rPr lang="en-US" sz="3600" dirty="0"/>
              <a:t>Goal</a:t>
            </a:r>
          </a:p>
          <a:p>
            <a:r>
              <a:rPr lang="en-US" sz="3600" dirty="0"/>
              <a:t>Method</a:t>
            </a:r>
          </a:p>
          <a:p>
            <a:r>
              <a:rPr lang="en-US" sz="3600" dirty="0"/>
              <a:t>Result</a:t>
            </a:r>
          </a:p>
          <a:p>
            <a:r>
              <a:rPr lang="en-US" sz="3600" dirty="0"/>
              <a:t>Conclusion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93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8E80-3E1D-4F87-B799-F21F64C9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B845F-4C49-4DFC-8407-0419E29A7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2780"/>
            <a:ext cx="8596668" cy="3880773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Two sample T-Test:</a:t>
            </a:r>
          </a:p>
          <a:p>
            <a:pPr lvl="1"/>
            <a:r>
              <a:rPr lang="en-US" sz="2600" dirty="0"/>
              <a:t>a way to compare the responses to two treatments or to compare the characteristics of two populations.</a:t>
            </a:r>
          </a:p>
          <a:p>
            <a:endParaRPr lang="en-US" sz="2800" dirty="0"/>
          </a:p>
          <a:p>
            <a:r>
              <a:rPr lang="en-US" sz="2800" dirty="0"/>
              <a:t>Wilcoxon Rank Sum Test: </a:t>
            </a:r>
          </a:p>
          <a:p>
            <a:pPr lvl="1"/>
            <a:r>
              <a:rPr lang="en-US" sz="2600" dirty="0"/>
              <a:t>a nonparametric alternative to two sample t-test which only based on the order in which the observations from the two samples fall.</a:t>
            </a:r>
          </a:p>
        </p:txBody>
      </p:sp>
    </p:spTree>
    <p:extLst>
      <p:ext uri="{BB962C8B-B14F-4D97-AF65-F5344CB8AC3E}">
        <p14:creationId xmlns:p14="http://schemas.microsoft.com/office/powerpoint/2010/main" val="13195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F210B-4212-44C0-A510-61D46411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8DEC6-3522-432C-A5A5-842B882A5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7980"/>
            <a:ext cx="8596668" cy="4598020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/>
              <a:t>Assumptions</a:t>
            </a:r>
          </a:p>
          <a:p>
            <a:pPr lvl="1"/>
            <a:r>
              <a:rPr lang="en-US" sz="3200" dirty="0"/>
              <a:t>For T-Test:</a:t>
            </a:r>
          </a:p>
          <a:p>
            <a:pPr lvl="2"/>
            <a:r>
              <a:rPr lang="en-US" sz="2400" dirty="0"/>
              <a:t>Two simple random sample from two distinct populations. Samples are independent.</a:t>
            </a:r>
          </a:p>
          <a:p>
            <a:pPr lvl="2"/>
            <a:r>
              <a:rPr lang="en-US" sz="2400" dirty="0"/>
              <a:t>Both populations are normally distributed.</a:t>
            </a:r>
          </a:p>
          <a:p>
            <a:pPr lvl="2"/>
            <a:endParaRPr lang="en-US" sz="2400" dirty="0"/>
          </a:p>
          <a:p>
            <a:pPr lvl="1"/>
            <a:r>
              <a:rPr lang="en-US" sz="3200" dirty="0"/>
              <a:t>For Wilcoxon Rank-Sum Test:</a:t>
            </a:r>
          </a:p>
          <a:p>
            <a:pPr lvl="2"/>
            <a:r>
              <a:rPr lang="en-US" sz="2400" dirty="0"/>
              <a:t>No distribution assumption</a:t>
            </a:r>
          </a:p>
          <a:p>
            <a:pPr lvl="2"/>
            <a:r>
              <a:rPr lang="en-US" sz="2400" dirty="0"/>
              <a:t>Nearly same as t-test when data is normal</a:t>
            </a:r>
          </a:p>
          <a:p>
            <a:pPr lvl="2"/>
            <a:r>
              <a:rPr lang="en-US" sz="2400" dirty="0"/>
              <a:t>Considerably better when outliers exists</a:t>
            </a:r>
          </a:p>
          <a:p>
            <a:pPr lvl="2"/>
            <a:r>
              <a:rPr lang="en-US" sz="2400" dirty="0"/>
              <a:t>Work for missing value</a:t>
            </a:r>
          </a:p>
        </p:txBody>
      </p:sp>
    </p:spTree>
    <p:extLst>
      <p:ext uri="{BB962C8B-B14F-4D97-AF65-F5344CB8AC3E}">
        <p14:creationId xmlns:p14="http://schemas.microsoft.com/office/powerpoint/2010/main" val="1832836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EE1E-E4DF-477B-A817-BCA0D541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Introduction-</a:t>
            </a:r>
            <a:r>
              <a:rPr lang="en-US" dirty="0" err="1"/>
              <a:t>Fosa</a:t>
            </a:r>
            <a:r>
              <a:rPr lang="en-US" dirty="0"/>
              <a:t> Research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8036F7-5EC5-4020-B5E4-13F9FF926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42052"/>
            <a:ext cx="6834573" cy="5015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7F20AA-A42D-44B6-8DB1-CEF03E5807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885" y="3725686"/>
            <a:ext cx="5093294" cy="12486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573A7B-C662-4013-997A-7FACCA62EBC1}"/>
              </a:ext>
            </a:extLst>
          </p:cNvPr>
          <p:cNvSpPr txBox="1"/>
          <p:nvPr/>
        </p:nvSpPr>
        <p:spPr>
          <a:xfrm>
            <a:off x="6968885" y="2660048"/>
            <a:ext cx="495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Analysis by using one-way ANOVA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F78934-E715-42A7-9214-716B98558A32}"/>
              </a:ext>
            </a:extLst>
          </p:cNvPr>
          <p:cNvSpPr txBox="1"/>
          <p:nvPr/>
        </p:nvSpPr>
        <p:spPr>
          <a:xfrm>
            <a:off x="7089913" y="5327374"/>
            <a:ext cx="4263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Power=0.9679340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24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6404-B239-463D-9F57-037803F6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Introduction-</a:t>
            </a:r>
            <a:r>
              <a:rPr lang="en-US" dirty="0" err="1"/>
              <a:t>Fosa</a:t>
            </a:r>
            <a:r>
              <a:rPr lang="en-US" dirty="0"/>
              <a:t> Research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EEE35E-DACA-49AE-967F-1ADDFC52F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71118"/>
            <a:ext cx="6519998" cy="5086882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8E3242-E16C-4B91-81B9-A40D85FD30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470"/>
          <a:stretch/>
        </p:blipFill>
        <p:spPr>
          <a:xfrm>
            <a:off x="6829360" y="3605881"/>
            <a:ext cx="4750389" cy="1211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AF1ED1-5A98-4477-B30A-389225F7A0B5}"/>
              </a:ext>
            </a:extLst>
          </p:cNvPr>
          <p:cNvSpPr txBox="1"/>
          <p:nvPr/>
        </p:nvSpPr>
        <p:spPr>
          <a:xfrm>
            <a:off x="6829360" y="2663687"/>
            <a:ext cx="4633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Analysis by using Friedman ANOVA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150121-5C6B-4311-93B3-D682E883AFD5}"/>
              </a:ext>
            </a:extLst>
          </p:cNvPr>
          <p:cNvSpPr txBox="1"/>
          <p:nvPr/>
        </p:nvSpPr>
        <p:spPr>
          <a:xfrm>
            <a:off x="7089913" y="5327374"/>
            <a:ext cx="4263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Power=0.9967645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130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A80A-25F4-49BA-A7DA-1EB1CC42B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06192-6E0C-4749-B6C4-54BA5F51E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Use simulation study to proof that when sample size is small and with outlier, Wilcoxon Rank-Sum test will provide more reliable result than t-test.</a:t>
            </a:r>
          </a:p>
        </p:txBody>
      </p:sp>
    </p:spTree>
    <p:extLst>
      <p:ext uri="{BB962C8B-B14F-4D97-AF65-F5344CB8AC3E}">
        <p14:creationId xmlns:p14="http://schemas.microsoft.com/office/powerpoint/2010/main" val="3906028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D5FE-A32A-44B2-B5FE-43E83E96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FF73C-9BCD-4082-BED1-4957B5CAF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7944"/>
            <a:ext cx="8596668" cy="4710091"/>
          </a:xfrm>
        </p:spPr>
        <p:txBody>
          <a:bodyPr>
            <a:normAutofit/>
          </a:bodyPr>
          <a:lstStyle/>
          <a:p>
            <a:r>
              <a:rPr lang="en-US" sz="2800" dirty="0"/>
              <a:t>1. Consider different sample size n. </a:t>
            </a:r>
          </a:p>
          <a:p>
            <a:pPr lvl="1"/>
            <a:r>
              <a:rPr lang="en-US" sz="2400" dirty="0"/>
              <a:t>5, 50, 400, 1000</a:t>
            </a:r>
          </a:p>
          <a:p>
            <a:r>
              <a:rPr lang="en-US" sz="2800" dirty="0"/>
              <a:t>2. Consider different distribution. </a:t>
            </a:r>
          </a:p>
          <a:p>
            <a:pPr lvl="1"/>
            <a:r>
              <a:rPr lang="en-US" sz="2400" dirty="0"/>
              <a:t>Normal distribution</a:t>
            </a:r>
          </a:p>
          <a:p>
            <a:pPr lvl="1"/>
            <a:r>
              <a:rPr lang="en-US" sz="2400" dirty="0"/>
              <a:t>Mixture normal distribution</a:t>
            </a:r>
          </a:p>
          <a:p>
            <a:pPr lvl="1"/>
            <a:r>
              <a:rPr lang="en-US" sz="2400" dirty="0"/>
              <a:t>t-distribution with </a:t>
            </a:r>
            <a:r>
              <a:rPr lang="en-US" sz="2400" dirty="0" err="1"/>
              <a:t>df</a:t>
            </a:r>
            <a:r>
              <a:rPr lang="en-US" sz="2400" dirty="0"/>
              <a:t>=1</a:t>
            </a:r>
          </a:p>
          <a:p>
            <a:r>
              <a:rPr lang="en-US" sz="2800" dirty="0"/>
              <a:t>3. Performance measure: differences in Power.</a:t>
            </a:r>
            <a:endParaRPr lang="en-US" sz="2600" dirty="0"/>
          </a:p>
          <a:p>
            <a:pPr lvl="1"/>
            <a:r>
              <a:rPr lang="en-US" sz="2600" dirty="0"/>
              <a:t>Power(t-test) – Power(Wilcoxon test)</a:t>
            </a:r>
          </a:p>
          <a:p>
            <a:r>
              <a:rPr lang="en-US" sz="3000" dirty="0"/>
              <a:t>4. Iteration: 500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FA6E34-B0AF-4F73-9B4C-D24C586F9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732" y="3754267"/>
            <a:ext cx="3810000" cy="36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50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2FF29-CD21-4917-87AF-4940DF9AC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7E931-F481-4E74-A2C4-683DEB896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6EA479-4261-423A-B173-678A3201F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047238"/>
              </p:ext>
            </p:extLst>
          </p:nvPr>
        </p:nvGraphicFramePr>
        <p:xfrm>
          <a:off x="905752" y="2661505"/>
          <a:ext cx="3379304" cy="212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68626">
                  <a:extLst>
                    <a:ext uri="{9D8B030D-6E8A-4147-A177-3AD203B41FA5}">
                      <a16:colId xmlns:a16="http://schemas.microsoft.com/office/drawing/2014/main" val="916618424"/>
                    </a:ext>
                  </a:extLst>
                </a:gridCol>
                <a:gridCol w="1274940">
                  <a:extLst>
                    <a:ext uri="{9D8B030D-6E8A-4147-A177-3AD203B41FA5}">
                      <a16:colId xmlns:a16="http://schemas.microsoft.com/office/drawing/2014/main" val="2868673488"/>
                    </a:ext>
                  </a:extLst>
                </a:gridCol>
                <a:gridCol w="1335738">
                  <a:extLst>
                    <a:ext uri="{9D8B030D-6E8A-4147-A177-3AD203B41FA5}">
                      <a16:colId xmlns:a16="http://schemas.microsoft.com/office/drawing/2014/main" val="3877477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72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0.02722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3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0.03072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98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0.02943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149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78233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9B9DD9B-A705-49F9-A797-174F43C16CA9}"/>
              </a:ext>
            </a:extLst>
          </p:cNvPr>
          <p:cNvSpPr txBox="1"/>
          <p:nvPr/>
        </p:nvSpPr>
        <p:spPr>
          <a:xfrm>
            <a:off x="905752" y="1631097"/>
            <a:ext cx="337930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Normal distribution</a:t>
            </a:r>
          </a:p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4DE60E-7C67-488C-A15B-595D64128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573" y="161971"/>
            <a:ext cx="6681119" cy="668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778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229</TotalTime>
  <Words>349</Words>
  <Application>Microsoft Office PowerPoint</Application>
  <PresentationFormat>Widescreen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Simulation Study T-Test vs. Wilcoxon Test</vt:lpstr>
      <vt:lpstr>Content</vt:lpstr>
      <vt:lpstr>Introduction</vt:lpstr>
      <vt:lpstr>Introduction</vt:lpstr>
      <vt:lpstr>Introduction-Fosa Research</vt:lpstr>
      <vt:lpstr>Introduction-Fosa Research</vt:lpstr>
      <vt:lpstr>Goal</vt:lpstr>
      <vt:lpstr>Method</vt:lpstr>
      <vt:lpstr>Result</vt:lpstr>
      <vt:lpstr>Result</vt:lpstr>
      <vt:lpstr>Result</vt:lpstr>
      <vt:lpstr>Result</vt:lpstr>
      <vt:lpstr>Result</vt:lpstr>
      <vt:lpstr>Result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Study T-Test vs. Wilcoxon Test</dc:title>
  <dc:creator>Rachel</dc:creator>
  <cp:lastModifiedBy>Rachel</cp:lastModifiedBy>
  <cp:revision>27</cp:revision>
  <dcterms:created xsi:type="dcterms:W3CDTF">2017-09-29T02:52:10Z</dcterms:created>
  <dcterms:modified xsi:type="dcterms:W3CDTF">2017-10-05T02:21:24Z</dcterms:modified>
</cp:coreProperties>
</file>