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71" r:id="rId6"/>
    <p:sldId id="269" r:id="rId7"/>
    <p:sldId id="261" r:id="rId8"/>
    <p:sldId id="273" r:id="rId9"/>
    <p:sldId id="262" r:id="rId10"/>
    <p:sldId id="278" r:id="rId11"/>
    <p:sldId id="274" r:id="rId12"/>
    <p:sldId id="275" r:id="rId13"/>
    <p:sldId id="264" r:id="rId14"/>
    <p:sldId id="267" r:id="rId15"/>
    <p:sldId id="27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2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08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344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4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0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3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3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AD18-0F78-4686-A9E1-60A39DFA17B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8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0AD18-0F78-4686-A9E1-60A39DFA17B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538FA7-B7C6-49CD-974C-FA641FD7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4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/>
              <a:t>Stem Cutting Propagation of </a:t>
            </a:r>
            <a:r>
              <a:rPr lang="en-US" b="1" dirty="0" err="1"/>
              <a:t>Aromi</a:t>
            </a:r>
            <a:r>
              <a:rPr lang="en-US" b="1" dirty="0"/>
              <a:t> Hybrid Deciduous Azaleas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607544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Yongli</a:t>
            </a:r>
            <a:r>
              <a:rPr lang="en-US" dirty="0"/>
              <a:t> Zhao, Zheran Wang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STAT6110 Dr. Philippe Gaillard</a:t>
            </a:r>
          </a:p>
          <a:p>
            <a:pPr algn="l"/>
            <a:r>
              <a:rPr lang="en-US" dirty="0"/>
              <a:t>Group Project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2" y="1510145"/>
            <a:ext cx="6372361" cy="5015345"/>
          </a:xfrm>
        </p:spPr>
      </p:pic>
      <p:sp>
        <p:nvSpPr>
          <p:cNvPr id="3" name="TextBox 2"/>
          <p:cNvSpPr txBox="1"/>
          <p:nvPr/>
        </p:nvSpPr>
        <p:spPr>
          <a:xfrm>
            <a:off x="7447548" y="3068052"/>
            <a:ext cx="218315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 they have linear relationship?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117" y="422279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RESULTS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937139"/>
              </p:ext>
            </p:extLst>
          </p:nvPr>
        </p:nvGraphicFramePr>
        <p:xfrm>
          <a:off x="612117" y="2713804"/>
          <a:ext cx="8727102" cy="24806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545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45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545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545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545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545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55421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Analysis of Variance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91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Source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DF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Sum of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Squares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Mean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Square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F 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err="1">
                          <a:effectLst/>
                        </a:rPr>
                        <a:t>Pr</a:t>
                      </a:r>
                      <a:r>
                        <a:rPr lang="en-US" sz="1600" u="none" strike="noStrike" dirty="0">
                          <a:effectLst/>
                        </a:rPr>
                        <a:t> &gt; 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84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Model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217.286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217.286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8.38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0.034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84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Error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129.571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25.9143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691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Corrected 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346.857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6900" y="1236476"/>
            <a:ext cx="8727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F-test for linear association:( Is there any linear associate in between the independent and dependent variables?)</a:t>
            </a:r>
          </a:p>
          <a:p>
            <a:r>
              <a:rPr lang="en-US" dirty="0" smtClean="0"/>
              <a:t>H</a:t>
            </a:r>
            <a:r>
              <a:rPr lang="en-US" sz="1400" dirty="0" smtClean="0"/>
              <a:t>0</a:t>
            </a:r>
            <a:r>
              <a:rPr lang="en-US" dirty="0"/>
              <a:t>: they don’t linear relationship---</a:t>
            </a:r>
            <a:r>
              <a:rPr lang="el-GR" dirty="0"/>
              <a:t>β</a:t>
            </a:r>
            <a:r>
              <a:rPr lang="en-US" sz="1600" dirty="0"/>
              <a:t>1</a:t>
            </a:r>
            <a:r>
              <a:rPr lang="en-US" dirty="0"/>
              <a:t>=0</a:t>
            </a:r>
          </a:p>
          <a:p>
            <a:r>
              <a:rPr lang="en-US" dirty="0"/>
              <a:t>Ha: they do have linear relationship---</a:t>
            </a:r>
            <a:r>
              <a:rPr lang="el-GR" dirty="0"/>
              <a:t>β</a:t>
            </a:r>
            <a:r>
              <a:rPr lang="en-US" sz="1600" dirty="0"/>
              <a:t>1</a:t>
            </a:r>
            <a:r>
              <a:rPr lang="en-US" dirty="0"/>
              <a:t>≠</a:t>
            </a:r>
            <a:r>
              <a:rPr lang="en-US" dirty="0" smtClean="0"/>
              <a:t>0</a:t>
            </a:r>
          </a:p>
          <a:p>
            <a:r>
              <a:rPr lang="en-US" dirty="0" smtClean="0"/>
              <a:t>a= 0.05 in this case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8415700">
            <a:off x="7987683" y="4599023"/>
            <a:ext cx="1222289" cy="13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55230" y="5253072"/>
            <a:ext cx="301877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P-value is 0.034, less than 0.05, reject the H</a:t>
            </a:r>
            <a:r>
              <a:rPr lang="en-US" sz="1400" dirty="0"/>
              <a:t>0</a:t>
            </a:r>
            <a:r>
              <a:rPr lang="en-US" dirty="0"/>
              <a:t>.</a:t>
            </a:r>
          </a:p>
          <a:p>
            <a:r>
              <a:rPr lang="en-US" dirty="0"/>
              <a:t>Claim that </a:t>
            </a:r>
            <a:r>
              <a:rPr lang="en-US" dirty="0" smtClean="0"/>
              <a:t>they </a:t>
            </a:r>
            <a:r>
              <a:rPr lang="en-US" dirty="0"/>
              <a:t>have linear relationship</a:t>
            </a:r>
          </a:p>
        </p:txBody>
      </p:sp>
    </p:spTree>
    <p:extLst>
      <p:ext uri="{BB962C8B-B14F-4D97-AF65-F5344CB8AC3E}">
        <p14:creationId xmlns:p14="http://schemas.microsoft.com/office/powerpoint/2010/main" val="193635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RESULTS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76884"/>
              </p:ext>
            </p:extLst>
          </p:nvPr>
        </p:nvGraphicFramePr>
        <p:xfrm>
          <a:off x="546900" y="1504486"/>
          <a:ext cx="9744536" cy="20320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475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45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021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80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80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180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180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1806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50423"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Parameter Estimates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69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DF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Parameter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Estimate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Standard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Error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t 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err="1">
                          <a:effectLst/>
                        </a:rPr>
                        <a:t>Pr</a:t>
                      </a:r>
                      <a:r>
                        <a:rPr lang="en-US" sz="1600" u="none" strike="noStrike" dirty="0">
                          <a:effectLst/>
                        </a:rPr>
                        <a:t> &gt; |t|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95% Confidence Limits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08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Intercept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50.2143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5.18071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9.69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0.0002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36.8968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63.5317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Concentration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0.00223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0.00077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2.9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0.034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0.00025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0.00421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88473" y="3658682"/>
            <a:ext cx="842336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less </a:t>
            </a:r>
            <a:r>
              <a:rPr lang="en-US" dirty="0"/>
              <a:t>than 0.05, </a:t>
            </a:r>
            <a:r>
              <a:rPr lang="en-US" dirty="0" smtClean="0"/>
              <a:t>which reject H</a:t>
            </a:r>
            <a:r>
              <a:rPr lang="en-US" sz="1400" dirty="0" smtClean="0"/>
              <a:t>0</a:t>
            </a:r>
            <a:r>
              <a:rPr lang="en-US" dirty="0"/>
              <a:t>: </a:t>
            </a:r>
            <a:r>
              <a:rPr lang="el-GR" dirty="0" smtClean="0"/>
              <a:t>β</a:t>
            </a:r>
            <a:r>
              <a:rPr lang="en-US" sz="1600" dirty="0"/>
              <a:t>0</a:t>
            </a:r>
            <a:r>
              <a:rPr lang="en-US" dirty="0" smtClean="0"/>
              <a:t>=0 (the regression lines go through the origin) and accept Ha</a:t>
            </a:r>
            <a:r>
              <a:rPr lang="en-US" dirty="0"/>
              <a:t>: the linear regression line doesn’t pass the </a:t>
            </a:r>
            <a:r>
              <a:rPr lang="en-US" dirty="0" smtClean="0"/>
              <a:t>origin—</a:t>
            </a:r>
            <a:r>
              <a:rPr lang="el-GR" dirty="0" smtClean="0"/>
              <a:t>β</a:t>
            </a:r>
            <a:r>
              <a:rPr lang="en-US" sz="1600" dirty="0"/>
              <a:t>0</a:t>
            </a:r>
            <a:r>
              <a:rPr lang="en-US" dirty="0" smtClean="0"/>
              <a:t>≠0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024255" y="2798618"/>
            <a:ext cx="221672" cy="860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>
            <a:off x="5320145" y="4419600"/>
            <a:ext cx="45719" cy="5403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0308" y="5074514"/>
            <a:ext cx="84600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fitted regression function can write: if Y= the number of the rooted cutting</a:t>
            </a:r>
          </a:p>
          <a:p>
            <a:r>
              <a:rPr lang="en-US" dirty="0" smtClean="0"/>
              <a:t>Y=50.2143+0.00223 * x (x= the concentration of K-IBA).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8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9491"/>
            <a:ext cx="8596668" cy="1320800"/>
          </a:xfrm>
        </p:spPr>
        <p:txBody>
          <a:bodyPr>
            <a:normAutofit/>
          </a:bodyPr>
          <a:lstStyle/>
          <a:p>
            <a:r>
              <a:rPr lang="en-US" sz="4300" dirty="0"/>
              <a:t>RESULTS</a:t>
            </a:r>
          </a:p>
        </p:txBody>
      </p:sp>
      <p:pic>
        <p:nvPicPr>
          <p:cNvPr id="2050" name="Picture 2" descr="Scatterplot of Rooted by Concentration overlaid with the fit line, a 95% confidence band and lower and upper 95% prediction limit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089891"/>
            <a:ext cx="8260604" cy="536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0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5636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Discussion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2553"/>
            <a:ext cx="8596668" cy="3880773"/>
          </a:xfrm>
        </p:spPr>
        <p:txBody>
          <a:bodyPr>
            <a:normAutofit fontScale="85000" lnSpcReduction="10000"/>
          </a:bodyPr>
          <a:lstStyle/>
          <a:p>
            <a:endParaRPr lang="en-US" sz="2400" dirty="0"/>
          </a:p>
          <a:p>
            <a:r>
              <a:rPr lang="en-US" sz="2400" dirty="0"/>
              <a:t>There </a:t>
            </a:r>
            <a:r>
              <a:rPr lang="en-US" sz="2400" dirty="0" smtClean="0"/>
              <a:t>exists </a:t>
            </a:r>
            <a:r>
              <a:rPr lang="en-US" sz="2400" dirty="0"/>
              <a:t>a linear relationship between </a:t>
            </a:r>
            <a:r>
              <a:rPr lang="en-US" sz="2400" dirty="0" smtClean="0"/>
              <a:t>the </a:t>
            </a:r>
            <a:r>
              <a:rPr lang="en-US" sz="2400" dirty="0"/>
              <a:t>concentration (K-IBA) and the number of </a:t>
            </a:r>
            <a:r>
              <a:rPr lang="en-US" sz="2400" dirty="0" smtClean="0"/>
              <a:t>rooted </a:t>
            </a:r>
            <a:r>
              <a:rPr lang="en-US" sz="2400" dirty="0"/>
              <a:t>cutting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However, the coefficient of determination (R-square) is only .6264, which means roughly </a:t>
            </a:r>
            <a:r>
              <a:rPr lang="en-US" sz="2400" dirty="0"/>
              <a:t>62.64% </a:t>
            </a:r>
            <a:r>
              <a:rPr lang="en-US" sz="2400" dirty="0" smtClean="0"/>
              <a:t>of the total variation in the response can be explained by this linear model. The relationship between them is not very tight based </a:t>
            </a:r>
            <a:r>
              <a:rPr lang="en-US" sz="2400" dirty="0"/>
              <a:t>on Heath </a:t>
            </a:r>
            <a:r>
              <a:rPr lang="en-US" sz="2400" dirty="0" err="1"/>
              <a:t>Gober’s</a:t>
            </a:r>
            <a:r>
              <a:rPr lang="en-US" sz="2400" dirty="0"/>
              <a:t> experiment </a:t>
            </a:r>
            <a:r>
              <a:rPr lang="en-US" sz="2400" dirty="0" smtClean="0"/>
              <a:t>data.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48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/>
              <a:t>Reference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>
            <a:normAutofit fontScale="62500" lnSpcReduction="20000"/>
          </a:bodyPr>
          <a:lstStyle/>
          <a:p>
            <a:endParaRPr lang="en-US" sz="2800" dirty="0" smtClean="0"/>
          </a:p>
          <a:p>
            <a:pPr lvl="0"/>
            <a:r>
              <a:rPr lang="en-US" sz="2800" dirty="0" smtClean="0"/>
              <a:t>1.Dirr</a:t>
            </a:r>
            <a:r>
              <a:rPr lang="en-US" sz="2800" dirty="0"/>
              <a:t>, M.A. 2009. Manual of Woody Landscape Plants: Their Identification, Ornamental Characteristics, Culture, Propagation and Uses. 6th ed. Stipes Publishing, Champaign, Illinois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2.Finch</a:t>
            </a:r>
            <a:r>
              <a:rPr lang="en-US" sz="2800" dirty="0"/>
              <a:t>, B. 2002. The </a:t>
            </a:r>
            <a:r>
              <a:rPr lang="en-US" sz="2800" dirty="0" err="1"/>
              <a:t>Aromi</a:t>
            </a:r>
            <a:r>
              <a:rPr lang="en-US" sz="2800" dirty="0"/>
              <a:t> Azaleas. J. Amer. Rhododendron Soc. Accessed July 11, 2016. http://</a:t>
            </a:r>
            <a:r>
              <a:rPr lang="en-US" sz="2800" dirty="0" smtClean="0"/>
              <a:t>scholar.lib.vt.edu/ejournals/JARS/v56n1/v56n1-finch.htm </a:t>
            </a:r>
          </a:p>
          <a:p>
            <a:r>
              <a:rPr lang="en-US" sz="2800" dirty="0" smtClean="0"/>
              <a:t>3.Galle</a:t>
            </a:r>
            <a:r>
              <a:rPr lang="en-US" sz="2800" dirty="0"/>
              <a:t>, F.C. 1987. Azaleas: Revised and Enlarged Edition. Timber Press, Portland, OR</a:t>
            </a:r>
            <a:r>
              <a:rPr lang="en-US" sz="2800" dirty="0" smtClean="0"/>
              <a:t>.</a:t>
            </a:r>
            <a:endParaRPr lang="en-US" sz="2800" dirty="0"/>
          </a:p>
          <a:p>
            <a:pPr lvl="0"/>
            <a:r>
              <a:rPr lang="en-US" sz="2800" dirty="0" smtClean="0"/>
              <a:t>4.Dirr</a:t>
            </a:r>
            <a:r>
              <a:rPr lang="en-US" sz="2800" dirty="0"/>
              <a:t>. M.A. and C. W. </a:t>
            </a:r>
            <a:r>
              <a:rPr lang="en-US" sz="2800" dirty="0" err="1"/>
              <a:t>Hueser</a:t>
            </a:r>
            <a:r>
              <a:rPr lang="en-US" sz="2800" dirty="0"/>
              <a:t>, Jr. 2006. The Reference Manual of Woody Plant Propagation: From Seed to Tissue Culture. 2</a:t>
            </a:r>
            <a:r>
              <a:rPr lang="en-US" sz="2800" baseline="30000" dirty="0"/>
              <a:t>nd</a:t>
            </a:r>
            <a:r>
              <a:rPr lang="en-US" sz="2800" dirty="0"/>
              <a:t> ed. Timber Press, Portland, OR. </a:t>
            </a:r>
          </a:p>
          <a:p>
            <a:pPr lvl="0"/>
            <a:r>
              <a:rPr lang="en-US" sz="2800" dirty="0" smtClean="0"/>
              <a:t>5.Knight</a:t>
            </a:r>
            <a:r>
              <a:rPr lang="en-US" sz="2800" dirty="0"/>
              <a:t>, P.R and C. Coker. 2005. Mist interval and K-IBA concentration influence rooting of orange and mountain azalea. Native Plant J. 6(2):111-117.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92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13" y="345717"/>
            <a:ext cx="6710421" cy="577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CONTENTS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Introduction</a:t>
            </a:r>
          </a:p>
          <a:p>
            <a:r>
              <a:rPr lang="en-US" sz="2800" dirty="0" smtClean="0"/>
              <a:t>Procedures and Methods</a:t>
            </a:r>
            <a:endParaRPr lang="en-US" sz="2800" dirty="0"/>
          </a:p>
          <a:p>
            <a:r>
              <a:rPr lang="en-US" sz="2800" dirty="0" smtClean="0"/>
              <a:t>Results</a:t>
            </a:r>
            <a:endParaRPr lang="en-US" sz="2800" dirty="0"/>
          </a:p>
          <a:p>
            <a:r>
              <a:rPr lang="en-US" sz="2800" dirty="0" smtClean="0"/>
              <a:t>Discussion and Conclusion</a:t>
            </a:r>
          </a:p>
          <a:p>
            <a:r>
              <a:rPr kumimoji="1" lang="en-US" altLang="zh-CN" sz="2800" dirty="0"/>
              <a:t>Reference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393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6000" y="379317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43969" y="1680746"/>
            <a:ext cx="4514625" cy="4926116"/>
          </a:xfrm>
        </p:spPr>
        <p:txBody>
          <a:bodyPr>
            <a:normAutofit/>
          </a:bodyPr>
          <a:lstStyle/>
          <a:p>
            <a:r>
              <a:rPr lang="en-US" dirty="0"/>
              <a:t>This experiment </a:t>
            </a:r>
            <a:r>
              <a:rPr lang="en-US" dirty="0" smtClean="0"/>
              <a:t>was done </a:t>
            </a:r>
            <a:r>
              <a:rPr lang="en-US" dirty="0"/>
              <a:t>by Heath </a:t>
            </a:r>
            <a:r>
              <a:rPr lang="en-US" dirty="0" err="1"/>
              <a:t>Gober</a:t>
            </a:r>
            <a:r>
              <a:rPr lang="en-US" dirty="0"/>
              <a:t>.</a:t>
            </a:r>
          </a:p>
          <a:p>
            <a:r>
              <a:rPr lang="en-US" dirty="0" err="1" smtClean="0"/>
              <a:t>Aromi</a:t>
            </a:r>
            <a:r>
              <a:rPr lang="en-US" dirty="0" smtClean="0"/>
              <a:t> series are </a:t>
            </a:r>
            <a:r>
              <a:rPr lang="en-US" dirty="0"/>
              <a:t>new hybrid azaleas </a:t>
            </a:r>
            <a:r>
              <a:rPr lang="en-US" dirty="0" smtClean="0"/>
              <a:t> </a:t>
            </a:r>
            <a:r>
              <a:rPr lang="en-US" dirty="0"/>
              <a:t>between the </a:t>
            </a:r>
            <a:r>
              <a:rPr lang="en-US" dirty="0" err="1"/>
              <a:t>Exbury</a:t>
            </a:r>
            <a:r>
              <a:rPr lang="en-US" dirty="0"/>
              <a:t> azaleas and native Southeastern United States </a:t>
            </a:r>
            <a:r>
              <a:rPr lang="en-US" dirty="0" smtClean="0"/>
              <a:t>species. They have fragrance and more </a:t>
            </a:r>
            <a:r>
              <a:rPr lang="en-US" dirty="0"/>
              <a:t>color combinations in flowers, larger blooms, </a:t>
            </a:r>
            <a:r>
              <a:rPr lang="en-US" dirty="0" smtClean="0"/>
              <a:t>greater </a:t>
            </a:r>
            <a:r>
              <a:rPr lang="en-US" dirty="0"/>
              <a:t>heat </a:t>
            </a:r>
            <a:r>
              <a:rPr lang="en-US" dirty="0" smtClean="0"/>
              <a:t>tolerance, and also </a:t>
            </a:r>
            <a:r>
              <a:rPr lang="en-US" dirty="0"/>
              <a:t>prefer an acidic, moist, and well-drained </a:t>
            </a:r>
            <a:r>
              <a:rPr lang="en-US" dirty="0" smtClean="0"/>
              <a:t>soil.(1,2)</a:t>
            </a:r>
          </a:p>
          <a:p>
            <a:r>
              <a:rPr lang="en-US" dirty="0" smtClean="0"/>
              <a:t>K-IBA: (</a:t>
            </a:r>
            <a:r>
              <a:rPr lang="en-US" dirty="0"/>
              <a:t>potassium salt </a:t>
            </a:r>
            <a:r>
              <a:rPr lang="en-US" dirty="0" smtClean="0"/>
              <a:t>of </a:t>
            </a:r>
            <a:r>
              <a:rPr lang="en-US" dirty="0"/>
              <a:t>indole butyric </a:t>
            </a:r>
            <a:r>
              <a:rPr lang="en-US" dirty="0" smtClean="0"/>
              <a:t>acid, the rooting </a:t>
            </a:r>
            <a:r>
              <a:rPr lang="en-US" dirty="0"/>
              <a:t>hormone</a:t>
            </a:r>
            <a:r>
              <a:rPr lang="en-US" dirty="0" smtClean="0"/>
              <a:t>) is the </a:t>
            </a:r>
            <a:r>
              <a:rPr lang="en-US" dirty="0"/>
              <a:t>recommended form of IBA for propagating deciduous azaleas </a:t>
            </a:r>
            <a:r>
              <a:rPr lang="en-US" dirty="0" smtClean="0"/>
              <a:t>(3).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9" descr="C:\Users\goberjh\Desktop\GBOF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680746"/>
            <a:ext cx="2423160" cy="139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260648"/>
            <a:ext cx="2423160" cy="143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890" y="4875718"/>
            <a:ext cx="242093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15902" y="1700117"/>
            <a:ext cx="24216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‘Great Balls of Fire’</a:t>
            </a:r>
          </a:p>
          <a:p>
            <a:r>
              <a:rPr lang="en-US" dirty="0"/>
              <a:t> (orange)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‘Lemonade’</a:t>
            </a:r>
          </a:p>
          <a:p>
            <a:r>
              <a:rPr lang="en-US" dirty="0"/>
              <a:t> (yellow)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‘Radiant Red’</a:t>
            </a:r>
          </a:p>
          <a:p>
            <a:r>
              <a:rPr lang="en-US" dirty="0"/>
              <a:t> (red)</a:t>
            </a:r>
          </a:p>
        </p:txBody>
      </p:sp>
    </p:spTree>
    <p:extLst>
      <p:ext uri="{BB962C8B-B14F-4D97-AF65-F5344CB8AC3E}">
        <p14:creationId xmlns:p14="http://schemas.microsoft.com/office/powerpoint/2010/main" val="266997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5" y="1828801"/>
            <a:ext cx="9407237" cy="4212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Prior research conducted propagating deciduous azaleas gives conflicting results regarding K-IBA concentrations.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Maarten </a:t>
            </a:r>
            <a:r>
              <a:rPr lang="en-US" sz="2200" dirty="0"/>
              <a:t>van der </a:t>
            </a:r>
            <a:r>
              <a:rPr lang="en-US" sz="2200" dirty="0" err="1" smtClean="0"/>
              <a:t>Geissen</a:t>
            </a:r>
            <a:r>
              <a:rPr lang="en-US" sz="2200" dirty="0" smtClean="0"/>
              <a:t>, stated </a:t>
            </a:r>
            <a:r>
              <a:rPr lang="en-US" sz="2200" dirty="0"/>
              <a:t>that using a 2500 ppm</a:t>
            </a:r>
            <a:r>
              <a:rPr lang="en-US" sz="2200" baseline="30000" dirty="0"/>
              <a:t> </a:t>
            </a:r>
            <a:r>
              <a:rPr lang="en-US" sz="2200" dirty="0"/>
              <a:t>solution provided the most favorable results for most </a:t>
            </a:r>
            <a:r>
              <a:rPr lang="en-US" sz="2200" dirty="0" err="1"/>
              <a:t>Aromi</a:t>
            </a:r>
            <a:r>
              <a:rPr lang="en-US" sz="2200" dirty="0"/>
              <a:t> azaleas. </a:t>
            </a:r>
            <a:endParaRPr lang="en-US" sz="2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 smtClean="0"/>
              <a:t>Dirr</a:t>
            </a:r>
            <a:r>
              <a:rPr lang="en-US" sz="2200" dirty="0" smtClean="0"/>
              <a:t> </a:t>
            </a:r>
            <a:r>
              <a:rPr lang="en-US" sz="2200" dirty="0"/>
              <a:t>and </a:t>
            </a:r>
            <a:r>
              <a:rPr lang="en-US" sz="2200" dirty="0" err="1"/>
              <a:t>Hueser</a:t>
            </a:r>
            <a:r>
              <a:rPr lang="en-US" sz="2200" dirty="0"/>
              <a:t> state that 4000 ppm is the ideal concentration for U.S. native species, and Knight concluded that a concentration of 7500 ppm is the recommended K-IBA concentration for </a:t>
            </a:r>
            <a:r>
              <a:rPr lang="en-US" sz="2200" dirty="0" err="1"/>
              <a:t>Aromi</a:t>
            </a:r>
            <a:r>
              <a:rPr lang="en-US" sz="2200" dirty="0"/>
              <a:t> parent plants </a:t>
            </a:r>
            <a:r>
              <a:rPr lang="en-US" sz="2200" i="1" dirty="0"/>
              <a:t>Rhododendron </a:t>
            </a:r>
            <a:r>
              <a:rPr lang="en-US" sz="2200" i="1" dirty="0" err="1"/>
              <a:t>austrinum</a:t>
            </a:r>
            <a:r>
              <a:rPr lang="en-US" sz="2200" dirty="0"/>
              <a:t> and </a:t>
            </a:r>
            <a:r>
              <a:rPr lang="en-US" sz="2200" i="1" dirty="0"/>
              <a:t>R.</a:t>
            </a:r>
            <a:r>
              <a:rPr lang="en-US" sz="2200" dirty="0"/>
              <a:t> </a:t>
            </a:r>
            <a:r>
              <a:rPr lang="en-US" sz="2200" i="1" dirty="0" err="1"/>
              <a:t>canescens</a:t>
            </a:r>
            <a:r>
              <a:rPr lang="en-US" sz="2200" dirty="0"/>
              <a:t> (4, </a:t>
            </a:r>
            <a:r>
              <a:rPr lang="en-US" sz="2200" dirty="0" smtClean="0"/>
              <a:t>5).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6846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193" y="1385456"/>
            <a:ext cx="8596668" cy="436496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2685" y="1886344"/>
            <a:ext cx="889992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Goals</a:t>
            </a:r>
          </a:p>
          <a:p>
            <a:endParaRPr lang="en-US" dirty="0"/>
          </a:p>
          <a:p>
            <a:r>
              <a:rPr lang="en-US" sz="2400" b="1" dirty="0"/>
              <a:t>Analyzing the relationship between </a:t>
            </a:r>
            <a:r>
              <a:rPr lang="en-US" sz="2400" b="1" dirty="0" smtClean="0"/>
              <a:t>the </a:t>
            </a:r>
            <a:r>
              <a:rPr lang="en-US" sz="2400" b="1" dirty="0"/>
              <a:t>concentration of K-IBA </a:t>
            </a:r>
            <a:r>
              <a:rPr lang="en-US" sz="2400" b="1" dirty="0" smtClean="0"/>
              <a:t>and the </a:t>
            </a:r>
            <a:r>
              <a:rPr lang="en-US" sz="2400" b="1" dirty="0"/>
              <a:t>number of the rooted </a:t>
            </a:r>
            <a:r>
              <a:rPr lang="en-US" sz="2400" b="1" dirty="0" smtClean="0"/>
              <a:t>cuttings among </a:t>
            </a:r>
            <a:r>
              <a:rPr lang="en-US" sz="2400" b="1" dirty="0" smtClean="0"/>
              <a:t>the </a:t>
            </a:r>
            <a:r>
              <a:rPr lang="en-US" sz="2400" b="1" dirty="0" err="1"/>
              <a:t>Aromi</a:t>
            </a:r>
            <a:r>
              <a:rPr lang="en-US" sz="2400" b="1" dirty="0"/>
              <a:t> collection.</a:t>
            </a:r>
          </a:p>
          <a:p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878687" y="3858368"/>
            <a:ext cx="206197" cy="9504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69008" y="4808863"/>
            <a:ext cx="6844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Significance to the Nursery Industry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5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957" y="1656612"/>
            <a:ext cx="9097731" cy="364382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6200000">
            <a:off x="1283989" y="5057210"/>
            <a:ext cx="734026" cy="189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6706444" y="5022579"/>
            <a:ext cx="624796" cy="14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0693" y="5518895"/>
            <a:ext cx="341933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Concentration K-IBA        (2500,3750,5000,6250,7500,8750,10000 ppm)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17053" y="5409666"/>
            <a:ext cx="273705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Rooted</a:t>
            </a:r>
          </a:p>
          <a:p>
            <a:r>
              <a:rPr lang="en-US" dirty="0" smtClean="0"/>
              <a:t>Y: present rooted</a:t>
            </a:r>
          </a:p>
          <a:p>
            <a:r>
              <a:rPr lang="en-US" dirty="0" smtClean="0"/>
              <a:t>N: present no rooted.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6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Procedures and Methods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First, </a:t>
            </a:r>
            <a:r>
              <a:rPr lang="en-US" sz="2400" dirty="0" smtClean="0"/>
              <a:t>summary the data using </a:t>
            </a:r>
            <a:r>
              <a:rPr lang="en-US" sz="2400" dirty="0"/>
              <a:t>frequency </a:t>
            </a:r>
            <a:r>
              <a:rPr lang="en-US" sz="2400" dirty="0" smtClean="0"/>
              <a:t>table in order to get the number of rooted cutting under seven different levels of concentration of K-IBA. </a:t>
            </a:r>
            <a:endParaRPr lang="en-US" sz="2400" dirty="0"/>
          </a:p>
          <a:p>
            <a:r>
              <a:rPr lang="en-US" sz="2400" dirty="0"/>
              <a:t>Second, analyze the relationship between the number of the rooted cutting and the concentration of </a:t>
            </a:r>
            <a:r>
              <a:rPr lang="en-US" sz="2400" dirty="0" smtClean="0"/>
              <a:t>K-IBA using </a:t>
            </a:r>
            <a:r>
              <a:rPr lang="en-US" sz="2400" dirty="0"/>
              <a:t>simple linear </a:t>
            </a:r>
            <a:r>
              <a:rPr lang="en-US" sz="2400" dirty="0" smtClean="0"/>
              <a:t>regression analysis.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115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30632"/>
            <a:ext cx="8596668" cy="84512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Procedures </a:t>
            </a:r>
            <a:r>
              <a:rPr lang="en-US" sz="4800" dirty="0"/>
              <a:t>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Independent variable (continuous): </a:t>
            </a:r>
            <a:r>
              <a:rPr lang="en-US" sz="2400" dirty="0"/>
              <a:t>concentration of </a:t>
            </a:r>
            <a:r>
              <a:rPr lang="en-US" sz="2400" dirty="0" smtClean="0"/>
              <a:t>K-IBA  with seven levels measured in PPM.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Dependent variable (continuous): </a:t>
            </a:r>
            <a:r>
              <a:rPr lang="en-US" sz="2400" dirty="0"/>
              <a:t>the number of the rooted </a:t>
            </a:r>
            <a:r>
              <a:rPr lang="en-US" sz="2400" dirty="0" smtClean="0"/>
              <a:t>cutting.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Model: y=</a:t>
            </a:r>
            <a:r>
              <a:rPr lang="el-GR" sz="2400" dirty="0"/>
              <a:t>β</a:t>
            </a:r>
            <a:r>
              <a:rPr lang="en-US" sz="2400" dirty="0"/>
              <a:t>0+</a:t>
            </a:r>
            <a:r>
              <a:rPr lang="el-GR" sz="2400" dirty="0"/>
              <a:t>β</a:t>
            </a:r>
            <a:r>
              <a:rPr lang="en-US" sz="2400" dirty="0" smtClean="0"/>
              <a:t>1x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F-test for linear association:(Is there any linear associate in between the independent and dependent variables?)</a:t>
            </a:r>
          </a:p>
          <a:p>
            <a:pPr marL="0" indent="0">
              <a:buNone/>
            </a:pPr>
            <a:r>
              <a:rPr lang="en-US" sz="2400" dirty="0" smtClean="0"/>
              <a:t>       H0: </a:t>
            </a:r>
            <a:r>
              <a:rPr lang="el-GR" sz="2400" dirty="0"/>
              <a:t>β</a:t>
            </a:r>
            <a:r>
              <a:rPr lang="en-US" sz="2400" dirty="0" smtClean="0"/>
              <a:t>1=0, Ha: </a:t>
            </a:r>
            <a:r>
              <a:rPr lang="el-GR" sz="2400" dirty="0"/>
              <a:t>β</a:t>
            </a:r>
            <a:r>
              <a:rPr lang="en-US" sz="2000" dirty="0"/>
              <a:t>1</a:t>
            </a:r>
            <a:r>
              <a:rPr lang="en-US" sz="2400" dirty="0" smtClean="0"/>
              <a:t>≠0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86281" y="1545275"/>
            <a:ext cx="5522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imple </a:t>
            </a:r>
            <a:r>
              <a:rPr lang="en-US" sz="2800" dirty="0"/>
              <a:t>L</a:t>
            </a:r>
            <a:r>
              <a:rPr lang="en-US" sz="2800" dirty="0" smtClean="0"/>
              <a:t>inear </a:t>
            </a:r>
            <a:r>
              <a:rPr lang="en-US" sz="2800" dirty="0"/>
              <a:t>R</a:t>
            </a:r>
            <a:r>
              <a:rPr lang="en-US" sz="2800" dirty="0" smtClean="0"/>
              <a:t>egression </a:t>
            </a:r>
            <a:r>
              <a:rPr lang="en-US" sz="2800" dirty="0"/>
              <a:t>A</a:t>
            </a:r>
            <a:r>
              <a:rPr lang="en-US" sz="2800" dirty="0" smtClean="0"/>
              <a:t>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042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RESULTS</a:t>
            </a:r>
            <a:endParaRPr lang="en-US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677327" y="5937160"/>
            <a:ext cx="7809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*Top line represent the frequency</a:t>
            </a:r>
          </a:p>
          <a:p>
            <a:r>
              <a:rPr lang="en-US" dirty="0"/>
              <a:t> Bottom line represent the Row Percentage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489114"/>
              </p:ext>
            </p:extLst>
          </p:nvPr>
        </p:nvGraphicFramePr>
        <p:xfrm>
          <a:off x="677327" y="1571219"/>
          <a:ext cx="8737128" cy="417275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707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0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07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707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7079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079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079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7079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079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540617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Frequency Table of Rooted by Concentration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6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Rooted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Concentration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</a:rPr>
                        <a:t>2500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</a:rPr>
                        <a:t>3750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</a:rPr>
                        <a:t>5000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</a:rPr>
                        <a:t>6250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</a:rPr>
                        <a:t>7500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</a:rPr>
                        <a:t>8750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</a:rPr>
                        <a:t>10000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0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0 (“n”)</a:t>
                      </a:r>
                    </a:p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 rooted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307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15.64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16.29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14.01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15.31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13.68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9.12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60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1(“y”)</a:t>
                      </a:r>
                    </a:p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Rooted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61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449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0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13.14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13.36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12.92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14.48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13.59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14.7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17.82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7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Total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756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 rot="10800000">
            <a:off x="8512926" y="2781340"/>
            <a:ext cx="1116893" cy="283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8512926" y="4398664"/>
            <a:ext cx="1133341" cy="212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9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630</TotalTime>
  <Words>880</Words>
  <Application>Microsoft Office PowerPoint</Application>
  <PresentationFormat>Widescreen</PresentationFormat>
  <Paragraphs>192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方正姚体</vt:lpstr>
      <vt:lpstr>华文新魏</vt:lpstr>
      <vt:lpstr>Times New Roman</vt:lpstr>
      <vt:lpstr>Trebuchet MS</vt:lpstr>
      <vt:lpstr>Wingdings</vt:lpstr>
      <vt:lpstr>Wingdings 3</vt:lpstr>
      <vt:lpstr>Facet</vt:lpstr>
      <vt:lpstr>Stem Cutting Propagation of Aromi Hybrid Deciduous Azaleas</vt:lpstr>
      <vt:lpstr>CONTENTS</vt:lpstr>
      <vt:lpstr>INTRODUCTION</vt:lpstr>
      <vt:lpstr>INTRODUCTION</vt:lpstr>
      <vt:lpstr>INTRODUCTION</vt:lpstr>
      <vt:lpstr>INTRODUCTION</vt:lpstr>
      <vt:lpstr>Procedures and Methods</vt:lpstr>
      <vt:lpstr>Procedures and Methods</vt:lpstr>
      <vt:lpstr>RESULTS</vt:lpstr>
      <vt:lpstr>RESULTS</vt:lpstr>
      <vt:lpstr>RESULTS</vt:lpstr>
      <vt:lpstr>RESULTS</vt:lpstr>
      <vt:lpstr>RESULTS</vt:lpstr>
      <vt:lpstr>Discussion and Conclusion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 Cutting Propagation of Aromi Hybrid Deciduous Azaleas</dc:title>
  <dc:creator>Zheran Wang</dc:creator>
  <cp:lastModifiedBy>Zheran Wang</cp:lastModifiedBy>
  <cp:revision>76</cp:revision>
  <dcterms:created xsi:type="dcterms:W3CDTF">2016-11-08T04:34:45Z</dcterms:created>
  <dcterms:modified xsi:type="dcterms:W3CDTF">2016-11-15T16:22:20Z</dcterms:modified>
</cp:coreProperties>
</file>